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69" r:id="rId7"/>
    <p:sldId id="270" r:id="rId8"/>
    <p:sldId id="271" r:id="rId9"/>
    <p:sldId id="272" r:id="rId10"/>
    <p:sldId id="268" r:id="rId11"/>
    <p:sldId id="259" r:id="rId12"/>
    <p:sldId id="260" r:id="rId13"/>
    <p:sldId id="261" r:id="rId14"/>
    <p:sldId id="262" r:id="rId15"/>
    <p:sldId id="265" r:id="rId16"/>
    <p:sldId id="266" r:id="rId17"/>
    <p:sldId id="26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ED0DC-5C13-41BC-8BC8-698E295DC7DE}">
          <p14:sldIdLst>
            <p14:sldId id="256"/>
          </p14:sldIdLst>
        </p14:section>
        <p14:section name="Chapter 2" id="{6C0C37FF-CCE7-4647-A69D-052934FC6777}">
          <p14:sldIdLst>
            <p14:sldId id="273"/>
            <p14:sldId id="257"/>
            <p14:sldId id="274"/>
            <p14:sldId id="258"/>
            <p14:sldId id="269"/>
            <p14:sldId id="270"/>
            <p14:sldId id="271"/>
            <p14:sldId id="272"/>
            <p14:sldId id="268"/>
          </p14:sldIdLst>
        </p14:section>
        <p14:section name="Chapter 3" id="{7C234F91-DB6D-42C9-A053-105644B9270C}">
          <p14:sldIdLst>
            <p14:sldId id="259"/>
            <p14:sldId id="260"/>
            <p14:sldId id="261"/>
            <p14:sldId id="262"/>
            <p14:sldId id="265"/>
            <p14:sldId id="266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401-185E-40A7-8F82-0094ABF4679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5E41-071F-454F-B1A3-8EDDADE0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(week2 CH2 &amp;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59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assignment statement </a:t>
            </a:r>
            <a:r>
              <a:rPr lang="en-US" dirty="0"/>
              <a:t>creates new variables and gives them values: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message = 'And now for something completely different'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 =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pi = 3.1415926535897932</a:t>
            </a:r>
          </a:p>
          <a:p>
            <a:r>
              <a:rPr lang="en-US" dirty="0"/>
              <a:t>This example makes three assignments. The first assigns a string to a new variable </a:t>
            </a:r>
            <a:r>
              <a:rPr lang="en-US" dirty="0" smtClean="0"/>
              <a:t>named message</a:t>
            </a:r>
            <a:r>
              <a:rPr lang="en-US" dirty="0"/>
              <a:t>; the second gives the integer 17 to n; the third assigns the (approximate) value </a:t>
            </a:r>
            <a:r>
              <a:rPr lang="en-US" dirty="0" smtClean="0"/>
              <a:t>of </a:t>
            </a:r>
            <a:r>
              <a:rPr lang="en-US" i="1" dirty="0" smtClean="0"/>
              <a:t>p </a:t>
            </a:r>
            <a:r>
              <a:rPr lang="en-US" dirty="0"/>
              <a:t>to pi.</a:t>
            </a:r>
          </a:p>
          <a:p>
            <a:r>
              <a:rPr lang="en-US" dirty="0"/>
              <a:t>A common way to represent variables on paper is to write the name with an arrow </a:t>
            </a:r>
            <a:r>
              <a:rPr lang="en-US" dirty="0" smtClean="0"/>
              <a:t>pointing to </a:t>
            </a:r>
            <a:r>
              <a:rPr lang="en-US" dirty="0"/>
              <a:t>the variable’s value. This kind of figure is called a </a:t>
            </a:r>
            <a:r>
              <a:rPr lang="en-US" b="1" dirty="0"/>
              <a:t>state diagram </a:t>
            </a:r>
            <a:r>
              <a:rPr lang="en-US" dirty="0"/>
              <a:t>because it shows </a:t>
            </a:r>
            <a:r>
              <a:rPr lang="en-US" dirty="0" smtClean="0"/>
              <a:t>what state </a:t>
            </a:r>
            <a:r>
              <a:rPr lang="en-US" dirty="0"/>
              <a:t>each of the variables is in (think of it as the variable’s state of mind). Figure 2.1 </a:t>
            </a:r>
            <a:r>
              <a:rPr lang="en-US" dirty="0" smtClean="0"/>
              <a:t>shows the </a:t>
            </a:r>
            <a:r>
              <a:rPr lang="en-US" dirty="0"/>
              <a:t>result of the previous example.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62" y="2575997"/>
            <a:ext cx="5857963" cy="18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(making your 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dirty="0" smtClean="0"/>
              <a:t> is a keyword that indicate this is a function definition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“I’m a lumberjack, and I’m okay.”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 “I sleep all night and I work all day.”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name of the function is </a:t>
            </a:r>
            <a:r>
              <a:rPr lang="en-US" b="1" dirty="0" err="1" smtClean="0">
                <a:cs typeface="Times New Roman" panose="02020603050405020304" pitchFamily="18" charset="0"/>
              </a:rPr>
              <a:t>print_lyrics</a:t>
            </a:r>
            <a:endParaRPr lang="en-US" b="1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first line of the function is called the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header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The rest is called the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body</a:t>
            </a:r>
            <a:r>
              <a:rPr lang="en-US" sz="1400" i="1" dirty="0" smtClean="0">
                <a:cs typeface="Times New Roman" panose="02020603050405020304" pitchFamily="18" charset="0"/>
              </a:rPr>
              <a:t>(Which can contain any number of statements)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By convention, the </a:t>
            </a:r>
            <a:r>
              <a:rPr lang="en-US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indentation is always four spaces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Strings are enclosed in double quotes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Defining a function creates a variable with the same name </a:t>
            </a:r>
            <a:r>
              <a:rPr lang="en-US" sz="1300" dirty="0" smtClean="0">
                <a:cs typeface="Times New Roman" panose="02020603050405020304" pitchFamily="18" charset="0"/>
              </a:rPr>
              <a:t>(of type function)</a:t>
            </a: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used in other functions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print_lyrics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End the function with an empty line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2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Begins at the first statement of a program</a:t>
            </a:r>
          </a:p>
          <a:p>
            <a:r>
              <a:rPr lang="en-US" dirty="0" smtClean="0"/>
              <a:t>Statements are executed one at a time, in order, top to bottom</a:t>
            </a:r>
          </a:p>
          <a:p>
            <a:r>
              <a:rPr lang="en-US" dirty="0" smtClean="0"/>
              <a:t>A function call is like a detour in the flow of execution</a:t>
            </a:r>
          </a:p>
          <a:p>
            <a:pPr lvl="3"/>
            <a:r>
              <a:rPr lang="en-US" dirty="0" smtClean="0"/>
              <a:t>Jumps to the body of the </a:t>
            </a:r>
            <a:r>
              <a:rPr lang="en-US" dirty="0" err="1" smtClean="0"/>
              <a:t>fuction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Executes all the statements</a:t>
            </a:r>
          </a:p>
          <a:p>
            <a:pPr lvl="3"/>
            <a:r>
              <a:rPr lang="en-US" dirty="0" smtClean="0"/>
              <a:t>Comes back to pick up where it left off</a:t>
            </a:r>
          </a:p>
          <a:p>
            <a:r>
              <a:rPr lang="en-US" dirty="0" smtClean="0"/>
              <a:t>How to read a program, tips</a:t>
            </a:r>
          </a:p>
          <a:p>
            <a:pPr lvl="3"/>
            <a:r>
              <a:rPr lang="en-US" dirty="0" smtClean="0"/>
              <a:t>When you read a program, you don’t always want to read from top to bottom</a:t>
            </a:r>
          </a:p>
          <a:p>
            <a:pPr lvl="3"/>
            <a:r>
              <a:rPr lang="en-US" dirty="0" smtClean="0"/>
              <a:t>Sometimes it makes sense to </a:t>
            </a:r>
            <a:r>
              <a:rPr lang="en-US" i="1" dirty="0" smtClean="0"/>
              <a:t>follow the flow of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4306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and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function, the arguments are assigned to variables called </a:t>
            </a:r>
            <a:r>
              <a:rPr lang="en-US" b="1" dirty="0" smtClean="0"/>
              <a:t>parameters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 print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variables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b="1" dirty="0" smtClean="0">
                <a:solidFill>
                  <a:prstClr val="black"/>
                </a:solidFill>
              </a:rPr>
              <a:t>parameters</a:t>
            </a:r>
            <a:r>
              <a:rPr lang="en-US" dirty="0" smtClean="0">
                <a:solidFill>
                  <a:prstClr val="black"/>
                </a:solidFill>
              </a:rPr>
              <a:t> are local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exist only inside a function</a:t>
            </a:r>
          </a:p>
          <a:p>
            <a:pPr lvl="1"/>
            <a:r>
              <a:rPr lang="en-US" sz="1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They are destroyed after execution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4"/>
            <a:ext cx="10515600" cy="438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&gt;&gt;&gt; line1 = 'Bing </a:t>
            </a:r>
            <a:r>
              <a:rPr lang="en-US" sz="1200" dirty="0" err="1"/>
              <a:t>tiddle</a:t>
            </a:r>
            <a:r>
              <a:rPr lang="en-US" sz="1200" dirty="0"/>
              <a:t> '</a:t>
            </a:r>
          </a:p>
          <a:p>
            <a:pPr marL="0" indent="0">
              <a:buNone/>
            </a:pPr>
            <a:r>
              <a:rPr lang="en-US" sz="1200" dirty="0"/>
              <a:t>&gt;&gt;&gt; line2 = '</a:t>
            </a:r>
            <a:r>
              <a:rPr lang="en-US" sz="1200" dirty="0" err="1"/>
              <a:t>tiddle</a:t>
            </a:r>
            <a:r>
              <a:rPr lang="en-US" sz="1200" dirty="0"/>
              <a:t> bang.'</a:t>
            </a:r>
          </a:p>
          <a:p>
            <a:pPr marL="0" indent="0">
              <a:buNone/>
            </a:pPr>
            <a:r>
              <a:rPr lang="en-US" sz="1200" dirty="0"/>
              <a:t>&gt;&gt;&gt; </a:t>
            </a:r>
            <a:r>
              <a:rPr lang="en-US" sz="1200" dirty="0" err="1"/>
              <a:t>cat_twice</a:t>
            </a:r>
            <a:r>
              <a:rPr lang="en-US" sz="1200" dirty="0"/>
              <a:t>(line1, line2)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</a:p>
          <a:p>
            <a:pPr marL="0" indent="0">
              <a:buNone/>
            </a:pPr>
            <a:r>
              <a:rPr lang="en-US" sz="1200" dirty="0"/>
              <a:t>Bing </a:t>
            </a:r>
            <a:r>
              <a:rPr lang="en-US" sz="1200" dirty="0" err="1"/>
              <a:t>tiddle</a:t>
            </a:r>
            <a:r>
              <a:rPr lang="en-US" sz="1200" dirty="0"/>
              <a:t> </a:t>
            </a:r>
            <a:r>
              <a:rPr lang="en-US" sz="1200" dirty="0" err="1"/>
              <a:t>tiddle</a:t>
            </a:r>
            <a:r>
              <a:rPr lang="en-US" sz="1200" dirty="0"/>
              <a:t> bang.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bruce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(part1, part2):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 = part1 + part2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(cat)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diagrams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001"/>
            <a:ext cx="4512276" cy="3977460"/>
          </a:xfrm>
        </p:spPr>
        <p:txBody>
          <a:bodyPr/>
          <a:lstStyle/>
          <a:p>
            <a:r>
              <a:rPr lang="en-US" sz="2400" dirty="0" smtClean="0"/>
              <a:t>The frames are arranged in a stack indicates which function called which and so on.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print_twice</a:t>
            </a:r>
            <a:r>
              <a:rPr lang="en-US" dirty="0" smtClean="0"/>
              <a:t> was called by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and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cat_twice</a:t>
            </a:r>
            <a:r>
              <a:rPr lang="en-US" dirty="0" smtClean="0"/>
              <a:t> was called by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__main__ w</a:t>
            </a:r>
            <a:r>
              <a:rPr lang="en-US" sz="1800" dirty="0" smtClean="0">
                <a:cs typeface="Times New Roman" panose="02020603050405020304" pitchFamily="18" charset="0"/>
              </a:rPr>
              <a:t>hich appears as &lt;module&gt;, main is the start of a module</a:t>
            </a:r>
            <a:endParaRPr lang="en-US" sz="1800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35" y="2472375"/>
            <a:ext cx="5116727" cy="33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To use the </a:t>
            </a:r>
            <a:r>
              <a:rPr lang="en-US" sz="2400" dirty="0" err="1" smtClean="0">
                <a:cs typeface="Times New Roman" panose="02020603050405020304" pitchFamily="18" charset="0"/>
              </a:rPr>
              <a:t>math.pi</a:t>
            </a:r>
            <a:r>
              <a:rPr lang="en-US" sz="2400" dirty="0" smtClean="0">
                <a:cs typeface="Times New Roman" panose="02020603050405020304" pitchFamily="18" charset="0"/>
              </a:rPr>
              <a:t> module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math import pi   </a:t>
            </a:r>
            <a:r>
              <a:rPr lang="en-US" sz="2000" dirty="0" smtClean="0">
                <a:cs typeface="Times New Roman" panose="02020603050405020304" pitchFamily="18" charset="0"/>
              </a:rPr>
              <a:t>&lt;- use pi and does not import any other functions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math import *  </a:t>
            </a:r>
            <a:r>
              <a:rPr lang="en-US" sz="2000" dirty="0" smtClean="0">
                <a:cs typeface="Times New Roman" panose="02020603050405020304" pitchFamily="18" charset="0"/>
              </a:rPr>
              <a:t>&lt;- use as </a:t>
            </a:r>
            <a:r>
              <a:rPr lang="en-US" sz="2000" dirty="0" err="1" smtClean="0">
                <a:cs typeface="Times New Roman" panose="02020603050405020304" pitchFamily="18" charset="0"/>
              </a:rPr>
              <a:t>math.pi</a:t>
            </a:r>
            <a:r>
              <a:rPr lang="en-US" sz="2000" dirty="0" smtClean="0">
                <a:cs typeface="Times New Roman" panose="02020603050405020304" pitchFamily="18" charset="0"/>
              </a:rPr>
              <a:t> (and imports all modules)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as tomato  </a:t>
            </a:r>
            <a:r>
              <a:rPr lang="en-US" sz="2000" dirty="0" smtClean="0">
                <a:cs typeface="Times New Roman" panose="02020603050405020304" pitchFamily="18" charset="0"/>
              </a:rPr>
              <a:t>&lt;- uses </a:t>
            </a:r>
            <a:r>
              <a:rPr lang="en-US" sz="2000" dirty="0" err="1" smtClean="0">
                <a:cs typeface="Times New Roman" panose="02020603050405020304" pitchFamily="18" charset="0"/>
              </a:rPr>
              <a:t>tomato.pi</a:t>
            </a:r>
            <a:r>
              <a:rPr lang="en-US" sz="2000" dirty="0" smtClean="0">
                <a:cs typeface="Times New Roman" panose="02020603050405020304" pitchFamily="18" charset="0"/>
              </a:rPr>
              <a:t> and imports all other functions as tomato.&lt;</a:t>
            </a:r>
            <a:r>
              <a:rPr lang="en-US" sz="2000" dirty="0" err="1" smtClean="0">
                <a:cs typeface="Times New Roman" panose="02020603050405020304" pitchFamily="18" charset="0"/>
              </a:rPr>
              <a:t>function_name</a:t>
            </a:r>
            <a:r>
              <a:rPr lang="en-US" sz="2000" dirty="0" smtClean="0">
                <a:cs typeface="Times New Roman" panose="02020603050405020304" pitchFamily="18" charset="0"/>
              </a:rPr>
              <a:t>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program before execution</a:t>
            </a:r>
          </a:p>
          <a:p>
            <a:pPr lvl="1"/>
            <a:r>
              <a:rPr lang="en-US" dirty="0" smtClean="0"/>
              <a:t>Why? Be sure you are running the version you are editing</a:t>
            </a:r>
          </a:p>
          <a:p>
            <a:r>
              <a:rPr lang="en-US" b="1" dirty="0" smtClean="0"/>
              <a:t>Use spaces always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and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differences</a:t>
            </a:r>
          </a:p>
          <a:p>
            <a:pPr lvl="1"/>
            <a:r>
              <a:rPr lang="en-US" dirty="0" smtClean="0"/>
              <a:t>Feel free to have fun and test with interactive mode</a:t>
            </a:r>
          </a:p>
          <a:p>
            <a:pPr lvl="1"/>
            <a:r>
              <a:rPr lang="en-US" dirty="0" smtClean="0"/>
              <a:t>Use script mode to save a file and execute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UNIX scripts start with a shebang on the first line to call the interpreter</a:t>
            </a:r>
          </a:p>
          <a:p>
            <a:pPr lvl="2"/>
            <a:r>
              <a:rPr lang="en-US" dirty="0" smtClean="0"/>
              <a:t>Windows scripts will ignore the shebang as a comment</a:t>
            </a:r>
          </a:p>
          <a:p>
            <a:pPr lvl="2"/>
            <a:r>
              <a:rPr lang="en-US" dirty="0" smtClean="0"/>
              <a:t>#! – is called a shebang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python2.9  - can be used to call a script with the local environment</a:t>
            </a:r>
          </a:p>
          <a:p>
            <a:pPr lvl="2"/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/local/bin/python2.9 – requires python2.9 installed in /</a:t>
            </a:r>
            <a:r>
              <a:rPr lang="en-US" dirty="0" err="1" smtClean="0"/>
              <a:t>usr</a:t>
            </a:r>
            <a:r>
              <a:rPr lang="en-US" dirty="0" smtClean="0"/>
              <a:t>/local/bin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I see what </a:t>
            </a:r>
            <a:r>
              <a:rPr lang="en-US" b="1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 a variable is?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type('Hello, World!')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type(17)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But I wanted it to be an integer?  How can I change that?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 in an </a:t>
            </a:r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a="17"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type(a)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a + 1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"&lt;pyshell#4&gt;", line 1, in &lt;module&gt;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a + 1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cannot concatenate '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objects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5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5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+ 1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b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8045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syntax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7"/>
          </a:xfrm>
        </p:spPr>
        <p:txBody>
          <a:bodyPr/>
          <a:lstStyle/>
          <a:p>
            <a:r>
              <a:rPr lang="en-US" sz="2400" dirty="0" smtClean="0"/>
              <a:t>Comments</a:t>
            </a:r>
          </a:p>
          <a:p>
            <a:pPr lvl="2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comment</a:t>
            </a:r>
          </a:p>
          <a:p>
            <a:r>
              <a:rPr lang="en-US" sz="2400" dirty="0" smtClean="0"/>
              <a:t>Casting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blah = “27”</a:t>
            </a:r>
          </a:p>
          <a:p>
            <a:pPr marL="914400" lvl="2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(blah)</a:t>
            </a:r>
          </a:p>
          <a:p>
            <a:pPr marL="914400" lvl="2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&lt;-returned as an integer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Variable Names and Keywords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Variable names can be long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Must begin with a letter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beginning letter should be lowercase (you’ll see why later)</a:t>
            </a:r>
          </a:p>
          <a:p>
            <a:pPr lvl="1"/>
            <a:r>
              <a:rPr lang="en-US" sz="1800" dirty="0" smtClean="0">
                <a:cs typeface="Times New Roman" panose="02020603050405020304" pitchFamily="18" charset="0"/>
              </a:rPr>
              <a:t>The underscore _ character is often used for multiple works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this_is_a_variable_name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2" y="2163494"/>
            <a:ext cx="7855808" cy="29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like this </a:t>
            </a:r>
            <a:r>
              <a:rPr lang="en-US" dirty="0" smtClean="0"/>
              <a:t>+, -, *, / , ** </a:t>
            </a:r>
            <a:endParaRPr lang="en-US" dirty="0" smtClean="0"/>
          </a:p>
          <a:p>
            <a:r>
              <a:rPr lang="en-US" dirty="0"/>
              <a:t>The operators +, -, *, / and ** perform addition, subtraction, multiplication, division </a:t>
            </a:r>
            <a:r>
              <a:rPr lang="en-US" dirty="0" smtClean="0"/>
              <a:t>and exponentiation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When more than one operator appears in an expression, the order of evaluation depends</a:t>
            </a:r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b="1" dirty="0"/>
              <a:t>rules of precedence</a:t>
            </a:r>
            <a:r>
              <a:rPr lang="en-US" dirty="0"/>
              <a:t>. For mathematical operators, Python follows mathematical</a:t>
            </a:r>
          </a:p>
          <a:p>
            <a:pPr marL="0" indent="0">
              <a:buNone/>
            </a:pPr>
            <a:r>
              <a:rPr lang="en-US" dirty="0"/>
              <a:t>convention. The acronym </a:t>
            </a:r>
            <a:r>
              <a:rPr lang="en-US" sz="4800" b="1" dirty="0"/>
              <a:t>PEMDAS</a:t>
            </a:r>
            <a:r>
              <a:rPr lang="en-US" b="1" dirty="0"/>
              <a:t> </a:t>
            </a:r>
            <a:r>
              <a:rPr lang="en-US" dirty="0"/>
              <a:t>is a useful way to remember the rules: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</a:t>
            </a:r>
            <a:r>
              <a:rPr lang="en-US" dirty="0"/>
              <a:t>arentheses have the highest precedence and can be used to force an expression to</a:t>
            </a:r>
          </a:p>
          <a:p>
            <a:pPr marL="0" indent="0">
              <a:buNone/>
            </a:pPr>
            <a:r>
              <a:rPr lang="en-US" dirty="0"/>
              <a:t>evaluate in the order you want. Since expressions in parentheses are evaluated first,</a:t>
            </a:r>
          </a:p>
          <a:p>
            <a:pPr marL="0" indent="0">
              <a:buNone/>
            </a:pPr>
            <a:r>
              <a:rPr lang="en-US" dirty="0"/>
              <a:t>2 * (3-1) is 4, and (1+1)**(5-2) is 8. You can also use parentheses to make an</a:t>
            </a:r>
          </a:p>
          <a:p>
            <a:pPr marL="0" indent="0">
              <a:buNone/>
            </a:pPr>
            <a:r>
              <a:rPr lang="en-US" dirty="0"/>
              <a:t>expression easier to read, as in (minute * 100) / 60, even if it doesn’t change the</a:t>
            </a:r>
          </a:p>
          <a:p>
            <a:pPr marL="0" indent="0">
              <a:buNone/>
            </a:pPr>
            <a:r>
              <a:rPr lang="en-US" dirty="0"/>
              <a:t>result.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</a:t>
            </a:r>
            <a:r>
              <a:rPr lang="en-US" dirty="0"/>
              <a:t>xponentiation has the next highest precedence, so 2**1+1 is 3, not 4, and 3*1**3 is</a:t>
            </a:r>
          </a:p>
          <a:p>
            <a:pPr marL="0" indent="0">
              <a:buNone/>
            </a:pPr>
            <a:r>
              <a:rPr lang="en-US" dirty="0"/>
              <a:t>3, not 27.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</a:t>
            </a:r>
            <a:r>
              <a:rPr lang="en-US" dirty="0"/>
              <a:t>ultiplication and </a:t>
            </a:r>
            <a:r>
              <a:rPr lang="en-US" b="1" dirty="0"/>
              <a:t>D</a:t>
            </a:r>
            <a:r>
              <a:rPr lang="en-US" dirty="0"/>
              <a:t>ivision have the same precedence, which is higher than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ddition and </a:t>
            </a:r>
            <a:r>
              <a:rPr lang="en-US" b="1" dirty="0"/>
              <a:t>S</a:t>
            </a:r>
            <a:r>
              <a:rPr lang="en-US" dirty="0"/>
              <a:t>ubtraction, which also have the same precedence. So 2*3-1 is 5, not</a:t>
            </a:r>
          </a:p>
          <a:p>
            <a:pPr marL="0" indent="0">
              <a:buNone/>
            </a:pPr>
            <a:r>
              <a:rPr lang="en-US" dirty="0"/>
              <a:t>4, and 6+4/2 is 8, not 5.</a:t>
            </a:r>
          </a:p>
          <a:p>
            <a:pPr marL="0" indent="0">
              <a:buNone/>
            </a:pPr>
            <a:r>
              <a:rPr lang="en-US" dirty="0"/>
              <a:t>• Operators with the same precedence are evaluated from left to right (except exponentiation).</a:t>
            </a:r>
          </a:p>
          <a:p>
            <a:pPr marL="0" indent="0">
              <a:buNone/>
            </a:pPr>
            <a:r>
              <a:rPr lang="en-US" dirty="0"/>
              <a:t>So in the expression degrees / 2 * pi, the division happens first and the</a:t>
            </a:r>
          </a:p>
          <a:p>
            <a:pPr marL="0" indent="0">
              <a:buNone/>
            </a:pPr>
            <a:r>
              <a:rPr lang="en-US" dirty="0"/>
              <a:t>result is multiplied by pi. To divide by 2</a:t>
            </a:r>
            <a:r>
              <a:rPr lang="en-US" i="1" dirty="0"/>
              <a:t>p</a:t>
            </a:r>
            <a:r>
              <a:rPr lang="en-US" dirty="0"/>
              <a:t>, you can use parentheses or write degrees</a:t>
            </a:r>
          </a:p>
          <a:p>
            <a:pPr marL="0" indent="0">
              <a:buNone/>
            </a:pPr>
            <a:r>
              <a:rPr lang="en-US" dirty="0"/>
              <a:t>/ 2 / pi.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I don’t work very hard to remember rules of precedence for other operators. If I can’t tell</a:t>
            </a:r>
          </a:p>
          <a:p>
            <a:pPr marL="0" indent="0">
              <a:buNone/>
            </a:pPr>
            <a:r>
              <a:rPr lang="en-US" sz="6200" b="1" dirty="0">
                <a:solidFill>
                  <a:srgbClr val="FF0000"/>
                </a:solidFill>
              </a:rPr>
              <a:t>by looking at the expression, I use parentheses to make it obvious</a:t>
            </a:r>
            <a:r>
              <a:rPr lang="en-US" sz="6200" b="1" dirty="0" smtClean="0">
                <a:solidFill>
                  <a:srgbClr val="FF0000"/>
                </a:solidFill>
              </a:rPr>
              <a:t>. –Author, Alan Downey</a:t>
            </a:r>
            <a:endParaRPr lang="en-US" sz="6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+ operator works with strings</a:t>
            </a:r>
          </a:p>
          <a:p>
            <a:pPr lvl="1"/>
            <a:r>
              <a:rPr lang="en-US" dirty="0" smtClean="0"/>
              <a:t>It concatenates strings</a:t>
            </a:r>
          </a:p>
          <a:p>
            <a:r>
              <a:rPr lang="en-US" dirty="0" smtClean="0"/>
              <a:t>The * operator works with strings</a:t>
            </a:r>
          </a:p>
          <a:p>
            <a:pPr lvl="1"/>
            <a:r>
              <a:rPr lang="en-US" dirty="0" smtClean="0"/>
              <a:t>It prints multiple copies of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1175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Python  </vt:lpstr>
      <vt:lpstr>Interactive and script mode</vt:lpstr>
      <vt:lpstr>Types &amp; Casting</vt:lpstr>
      <vt:lpstr>Cast in an expression</vt:lpstr>
      <vt:lpstr>Some quick syntax things</vt:lpstr>
      <vt:lpstr>Python keywords</vt:lpstr>
      <vt:lpstr>Operators</vt:lpstr>
      <vt:lpstr>Order of operations</vt:lpstr>
      <vt:lpstr>Strings</vt:lpstr>
      <vt:lpstr>State diagrams</vt:lpstr>
      <vt:lpstr>Functions (making your own)</vt:lpstr>
      <vt:lpstr>Functions use</vt:lpstr>
      <vt:lpstr>Flow of execution</vt:lpstr>
      <vt:lpstr>Parameters and Args</vt:lpstr>
      <vt:lpstr>Stack diagrams</vt:lpstr>
      <vt:lpstr>Stack diagrams explained</vt:lpstr>
      <vt:lpstr>Imports</vt:lpstr>
      <vt:lpstr>Debugging Tips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Mark O'Brien</cp:lastModifiedBy>
  <cp:revision>24</cp:revision>
  <dcterms:created xsi:type="dcterms:W3CDTF">2015-03-03T16:29:53Z</dcterms:created>
  <dcterms:modified xsi:type="dcterms:W3CDTF">2015-03-03T18:28:33Z</dcterms:modified>
</cp:coreProperties>
</file>