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5" r:id="rId28"/>
    <p:sldId id="286" r:id="rId29"/>
    <p:sldId id="283" r:id="rId30"/>
    <p:sldId id="282" r:id="rId31"/>
    <p:sldId id="28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5" id="{75579CD5-7B59-4AAE-B43C-727C3CE2A958}">
          <p14:sldIdLst>
            <p14:sldId id="257"/>
            <p14:sldId id="259"/>
            <p14:sldId id="260"/>
            <p14:sldId id="261"/>
            <p14:sldId id="263"/>
            <p14:sldId id="258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ter 6" id="{519A7DB4-D907-42CF-958A-712D9DF2E53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4"/>
            <p14:sldId id="285"/>
            <p14:sldId id="286"/>
            <p14:sldId id="283"/>
            <p14:sldId id="282"/>
            <p14:sldId id="280"/>
          </p14:sldIdLst>
        </p14:section>
        <p14:section name="The End (ch6)" id="{F5AD6415-7680-4E90-8309-ACAD79F71A9B}">
          <p14:sldIdLst/>
        </p14:section>
        <p14:section name="Chapter 7 TBD" id="{0A663779-F120-4DF5-93A1-C9E5F2FE4C84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week3 CH5 - 9)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calls itself is </a:t>
            </a:r>
            <a:r>
              <a:rPr lang="en-US" sz="2400" b="1" dirty="0"/>
              <a:t>recursive</a:t>
            </a:r>
            <a:r>
              <a:rPr lang="en-US" sz="2400" dirty="0"/>
              <a:t>; the process is called </a:t>
            </a:r>
            <a:r>
              <a:rPr lang="en-US" sz="2400" b="1" dirty="0"/>
              <a:t>recursion</a:t>
            </a:r>
            <a:r>
              <a:rPr lang="en-US" sz="2400" dirty="0"/>
              <a:t>.</a:t>
            </a:r>
          </a:p>
          <a:p>
            <a:r>
              <a:rPr lang="en-US" sz="2400" dirty="0"/>
              <a:t>As another example, we can write a function that prints a string n times.</a:t>
            </a:r>
          </a:p>
          <a:p>
            <a:pPr marL="914400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n):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</a:t>
            </a:r>
          </a:p>
          <a:p>
            <a:r>
              <a:rPr lang="en-US" sz="2000" dirty="0"/>
              <a:t>The rest of the function is similar to countdown: if n is greater than 0, it displays s and </a:t>
            </a:r>
            <a:r>
              <a:rPr lang="en-US" sz="2000" dirty="0" smtClean="0"/>
              <a:t>then calls </a:t>
            </a:r>
            <a:r>
              <a:rPr lang="en-US" sz="2000" dirty="0"/>
              <a:t>itself to display s n </a:t>
            </a:r>
            <a:r>
              <a:rPr lang="en-US" sz="2000" dirty="0" smtClean="0"/>
              <a:t>- 1 </a:t>
            </a:r>
            <a:r>
              <a:rPr lang="en-US" sz="2000" dirty="0"/>
              <a:t>additional times. So the number of lines of output is 1 + (n </a:t>
            </a:r>
            <a:r>
              <a:rPr lang="en-US" sz="2000" dirty="0" smtClean="0"/>
              <a:t>- 1</a:t>
            </a:r>
            <a:r>
              <a:rPr lang="en-US" sz="2000" dirty="0"/>
              <a:t>), which adds up to 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For simple examples like this, it is probably easier to use a for loop.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Stack Diagram </a:t>
            </a:r>
            <a:br>
              <a:rPr lang="en-US" dirty="0" smtClean="0"/>
            </a:br>
            <a:r>
              <a:rPr lang="en-US" sz="2400" dirty="0" smtClean="0"/>
              <a:t>(countdown module)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691" y="2890494"/>
            <a:ext cx="7203989" cy="32858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2519" y="1837982"/>
            <a:ext cx="5659394" cy="905218"/>
          </a:xfrm>
        </p:spPr>
        <p:txBody>
          <a:bodyPr/>
          <a:lstStyle/>
          <a:p>
            <a:r>
              <a:rPr lang="en-US" dirty="0"/>
              <a:t>Figure 5.1 shows a stack diagram for countdown called with n = 3.</a:t>
            </a:r>
          </a:p>
        </p:txBody>
      </p:sp>
    </p:spTree>
    <p:extLst>
      <p:ext uri="{BB962C8B-B14F-4D97-AF65-F5344CB8AC3E}">
        <p14:creationId xmlns:p14="http://schemas.microsoft.com/office/powerpoint/2010/main" val="343967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 (is bad)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5.10 Infinite recursion</a:t>
            </a:r>
          </a:p>
          <a:p>
            <a:r>
              <a:rPr lang="en-US" dirty="0"/>
              <a:t>If 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terminates. This is known as </a:t>
            </a:r>
            <a:r>
              <a:rPr lang="en-US" b="1" dirty="0"/>
              <a:t>infinite recursion</a:t>
            </a:r>
            <a:r>
              <a:rPr lang="en-US" dirty="0"/>
              <a:t>, and it </a:t>
            </a:r>
            <a:r>
              <a:rPr lang="en-US" b="1" dirty="0">
                <a:solidFill>
                  <a:srgbClr val="FF0000"/>
                </a:solidFill>
              </a:rPr>
              <a:t>is generally not </a:t>
            </a:r>
            <a:r>
              <a:rPr lang="en-US" b="1" dirty="0" smtClean="0">
                <a:solidFill>
                  <a:srgbClr val="FF0000"/>
                </a:solidFill>
              </a:rPr>
              <a:t>a good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/>
              <a:t>. Here is a minimal program with an infinite recursion: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In most programming environments, a program with infinite recursion does not really </a:t>
            </a:r>
            <a:r>
              <a:rPr lang="en-US" dirty="0" smtClean="0"/>
              <a:t>run forever</a:t>
            </a:r>
            <a:r>
              <a:rPr lang="en-US" dirty="0"/>
              <a:t>. Python reports an error message when the maximum recursion depth is reached: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exceeded</a:t>
            </a:r>
          </a:p>
          <a:p>
            <a:r>
              <a:rPr lang="en-US" dirty="0"/>
              <a:t>This </a:t>
            </a:r>
            <a:r>
              <a:rPr lang="en-US" dirty="0" err="1"/>
              <a:t>traceback</a:t>
            </a:r>
            <a:r>
              <a:rPr lang="en-US" dirty="0"/>
              <a:t> is a little bigger than the one we saw in the previous chapter. When the </a:t>
            </a:r>
            <a:r>
              <a:rPr lang="en-US" dirty="0" smtClean="0"/>
              <a:t>error occurs</a:t>
            </a:r>
            <a:r>
              <a:rPr lang="en-US" dirty="0"/>
              <a:t>, there are 1000 </a:t>
            </a:r>
            <a:r>
              <a:rPr lang="en-US" dirty="0" err="1"/>
              <a:t>recurse</a:t>
            </a:r>
            <a:r>
              <a:rPr lang="en-US" dirty="0"/>
              <a:t> frames on the stack!</a:t>
            </a:r>
          </a:p>
        </p:txBody>
      </p:sp>
    </p:spTree>
    <p:extLst>
      <p:ext uri="{BB962C8B-B14F-4D97-AF65-F5344CB8AC3E}">
        <p14:creationId xmlns:p14="http://schemas.microsoft.com/office/powerpoint/2010/main" val="207869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r>
              <a:rPr lang="en-US" sz="3600" dirty="0" smtClean="0"/>
              <a:t>Alternately: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= 'What...is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swallow?\n'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817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the user types something other than a string of digits, you get an error: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base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The most </a:t>
            </a:r>
            <a:r>
              <a:rPr lang="en-US" sz="2100" dirty="0" smtClean="0"/>
              <a:t>useful parts of a </a:t>
            </a:r>
            <a:r>
              <a:rPr lang="en-US" sz="2100" dirty="0" err="1" smtClean="0"/>
              <a:t>Traceback</a:t>
            </a:r>
            <a:r>
              <a:rPr lang="en-US" sz="2100" dirty="0" smtClean="0"/>
              <a:t> are usually: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kind of error it was,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dirty="0" smtClean="0">
                <a:solidFill>
                  <a:srgbClr val="FF0000"/>
                </a:solidFill>
              </a:rPr>
              <a:t>occurred</a:t>
            </a:r>
          </a:p>
          <a:p>
            <a:r>
              <a:rPr lang="en-US" sz="2100" dirty="0">
                <a:solidFill>
                  <a:srgbClr val="FF0000"/>
                </a:solidFill>
              </a:rPr>
              <a:t>Whitespace errors </a:t>
            </a:r>
            <a:r>
              <a:rPr lang="en-US" sz="2100" dirty="0" smtClean="0">
                <a:solidFill>
                  <a:srgbClr val="FF0000"/>
                </a:solidFill>
              </a:rPr>
              <a:t>can be </a:t>
            </a:r>
            <a:r>
              <a:rPr lang="en-US" sz="2100" dirty="0">
                <a:solidFill>
                  <a:srgbClr val="FF0000"/>
                </a:solidFill>
              </a:rPr>
              <a:t>tricky because spaces and tabs are invisible and we are used to ignoring them</a:t>
            </a:r>
            <a:r>
              <a:rPr lang="en-US" sz="2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T</a:t>
            </a:r>
            <a:r>
              <a:rPr lang="en-US" sz="2100" dirty="0" smtClean="0">
                <a:solidFill>
                  <a:srgbClr val="FF0000"/>
                </a:solidFill>
              </a:rPr>
              <a:t>he actual error might be earlier in the code, sometimes on a previous line.</a:t>
            </a:r>
            <a:endParaRPr lang="en-US" sz="21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unexpected indent</a:t>
            </a:r>
          </a:p>
          <a:p>
            <a:r>
              <a:rPr lang="en-US" sz="2100" dirty="0"/>
              <a:t>In this example, the problem is that the second line is indented by one space. But the </a:t>
            </a:r>
            <a:r>
              <a:rPr lang="en-US" sz="2100" dirty="0" smtClean="0"/>
              <a:t>error message </a:t>
            </a:r>
            <a:r>
              <a:rPr lang="en-US" sz="2100" dirty="0"/>
              <a:t>points to y, which is misleading. In general, error messages indicate where </a:t>
            </a:r>
            <a:r>
              <a:rPr lang="en-US" sz="2100" dirty="0" smtClean="0"/>
              <a:t>the problem </a:t>
            </a:r>
            <a:r>
              <a:rPr lang="en-US" sz="2100" dirty="0"/>
              <a:t>was discovered, but </a:t>
            </a:r>
            <a:r>
              <a:rPr lang="en-US" sz="2100" b="1" dirty="0">
                <a:solidFill>
                  <a:srgbClr val="FF0000"/>
                </a:solidFill>
              </a:rPr>
              <a:t>the actual error might be earlier in the code, sometimes on </a:t>
            </a:r>
            <a:r>
              <a:rPr lang="en-US" sz="2100" b="1" dirty="0" smtClean="0">
                <a:solidFill>
                  <a:srgbClr val="FF0000"/>
                </a:solidFill>
              </a:rPr>
              <a:t>a previous </a:t>
            </a:r>
            <a:r>
              <a:rPr lang="en-US" sz="2100" b="1" dirty="0">
                <a:solidFill>
                  <a:srgbClr val="FF0000"/>
                </a:solidFill>
              </a:rPr>
              <a:t>line.</a:t>
            </a: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error (another example)</a:t>
            </a:r>
            <a:br>
              <a:rPr lang="en-US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The most useful parts are usually: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What kind of error it was, and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Where it occurred.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Compute </a:t>
            </a:r>
            <a:r>
              <a:rPr lang="en-US" sz="2900" dirty="0"/>
              <a:t>a signal-to-noise ratio in decibels.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The </a:t>
            </a:r>
            <a:r>
              <a:rPr lang="en-US" sz="2900" dirty="0"/>
              <a:t>formula </a:t>
            </a:r>
            <a:r>
              <a:rPr lang="en-US" sz="2900" dirty="0" smtClean="0"/>
              <a:t>is </a:t>
            </a:r>
            <a:r>
              <a:rPr lang="en-US" sz="2900" dirty="0" err="1" smtClean="0"/>
              <a:t>SNRdb</a:t>
            </a:r>
            <a:r>
              <a:rPr lang="en-US" sz="2900" dirty="0" smtClean="0"/>
              <a:t> </a:t>
            </a:r>
            <a:r>
              <a:rPr lang="en-US" sz="2900" dirty="0"/>
              <a:t>= 10 log10(</a:t>
            </a:r>
            <a:r>
              <a:rPr lang="en-US" sz="2900" dirty="0" err="1"/>
              <a:t>Psignal</a:t>
            </a:r>
            <a:r>
              <a:rPr lang="en-US" sz="2900" dirty="0"/>
              <a:t>/</a:t>
            </a:r>
            <a:r>
              <a:rPr lang="en-US" sz="2900" dirty="0" err="1"/>
              <a:t>Pnoise</a:t>
            </a:r>
            <a:r>
              <a:rPr lang="en-US" sz="2900" dirty="0"/>
              <a:t>). In Python, you might write something like this: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decibels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when you run </a:t>
            </a:r>
            <a:r>
              <a:rPr lang="en-US" dirty="0"/>
              <a:t>it in Python 2, you get an error message.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"snr.py", line 5, in ?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r>
              <a:rPr lang="en-US" sz="2900" dirty="0"/>
              <a:t>The error message indicates line 5, but there is nothing wrong with that line. To find </a:t>
            </a:r>
            <a:r>
              <a:rPr lang="en-US" sz="2900" dirty="0" smtClean="0"/>
              <a:t>the real </a:t>
            </a:r>
            <a:r>
              <a:rPr lang="en-US" sz="2900" dirty="0"/>
              <a:t>error, it might be useful to print the value of ratio, which turns out to be 0. </a:t>
            </a:r>
            <a:r>
              <a:rPr lang="en-US" sz="2900" dirty="0" smtClean="0"/>
              <a:t>The problem </a:t>
            </a:r>
            <a:r>
              <a:rPr lang="en-US" sz="2900" dirty="0"/>
              <a:t>is in line 4, because dividing two integers does floor division. The solution is </a:t>
            </a:r>
            <a:r>
              <a:rPr lang="en-US" sz="2900" dirty="0" smtClean="0"/>
              <a:t>to represent </a:t>
            </a:r>
            <a:r>
              <a:rPr lang="en-US" sz="2900" dirty="0"/>
              <a:t>signal power and noise power with floating-point values.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In general, error messages tell you where the problem was discovered, but that is often </a:t>
            </a:r>
            <a:r>
              <a:rPr lang="en-US" sz="2900" b="1" dirty="0" smtClean="0">
                <a:solidFill>
                  <a:srgbClr val="FF0000"/>
                </a:solidFill>
              </a:rPr>
              <a:t>not where </a:t>
            </a:r>
            <a:r>
              <a:rPr lang="en-US" sz="2900" b="1" dirty="0">
                <a:solidFill>
                  <a:srgbClr val="FF0000"/>
                </a:solidFill>
              </a:rPr>
              <a:t>it was caused.</a:t>
            </a:r>
          </a:p>
          <a:p>
            <a:r>
              <a:rPr lang="en-US" sz="1600" i="1" dirty="0" smtClean="0"/>
              <a:t>*In </a:t>
            </a:r>
            <a:r>
              <a:rPr lang="en-US" sz="1600" i="1" dirty="0"/>
              <a:t>Python 3, this example does not cause an error; the division operator performs </a:t>
            </a:r>
            <a:r>
              <a:rPr lang="en-US" sz="1600" i="1" dirty="0" err="1" smtClean="0"/>
              <a:t>floatingpoint</a:t>
            </a:r>
            <a:r>
              <a:rPr lang="en-US" sz="1600" i="1" dirty="0" smtClean="0"/>
              <a:t> division </a:t>
            </a:r>
            <a:r>
              <a:rPr lang="en-US" sz="1600" i="1" dirty="0"/>
              <a:t>even with integer operands.</a:t>
            </a:r>
          </a:p>
        </p:txBody>
      </p:sp>
    </p:spTree>
    <p:extLst>
      <p:ext uri="{BB962C8B-B14F-4D97-AF65-F5344CB8AC3E}">
        <p14:creationId xmlns:p14="http://schemas.microsoft.com/office/powerpoint/2010/main" val="480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functions </a:t>
            </a:r>
            <a:r>
              <a:rPr lang="en-US" dirty="0"/>
              <a:t>return value is None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a return statement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r>
              <a:rPr lang="en-US" sz="1800" dirty="0"/>
              <a:t>We have seen the return statement before, but </a:t>
            </a:r>
            <a:r>
              <a:rPr lang="en-US" sz="1800" b="1" dirty="0">
                <a:solidFill>
                  <a:srgbClr val="FF0000"/>
                </a:solidFill>
              </a:rPr>
              <a:t>in a fruitful function the return </a:t>
            </a:r>
            <a:r>
              <a:rPr lang="en-US" sz="1800" b="1" dirty="0" smtClean="0">
                <a:solidFill>
                  <a:srgbClr val="FF0000"/>
                </a:solidFill>
              </a:rPr>
              <a:t>statement includes </a:t>
            </a:r>
            <a:r>
              <a:rPr lang="en-US" sz="1800" b="1" dirty="0">
                <a:solidFill>
                  <a:srgbClr val="FF0000"/>
                </a:solidFill>
              </a:rPr>
              <a:t>an expression</a:t>
            </a:r>
            <a:r>
              <a:rPr lang="en-US" sz="1800" dirty="0"/>
              <a:t>. This statement means: “Return immediately from this </a:t>
            </a:r>
            <a:r>
              <a:rPr lang="en-US" sz="1800" dirty="0" smtClean="0"/>
              <a:t>function and </a:t>
            </a:r>
            <a:r>
              <a:rPr lang="en-US" sz="1800" dirty="0"/>
              <a:t>use the following expression as a return value.” The expression can be </a:t>
            </a:r>
            <a:r>
              <a:rPr lang="en-US" sz="1800" dirty="0" smtClean="0"/>
              <a:t>arbitrarily complicated</a:t>
            </a:r>
            <a:r>
              <a:rPr lang="en-US" sz="1800" dirty="0"/>
              <a:t>, so we could have written this function more concisely: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dirty="0" smtClean="0"/>
              <a:t>On the other hand, </a:t>
            </a:r>
            <a:r>
              <a:rPr lang="en-US" sz="1800" b="1" dirty="0" smtClean="0">
                <a:solidFill>
                  <a:srgbClr val="FF0000"/>
                </a:solidFill>
              </a:rPr>
              <a:t>temporary variables </a:t>
            </a:r>
            <a:r>
              <a:rPr lang="en-US" sz="1800" dirty="0" smtClean="0">
                <a:solidFill>
                  <a:srgbClr val="FF0000"/>
                </a:solidFill>
              </a:rPr>
              <a:t>like </a:t>
            </a:r>
            <a:r>
              <a:rPr lang="en-US" sz="1800" u="sng" dirty="0" smtClean="0">
                <a:solidFill>
                  <a:srgbClr val="FF0000"/>
                </a:solidFill>
              </a:rPr>
              <a:t>temp</a:t>
            </a:r>
            <a:r>
              <a:rPr lang="en-US" sz="1800" dirty="0" smtClean="0">
                <a:solidFill>
                  <a:srgbClr val="FF0000"/>
                </a:solidFill>
              </a:rPr>
              <a:t> often make debugging easier.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 (for readability)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>
                <a:solidFill>
                  <a:srgbClr val="FF0000"/>
                </a:solidFill>
              </a:rPr>
              <a:t>it is useful to have multiple return statements</a:t>
            </a:r>
            <a:r>
              <a:rPr lang="en-US" dirty="0"/>
              <a:t>, one in each branch of a conditional: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 smtClean="0"/>
              <a:t>Since </a:t>
            </a:r>
            <a:r>
              <a:rPr lang="en-US" dirty="0"/>
              <a:t>these return statements are in an alternative conditional, </a:t>
            </a:r>
            <a:r>
              <a:rPr lang="en-US" b="1" dirty="0">
                <a:solidFill>
                  <a:srgbClr val="FF0000"/>
                </a:solidFill>
              </a:rPr>
              <a:t>only one will be executed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fruitful function, it is a good idea to ensure that every possible path through the </a:t>
            </a:r>
            <a:r>
              <a:rPr lang="en-US" dirty="0" smtClean="0"/>
              <a:t>program hits </a:t>
            </a:r>
            <a:r>
              <a:rPr lang="en-US" dirty="0"/>
              <a:t>a return statement.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quotient = 7 /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quotient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remainder = 7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remainder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deal with increasingly complex programs, you might want to try a process called </a:t>
            </a:r>
            <a:r>
              <a:rPr lang="en-US" b="1" dirty="0" smtClean="0"/>
              <a:t>incremental 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901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Scaffolding: </a:t>
            </a:r>
            <a:r>
              <a:rPr lang="en-US" sz="2000" dirty="0" smtClean="0"/>
              <a:t>Code </a:t>
            </a:r>
            <a:r>
              <a:rPr lang="en-US" sz="2000" dirty="0"/>
              <a:t>that is used during program development but is not part of the </a:t>
            </a:r>
            <a:r>
              <a:rPr lang="en-US" sz="2000" dirty="0" smtClean="0"/>
              <a:t>final version.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y1, x2, y2):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dx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x2 - x1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y2 - y1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'dx is', dx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is',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0.0</a:t>
            </a:r>
          </a:p>
          <a:p>
            <a:pPr marL="457200" lvl="1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final version of the function doesn’t display anything when it runs; it only </a:t>
            </a:r>
            <a:r>
              <a:rPr lang="en-US" sz="2000" dirty="0" smtClean="0"/>
              <a:t>returns a </a:t>
            </a:r>
            <a:r>
              <a:rPr lang="en-US" sz="2000" dirty="0"/>
              <a:t>value. The </a:t>
            </a:r>
            <a:r>
              <a:rPr lang="en-US" sz="2000" dirty="0">
                <a:solidFill>
                  <a:srgbClr val="FF0000"/>
                </a:solidFill>
              </a:rPr>
              <a:t>print statements </a:t>
            </a:r>
            <a:r>
              <a:rPr lang="en-US" sz="2000" dirty="0"/>
              <a:t>we wrote are </a:t>
            </a:r>
            <a:r>
              <a:rPr lang="en-US" sz="2000" dirty="0">
                <a:solidFill>
                  <a:srgbClr val="FF0000"/>
                </a:solidFill>
              </a:rPr>
              <a:t>useful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for debugging</a:t>
            </a:r>
            <a:r>
              <a:rPr lang="en-US" sz="2000" dirty="0"/>
              <a:t>, but once you get </a:t>
            </a:r>
            <a:r>
              <a:rPr lang="en-US" sz="2000" dirty="0" smtClean="0"/>
              <a:t>the function </a:t>
            </a:r>
            <a:r>
              <a:rPr lang="en-US" sz="2000" dirty="0"/>
              <a:t>working, you should </a:t>
            </a:r>
            <a:r>
              <a:rPr lang="en-US" sz="2000" dirty="0">
                <a:solidFill>
                  <a:srgbClr val="FF0000"/>
                </a:solidFill>
              </a:rPr>
              <a:t>remove them</a:t>
            </a:r>
            <a:r>
              <a:rPr lang="en-US" sz="2000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04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key aspects of the process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a working program and make small incremental changes. At any point, </a:t>
            </a:r>
            <a:r>
              <a:rPr lang="en-US" dirty="0" smtClean="0"/>
              <a:t>if there </a:t>
            </a:r>
            <a:r>
              <a:rPr lang="en-US" dirty="0"/>
              <a:t>is an error, you should have a good idea where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temporary variables to hold intermediate values so you can display and </a:t>
            </a:r>
            <a:r>
              <a:rPr lang="en-US" dirty="0" smtClean="0"/>
              <a:t>check them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program is working, you might want to remove some of </a:t>
            </a:r>
            <a:r>
              <a:rPr lang="en-US" dirty="0" smtClean="0"/>
              <a:t>the </a:t>
            </a:r>
            <a:r>
              <a:rPr lang="en-US" dirty="0"/>
              <a:t>scaffolding </a:t>
            </a:r>
            <a:r>
              <a:rPr lang="en-US" dirty="0" smtClean="0"/>
              <a:t>or consolidate </a:t>
            </a:r>
            <a:r>
              <a:rPr lang="en-US" dirty="0"/>
              <a:t>multiple statements into compound expressions, but only if it does </a:t>
            </a:r>
            <a:r>
              <a:rPr lang="en-US" dirty="0" smtClean="0"/>
              <a:t>not make </a:t>
            </a:r>
            <a:r>
              <a:rPr lang="en-US" dirty="0"/>
              <a:t>the program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57076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ability to call one function from within another is </a:t>
            </a:r>
            <a:r>
              <a:rPr lang="en-US" sz="2400" dirty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composition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radius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distance(xc,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area(radius)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temporary variables radius and result are useful for development and </a:t>
            </a:r>
            <a:r>
              <a:rPr lang="en-US" sz="2000" dirty="0" smtClean="0"/>
              <a:t>debugging, but </a:t>
            </a:r>
            <a:r>
              <a:rPr lang="en-US" sz="2000" dirty="0"/>
              <a:t>once the program is working, we can make it more concise by composing the </a:t>
            </a:r>
            <a:r>
              <a:rPr lang="en-US" sz="2000" dirty="0" smtClean="0"/>
              <a:t>function calls: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area(distance(xc,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249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 </a:t>
            </a:r>
            <a:r>
              <a:rPr lang="en-US" sz="1600" i="1" dirty="0" smtClean="0"/>
              <a:t>(and other definitions)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temporary variable: </a:t>
            </a:r>
            <a:r>
              <a:rPr lang="en-US" dirty="0"/>
              <a:t>A variable used to store an intermediate value in a complex calculation.</a:t>
            </a:r>
          </a:p>
          <a:p>
            <a:r>
              <a:rPr lang="en-US" b="1" dirty="0"/>
              <a:t>dead code: </a:t>
            </a:r>
            <a:r>
              <a:rPr lang="en-US" dirty="0"/>
              <a:t>Part of a program that can never be executed, often because it appears after </a:t>
            </a:r>
            <a:r>
              <a:rPr lang="en-US" dirty="0" smtClean="0"/>
              <a:t>a return </a:t>
            </a:r>
            <a:r>
              <a:rPr lang="en-US" dirty="0"/>
              <a:t>statement.</a:t>
            </a:r>
          </a:p>
          <a:p>
            <a:r>
              <a:rPr lang="en-US" dirty="0"/>
              <a:t>None</a:t>
            </a:r>
            <a:r>
              <a:rPr lang="en-US" b="1" dirty="0"/>
              <a:t>: </a:t>
            </a:r>
            <a:r>
              <a:rPr lang="en-US" dirty="0"/>
              <a:t>A special value returned by functions that have no return statement or a return </a:t>
            </a:r>
            <a:r>
              <a:rPr lang="en-US" dirty="0" smtClean="0"/>
              <a:t>statement without </a:t>
            </a:r>
            <a:r>
              <a:rPr lang="en-US" dirty="0"/>
              <a:t>an argument.</a:t>
            </a:r>
          </a:p>
          <a:p>
            <a:r>
              <a:rPr lang="en-US" b="1" dirty="0"/>
              <a:t>incremental development: </a:t>
            </a:r>
            <a:r>
              <a:rPr lang="en-US" dirty="0"/>
              <a:t>A 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time.</a:t>
            </a:r>
          </a:p>
          <a:p>
            <a:r>
              <a:rPr lang="en-US" b="1" dirty="0"/>
              <a:t>scaffolding: </a:t>
            </a:r>
            <a:r>
              <a:rPr lang="en-US" dirty="0"/>
              <a:t>Code that is used during program development but is not part of the </a:t>
            </a:r>
            <a:r>
              <a:rPr lang="en-US" dirty="0" smtClean="0"/>
              <a:t>final version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guardian: </a:t>
            </a:r>
            <a:r>
              <a:rPr lang="en-US" dirty="0">
                <a:solidFill>
                  <a:srgbClr val="FF0000"/>
                </a:solidFill>
              </a:rPr>
              <a:t>A programming pattern that uses a </a:t>
            </a:r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>
                <a:solidFill>
                  <a:srgbClr val="FF0000"/>
                </a:solidFill>
              </a:rPr>
              <a:t>statement to check for and </a:t>
            </a:r>
            <a:r>
              <a:rPr lang="en-US" dirty="0" smtClean="0">
                <a:solidFill>
                  <a:srgbClr val="FF0000"/>
                </a:solidFill>
              </a:rPr>
              <a:t>handle circumstances </a:t>
            </a:r>
            <a:r>
              <a:rPr lang="en-US" dirty="0">
                <a:solidFill>
                  <a:srgbClr val="FF0000"/>
                </a:solidFill>
              </a:rPr>
              <a:t>that might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455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Functions can return </a:t>
            </a:r>
            <a:r>
              <a:rPr lang="en-US" b="1" dirty="0" err="1">
                <a:solidFill>
                  <a:srgbClr val="FF0000"/>
                </a:solidFill>
              </a:rPr>
              <a:t>booleans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is often </a:t>
            </a:r>
            <a:r>
              <a:rPr lang="en-US" b="1" dirty="0">
                <a:solidFill>
                  <a:srgbClr val="FF0000"/>
                </a:solidFill>
              </a:rPr>
              <a:t>convenient for hiding complicated tests </a:t>
            </a:r>
            <a:r>
              <a:rPr lang="en-US" b="1" dirty="0" smtClean="0">
                <a:solidFill>
                  <a:srgbClr val="FF0000"/>
                </a:solidFill>
              </a:rPr>
              <a:t>inside functions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common to give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functions names that sound like yes/no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r>
              <a:rPr lang="en-US" dirty="0" smtClean="0"/>
              <a:t>; </a:t>
            </a:r>
            <a:r>
              <a:rPr lang="en-US" dirty="0" err="1" smtClean="0"/>
              <a:t>is_divisible</a:t>
            </a:r>
            <a:r>
              <a:rPr lang="en-US" dirty="0" smtClean="0"/>
              <a:t> </a:t>
            </a:r>
            <a:r>
              <a:rPr lang="en-US" dirty="0"/>
              <a:t>returns either True or False to indicate whether x is divisible by 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(6, 4)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(6, 3)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result of the == operator is a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, so we can write the function more concisely </a:t>
            </a:r>
            <a:r>
              <a:rPr lang="en-US" dirty="0" smtClean="0"/>
              <a:t>by returning </a:t>
            </a:r>
            <a:r>
              <a:rPr lang="en-US" dirty="0"/>
              <a:t>it directly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</a:t>
            </a:r>
          </a:p>
        </p:txBody>
      </p:sp>
    </p:spTree>
    <p:extLst>
      <p:ext uri="{BB962C8B-B14F-4D97-AF65-F5344CB8AC3E}">
        <p14:creationId xmlns:p14="http://schemas.microsoft.com/office/powerpoint/2010/main" val="245416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factorial?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of a factorial </a:t>
            </a:r>
            <a:r>
              <a:rPr lang="en-US" sz="1100" i="1" dirty="0" smtClean="0"/>
              <a:t>(dust off your math skills)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n(n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- 1)!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English Definition of a factorial:</a:t>
            </a:r>
          </a:p>
          <a:p>
            <a:endParaRPr lang="en-US" sz="15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definition says that the factorial of 0 is 1, and the factorial of any other value, n, is </a:t>
            </a:r>
            <a:r>
              <a:rPr lang="en-US" sz="1600" dirty="0" smtClean="0"/>
              <a:t>n multiplied </a:t>
            </a:r>
            <a:r>
              <a:rPr lang="en-US" sz="1600" dirty="0"/>
              <a:t>by the factorial of </a:t>
            </a:r>
            <a:r>
              <a:rPr lang="en-US" sz="1600" dirty="0" smtClean="0"/>
              <a:t>n - 1.</a:t>
            </a:r>
            <a:endParaRPr lang="en-US" sz="1600" dirty="0"/>
          </a:p>
          <a:p>
            <a:pPr lvl="1"/>
            <a:r>
              <a:rPr lang="en-US" sz="1600" dirty="0"/>
              <a:t>So 3! is 3 times 2!, which is 2 times 1!, which is 1 times 0!. Putting it all together, 3! equals </a:t>
            </a:r>
            <a:r>
              <a:rPr lang="en-US" sz="1600" dirty="0" smtClean="0"/>
              <a:t>3 times </a:t>
            </a:r>
            <a:r>
              <a:rPr lang="en-US" sz="1600" dirty="0"/>
              <a:t>2 times 1 times 1, which is 6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function which computes a factorial is a good example of recursion.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20424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values / types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happens if we call factorial and give it 1.5 as an argument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factorial(1.5)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</a:p>
          <a:p>
            <a:r>
              <a:rPr lang="en-US" dirty="0" smtClean="0"/>
              <a:t>Input checking code </a:t>
            </a:r>
            <a:r>
              <a:rPr lang="en-US" i="1" dirty="0" smtClean="0">
                <a:solidFill>
                  <a:srgbClr val="FF0000"/>
                </a:solidFill>
              </a:rPr>
              <a:t>(in red):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factorial (n):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if </a:t>
            </a:r>
            <a:r>
              <a:rPr lang="en-US" sz="1600" dirty="0">
                <a:solidFill>
                  <a:srgbClr val="FF0000"/>
                </a:solidFill>
              </a:rPr>
              <a:t>not </a:t>
            </a:r>
            <a:r>
              <a:rPr lang="en-US" sz="1600" dirty="0" err="1">
                <a:solidFill>
                  <a:srgbClr val="FF0000"/>
                </a:solidFill>
              </a:rPr>
              <a:t>isinstance</a:t>
            </a:r>
            <a:r>
              <a:rPr lang="en-US" sz="1600" dirty="0">
                <a:solidFill>
                  <a:srgbClr val="FF0000"/>
                </a:solidFill>
              </a:rPr>
              <a:t>(n,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only defined for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elif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n &lt; 0: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not defined for negative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/>
              <a:t>n == 0: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1</a:t>
            </a:r>
          </a:p>
          <a:p>
            <a:pPr marL="0" indent="0">
              <a:buNone/>
            </a:pPr>
            <a:r>
              <a:rPr lang="en-US" sz="1600" dirty="0" smtClean="0"/>
              <a:t>    else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n * factorial(n-1</a:t>
            </a:r>
            <a:r>
              <a:rPr lang="en-US" sz="1600" dirty="0" smtClean="0"/>
              <a:t>)</a:t>
            </a:r>
          </a:p>
          <a:p>
            <a:r>
              <a:rPr lang="en-US" sz="2900" dirty="0"/>
              <a:t>The first base case handles </a:t>
            </a:r>
            <a:r>
              <a:rPr lang="en-US" sz="2900" dirty="0" err="1"/>
              <a:t>nonintegers</a:t>
            </a:r>
            <a:r>
              <a:rPr lang="en-US" sz="2900" dirty="0"/>
              <a:t>; the second catches negative integers. In both </a:t>
            </a:r>
            <a:r>
              <a:rPr lang="en-US" sz="2900" dirty="0" smtClean="0"/>
              <a:t>cases, the </a:t>
            </a:r>
            <a:r>
              <a:rPr lang="en-US" sz="2900" dirty="0"/>
              <a:t>program prints an error message and returns None to indicate that something </a:t>
            </a:r>
            <a:r>
              <a:rPr lang="en-US" sz="2900" dirty="0" smtClean="0"/>
              <a:t>went wrong.</a:t>
            </a:r>
          </a:p>
          <a:p>
            <a:pPr lvl="2"/>
            <a:r>
              <a:rPr lang="en-US" sz="1700" dirty="0" smtClean="0">
                <a:cs typeface="Times New Roman" panose="02020603050405020304" pitchFamily="18" charset="0"/>
              </a:rPr>
              <a:t>Run Example: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 </a:t>
            </a:r>
            <a:r>
              <a:rPr lang="en-US" sz="1200" dirty="0" smtClean="0"/>
              <a:t>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Following </a:t>
            </a:r>
            <a:r>
              <a:rPr lang="en-US" dirty="0"/>
              <a:t>the flow of execution is one way to read programs, but it can quickly </a:t>
            </a:r>
            <a:r>
              <a:rPr lang="en-US" dirty="0" smtClean="0"/>
              <a:t>become labyrinthine</a:t>
            </a:r>
            <a:r>
              <a:rPr lang="en-US" dirty="0"/>
              <a:t>. An alternative is what I call the </a:t>
            </a:r>
            <a:r>
              <a:rPr lang="en-US" b="1" dirty="0">
                <a:solidFill>
                  <a:srgbClr val="FF0000"/>
                </a:solidFill>
              </a:rPr>
              <a:t>“leap of faith.” </a:t>
            </a:r>
            <a:r>
              <a:rPr lang="en-US" dirty="0"/>
              <a:t>When you come to a </a:t>
            </a:r>
            <a:r>
              <a:rPr lang="en-US" dirty="0" smtClean="0"/>
              <a:t>function call</a:t>
            </a:r>
            <a:r>
              <a:rPr lang="en-US" dirty="0"/>
              <a:t>, instead of following the flow of execution, you </a:t>
            </a:r>
            <a:r>
              <a:rPr lang="en-US" b="1" dirty="0">
                <a:solidFill>
                  <a:srgbClr val="FF0000"/>
                </a:solidFill>
              </a:rPr>
              <a:t>assume that the function works </a:t>
            </a:r>
            <a:r>
              <a:rPr lang="en-US" b="1" dirty="0" smtClean="0">
                <a:solidFill>
                  <a:srgbClr val="FF0000"/>
                </a:solidFill>
              </a:rPr>
              <a:t>correctly and </a:t>
            </a:r>
            <a:r>
              <a:rPr lang="en-US" b="1" dirty="0">
                <a:solidFill>
                  <a:srgbClr val="FF0000"/>
                </a:solidFill>
              </a:rPr>
              <a:t>returns the right result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get to the recursive call, instead </a:t>
            </a:r>
            <a:r>
              <a:rPr lang="en-US" dirty="0" smtClean="0"/>
              <a:t>of following </a:t>
            </a:r>
            <a:r>
              <a:rPr lang="en-US" dirty="0"/>
              <a:t>the flow of execution, you should assume that the recursive call works (</a:t>
            </a:r>
            <a:r>
              <a:rPr lang="en-US" dirty="0" smtClean="0"/>
              <a:t>yields the </a:t>
            </a:r>
            <a:r>
              <a:rPr lang="en-US" dirty="0"/>
              <a:t>correct result) and then ask yourself,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u="sng" dirty="0">
                <a:solidFill>
                  <a:srgbClr val="FF0000"/>
                </a:solidFill>
              </a:rPr>
              <a:t>Assuming</a:t>
            </a:r>
            <a:r>
              <a:rPr lang="en-US" dirty="0">
                <a:solidFill>
                  <a:srgbClr val="FF0000"/>
                </a:solidFill>
              </a:rPr>
              <a:t> that I can find the factorial of n </a:t>
            </a:r>
            <a:r>
              <a:rPr lang="en-US" dirty="0" smtClean="0">
                <a:solidFill>
                  <a:srgbClr val="FF0000"/>
                </a:solidFill>
              </a:rPr>
              <a:t>-1, can </a:t>
            </a:r>
            <a:r>
              <a:rPr lang="en-US" dirty="0">
                <a:solidFill>
                  <a:srgbClr val="FF0000"/>
                </a:solidFill>
              </a:rPr>
              <a:t>I compute the factorial of n?” </a:t>
            </a:r>
            <a:r>
              <a:rPr lang="en-US" dirty="0"/>
              <a:t>In this case, it is clear that you can, by multiplying by </a:t>
            </a:r>
            <a:r>
              <a:rPr lang="en-US" dirty="0" smtClean="0"/>
              <a:t>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course, it’s a bit strange to assume that the function works correctly when you </a:t>
            </a:r>
            <a:r>
              <a:rPr lang="en-US" dirty="0" smtClean="0"/>
              <a:t>haven’t finished </a:t>
            </a:r>
            <a:r>
              <a:rPr lang="en-US" dirty="0"/>
              <a:t>writing it, but that’s why it’s called a leap of faith!</a:t>
            </a:r>
          </a:p>
        </p:txBody>
      </p:sp>
    </p:spTree>
    <p:extLst>
      <p:ext uri="{BB962C8B-B14F-4D97-AF65-F5344CB8AC3E}">
        <p14:creationId xmlns:p14="http://schemas.microsoft.com/office/powerpoint/2010/main" val="27818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/>
              <a:t>and False are special values that belong to the type </a:t>
            </a:r>
            <a:r>
              <a:rPr lang="en-US" dirty="0" err="1"/>
              <a:t>bool</a:t>
            </a:r>
            <a:r>
              <a:rPr lang="en-US" dirty="0"/>
              <a:t>; they are not strings: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type(True)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type(False)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83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stack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271" y="2730275"/>
            <a:ext cx="4340790" cy="25420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685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Breaking a large program into smaller functions creates natural checkpoints for debugging.</a:t>
            </a:r>
          </a:p>
          <a:p>
            <a:r>
              <a:rPr lang="en-US" dirty="0">
                <a:solidFill>
                  <a:srgbClr val="FF0000"/>
                </a:solidFill>
              </a:rPr>
              <a:t>If a function is not working, there are three possibilities to </a:t>
            </a:r>
            <a:r>
              <a:rPr lang="en-US" dirty="0" smtClean="0">
                <a:solidFill>
                  <a:srgbClr val="FF0000"/>
                </a:solidFill>
              </a:rPr>
              <a:t>consider: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arguments</a:t>
            </a:r>
            <a:r>
              <a:rPr lang="en-US" dirty="0">
                <a:solidFill>
                  <a:srgbClr val="FF0000"/>
                </a:solidFill>
              </a:rPr>
              <a:t> the function is getting; a </a:t>
            </a:r>
            <a:r>
              <a:rPr lang="en-US" dirty="0" smtClean="0">
                <a:solidFill>
                  <a:srgbClr val="FF0000"/>
                </a:solidFill>
              </a:rPr>
              <a:t>precondition is 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; a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return value </a:t>
            </a:r>
            <a:r>
              <a:rPr lang="en-US" dirty="0">
                <a:solidFill>
                  <a:srgbClr val="FF0000"/>
                </a:solidFill>
              </a:rPr>
              <a:t>or the way it is being used.</a:t>
            </a:r>
          </a:p>
          <a:p>
            <a:r>
              <a:rPr lang="en-US" dirty="0"/>
              <a:t>To rule out the first possibility, you can add a print statement at the beginning of </a:t>
            </a:r>
            <a:r>
              <a:rPr lang="en-US" dirty="0" smtClean="0"/>
              <a:t>the function </a:t>
            </a:r>
            <a:r>
              <a:rPr lang="en-US" dirty="0"/>
              <a:t>and display the values of the parameters (and maybe their types). Or you </a:t>
            </a:r>
            <a:r>
              <a:rPr lang="en-US" dirty="0" smtClean="0"/>
              <a:t>can write </a:t>
            </a:r>
            <a:r>
              <a:rPr lang="en-US" dirty="0"/>
              <a:t>code that checks the preconditions </a:t>
            </a:r>
            <a:r>
              <a:rPr lang="en-US" dirty="0" smtClean="0"/>
              <a:t>explicitly.  If </a:t>
            </a:r>
            <a:r>
              <a:rPr lang="en-US" dirty="0"/>
              <a:t>the parameters look good, add a print statement before each return statement that </a:t>
            </a:r>
            <a:r>
              <a:rPr lang="en-US" dirty="0" smtClean="0"/>
              <a:t>displays the </a:t>
            </a:r>
            <a:r>
              <a:rPr lang="en-US" dirty="0"/>
              <a:t>return value. If possible, check the result by hand. Consider calling the </a:t>
            </a:r>
            <a:r>
              <a:rPr lang="en-US" dirty="0" smtClean="0"/>
              <a:t>function with </a:t>
            </a:r>
            <a:r>
              <a:rPr lang="en-US" dirty="0"/>
              <a:t>values that make it easy to check the result (as in Section 6.2).</a:t>
            </a:r>
          </a:p>
          <a:p>
            <a:r>
              <a:rPr lang="en-US" dirty="0"/>
              <a:t>If the function seems to be working, look at the function call to make sure the return </a:t>
            </a:r>
            <a:r>
              <a:rPr lang="en-US" dirty="0" smtClean="0"/>
              <a:t>value is </a:t>
            </a:r>
            <a:r>
              <a:rPr lang="en-US" dirty="0"/>
              <a:t>being used correctly (or used at all!).</a:t>
            </a:r>
          </a:p>
          <a:p>
            <a:r>
              <a:rPr lang="en-US" dirty="0"/>
              <a:t>Adding print statements at the beginning and end of a function can help make the flow </a:t>
            </a:r>
            <a:r>
              <a:rPr lang="en-US" dirty="0" smtClean="0"/>
              <a:t>of execution </a:t>
            </a:r>
            <a:r>
              <a:rPr lang="en-US" dirty="0"/>
              <a:t>more visible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three </a:t>
            </a:r>
            <a:r>
              <a:rPr lang="en-US" b="1" dirty="0"/>
              <a:t>logical operators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and, or, and not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semantics (meaning) of </a:t>
            </a:r>
            <a:r>
              <a:rPr lang="en-US" dirty="0" smtClean="0"/>
              <a:t>these operators </a:t>
            </a:r>
            <a:r>
              <a:rPr lang="en-US" dirty="0"/>
              <a:t>is similar to their meaning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x &gt; 0 and x &lt; 10 is </a:t>
            </a:r>
            <a:r>
              <a:rPr lang="en-US" dirty="0" smtClean="0"/>
              <a:t>true only </a:t>
            </a:r>
            <a:r>
              <a:rPr lang="en-US" dirty="0"/>
              <a:t>if x is greater than 0 and less than 10.</a:t>
            </a:r>
          </a:p>
          <a:p>
            <a:r>
              <a:rPr lang="en-US" dirty="0"/>
              <a:t>n%2 == 0 or n%3 == 0 is 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3.</a:t>
            </a:r>
          </a:p>
          <a:p>
            <a:r>
              <a:rPr lang="en-US" dirty="0"/>
              <a:t>Finally, the not operator negates a </a:t>
            </a:r>
            <a:r>
              <a:rPr lang="en-US" dirty="0" err="1"/>
              <a:t>boolean</a:t>
            </a:r>
            <a:r>
              <a:rPr lang="en-US" dirty="0"/>
              <a:t> expression, so not (x &gt; y) is 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y.</a:t>
            </a:r>
          </a:p>
          <a:p>
            <a:r>
              <a:rPr lang="en-US" dirty="0"/>
              <a:t>Strictly speaking, the operands of the logical operators should be </a:t>
            </a:r>
            <a:r>
              <a:rPr lang="en-US" dirty="0" err="1"/>
              <a:t>boolean</a:t>
            </a:r>
            <a:r>
              <a:rPr lang="en-US" dirty="0"/>
              <a:t> expressions,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is not very strict. Any nonzero number is interpreted as “true.”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17 and True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/>
              <a:t>This flexibility can be useful, but there are some subtleties to it that might be confusing.</a:t>
            </a:r>
          </a:p>
          <a:p>
            <a:r>
              <a:rPr lang="en-US" dirty="0"/>
              <a:t>You might want to avoid it (unless you know what you are doing).</a:t>
            </a:r>
          </a:p>
        </p:txBody>
      </p:sp>
    </p:spTree>
    <p:extLst>
      <p:ext uri="{BB962C8B-B14F-4D97-AF65-F5344CB8AC3E}">
        <p14:creationId xmlns:p14="http://schemas.microsoft.com/office/powerpoint/2010/main" val="966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Conditional </a:t>
            </a:r>
            <a:r>
              <a:rPr lang="en-US" sz="2000" b="1" dirty="0"/>
              <a:t>statements </a:t>
            </a:r>
            <a:r>
              <a:rPr lang="en-US" sz="2000" dirty="0"/>
              <a:t>give us the ability to check </a:t>
            </a:r>
            <a:r>
              <a:rPr lang="en-US" sz="2000" dirty="0" smtClean="0"/>
              <a:t>conditions and </a:t>
            </a:r>
            <a:r>
              <a:rPr lang="en-US" sz="2000" dirty="0"/>
              <a:t>change the behavior of the program accordingly</a:t>
            </a:r>
            <a:r>
              <a:rPr lang="en-US" sz="2000" dirty="0" smtClean="0"/>
              <a:t>. </a:t>
            </a:r>
            <a:r>
              <a:rPr lang="en-US" sz="2000" dirty="0"/>
              <a:t>The simplest form is the if statement: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0: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positive‘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statements have the same structure as function definitions: a header followed by </a:t>
            </a:r>
            <a:r>
              <a:rPr lang="en-US" sz="2000" dirty="0" smtClean="0"/>
              <a:t>an indented </a:t>
            </a:r>
            <a:r>
              <a:rPr lang="en-US" sz="2000" dirty="0"/>
              <a:t>body. Statements like this are called </a:t>
            </a:r>
            <a:r>
              <a:rPr lang="en-US" sz="2000" b="1" dirty="0">
                <a:solidFill>
                  <a:srgbClr val="FF0000"/>
                </a:solidFill>
              </a:rPr>
              <a:t>compound statements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Occasionally, it is useful to have a </a:t>
            </a:r>
            <a:r>
              <a:rPr lang="en-US" sz="2000" b="1" dirty="0">
                <a:solidFill>
                  <a:srgbClr val="FF0000"/>
                </a:solidFill>
              </a:rPr>
              <a:t>body with no statements </a:t>
            </a:r>
            <a:r>
              <a:rPr lang="en-US" sz="2000" dirty="0"/>
              <a:t>(usually as </a:t>
            </a:r>
            <a:r>
              <a:rPr lang="en-US" sz="2000" dirty="0" smtClean="0"/>
              <a:t>a place </a:t>
            </a:r>
            <a:r>
              <a:rPr lang="en-US" sz="2000" dirty="0"/>
              <a:t>keeper for code you haven’t written yet). In that case, you can </a:t>
            </a:r>
            <a:r>
              <a:rPr lang="en-US" sz="2000" b="1" dirty="0">
                <a:solidFill>
                  <a:srgbClr val="FF0000"/>
                </a:solidFill>
              </a:rPr>
              <a:t>use the pass </a:t>
            </a:r>
            <a:r>
              <a:rPr lang="en-US" sz="2000" b="1" dirty="0" smtClean="0">
                <a:solidFill>
                  <a:srgbClr val="FF0000"/>
                </a:solidFill>
              </a:rPr>
              <a:t>statement</a:t>
            </a:r>
            <a:r>
              <a:rPr lang="en-US" sz="2000" dirty="0" smtClean="0"/>
              <a:t>, which </a:t>
            </a:r>
            <a:r>
              <a:rPr lang="en-US" sz="2000" dirty="0"/>
              <a:t>does nothing.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124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there are more than two possibilities and we need more than two </a:t>
            </a:r>
            <a:r>
              <a:rPr lang="en-US" dirty="0" smtClean="0"/>
              <a:t>branches. One </a:t>
            </a:r>
            <a:r>
              <a:rPr lang="en-US" dirty="0"/>
              <a:t>way to express a computation like that is a </a:t>
            </a:r>
            <a:r>
              <a:rPr lang="en-US" b="1" dirty="0"/>
              <a:t>chained conditional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greater than 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equal‘</a:t>
            </a:r>
          </a:p>
          <a:p>
            <a:r>
              <a:rPr lang="en-US" sz="2000" dirty="0"/>
              <a:t>Each condition is checked in order. If the first is false, the next is checked, and so on. </a:t>
            </a:r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smtClean="0">
                <a:solidFill>
                  <a:srgbClr val="FF0000"/>
                </a:solidFill>
              </a:rPr>
              <a:t>one of </a:t>
            </a:r>
            <a:r>
              <a:rPr lang="en-US" sz="2000" b="1" dirty="0">
                <a:solidFill>
                  <a:srgbClr val="FF0000"/>
                </a:solidFill>
              </a:rPr>
              <a:t>them is true, the corresponding branch executes, and the statement ends.</a:t>
            </a:r>
            <a:r>
              <a:rPr lang="en-US" sz="2000" dirty="0"/>
              <a:t> Even if </a:t>
            </a:r>
            <a:r>
              <a:rPr lang="en-US" sz="2000" dirty="0" smtClean="0"/>
              <a:t>more than </a:t>
            </a:r>
            <a:r>
              <a:rPr lang="en-US" sz="2000" dirty="0"/>
              <a:t>one condition is true, only the first true branch executes.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==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equal'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/>
              <a:t>Although the indentation of the statements makes the structure apparent, </a:t>
            </a:r>
            <a:r>
              <a:rPr lang="en-US" sz="1700" b="1" dirty="0"/>
              <a:t>nested </a:t>
            </a:r>
            <a:r>
              <a:rPr lang="en-US" sz="1700" b="1" dirty="0" smtClean="0"/>
              <a:t>conditionals </a:t>
            </a:r>
            <a:r>
              <a:rPr lang="en-US" sz="1700" dirty="0" smtClean="0"/>
              <a:t>become </a:t>
            </a:r>
            <a:r>
              <a:rPr lang="en-US" sz="1700" b="1" dirty="0">
                <a:solidFill>
                  <a:srgbClr val="FF0000"/>
                </a:solidFill>
              </a:rPr>
              <a:t>difficult to read</a:t>
            </a:r>
            <a:r>
              <a:rPr lang="en-US" sz="1700" dirty="0"/>
              <a:t> very quickly. In general, it is a good idea to </a:t>
            </a:r>
            <a:r>
              <a:rPr lang="en-US" sz="1700" b="1" dirty="0">
                <a:solidFill>
                  <a:srgbClr val="FF0000"/>
                </a:solidFill>
              </a:rPr>
              <a:t>avoid </a:t>
            </a:r>
            <a:r>
              <a:rPr lang="en-US" sz="1700" b="1" dirty="0" smtClean="0">
                <a:solidFill>
                  <a:srgbClr val="FF0000"/>
                </a:solidFill>
              </a:rPr>
              <a:t>them when </a:t>
            </a:r>
            <a:r>
              <a:rPr lang="en-US" sz="1700" b="1" dirty="0">
                <a:solidFill>
                  <a:srgbClr val="FF0000"/>
                </a:solidFill>
              </a:rPr>
              <a:t>you can</a:t>
            </a:r>
            <a:r>
              <a:rPr lang="en-US" sz="1700" dirty="0"/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often provide a way to simplify nested conditional statements. For </a:t>
            </a:r>
            <a:r>
              <a:rPr lang="en-US" dirty="0" smtClean="0"/>
              <a:t>example, we </a:t>
            </a:r>
            <a:r>
              <a:rPr lang="en-US" dirty="0"/>
              <a:t>can rewrite the following code using a single conditional: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10: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number.'</a:t>
            </a:r>
          </a:p>
          <a:p>
            <a:r>
              <a:rPr lang="en-US" dirty="0" smtClean="0"/>
              <a:t>Can get the </a:t>
            </a:r>
            <a:r>
              <a:rPr lang="en-US" dirty="0"/>
              <a:t>same effect with the </a:t>
            </a:r>
            <a:r>
              <a:rPr lang="en-US" b="1" dirty="0"/>
              <a:t>and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&lt; 10: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</a:t>
            </a:r>
          </a:p>
        </p:txBody>
      </p:sp>
    </p:spTree>
    <p:extLst>
      <p:ext uri="{BB962C8B-B14F-4D97-AF65-F5344CB8AC3E}">
        <p14:creationId xmlns:p14="http://schemas.microsoft.com/office/powerpoint/2010/main" val="4100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countdown(n):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'Blastoff!'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countdown(n-1)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n is 0 or negative, it outputs the word, “Blastoff!” Otherwise, it outputs n and then </a:t>
            </a:r>
            <a:r>
              <a:rPr lang="en-US" sz="2000" dirty="0" smtClean="0"/>
              <a:t>calls a </a:t>
            </a:r>
            <a:r>
              <a:rPr lang="en-US" sz="2000" dirty="0"/>
              <a:t>function named </a:t>
            </a:r>
            <a:r>
              <a:rPr lang="en-US" sz="2000" dirty="0" smtClean="0"/>
              <a:t>countdown—itself—passing </a:t>
            </a:r>
            <a:r>
              <a:rPr lang="en-US" sz="2000" dirty="0"/>
              <a:t>n-1 as an argument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usage: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countdown(3)</a:t>
            </a:r>
          </a:p>
        </p:txBody>
      </p:sp>
    </p:spTree>
    <p:extLst>
      <p:ext uri="{BB962C8B-B14F-4D97-AF65-F5344CB8AC3E}">
        <p14:creationId xmlns:p14="http://schemas.microsoft.com/office/powerpoint/2010/main" val="1141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2622</Words>
  <Application>Microsoft Office PowerPoint</Application>
  <PresentationFormat>Widescreen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Python  </vt:lpstr>
      <vt:lpstr>Modulus Operator</vt:lpstr>
      <vt:lpstr>Boolean Expressions</vt:lpstr>
      <vt:lpstr>Logical Operators</vt:lpstr>
      <vt:lpstr>Conditional Execution</vt:lpstr>
      <vt:lpstr>Chained Execution</vt:lpstr>
      <vt:lpstr>Nested Conditionals (1/2)</vt:lpstr>
      <vt:lpstr>Nested Conditionals (2/2)</vt:lpstr>
      <vt:lpstr>Recursion (1/2)</vt:lpstr>
      <vt:lpstr>Recursion (2/2)</vt:lpstr>
      <vt:lpstr>Recursion Stack Diagram  (countdown module)</vt:lpstr>
      <vt:lpstr>Infinite recursion (is bad)</vt:lpstr>
      <vt:lpstr>Keyboard input</vt:lpstr>
      <vt:lpstr>Keyboard input errors</vt:lpstr>
      <vt:lpstr>Debugging / Traceback</vt:lpstr>
      <vt:lpstr>Runtime error (another example) The most useful parts are usually: * What kind of error it was, and * Where it occurred. </vt:lpstr>
      <vt:lpstr>Ch. 6</vt:lpstr>
      <vt:lpstr>PowerPoint Presentation</vt:lpstr>
      <vt:lpstr>Multiple Return Statements (for readability)</vt:lpstr>
      <vt:lpstr>Incremental Development</vt:lpstr>
      <vt:lpstr>Scaffolding</vt:lpstr>
      <vt:lpstr>Incremental Development (process)</vt:lpstr>
      <vt:lpstr>Composition</vt:lpstr>
      <vt:lpstr>Guardian (and other definitions)</vt:lpstr>
      <vt:lpstr>Boolean functions</vt:lpstr>
      <vt:lpstr>What is a factorial?</vt:lpstr>
      <vt:lpstr>Recursion Example (factorial)</vt:lpstr>
      <vt:lpstr>Checking values / types example</vt:lpstr>
      <vt:lpstr>Leap of faith diagram</vt:lpstr>
      <vt:lpstr>Leap of faith stack diagram</vt:lpstr>
      <vt:lpstr>Debugging</vt:lpstr>
      <vt:lpstr>PowerPoint Presentation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42</cp:revision>
  <dcterms:created xsi:type="dcterms:W3CDTF">2015-03-10T08:00:47Z</dcterms:created>
  <dcterms:modified xsi:type="dcterms:W3CDTF">2015-03-10T18:45:11Z</dcterms:modified>
</cp:coreProperties>
</file>