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58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3" r:id="rId27"/>
    <p:sldId id="282" r:id="rId28"/>
    <p:sldId id="28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680D937-2CC9-466F-BF67-7789C34A43A8}">
          <p14:sldIdLst>
            <p14:sldId id="256"/>
          </p14:sldIdLst>
        </p14:section>
        <p14:section name="Chapter 5" id="{75579CD5-7B59-4AAE-B43C-727C3CE2A958}">
          <p14:sldIdLst>
            <p14:sldId id="257"/>
            <p14:sldId id="259"/>
            <p14:sldId id="260"/>
            <p14:sldId id="261"/>
            <p14:sldId id="263"/>
            <p14:sldId id="258"/>
            <p14:sldId id="262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Chapter 6" id="{519A7DB4-D907-42CF-958A-712D9DF2E53E}">
          <p14:sldIdLst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1"/>
            <p14:sldId id="283"/>
            <p14:sldId id="282"/>
            <p14:sldId id="280"/>
          </p14:sldIdLst>
        </p14:section>
        <p14:section name="Untitled Section" id="{F5AD6415-7680-4E90-8309-ACAD79F71A9B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39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2743A-191F-4F4B-BF49-5751DC9A0E55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6085-D301-49E0-9ED4-E6EBBAC7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869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2743A-191F-4F4B-BF49-5751DC9A0E55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6085-D301-49E0-9ED4-E6EBBAC7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30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2743A-191F-4F4B-BF49-5751DC9A0E55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6085-D301-49E0-9ED4-E6EBBAC7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464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2743A-191F-4F4B-BF49-5751DC9A0E55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6085-D301-49E0-9ED4-E6EBBAC7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90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2743A-191F-4F4B-BF49-5751DC9A0E55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6085-D301-49E0-9ED4-E6EBBAC7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44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2743A-191F-4F4B-BF49-5751DC9A0E55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6085-D301-49E0-9ED4-E6EBBAC7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06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2743A-191F-4F4B-BF49-5751DC9A0E55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6085-D301-49E0-9ED4-E6EBBAC7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49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2743A-191F-4F4B-BF49-5751DC9A0E55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6085-D301-49E0-9ED4-E6EBBAC7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8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2743A-191F-4F4B-BF49-5751DC9A0E55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6085-D301-49E0-9ED4-E6EBBAC7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23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2743A-191F-4F4B-BF49-5751DC9A0E55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6085-D301-49E0-9ED4-E6EBBAC7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24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2743A-191F-4F4B-BF49-5751DC9A0E55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6085-D301-49E0-9ED4-E6EBBAC7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973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2743A-191F-4F4B-BF49-5751DC9A0E55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36085-D301-49E0-9ED4-E6EBBAC7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46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br>
              <a:rPr lang="en-US" dirty="0" smtClean="0"/>
            </a:b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(week2 CH2 &amp; 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54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function that calls itself is </a:t>
            </a:r>
            <a:r>
              <a:rPr lang="en-US" b="1" dirty="0"/>
              <a:t>recursive</a:t>
            </a:r>
            <a:r>
              <a:rPr lang="en-US" dirty="0"/>
              <a:t>; the process is called </a:t>
            </a:r>
            <a:r>
              <a:rPr lang="en-US" b="1" dirty="0"/>
              <a:t>recursion</a:t>
            </a:r>
            <a:r>
              <a:rPr lang="en-US" dirty="0"/>
              <a:t>.</a:t>
            </a:r>
          </a:p>
          <a:p>
            <a:r>
              <a:rPr lang="en-US" dirty="0"/>
              <a:t>As another example, we can write a function that prints a string n times.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print_n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(s, n):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&lt;= 0: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print_n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n-1)</a:t>
            </a:r>
          </a:p>
          <a:p>
            <a:r>
              <a:rPr lang="en-US" sz="2000" dirty="0"/>
              <a:t>The rest of the function is similar to countdown: if n is greater than 0, it displays s and </a:t>
            </a:r>
            <a:r>
              <a:rPr lang="en-US" sz="2000" dirty="0" smtClean="0"/>
              <a:t>then calls </a:t>
            </a:r>
            <a:r>
              <a:rPr lang="en-US" sz="2000" dirty="0"/>
              <a:t>itself to display s n 􀀀1 additional times. So the number of lines of output is 1 + (n </a:t>
            </a:r>
            <a:r>
              <a:rPr lang="en-US" sz="2000" dirty="0" smtClean="0"/>
              <a:t>- 1</a:t>
            </a:r>
            <a:r>
              <a:rPr lang="en-US" sz="2000" dirty="0"/>
              <a:t>), which adds up to n.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For simple examples like this, it is probably easier to use a for loop.</a:t>
            </a: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234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Stack Diagram </a:t>
            </a:r>
            <a:br>
              <a:rPr lang="en-US" dirty="0" smtClean="0"/>
            </a:br>
            <a:r>
              <a:rPr lang="en-US" sz="2400" dirty="0" smtClean="0"/>
              <a:t>(countdown module)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16691" y="2890494"/>
            <a:ext cx="7203989" cy="3285887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52519" y="1837982"/>
            <a:ext cx="5659394" cy="905218"/>
          </a:xfrm>
        </p:spPr>
        <p:txBody>
          <a:bodyPr/>
          <a:lstStyle/>
          <a:p>
            <a:r>
              <a:rPr lang="en-US" dirty="0"/>
              <a:t>Figure 5.1 shows a stack diagram for countdown called with n = 3.</a:t>
            </a:r>
          </a:p>
        </p:txBody>
      </p:sp>
    </p:spTree>
    <p:extLst>
      <p:ext uri="{BB962C8B-B14F-4D97-AF65-F5344CB8AC3E}">
        <p14:creationId xmlns:p14="http://schemas.microsoft.com/office/powerpoint/2010/main" val="3439678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Infinite recursion (is bad)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/>
              <a:t>5.10 Infinite recursion</a:t>
            </a:r>
          </a:p>
          <a:p>
            <a:r>
              <a:rPr lang="en-US" dirty="0"/>
              <a:t>If a recursion never reaches a base case, it goes on making recursive calls forever, and </a:t>
            </a:r>
            <a:r>
              <a:rPr lang="en-US" dirty="0" smtClean="0"/>
              <a:t>the program </a:t>
            </a:r>
            <a:r>
              <a:rPr lang="en-US" dirty="0"/>
              <a:t>never terminates. This is known as </a:t>
            </a:r>
            <a:r>
              <a:rPr lang="en-US" b="1" dirty="0"/>
              <a:t>infinite recursion</a:t>
            </a:r>
            <a:r>
              <a:rPr lang="en-US" dirty="0"/>
              <a:t>, and it </a:t>
            </a:r>
            <a:r>
              <a:rPr lang="en-US" b="1" dirty="0">
                <a:solidFill>
                  <a:srgbClr val="FF0000"/>
                </a:solidFill>
              </a:rPr>
              <a:t>is generally not </a:t>
            </a:r>
            <a:r>
              <a:rPr lang="en-US" b="1" dirty="0" smtClean="0">
                <a:solidFill>
                  <a:srgbClr val="FF0000"/>
                </a:solidFill>
              </a:rPr>
              <a:t>a good </a:t>
            </a:r>
            <a:r>
              <a:rPr lang="en-US" b="1" dirty="0">
                <a:solidFill>
                  <a:srgbClr val="FF0000"/>
                </a:solidFill>
              </a:rPr>
              <a:t>idea</a:t>
            </a:r>
            <a:r>
              <a:rPr lang="en-US" dirty="0"/>
              <a:t>. Here is a minimal program with an infinite recursion: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recurse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recurse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dirty="0"/>
              <a:t>In most programming environments, a program with infinite recursion does not really </a:t>
            </a:r>
            <a:r>
              <a:rPr lang="en-US" dirty="0" smtClean="0"/>
              <a:t>run forever</a:t>
            </a:r>
            <a:r>
              <a:rPr lang="en-US" dirty="0"/>
              <a:t>. Python reports an error message when the maximum recursion depth is reached: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"&lt;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&gt;", line 2, 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recurse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"&lt;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&gt;", line 2, 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recurse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"&lt;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&gt;", line 2, 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recurse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"&lt;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&gt;", line 2, 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recurse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RuntimeError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Maximum recursion depth exceeded</a:t>
            </a:r>
          </a:p>
          <a:p>
            <a:r>
              <a:rPr lang="en-US" dirty="0"/>
              <a:t>This </a:t>
            </a:r>
            <a:r>
              <a:rPr lang="en-US" dirty="0" err="1"/>
              <a:t>traceback</a:t>
            </a:r>
            <a:r>
              <a:rPr lang="en-US" dirty="0"/>
              <a:t> is a little bigger than the one we saw in the previous chapter. When the </a:t>
            </a:r>
            <a:r>
              <a:rPr lang="en-US" dirty="0" smtClean="0"/>
              <a:t>error occurs</a:t>
            </a:r>
            <a:r>
              <a:rPr lang="en-US" dirty="0"/>
              <a:t>, there are 1000 </a:t>
            </a:r>
            <a:r>
              <a:rPr lang="en-US" dirty="0" err="1"/>
              <a:t>recurse</a:t>
            </a:r>
            <a:r>
              <a:rPr lang="en-US" dirty="0"/>
              <a:t> frames on the stack!</a:t>
            </a:r>
          </a:p>
        </p:txBody>
      </p:sp>
    </p:spTree>
    <p:extLst>
      <p:ext uri="{BB962C8B-B14F-4D97-AF65-F5344CB8AC3E}">
        <p14:creationId xmlns:p14="http://schemas.microsoft.com/office/powerpoint/2010/main" val="2078697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Keyboard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text =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raw_input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you waiting for?</a:t>
            </a:r>
          </a:p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 text</a:t>
            </a:r>
          </a:p>
          <a:p>
            <a:pPr marL="0" indent="0">
              <a:buNone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you waiting for?</a:t>
            </a:r>
          </a:p>
          <a:p>
            <a:r>
              <a:rPr lang="en-US" dirty="0" smtClean="0"/>
              <a:t>Alternately:</a:t>
            </a:r>
          </a:p>
          <a:p>
            <a:pPr marL="0" indent="0">
              <a:buNone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prompt = 'What...is the airspeed velocity of an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unladen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swallow?\n'</a:t>
            </a:r>
          </a:p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speed =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raw_input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(prompt)</a:t>
            </a:r>
          </a:p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What...is the airspeed velocity of an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unladen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swallow?</a:t>
            </a:r>
          </a:p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</a:p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(speed)</a:t>
            </a:r>
          </a:p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1581726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Keyboard input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 if the user types something other than a string of digits, you get an error: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 =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raw_input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(prompt)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What...is the airspeed velocity of an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unladen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swallow?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do you mean, an African or a European swallow?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(speed)</a:t>
            </a:r>
          </a:p>
          <a:p>
            <a:pPr marL="0" indent="0">
              <a:buNone/>
            </a:pPr>
            <a:r>
              <a:rPr 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ValueError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invalid literal for </a:t>
            </a:r>
            <a:r>
              <a:rPr 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with base </a:t>
            </a:r>
            <a:r>
              <a:rPr lang="en-US" sz="1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344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/ </a:t>
            </a:r>
            <a:r>
              <a:rPr lang="en-US" dirty="0" err="1" smtClean="0"/>
              <a:t>Traceback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The most </a:t>
            </a:r>
            <a:r>
              <a:rPr lang="en-US" dirty="0" smtClean="0">
                <a:solidFill>
                  <a:srgbClr val="FF0000"/>
                </a:solidFill>
              </a:rPr>
              <a:t>useful parts </a:t>
            </a:r>
            <a:r>
              <a:rPr lang="en-US" dirty="0">
                <a:solidFill>
                  <a:srgbClr val="FF0000"/>
                </a:solidFill>
              </a:rPr>
              <a:t>are </a:t>
            </a:r>
            <a:r>
              <a:rPr lang="en-US" dirty="0" smtClean="0">
                <a:solidFill>
                  <a:srgbClr val="FF0000"/>
                </a:solidFill>
              </a:rPr>
              <a:t>usually: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What </a:t>
            </a:r>
            <a:r>
              <a:rPr lang="en-US" dirty="0">
                <a:solidFill>
                  <a:srgbClr val="FF0000"/>
                </a:solidFill>
              </a:rPr>
              <a:t>kind of error it was, </a:t>
            </a:r>
            <a:r>
              <a:rPr lang="en-US" dirty="0" smtClean="0">
                <a:solidFill>
                  <a:srgbClr val="FF0000"/>
                </a:solidFill>
              </a:rPr>
              <a:t>and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Where </a:t>
            </a:r>
            <a:r>
              <a:rPr lang="en-US" dirty="0">
                <a:solidFill>
                  <a:srgbClr val="FF0000"/>
                </a:solidFill>
              </a:rPr>
              <a:t>it occurred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Whitespace errors </a:t>
            </a:r>
            <a:r>
              <a:rPr lang="en-US" dirty="0" smtClean="0">
                <a:solidFill>
                  <a:srgbClr val="FF0000"/>
                </a:solidFill>
              </a:rPr>
              <a:t>can be </a:t>
            </a:r>
            <a:r>
              <a:rPr lang="en-US" dirty="0">
                <a:solidFill>
                  <a:srgbClr val="FF0000"/>
                </a:solidFill>
              </a:rPr>
              <a:t>tricky because spaces and tabs are invisible and we are used to ignoring them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 smtClean="0">
                <a:solidFill>
                  <a:srgbClr val="FF0000"/>
                </a:solidFill>
              </a:rPr>
              <a:t>he actual error might be earlier in the code, sometimes on a previous line.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x = 5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 y = 6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File "&lt;pyshell#1&gt;", line 1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y = 6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^</a:t>
            </a:r>
          </a:p>
          <a:p>
            <a:pPr marL="0" indent="0">
              <a:buNone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IndentationError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unexpected indent</a:t>
            </a:r>
          </a:p>
          <a:p>
            <a:r>
              <a:rPr lang="en-US" sz="2400" dirty="0"/>
              <a:t>In this example, the problem is that the second line is indented by one space. But the </a:t>
            </a:r>
            <a:r>
              <a:rPr lang="en-US" sz="2400" dirty="0" smtClean="0"/>
              <a:t>error message </a:t>
            </a:r>
            <a:r>
              <a:rPr lang="en-US" sz="2400" dirty="0"/>
              <a:t>points to y, which is misleading. In general, error messages indicate where </a:t>
            </a:r>
            <a:r>
              <a:rPr lang="en-US" sz="2400" dirty="0" smtClean="0"/>
              <a:t>the problem </a:t>
            </a:r>
            <a:r>
              <a:rPr lang="en-US" sz="2400" dirty="0"/>
              <a:t>was discovered, but </a:t>
            </a:r>
            <a:r>
              <a:rPr lang="en-US" sz="2400" b="1" dirty="0">
                <a:solidFill>
                  <a:srgbClr val="FF0000"/>
                </a:solidFill>
              </a:rPr>
              <a:t>the actual error might be earlier in the code, sometimes on </a:t>
            </a:r>
            <a:r>
              <a:rPr lang="en-US" sz="2400" b="1" dirty="0" smtClean="0">
                <a:solidFill>
                  <a:srgbClr val="FF0000"/>
                </a:solidFill>
              </a:rPr>
              <a:t>a previous </a:t>
            </a:r>
            <a:r>
              <a:rPr lang="en-US" sz="2400" b="1" dirty="0">
                <a:solidFill>
                  <a:srgbClr val="FF0000"/>
                </a:solidFill>
              </a:rPr>
              <a:t>line.</a:t>
            </a:r>
            <a:endParaRPr lang="en-US" sz="22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462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Runtime error (another example)</a:t>
            </a:r>
            <a:br>
              <a:rPr lang="en-US" dirty="0" smtClean="0"/>
            </a:br>
            <a:r>
              <a:rPr lang="en-US" sz="1100" dirty="0" smtClean="0">
                <a:solidFill>
                  <a:srgbClr val="FF0000"/>
                </a:solidFill>
              </a:rPr>
              <a:t>The most useful parts are usually:</a:t>
            </a:r>
            <a:br>
              <a:rPr lang="en-US" sz="1100" dirty="0" smtClean="0">
                <a:solidFill>
                  <a:srgbClr val="FF0000"/>
                </a:solidFill>
              </a:rPr>
            </a:br>
            <a:r>
              <a:rPr lang="en-US" sz="1100" dirty="0" smtClean="0">
                <a:solidFill>
                  <a:srgbClr val="FF0000"/>
                </a:solidFill>
              </a:rPr>
              <a:t>* What kind of error it was, and</a:t>
            </a:r>
            <a:br>
              <a:rPr lang="en-US" sz="1100" dirty="0" smtClean="0">
                <a:solidFill>
                  <a:srgbClr val="FF0000"/>
                </a:solidFill>
              </a:rPr>
            </a:br>
            <a:r>
              <a:rPr lang="en-US" sz="1100" dirty="0" smtClean="0">
                <a:solidFill>
                  <a:srgbClr val="FF0000"/>
                </a:solidFill>
              </a:rPr>
              <a:t>* Where it occurred.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2900" dirty="0" smtClean="0"/>
              <a:t>Compute </a:t>
            </a:r>
            <a:r>
              <a:rPr lang="en-US" sz="2900" dirty="0"/>
              <a:t>a signal-to-noise ratio in decibels. </a:t>
            </a:r>
            <a:r>
              <a:rPr lang="en-US" sz="2900" dirty="0" smtClean="0"/>
              <a:t/>
            </a:r>
            <a:br>
              <a:rPr lang="en-US" sz="2900" dirty="0" smtClean="0"/>
            </a:br>
            <a:r>
              <a:rPr lang="en-US" sz="2900" dirty="0" smtClean="0"/>
              <a:t>The </a:t>
            </a:r>
            <a:r>
              <a:rPr lang="en-US" sz="2900" dirty="0"/>
              <a:t>formula </a:t>
            </a:r>
            <a:r>
              <a:rPr lang="en-US" sz="2900" dirty="0" smtClean="0"/>
              <a:t>is </a:t>
            </a:r>
            <a:r>
              <a:rPr lang="en-US" sz="2900" dirty="0" err="1" smtClean="0"/>
              <a:t>SNRdb</a:t>
            </a:r>
            <a:r>
              <a:rPr lang="en-US" sz="2900" dirty="0" smtClean="0"/>
              <a:t> </a:t>
            </a:r>
            <a:r>
              <a:rPr lang="en-US" sz="2900" dirty="0"/>
              <a:t>= 10 log10(</a:t>
            </a:r>
            <a:r>
              <a:rPr lang="en-US" sz="2900" dirty="0" err="1"/>
              <a:t>Psignal</a:t>
            </a:r>
            <a:r>
              <a:rPr lang="en-US" sz="2900" dirty="0"/>
              <a:t>/</a:t>
            </a:r>
            <a:r>
              <a:rPr lang="en-US" sz="2900" dirty="0" err="1"/>
              <a:t>Pnoise</a:t>
            </a:r>
            <a:r>
              <a:rPr lang="en-US" sz="2900" dirty="0"/>
              <a:t>). In Python, you might write something like this:</a:t>
            </a:r>
          </a:p>
          <a:p>
            <a:pPr marL="457200" lvl="1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math</a:t>
            </a:r>
          </a:p>
          <a:p>
            <a:pPr marL="457200" lvl="1" indent="0">
              <a:buNone/>
            </a:pP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signal_power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9</a:t>
            </a:r>
          </a:p>
          <a:p>
            <a:pPr marL="457200" lvl="1" indent="0">
              <a:buNone/>
            </a:pP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noise_power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10</a:t>
            </a:r>
          </a:p>
          <a:p>
            <a:pPr marL="457200" lvl="1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ratio =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signal_power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noise_power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decibels = 10 * math.log10(ratio)</a:t>
            </a:r>
          </a:p>
          <a:p>
            <a:pPr marL="457200" lvl="1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decibels</a:t>
            </a:r>
          </a:p>
          <a:p>
            <a:r>
              <a:rPr lang="en-US" dirty="0">
                <a:cs typeface="Times New Roman" panose="02020603050405020304" pitchFamily="18" charset="0"/>
              </a:rPr>
              <a:t>But when you run </a:t>
            </a:r>
            <a:r>
              <a:rPr lang="en-US" dirty="0"/>
              <a:t>it in Python 2, you get an error message.</a:t>
            </a:r>
          </a:p>
          <a:p>
            <a:pPr marL="457200" lvl="1" indent="0">
              <a:buNone/>
            </a:pP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Traceback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(most recent call last):</a:t>
            </a:r>
          </a:p>
          <a:p>
            <a:pPr marL="457200" lvl="1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"snr.py", line 5, in ?</a:t>
            </a:r>
          </a:p>
          <a:p>
            <a:pPr marL="457200" lvl="1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decibels = 10 * math.log10(ratio)</a:t>
            </a:r>
          </a:p>
          <a:p>
            <a:pPr marL="457200" lvl="1" indent="0">
              <a:buNone/>
            </a:pPr>
            <a:r>
              <a:rPr lang="en-US" sz="19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ValueError</a:t>
            </a:r>
            <a:r>
              <a:rPr lang="en-US" sz="19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math domain error</a:t>
            </a:r>
          </a:p>
          <a:p>
            <a:r>
              <a:rPr lang="en-US" sz="2900" dirty="0"/>
              <a:t>The error message indicates line 5, but there is nothing wrong with that line. To find </a:t>
            </a:r>
            <a:r>
              <a:rPr lang="en-US" sz="2900" dirty="0" smtClean="0"/>
              <a:t>the real </a:t>
            </a:r>
            <a:r>
              <a:rPr lang="en-US" sz="2900" dirty="0"/>
              <a:t>error, it might be useful to print the value of ratio, which turns out to be 0. </a:t>
            </a:r>
            <a:r>
              <a:rPr lang="en-US" sz="2900" dirty="0" smtClean="0"/>
              <a:t>The problem </a:t>
            </a:r>
            <a:r>
              <a:rPr lang="en-US" sz="2900" dirty="0"/>
              <a:t>is in line 4, because dividing two integers does floor division. The solution is </a:t>
            </a:r>
            <a:r>
              <a:rPr lang="en-US" sz="2900" dirty="0" smtClean="0"/>
              <a:t>to represent </a:t>
            </a:r>
            <a:r>
              <a:rPr lang="en-US" sz="2900" dirty="0"/>
              <a:t>signal power and noise power with floating-point values.</a:t>
            </a:r>
          </a:p>
          <a:p>
            <a:r>
              <a:rPr lang="en-US" sz="2900" b="1" dirty="0">
                <a:solidFill>
                  <a:srgbClr val="FF0000"/>
                </a:solidFill>
              </a:rPr>
              <a:t>In general, error messages tell you where the problem was discovered, but that is often </a:t>
            </a:r>
            <a:r>
              <a:rPr lang="en-US" sz="2900" b="1" dirty="0" smtClean="0">
                <a:solidFill>
                  <a:srgbClr val="FF0000"/>
                </a:solidFill>
              </a:rPr>
              <a:t>not where </a:t>
            </a:r>
            <a:r>
              <a:rPr lang="en-US" sz="2900" b="1" dirty="0">
                <a:solidFill>
                  <a:srgbClr val="FF0000"/>
                </a:solidFill>
              </a:rPr>
              <a:t>it was caused.</a:t>
            </a:r>
          </a:p>
          <a:p>
            <a:r>
              <a:rPr lang="en-US" sz="1600" i="1" dirty="0" smtClean="0"/>
              <a:t>*In </a:t>
            </a:r>
            <a:r>
              <a:rPr lang="en-US" sz="1600" i="1" dirty="0"/>
              <a:t>Python 3, this example does not cause an error; the division operator performs </a:t>
            </a:r>
            <a:r>
              <a:rPr lang="en-US" sz="1600" i="1" dirty="0" err="1" smtClean="0"/>
              <a:t>floatingpoint</a:t>
            </a:r>
            <a:r>
              <a:rPr lang="en-US" sz="1600" i="1" dirty="0" smtClean="0"/>
              <a:t> division </a:t>
            </a:r>
            <a:r>
              <a:rPr lang="en-US" sz="1600" i="1" dirty="0"/>
              <a:t>even with integer operands.</a:t>
            </a:r>
          </a:p>
        </p:txBody>
      </p:sp>
    </p:spTree>
    <p:extLst>
      <p:ext uri="{BB962C8B-B14F-4D97-AF65-F5344CB8AC3E}">
        <p14:creationId xmlns:p14="http://schemas.microsoft.com/office/powerpoint/2010/main" val="48006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Ch.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Fruitful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788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Void functions </a:t>
            </a:r>
            <a:r>
              <a:rPr lang="en-US" dirty="0"/>
              <a:t>return value is None</a:t>
            </a:r>
            <a:r>
              <a:rPr lang="en-US" dirty="0" smtClean="0"/>
              <a:t>.</a:t>
            </a:r>
          </a:p>
          <a:p>
            <a:r>
              <a:rPr lang="en-US" dirty="0" smtClean="0"/>
              <a:t>Can use a return statement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area(radius):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temp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math.pi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radius**2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</a:p>
          <a:p>
            <a:r>
              <a:rPr lang="en-US" sz="1800" dirty="0"/>
              <a:t>We have seen the return statement before, but </a:t>
            </a:r>
            <a:r>
              <a:rPr lang="en-US" sz="1800" b="1" dirty="0">
                <a:solidFill>
                  <a:srgbClr val="FF0000"/>
                </a:solidFill>
              </a:rPr>
              <a:t>in a fruitful function the return </a:t>
            </a:r>
            <a:r>
              <a:rPr lang="en-US" sz="1800" b="1" dirty="0" smtClean="0">
                <a:solidFill>
                  <a:srgbClr val="FF0000"/>
                </a:solidFill>
              </a:rPr>
              <a:t>statement includes </a:t>
            </a:r>
            <a:r>
              <a:rPr lang="en-US" sz="1800" b="1" dirty="0">
                <a:solidFill>
                  <a:srgbClr val="FF0000"/>
                </a:solidFill>
              </a:rPr>
              <a:t>an expression</a:t>
            </a:r>
            <a:r>
              <a:rPr lang="en-US" sz="1800" dirty="0"/>
              <a:t>. This statement means: “Return immediately from this </a:t>
            </a:r>
            <a:r>
              <a:rPr lang="en-US" sz="1800" dirty="0" smtClean="0"/>
              <a:t>function and </a:t>
            </a:r>
            <a:r>
              <a:rPr lang="en-US" sz="1800" dirty="0"/>
              <a:t>use the following expression as a return value.” The expression can be </a:t>
            </a:r>
            <a:r>
              <a:rPr lang="en-US" sz="1800" dirty="0" smtClean="0"/>
              <a:t>arbitrarily complicated</a:t>
            </a:r>
            <a:r>
              <a:rPr lang="en-US" sz="1800" dirty="0"/>
              <a:t>, so we could have written this function more concisely: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area(radius):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math.pi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radius**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en-US" sz="1800" dirty="0" smtClean="0"/>
              <a:t>On the other hand, </a:t>
            </a:r>
            <a:r>
              <a:rPr lang="en-US" sz="1800" b="1" dirty="0" smtClean="0">
                <a:solidFill>
                  <a:srgbClr val="FF0000"/>
                </a:solidFill>
              </a:rPr>
              <a:t>temporary variables </a:t>
            </a:r>
            <a:r>
              <a:rPr lang="en-US" sz="1800" dirty="0" smtClean="0">
                <a:solidFill>
                  <a:srgbClr val="FF0000"/>
                </a:solidFill>
              </a:rPr>
              <a:t>like </a:t>
            </a:r>
            <a:r>
              <a:rPr lang="en-US" sz="1800" u="sng" dirty="0" smtClean="0">
                <a:solidFill>
                  <a:srgbClr val="FF0000"/>
                </a:solidFill>
              </a:rPr>
              <a:t>temp</a:t>
            </a:r>
            <a:r>
              <a:rPr lang="en-US" sz="1800" dirty="0" smtClean="0">
                <a:solidFill>
                  <a:srgbClr val="FF0000"/>
                </a:solidFill>
              </a:rPr>
              <a:t> often make debugging easier.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202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Return Statements (for readability)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Sometimes </a:t>
            </a:r>
            <a:r>
              <a:rPr lang="en-US" dirty="0">
                <a:solidFill>
                  <a:srgbClr val="FF0000"/>
                </a:solidFill>
              </a:rPr>
              <a:t>it is useful to have multiple return statements</a:t>
            </a:r>
            <a:r>
              <a:rPr lang="en-US" dirty="0"/>
              <a:t>, one in each branch of a conditional:</a:t>
            </a:r>
          </a:p>
          <a:p>
            <a:pPr marL="457200" lvl="1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absolute_value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(x):</a:t>
            </a:r>
          </a:p>
          <a:p>
            <a:pPr marL="457200" lvl="1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&lt; 0:</a:t>
            </a:r>
          </a:p>
          <a:p>
            <a:pPr marL="457200" lvl="1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-x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else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r>
              <a:rPr lang="en-US" dirty="0" smtClean="0"/>
              <a:t>Since </a:t>
            </a:r>
            <a:r>
              <a:rPr lang="en-US" dirty="0"/>
              <a:t>these return statements are in an alternative conditional, </a:t>
            </a:r>
            <a:r>
              <a:rPr lang="en-US" b="1" dirty="0">
                <a:solidFill>
                  <a:srgbClr val="FF0000"/>
                </a:solidFill>
              </a:rPr>
              <a:t>only one will be executed</a:t>
            </a:r>
            <a:r>
              <a:rPr lang="en-US" b="1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dirty="0"/>
              <a:t>In a fruitful function, it is a good idea to ensure that every possible path through the </a:t>
            </a:r>
            <a:r>
              <a:rPr lang="en-US" dirty="0" smtClean="0"/>
              <a:t>program hits </a:t>
            </a:r>
            <a:r>
              <a:rPr lang="en-US" dirty="0"/>
              <a:t>a return statement.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7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Modulus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&gt;&gt;&gt; quotient = 7 / 3</a:t>
            </a:r>
          </a:p>
          <a:p>
            <a:pPr marL="0" indent="0">
              <a:buNone/>
            </a:pPr>
            <a:r>
              <a:rPr lang="en-US" dirty="0"/>
              <a:t>&gt;&gt;&gt; print quotient</a:t>
            </a:r>
          </a:p>
          <a:p>
            <a:pPr marL="0" indent="0">
              <a:buNone/>
            </a:pPr>
            <a:r>
              <a:rPr lang="en-US" dirty="0"/>
              <a:t>2</a:t>
            </a:r>
          </a:p>
          <a:p>
            <a:pPr marL="0" indent="0">
              <a:buNone/>
            </a:pPr>
            <a:r>
              <a:rPr lang="en-US" dirty="0"/>
              <a:t>&gt;&gt;&gt; remainder = 7 % 3</a:t>
            </a:r>
          </a:p>
          <a:p>
            <a:pPr marL="0" indent="0">
              <a:buNone/>
            </a:pPr>
            <a:r>
              <a:rPr lang="en-US" dirty="0"/>
              <a:t>&gt;&gt;&gt; print remainder</a:t>
            </a:r>
          </a:p>
          <a:p>
            <a:pPr marL="0" indent="0">
              <a:buNone/>
            </a:pPr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104137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</a:t>
            </a:r>
            <a:r>
              <a:rPr lang="en-US" dirty="0"/>
              <a:t>deal with increasingly complex programs, you might want to try a process called </a:t>
            </a:r>
            <a:r>
              <a:rPr lang="en-US" b="1" dirty="0" smtClean="0"/>
              <a:t>incremental development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goal of incremental development is to avoid long </a:t>
            </a:r>
            <a:r>
              <a:rPr lang="en-US" dirty="0" smtClean="0"/>
              <a:t>debugging sessions </a:t>
            </a:r>
            <a:r>
              <a:rPr lang="en-US" dirty="0"/>
              <a:t>by adding and testing only a small amount of code at a time.</a:t>
            </a:r>
          </a:p>
        </p:txBody>
      </p:sp>
    </p:spTree>
    <p:extLst>
      <p:ext uri="{BB962C8B-B14F-4D97-AF65-F5344CB8AC3E}">
        <p14:creationId xmlns:p14="http://schemas.microsoft.com/office/powerpoint/2010/main" val="26490141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Scaffolding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Scaffolding: </a:t>
            </a:r>
            <a:r>
              <a:rPr lang="en-US" sz="2000" dirty="0" smtClean="0"/>
              <a:t>Code </a:t>
            </a:r>
            <a:r>
              <a:rPr lang="en-US" sz="2000" dirty="0"/>
              <a:t>that is used during program development but is not part of the </a:t>
            </a:r>
            <a:r>
              <a:rPr lang="en-US" sz="2000" dirty="0" smtClean="0"/>
              <a:t>final version.</a:t>
            </a:r>
          </a:p>
          <a:p>
            <a:endParaRPr lang="es-E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s-E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s-E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distance</a:t>
            </a:r>
            <a:r>
              <a:rPr lang="es-E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(x1, y1, x2, y2):</a:t>
            </a:r>
          </a:p>
          <a:p>
            <a:pPr marL="457200" lvl="1" indent="0">
              <a:buNone/>
            </a:pP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dx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x2 - x1</a:t>
            </a:r>
          </a:p>
          <a:p>
            <a:pPr marL="457200" lvl="1" indent="0">
              <a:buNone/>
            </a:pP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y2 - y1</a:t>
            </a:r>
          </a:p>
          <a:p>
            <a:pPr marL="457200" lvl="1" indent="0">
              <a:buNone/>
            </a:pPr>
            <a:r>
              <a:rPr lang="en-US" sz="15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 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'dx is', dx</a:t>
            </a:r>
          </a:p>
          <a:p>
            <a:pPr marL="457200" lvl="1" indent="0">
              <a:buNone/>
            </a:pPr>
            <a:r>
              <a:rPr lang="en-US" sz="15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 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is', </a:t>
            </a:r>
            <a:r>
              <a:rPr lang="en-US" sz="1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</a:t>
            </a:r>
            <a:endParaRPr lang="en-US" sz="15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0.0</a:t>
            </a:r>
          </a:p>
          <a:p>
            <a:pPr marL="457200" lvl="1" indent="0">
              <a:buNone/>
            </a:pPr>
            <a:endParaRPr lang="en-US" sz="1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/>
              <a:t>The </a:t>
            </a:r>
            <a:r>
              <a:rPr lang="en-US" sz="2000" dirty="0"/>
              <a:t>final version of the function doesn’t display anything when it runs; it only </a:t>
            </a:r>
            <a:r>
              <a:rPr lang="en-US" sz="2000" dirty="0" smtClean="0"/>
              <a:t>returns a </a:t>
            </a:r>
            <a:r>
              <a:rPr lang="en-US" sz="2000" dirty="0"/>
              <a:t>value. The </a:t>
            </a:r>
            <a:r>
              <a:rPr lang="en-US" sz="2000" dirty="0">
                <a:solidFill>
                  <a:srgbClr val="FF0000"/>
                </a:solidFill>
              </a:rPr>
              <a:t>print statements </a:t>
            </a:r>
            <a:r>
              <a:rPr lang="en-US" sz="2000" dirty="0"/>
              <a:t>we wrote are </a:t>
            </a:r>
            <a:r>
              <a:rPr lang="en-US" sz="2000" dirty="0">
                <a:solidFill>
                  <a:srgbClr val="FF0000"/>
                </a:solidFill>
              </a:rPr>
              <a:t>useful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for debugging</a:t>
            </a:r>
            <a:r>
              <a:rPr lang="en-US" sz="2000" dirty="0"/>
              <a:t>, but once you get </a:t>
            </a:r>
            <a:r>
              <a:rPr lang="en-US" sz="2000" dirty="0" smtClean="0"/>
              <a:t>the function </a:t>
            </a:r>
            <a:r>
              <a:rPr lang="en-US" sz="2000" dirty="0"/>
              <a:t>working, you should </a:t>
            </a:r>
            <a:r>
              <a:rPr lang="en-US" sz="2000" dirty="0">
                <a:solidFill>
                  <a:srgbClr val="FF0000"/>
                </a:solidFill>
              </a:rPr>
              <a:t>remove them</a:t>
            </a:r>
            <a:r>
              <a:rPr lang="en-US" sz="2000" dirty="0" smtClean="0"/>
              <a:t>..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920436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Development (process)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The key aspects of the process are: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Start </a:t>
            </a:r>
            <a:r>
              <a:rPr lang="en-US" dirty="0"/>
              <a:t>with a working program and make small incremental changes. At any point, </a:t>
            </a:r>
            <a:r>
              <a:rPr lang="en-US" dirty="0" smtClean="0"/>
              <a:t>if there </a:t>
            </a:r>
            <a:r>
              <a:rPr lang="en-US" dirty="0"/>
              <a:t>is an error, you should have a good idea where it is.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</a:t>
            </a:r>
            <a:r>
              <a:rPr lang="en-US" dirty="0"/>
              <a:t>temporary variables to hold intermediate values so you can display and </a:t>
            </a:r>
            <a:r>
              <a:rPr lang="en-US" dirty="0" smtClean="0"/>
              <a:t>check them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Once </a:t>
            </a:r>
            <a:r>
              <a:rPr lang="en-US" dirty="0"/>
              <a:t>the program is working, you might want to remove some of </a:t>
            </a:r>
            <a:r>
              <a:rPr lang="en-US" dirty="0" smtClean="0"/>
              <a:t>the </a:t>
            </a:r>
            <a:r>
              <a:rPr lang="en-US" dirty="0"/>
              <a:t>scaffolding </a:t>
            </a:r>
            <a:r>
              <a:rPr lang="en-US" dirty="0" smtClean="0"/>
              <a:t>or consolidate </a:t>
            </a:r>
            <a:r>
              <a:rPr lang="en-US" dirty="0"/>
              <a:t>multiple statements into compound expressions, but only if it does </a:t>
            </a:r>
            <a:r>
              <a:rPr lang="en-US" dirty="0" smtClean="0"/>
              <a:t>not make </a:t>
            </a:r>
            <a:r>
              <a:rPr lang="en-US" dirty="0"/>
              <a:t>the program difficult to read.</a:t>
            </a:r>
          </a:p>
        </p:txBody>
      </p:sp>
    </p:spTree>
    <p:extLst>
      <p:ext uri="{BB962C8B-B14F-4D97-AF65-F5344CB8AC3E}">
        <p14:creationId xmlns:p14="http://schemas.microsoft.com/office/powerpoint/2010/main" val="5707684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The ability to call one function from within another is </a:t>
            </a:r>
            <a:r>
              <a:rPr lang="en-US" sz="2400" dirty="0">
                <a:solidFill>
                  <a:srgbClr val="FF0000"/>
                </a:solidFill>
              </a:rPr>
              <a:t>called </a:t>
            </a:r>
            <a:r>
              <a:rPr lang="en-US" sz="2400" b="1" dirty="0">
                <a:solidFill>
                  <a:srgbClr val="FF0000"/>
                </a:solidFill>
              </a:rPr>
              <a:t>composition</a:t>
            </a:r>
            <a:r>
              <a:rPr lang="en-US" sz="2400" dirty="0" smtClean="0">
                <a:solidFill>
                  <a:srgbClr val="FF0000"/>
                </a:solidFill>
              </a:rPr>
              <a:t>.</a:t>
            </a:r>
          </a:p>
          <a:p>
            <a:endParaRPr lang="en-US" sz="2400" dirty="0" smtClean="0"/>
          </a:p>
          <a:p>
            <a:pPr marL="457200" lvl="1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circle_area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(xc,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457200" lvl="1" indent="0">
              <a:buNone/>
            </a:pPr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radius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distance(xc,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yc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xp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yp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result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area(radius)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result</a:t>
            </a:r>
          </a:p>
          <a:p>
            <a:pPr marL="457200" lvl="1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/>
              <a:t>The temporary variables radius and result are useful for development and </a:t>
            </a:r>
            <a:r>
              <a:rPr lang="en-US" sz="2000" dirty="0" smtClean="0"/>
              <a:t>debugging, but </a:t>
            </a:r>
            <a:r>
              <a:rPr lang="en-US" sz="2000" dirty="0"/>
              <a:t>once the program is working, we can make it more concise by composing the </a:t>
            </a:r>
            <a:r>
              <a:rPr lang="en-US" sz="2000" dirty="0" smtClean="0"/>
              <a:t>function calls:</a:t>
            </a:r>
          </a:p>
          <a:p>
            <a:endParaRPr lang="en-US" sz="2400" dirty="0"/>
          </a:p>
          <a:p>
            <a:pPr marL="457200" lvl="1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circle_area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(xc,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area(distance(xc,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0024973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Guardian </a:t>
            </a:r>
            <a:r>
              <a:rPr lang="en-US" sz="1600" i="1" dirty="0" smtClean="0"/>
              <a:t>(and other definitions)</a:t>
            </a:r>
            <a:endParaRPr lang="en-US" sz="16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temporary variable: </a:t>
            </a:r>
            <a:r>
              <a:rPr lang="en-US" dirty="0"/>
              <a:t>A variable used to store an intermediate value in a complex calculation.</a:t>
            </a:r>
          </a:p>
          <a:p>
            <a:r>
              <a:rPr lang="en-US" b="1" dirty="0"/>
              <a:t>dead code: </a:t>
            </a:r>
            <a:r>
              <a:rPr lang="en-US" dirty="0"/>
              <a:t>Part of a program that can never be executed, often because it appears after </a:t>
            </a:r>
            <a:r>
              <a:rPr lang="en-US" dirty="0" smtClean="0"/>
              <a:t>a return </a:t>
            </a:r>
            <a:r>
              <a:rPr lang="en-US" dirty="0"/>
              <a:t>statement.</a:t>
            </a:r>
          </a:p>
          <a:p>
            <a:r>
              <a:rPr lang="en-US" dirty="0"/>
              <a:t>None</a:t>
            </a:r>
            <a:r>
              <a:rPr lang="en-US" b="1" dirty="0"/>
              <a:t>: </a:t>
            </a:r>
            <a:r>
              <a:rPr lang="en-US" dirty="0"/>
              <a:t>A special value returned by functions that have no return statement or a return </a:t>
            </a:r>
            <a:r>
              <a:rPr lang="en-US" dirty="0" smtClean="0"/>
              <a:t>statement without </a:t>
            </a:r>
            <a:r>
              <a:rPr lang="en-US" dirty="0"/>
              <a:t>an argument.</a:t>
            </a:r>
          </a:p>
          <a:p>
            <a:r>
              <a:rPr lang="en-US" b="1" dirty="0"/>
              <a:t>incremental development: </a:t>
            </a:r>
            <a:r>
              <a:rPr lang="en-US" dirty="0"/>
              <a:t>A program development plan intended to avoid debugging </a:t>
            </a:r>
            <a:r>
              <a:rPr lang="en-US" dirty="0" smtClean="0"/>
              <a:t>by adding </a:t>
            </a:r>
            <a:r>
              <a:rPr lang="en-US" dirty="0"/>
              <a:t>and testing only a small amount of code at a time.</a:t>
            </a:r>
          </a:p>
          <a:p>
            <a:r>
              <a:rPr lang="en-US" b="1" dirty="0"/>
              <a:t>scaffolding: </a:t>
            </a:r>
            <a:r>
              <a:rPr lang="en-US" dirty="0"/>
              <a:t>Code that is used during program development but is not part of the </a:t>
            </a:r>
            <a:r>
              <a:rPr lang="en-US" dirty="0" smtClean="0"/>
              <a:t>final version</a:t>
            </a:r>
            <a:r>
              <a:rPr lang="en-US" dirty="0"/>
              <a:t>.</a:t>
            </a:r>
          </a:p>
          <a:p>
            <a:r>
              <a:rPr lang="en-US" b="1" dirty="0">
                <a:solidFill>
                  <a:srgbClr val="FF0000"/>
                </a:solidFill>
              </a:rPr>
              <a:t>guardian: </a:t>
            </a:r>
            <a:r>
              <a:rPr lang="en-US" dirty="0">
                <a:solidFill>
                  <a:srgbClr val="FF0000"/>
                </a:solidFill>
              </a:rPr>
              <a:t>A programming pattern that uses a </a:t>
            </a:r>
            <a:r>
              <a:rPr lang="en-US" dirty="0" smtClean="0">
                <a:solidFill>
                  <a:srgbClr val="FF0000"/>
                </a:solidFill>
              </a:rPr>
              <a:t>conditional </a:t>
            </a:r>
            <a:r>
              <a:rPr lang="en-US" dirty="0">
                <a:solidFill>
                  <a:srgbClr val="FF0000"/>
                </a:solidFill>
              </a:rPr>
              <a:t>statement to check for and </a:t>
            </a:r>
            <a:r>
              <a:rPr lang="en-US" dirty="0" smtClean="0">
                <a:solidFill>
                  <a:srgbClr val="FF0000"/>
                </a:solidFill>
              </a:rPr>
              <a:t>handle circumstances </a:t>
            </a:r>
            <a:r>
              <a:rPr lang="en-US" dirty="0">
                <a:solidFill>
                  <a:srgbClr val="FF0000"/>
                </a:solidFill>
              </a:rPr>
              <a:t>that might cause an error.</a:t>
            </a:r>
          </a:p>
        </p:txBody>
      </p:sp>
    </p:spTree>
    <p:extLst>
      <p:ext uri="{BB962C8B-B14F-4D97-AF65-F5344CB8AC3E}">
        <p14:creationId xmlns:p14="http://schemas.microsoft.com/office/powerpoint/2010/main" val="18455838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Paused at 6.4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1609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Leap of faith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i="1" u="sng" dirty="0" smtClean="0">
                <a:solidFill>
                  <a:srgbClr val="0070C0"/>
                </a:solidFill>
              </a:rPr>
              <a:t>Paused on 6.6</a:t>
            </a:r>
          </a:p>
          <a:p>
            <a:r>
              <a:rPr lang="en-US" dirty="0"/>
              <a:t>Following the flow of execution is one way to read programs, but it can quickly </a:t>
            </a:r>
            <a:r>
              <a:rPr lang="en-US" dirty="0" smtClean="0"/>
              <a:t>become labyrinthine</a:t>
            </a:r>
            <a:r>
              <a:rPr lang="en-US" dirty="0"/>
              <a:t>. An alternative is what I call the “leap of faith.” When you come to a </a:t>
            </a:r>
            <a:r>
              <a:rPr lang="en-US" dirty="0" smtClean="0"/>
              <a:t>function call</a:t>
            </a:r>
            <a:r>
              <a:rPr lang="en-US" dirty="0"/>
              <a:t>, instead of following the flow of execution, you assume that the function works </a:t>
            </a:r>
            <a:r>
              <a:rPr lang="en-US" dirty="0" smtClean="0"/>
              <a:t>correctly and </a:t>
            </a:r>
            <a:r>
              <a:rPr lang="en-US" dirty="0"/>
              <a:t>returns the right result</a:t>
            </a:r>
            <a:r>
              <a:rPr lang="en-US" dirty="0" smtClean="0"/>
              <a:t>.</a:t>
            </a:r>
          </a:p>
          <a:p>
            <a:r>
              <a:rPr lang="en-US" dirty="0"/>
              <a:t>When you get to the recursive call, instead </a:t>
            </a:r>
            <a:r>
              <a:rPr lang="en-US" dirty="0" smtClean="0"/>
              <a:t>of following </a:t>
            </a:r>
            <a:r>
              <a:rPr lang="en-US" dirty="0"/>
              <a:t>the flow of execution, you should assume that the recursive call works (</a:t>
            </a:r>
            <a:r>
              <a:rPr lang="en-US" dirty="0" err="1" smtClean="0"/>
              <a:t>yieldsthe</a:t>
            </a:r>
            <a:r>
              <a:rPr lang="en-US" dirty="0" smtClean="0"/>
              <a:t> </a:t>
            </a:r>
            <a:r>
              <a:rPr lang="en-US" dirty="0"/>
              <a:t>correct result) and then ask yourself, “Assuming that I can find the factorial of n </a:t>
            </a:r>
            <a:r>
              <a:rPr lang="en-US" dirty="0" smtClean="0"/>
              <a:t>-1,can </a:t>
            </a:r>
            <a:r>
              <a:rPr lang="en-US" dirty="0"/>
              <a:t>I compute the factorial of n?” In this case, it is clear that you can, by multiplying by </a:t>
            </a:r>
            <a:r>
              <a:rPr lang="en-US" dirty="0" smtClean="0"/>
              <a:t>n.</a:t>
            </a:r>
          </a:p>
          <a:p>
            <a:r>
              <a:rPr lang="en-US" dirty="0"/>
              <a:t>O</a:t>
            </a:r>
            <a:r>
              <a:rPr lang="en-US" dirty="0" smtClean="0"/>
              <a:t>f </a:t>
            </a:r>
            <a:r>
              <a:rPr lang="en-US" dirty="0"/>
              <a:t>course, it’s a bit strange to assume that the function works correctly when you </a:t>
            </a:r>
            <a:r>
              <a:rPr lang="en-US" dirty="0" smtClean="0"/>
              <a:t>haven’t finished </a:t>
            </a:r>
            <a:r>
              <a:rPr lang="en-US" dirty="0"/>
              <a:t>writing it, but that’s why it’s called a leap of faith!</a:t>
            </a:r>
          </a:p>
        </p:txBody>
      </p:sp>
    </p:spTree>
    <p:extLst>
      <p:ext uri="{BB962C8B-B14F-4D97-AF65-F5344CB8AC3E}">
        <p14:creationId xmlns:p14="http://schemas.microsoft.com/office/powerpoint/2010/main" val="27818746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Leap of faith stack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47271" y="2730275"/>
            <a:ext cx="4340790" cy="2542038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factorial(n):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== 0: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else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recurse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factorial(n-1)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result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 *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recurse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24896854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Breaking a large program into smaller functions creates natural checkpoints for debugging.</a:t>
            </a:r>
          </a:p>
          <a:p>
            <a:r>
              <a:rPr lang="en-US" dirty="0"/>
              <a:t>If a function is not working, there are three possibilities to consider:</a:t>
            </a:r>
          </a:p>
          <a:p>
            <a:r>
              <a:rPr lang="en-US" dirty="0"/>
              <a:t>• There is something wrong with the arguments the function is getting; a precondition</a:t>
            </a:r>
          </a:p>
          <a:p>
            <a:r>
              <a:rPr lang="en-US" dirty="0"/>
              <a:t>is violated.</a:t>
            </a:r>
          </a:p>
          <a:p>
            <a:r>
              <a:rPr lang="en-US" dirty="0"/>
              <a:t>• There is something wrong with the function; a </a:t>
            </a:r>
            <a:r>
              <a:rPr lang="en-US" dirty="0" err="1"/>
              <a:t>postcondition</a:t>
            </a:r>
            <a:r>
              <a:rPr lang="en-US" dirty="0"/>
              <a:t> is violated.</a:t>
            </a:r>
          </a:p>
          <a:p>
            <a:r>
              <a:rPr lang="en-US" dirty="0"/>
              <a:t>• There is something wrong with the return value or the way it is being used.</a:t>
            </a:r>
          </a:p>
          <a:p>
            <a:r>
              <a:rPr lang="en-US" dirty="0"/>
              <a:t>To rule out the first possibility, you can add a print statement at the beginning of the</a:t>
            </a:r>
          </a:p>
          <a:p>
            <a:r>
              <a:rPr lang="en-US" dirty="0"/>
              <a:t>function and display the values of the parameters (and maybe their types). Or you can</a:t>
            </a:r>
          </a:p>
          <a:p>
            <a:r>
              <a:rPr lang="en-US" dirty="0"/>
              <a:t>write code that checks the preconditions explicitly.</a:t>
            </a:r>
          </a:p>
          <a:p>
            <a:r>
              <a:rPr lang="en-US" dirty="0"/>
              <a:t>If the parameters look good, add a print statement before each return statement that displays</a:t>
            </a:r>
          </a:p>
          <a:p>
            <a:r>
              <a:rPr lang="en-US" dirty="0"/>
              <a:t>the return value. If possible, check the result by hand. Consider calling the function</a:t>
            </a:r>
          </a:p>
          <a:p>
            <a:r>
              <a:rPr lang="en-US" dirty="0"/>
              <a:t>with values that make it easy to check the result (as in Section 6.2).</a:t>
            </a:r>
          </a:p>
          <a:p>
            <a:r>
              <a:rPr lang="en-US" dirty="0"/>
              <a:t>If the function seems to be working, look at the function call to make sure the return value</a:t>
            </a:r>
          </a:p>
          <a:p>
            <a:r>
              <a:rPr lang="en-US" dirty="0"/>
              <a:t>is being used correctly (or used at all!).</a:t>
            </a:r>
          </a:p>
          <a:p>
            <a:r>
              <a:rPr lang="en-US" dirty="0"/>
              <a:t>Adding print statements at the beginning and end of a function can help make the flow of</a:t>
            </a:r>
          </a:p>
          <a:p>
            <a:r>
              <a:rPr lang="en-US" dirty="0"/>
              <a:t>execution more visible. For example, here is a version of factorial with print statements:</a:t>
            </a:r>
          </a:p>
        </p:txBody>
      </p:sp>
    </p:spTree>
    <p:extLst>
      <p:ext uri="{BB962C8B-B14F-4D97-AF65-F5344CB8AC3E}">
        <p14:creationId xmlns:p14="http://schemas.microsoft.com/office/powerpoint/2010/main" val="4164697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5 == 5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5 == 6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</a:p>
          <a:p>
            <a:r>
              <a:rPr lang="en-US" dirty="0"/>
              <a:t>True and False are special values that belong to the type </a:t>
            </a:r>
            <a:r>
              <a:rPr lang="en-US" dirty="0" err="1"/>
              <a:t>bool</a:t>
            </a:r>
            <a:r>
              <a:rPr lang="en-US" dirty="0"/>
              <a:t>; they are not strings: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type(True)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&lt;type 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'&gt;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type(False)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&lt;type 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'&gt;</a:t>
            </a:r>
          </a:p>
        </p:txBody>
      </p:sp>
    </p:spTree>
    <p:extLst>
      <p:ext uri="{BB962C8B-B14F-4D97-AF65-F5344CB8AC3E}">
        <p14:creationId xmlns:p14="http://schemas.microsoft.com/office/powerpoint/2010/main" val="2783913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There are three </a:t>
            </a:r>
            <a:r>
              <a:rPr lang="en-US" b="1" dirty="0"/>
              <a:t>logical operators</a:t>
            </a:r>
            <a:r>
              <a:rPr lang="en-US" dirty="0"/>
              <a:t>: and, or, and not. The semantics (meaning) of </a:t>
            </a:r>
            <a:r>
              <a:rPr lang="en-US" dirty="0" smtClean="0"/>
              <a:t>these operators </a:t>
            </a:r>
            <a:r>
              <a:rPr lang="en-US" dirty="0"/>
              <a:t>is similar to their meaning in English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For example, x &gt; 0 and x &lt; 10 is </a:t>
            </a:r>
            <a:r>
              <a:rPr lang="en-US" dirty="0" smtClean="0"/>
              <a:t>true only </a:t>
            </a:r>
            <a:r>
              <a:rPr lang="en-US" dirty="0"/>
              <a:t>if x is greater than 0 and less than 10.</a:t>
            </a:r>
          </a:p>
          <a:p>
            <a:r>
              <a:rPr lang="en-US" dirty="0"/>
              <a:t>n%2 == 0 or n%3 == 0 is true if either of the conditions is true, that is, if the number </a:t>
            </a:r>
            <a:r>
              <a:rPr lang="en-US" dirty="0" smtClean="0"/>
              <a:t>is divisible </a:t>
            </a:r>
            <a:r>
              <a:rPr lang="en-US" dirty="0"/>
              <a:t>by 2 or 3.</a:t>
            </a:r>
          </a:p>
          <a:p>
            <a:r>
              <a:rPr lang="en-US" dirty="0"/>
              <a:t>Finally, the not operator negates a </a:t>
            </a:r>
            <a:r>
              <a:rPr lang="en-US" dirty="0" err="1"/>
              <a:t>boolean</a:t>
            </a:r>
            <a:r>
              <a:rPr lang="en-US" dirty="0"/>
              <a:t> expression, so not (x &gt; y) is true if x &gt; y </a:t>
            </a:r>
            <a:r>
              <a:rPr lang="en-US" dirty="0" smtClean="0"/>
              <a:t>is false</a:t>
            </a:r>
            <a:r>
              <a:rPr lang="en-US" dirty="0"/>
              <a:t>, that is, if x is less than or equal to y.</a:t>
            </a:r>
          </a:p>
          <a:p>
            <a:r>
              <a:rPr lang="en-US" dirty="0"/>
              <a:t>Strictly speaking, the operands of the logical operators should be </a:t>
            </a:r>
            <a:r>
              <a:rPr lang="en-US" dirty="0" err="1"/>
              <a:t>boolean</a:t>
            </a:r>
            <a:r>
              <a:rPr lang="en-US" dirty="0"/>
              <a:t> expressions, </a:t>
            </a:r>
            <a:r>
              <a:rPr lang="en-US" dirty="0" smtClean="0"/>
              <a:t>but </a:t>
            </a:r>
            <a:r>
              <a:rPr lang="en-US" dirty="0" smtClean="0">
                <a:solidFill>
                  <a:srgbClr val="FF0000"/>
                </a:solidFill>
              </a:rPr>
              <a:t>Python </a:t>
            </a:r>
            <a:r>
              <a:rPr lang="en-US" dirty="0">
                <a:solidFill>
                  <a:srgbClr val="FF0000"/>
                </a:solidFill>
              </a:rPr>
              <a:t>is not very strict. Any nonzero number is interpreted as “true.”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17 and True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  <a:p>
            <a:r>
              <a:rPr lang="en-US" dirty="0"/>
              <a:t>This flexibility can be useful, but there are some subtleties to it that might be confusing.</a:t>
            </a:r>
          </a:p>
          <a:p>
            <a:r>
              <a:rPr lang="en-US" dirty="0"/>
              <a:t>You might want to avoid it (unless you know what you are doing).</a:t>
            </a:r>
          </a:p>
        </p:txBody>
      </p:sp>
    </p:spTree>
    <p:extLst>
      <p:ext uri="{BB962C8B-B14F-4D97-AF65-F5344CB8AC3E}">
        <p14:creationId xmlns:p14="http://schemas.microsoft.com/office/powerpoint/2010/main" val="966990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r>
              <a:rPr lang="en-US" sz="2000" b="1" dirty="0" smtClean="0"/>
              <a:t>Conditional </a:t>
            </a:r>
            <a:r>
              <a:rPr lang="en-US" sz="2000" b="1" dirty="0"/>
              <a:t>statements </a:t>
            </a:r>
            <a:r>
              <a:rPr lang="en-US" sz="2000" dirty="0"/>
              <a:t>give us the ability to check </a:t>
            </a:r>
            <a:r>
              <a:rPr lang="en-US" sz="2000" dirty="0" smtClean="0"/>
              <a:t>conditions and </a:t>
            </a:r>
            <a:r>
              <a:rPr lang="en-US" sz="2000" dirty="0"/>
              <a:t>change the behavior of the program accordingly</a:t>
            </a:r>
            <a:r>
              <a:rPr lang="en-US" sz="2000" dirty="0" smtClean="0"/>
              <a:t>. </a:t>
            </a:r>
            <a:r>
              <a:rPr lang="en-US" sz="2000" dirty="0"/>
              <a:t>The simplest form is the if statement:</a:t>
            </a:r>
          </a:p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&gt; 0: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'x is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positive‘</a:t>
            </a:r>
          </a:p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000" dirty="0" smtClean="0"/>
              <a:t> </a:t>
            </a:r>
            <a:r>
              <a:rPr lang="en-US" sz="2000" dirty="0"/>
              <a:t>statements have the same structure as function definitions: a header followed by </a:t>
            </a:r>
            <a:r>
              <a:rPr lang="en-US" sz="2000" dirty="0" smtClean="0"/>
              <a:t>an indented </a:t>
            </a:r>
            <a:r>
              <a:rPr lang="en-US" sz="2000" dirty="0"/>
              <a:t>body. Statements like this are called </a:t>
            </a:r>
            <a:r>
              <a:rPr lang="en-US" sz="2000" b="1" dirty="0"/>
              <a:t>compound statements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Occasionally, it is useful to have a body with no statements (usually as </a:t>
            </a:r>
            <a:r>
              <a:rPr lang="en-US" sz="2000" dirty="0" smtClean="0"/>
              <a:t>a place </a:t>
            </a:r>
            <a:r>
              <a:rPr lang="en-US" sz="2000" dirty="0"/>
              <a:t>keeper for code you haven’t written yet). In that case, you can use the pass </a:t>
            </a:r>
            <a:r>
              <a:rPr lang="en-US" sz="2000" dirty="0" smtClean="0"/>
              <a:t>statement, which </a:t>
            </a:r>
            <a:r>
              <a:rPr lang="en-US" sz="2000" dirty="0"/>
              <a:t>does nothing.</a:t>
            </a:r>
            <a:endParaRPr lang="en-US" sz="2000" dirty="0" smtClean="0"/>
          </a:p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&lt; 0: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pass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need to handle negative values!</a:t>
            </a:r>
          </a:p>
        </p:txBody>
      </p:sp>
    </p:spTree>
    <p:extLst>
      <p:ext uri="{BB962C8B-B14F-4D97-AF65-F5344CB8AC3E}">
        <p14:creationId xmlns:p14="http://schemas.microsoft.com/office/powerpoint/2010/main" val="3124762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Chained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Sometimes there are more than two possibilities and we need more than two </a:t>
            </a:r>
            <a:r>
              <a:rPr lang="en-US" dirty="0" smtClean="0"/>
              <a:t>branches. One </a:t>
            </a:r>
            <a:r>
              <a:rPr lang="en-US" dirty="0"/>
              <a:t>way to express a computation like that is a </a:t>
            </a:r>
            <a:r>
              <a:rPr lang="en-US" b="1" dirty="0"/>
              <a:t>chained conditional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x &lt; y: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'x is less than y'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&gt; y: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'x is greater than y'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else: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'x and y are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equal‘</a:t>
            </a:r>
          </a:p>
          <a:p>
            <a:r>
              <a:rPr lang="en-US" sz="2000" dirty="0"/>
              <a:t>Each condition is checked in order. If the first is false, the next is checked, and so on. </a:t>
            </a:r>
            <a:r>
              <a:rPr lang="en-US" sz="2000" b="1" dirty="0">
                <a:solidFill>
                  <a:srgbClr val="FF0000"/>
                </a:solidFill>
              </a:rPr>
              <a:t>If </a:t>
            </a:r>
            <a:r>
              <a:rPr lang="en-US" sz="2000" b="1" dirty="0" smtClean="0">
                <a:solidFill>
                  <a:srgbClr val="FF0000"/>
                </a:solidFill>
              </a:rPr>
              <a:t>one of </a:t>
            </a:r>
            <a:r>
              <a:rPr lang="en-US" sz="2000" b="1" dirty="0">
                <a:solidFill>
                  <a:srgbClr val="FF0000"/>
                </a:solidFill>
              </a:rPr>
              <a:t>them is true, the corresponding branch executes, and the statement ends.</a:t>
            </a:r>
            <a:r>
              <a:rPr lang="en-US" sz="2000" dirty="0"/>
              <a:t> Even if </a:t>
            </a:r>
            <a:r>
              <a:rPr lang="en-US" sz="2000" dirty="0" smtClean="0"/>
              <a:t>more than </a:t>
            </a:r>
            <a:r>
              <a:rPr lang="en-US" sz="2000" dirty="0"/>
              <a:t>one condition is true, only the first true branch executes.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778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Conditionals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x == y: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'x and y are equal'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&lt; y: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print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'x is less than y'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'x 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greater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y‘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00" dirty="0"/>
              <a:t>Although the indentation of the statements makes the structure apparent, </a:t>
            </a:r>
            <a:r>
              <a:rPr lang="en-US" sz="1700" b="1" dirty="0"/>
              <a:t>nested </a:t>
            </a:r>
            <a:r>
              <a:rPr lang="en-US" sz="1700" b="1" dirty="0" smtClean="0"/>
              <a:t>conditionals </a:t>
            </a:r>
            <a:r>
              <a:rPr lang="en-US" sz="1700" dirty="0" smtClean="0"/>
              <a:t>become </a:t>
            </a:r>
            <a:r>
              <a:rPr lang="en-US" sz="1700" b="1" dirty="0">
                <a:solidFill>
                  <a:srgbClr val="FF0000"/>
                </a:solidFill>
              </a:rPr>
              <a:t>difficult to read</a:t>
            </a:r>
            <a:r>
              <a:rPr lang="en-US" sz="1700" dirty="0"/>
              <a:t> very quickly. In general, it is a good idea to </a:t>
            </a:r>
            <a:r>
              <a:rPr lang="en-US" sz="1700" b="1" dirty="0">
                <a:solidFill>
                  <a:srgbClr val="FF0000"/>
                </a:solidFill>
              </a:rPr>
              <a:t>avoid </a:t>
            </a:r>
            <a:r>
              <a:rPr lang="en-US" sz="1700" b="1" dirty="0" smtClean="0">
                <a:solidFill>
                  <a:srgbClr val="FF0000"/>
                </a:solidFill>
              </a:rPr>
              <a:t>them when </a:t>
            </a:r>
            <a:r>
              <a:rPr lang="en-US" sz="1700" b="1" dirty="0">
                <a:solidFill>
                  <a:srgbClr val="FF0000"/>
                </a:solidFill>
              </a:rPr>
              <a:t>you can</a:t>
            </a:r>
            <a:r>
              <a:rPr lang="en-US" sz="1700" dirty="0"/>
              <a:t>.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45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Conditionals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Logical operators often provide a way to simplify nested conditional statements. For </a:t>
            </a:r>
            <a:r>
              <a:rPr lang="en-US" dirty="0" smtClean="0"/>
              <a:t>example, we </a:t>
            </a:r>
            <a:r>
              <a:rPr lang="en-US" dirty="0"/>
              <a:t>can rewrite the following code using a single conditional: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0 &lt; x: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&lt; 10: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print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'x is a positive single-digit number.'</a:t>
            </a:r>
          </a:p>
          <a:p>
            <a:r>
              <a:rPr lang="en-US" dirty="0" smtClean="0"/>
              <a:t>Can get the </a:t>
            </a:r>
            <a:r>
              <a:rPr lang="en-US" dirty="0"/>
              <a:t>same effect with the </a:t>
            </a:r>
            <a:r>
              <a:rPr lang="en-US" b="1" dirty="0"/>
              <a:t>and</a:t>
            </a:r>
            <a:r>
              <a:rPr lang="en-US" dirty="0"/>
              <a:t> operator: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0 &lt; x and x &lt; 10: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'x is a positive single-digit number.</a:t>
            </a:r>
          </a:p>
        </p:txBody>
      </p:sp>
    </p:spTree>
    <p:extLst>
      <p:ext uri="{BB962C8B-B14F-4D97-AF65-F5344CB8AC3E}">
        <p14:creationId xmlns:p14="http://schemas.microsoft.com/office/powerpoint/2010/main" val="4100357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countdown(n):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&lt;= 0: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print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'Blastoff!'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else: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countdown(n-1)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/>
              <a:t>If </a:t>
            </a:r>
            <a:r>
              <a:rPr lang="en-US" sz="2000" dirty="0"/>
              <a:t>n is 0 or negative, it outputs the word, “Blastoff!” Otherwise, it outputs n and then </a:t>
            </a:r>
            <a:r>
              <a:rPr lang="en-US" sz="2000" dirty="0" smtClean="0"/>
              <a:t>calls a </a:t>
            </a:r>
            <a:r>
              <a:rPr lang="en-US" sz="2000" dirty="0"/>
              <a:t>function named </a:t>
            </a:r>
            <a:r>
              <a:rPr lang="en-US" sz="2000" dirty="0" smtClean="0"/>
              <a:t>countdown—itself—passing </a:t>
            </a:r>
            <a:r>
              <a:rPr lang="en-US" sz="2000" dirty="0"/>
              <a:t>n-1 as an argument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Example usage: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countdown(3)</a:t>
            </a:r>
          </a:p>
        </p:txBody>
      </p:sp>
    </p:spTree>
    <p:extLst>
      <p:ext uri="{BB962C8B-B14F-4D97-AF65-F5344CB8AC3E}">
        <p14:creationId xmlns:p14="http://schemas.microsoft.com/office/powerpoint/2010/main" val="1141545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2408</Words>
  <Application>Microsoft Office PowerPoint</Application>
  <PresentationFormat>Widescreen</PresentationFormat>
  <Paragraphs>244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Times New Roman</vt:lpstr>
      <vt:lpstr>Office Theme</vt:lpstr>
      <vt:lpstr>Python  </vt:lpstr>
      <vt:lpstr>Modulus Operator</vt:lpstr>
      <vt:lpstr>Boolean Expressions</vt:lpstr>
      <vt:lpstr>Logical Operators</vt:lpstr>
      <vt:lpstr>Conditional Execution</vt:lpstr>
      <vt:lpstr>Chained Execution</vt:lpstr>
      <vt:lpstr>Nested Conditionals (1/2)</vt:lpstr>
      <vt:lpstr>Nested Conditionals (2/2)</vt:lpstr>
      <vt:lpstr>Recursion (1/2)</vt:lpstr>
      <vt:lpstr>Recursion (2/2)</vt:lpstr>
      <vt:lpstr>Recursion Stack Diagram  (countdown module)</vt:lpstr>
      <vt:lpstr>Infinite recursion (is bad)</vt:lpstr>
      <vt:lpstr>Keyboard input</vt:lpstr>
      <vt:lpstr>Keyboard input errors</vt:lpstr>
      <vt:lpstr>Debugging / Traceback</vt:lpstr>
      <vt:lpstr>Runtime error (another example) The most useful parts are usually: * What kind of error it was, and * Where it occurred. </vt:lpstr>
      <vt:lpstr>Ch. 6</vt:lpstr>
      <vt:lpstr>PowerPoint Presentation</vt:lpstr>
      <vt:lpstr>Multiple Return Statements (for readability)</vt:lpstr>
      <vt:lpstr>Incremental Development</vt:lpstr>
      <vt:lpstr>Scaffolding</vt:lpstr>
      <vt:lpstr>Incremental Development (process)</vt:lpstr>
      <vt:lpstr>Composition</vt:lpstr>
      <vt:lpstr>Guardian (and other definitions)</vt:lpstr>
      <vt:lpstr>Boolean functions</vt:lpstr>
      <vt:lpstr>Leap of faith diagram</vt:lpstr>
      <vt:lpstr>Leap of faith stack diagram</vt:lpstr>
      <vt:lpstr>Debugging</vt:lpstr>
    </vt:vector>
  </TitlesOfParts>
  <Company>Apptio Inc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Mark O'Brien</dc:creator>
  <cp:lastModifiedBy>Mark O'Brien</cp:lastModifiedBy>
  <cp:revision>18</cp:revision>
  <dcterms:created xsi:type="dcterms:W3CDTF">2015-03-10T08:00:47Z</dcterms:created>
  <dcterms:modified xsi:type="dcterms:W3CDTF">2015-03-10T15:53:46Z</dcterms:modified>
</cp:coreProperties>
</file>