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9" r:id="rId3"/>
    <p:sldId id="293" r:id="rId4"/>
    <p:sldId id="294" r:id="rId5"/>
    <p:sldId id="295" r:id="rId6"/>
    <p:sldId id="296" r:id="rId7"/>
    <p:sldId id="297" r:id="rId8"/>
    <p:sldId id="298" r:id="rId9"/>
    <p:sldId id="299" r:id="rId10"/>
    <p:sldId id="300" r:id="rId11"/>
    <p:sldId id="301" r:id="rId12"/>
    <p:sldId id="310" r:id="rId13"/>
    <p:sldId id="302" r:id="rId14"/>
    <p:sldId id="303" r:id="rId15"/>
    <p:sldId id="304" r:id="rId16"/>
    <p:sldId id="305" r:id="rId17"/>
    <p:sldId id="311" r:id="rId18"/>
    <p:sldId id="312" r:id="rId19"/>
    <p:sldId id="325" r:id="rId20"/>
    <p:sldId id="314" r:id="rId21"/>
    <p:sldId id="315" r:id="rId22"/>
    <p:sldId id="316" r:id="rId23"/>
    <p:sldId id="317" r:id="rId24"/>
    <p:sldId id="320" r:id="rId25"/>
    <p:sldId id="318" r:id="rId26"/>
    <p:sldId id="321" r:id="rId27"/>
    <p:sldId id="327" r:id="rId28"/>
    <p:sldId id="319" r:id="rId29"/>
    <p:sldId id="322" r:id="rId30"/>
    <p:sldId id="323" r:id="rId31"/>
    <p:sldId id="324" r:id="rId32"/>
    <p:sldId id="313" r:id="rId33"/>
    <p:sldId id="329" r:id="rId34"/>
    <p:sldId id="328" r:id="rId35"/>
    <p:sldId id="326" r:id="rId36"/>
    <p:sldId id="330" r:id="rId37"/>
    <p:sldId id="348" r:id="rId38"/>
    <p:sldId id="331" r:id="rId39"/>
    <p:sldId id="332" r:id="rId40"/>
    <p:sldId id="333" r:id="rId41"/>
    <p:sldId id="334" r:id="rId42"/>
    <p:sldId id="337" r:id="rId43"/>
    <p:sldId id="336" r:id="rId44"/>
    <p:sldId id="339" r:id="rId45"/>
    <p:sldId id="340" r:id="rId46"/>
    <p:sldId id="341" r:id="rId47"/>
    <p:sldId id="342" r:id="rId48"/>
    <p:sldId id="343" r:id="rId49"/>
    <p:sldId id="338" r:id="rId50"/>
    <p:sldId id="344" r:id="rId51"/>
    <p:sldId id="345" r:id="rId52"/>
    <p:sldId id="346" r:id="rId53"/>
    <p:sldId id="347" r:id="rId54"/>
    <p:sldId id="335" r:id="rId55"/>
    <p:sldId id="306"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680D937-2CC9-466F-BF67-7789C34A43A8}">
          <p14:sldIdLst>
            <p14:sldId id="256"/>
          </p14:sldIdLst>
        </p14:section>
        <p14:section name="Chapter 9_plus" id="{43F15480-5994-3443-8DC9-3E153E5B7C90}">
          <p14:sldIdLst>
            <p14:sldId id="309"/>
            <p14:sldId id="293"/>
            <p14:sldId id="294"/>
            <p14:sldId id="295"/>
          </p14:sldIdLst>
        </p14:section>
        <p14:section name="Chapter 11" id="{57B1AFFF-89EC-294F-8EFE-06EDFB946C81}">
          <p14:sldIdLst>
            <p14:sldId id="296"/>
            <p14:sldId id="297"/>
            <p14:sldId id="298"/>
          </p14:sldIdLst>
        </p14:section>
        <p14:section name="Chapter 12" id="{C4109067-CAF0-D14B-A12C-BB7BEB96CE6F}">
          <p14:sldIdLst>
            <p14:sldId id="299"/>
            <p14:sldId id="300"/>
            <p14:sldId id="301"/>
          </p14:sldIdLst>
        </p14:section>
        <p14:section name="Chapter 14" id="{D1661F5C-7BA5-4F48-9720-61FDD6FE01E2}">
          <p14:sldIdLst>
            <p14:sldId id="310"/>
            <p14:sldId id="302"/>
            <p14:sldId id="303"/>
            <p14:sldId id="304"/>
            <p14:sldId id="305"/>
            <p14:sldId id="311"/>
            <p14:sldId id="312"/>
          </p14:sldIdLst>
        </p14:section>
        <p14:section name="Chapter 15" id="{7258C7B3-E76E-BE4B-BF8A-4F43FDE4A0F6}">
          <p14:sldIdLst>
            <p14:sldId id="325"/>
            <p14:sldId id="314"/>
            <p14:sldId id="315"/>
            <p14:sldId id="316"/>
            <p14:sldId id="317"/>
            <p14:sldId id="320"/>
            <p14:sldId id="318"/>
            <p14:sldId id="321"/>
            <p14:sldId id="327"/>
            <p14:sldId id="319"/>
            <p14:sldId id="322"/>
            <p14:sldId id="323"/>
            <p14:sldId id="324"/>
            <p14:sldId id="313"/>
          </p14:sldIdLst>
        </p14:section>
        <p14:section name="Chapt15(cont'd shallow copy)" id="{17968633-FCEE-FB4F-A572-0BBF00D7C6CC}">
          <p14:sldIdLst>
            <p14:sldId id="329"/>
            <p14:sldId id="328"/>
            <p14:sldId id="326"/>
            <p14:sldId id="330"/>
          </p14:sldIdLst>
        </p14:section>
        <p14:section name="Chapter 16" id="{7A6BEDBC-DE7D-BE41-9346-DAF38EE2AF1E}">
          <p14:sldIdLst>
            <p14:sldId id="348"/>
            <p14:sldId id="331"/>
            <p14:sldId id="332"/>
            <p14:sldId id="333"/>
            <p14:sldId id="334"/>
            <p14:sldId id="337"/>
            <p14:sldId id="336"/>
            <p14:sldId id="339"/>
            <p14:sldId id="340"/>
            <p14:sldId id="341"/>
            <p14:sldId id="342"/>
            <p14:sldId id="343"/>
            <p14:sldId id="338"/>
            <p14:sldId id="344"/>
            <p14:sldId id="345"/>
            <p14:sldId id="346"/>
            <p14:sldId id="347"/>
          </p14:sldIdLst>
        </p14:section>
        <p14:section name="Untitled Section" id="{3FC41899-A07E-5145-A38D-E41B4DF27452}">
          <p14:sldIdLst>
            <p14:sldId id="335"/>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02"/>
    <p:restoredTop sz="94709"/>
  </p:normalViewPr>
  <p:slideViewPr>
    <p:cSldViewPr snapToGrid="0">
      <p:cViewPr varScale="1">
        <p:scale>
          <a:sx n="110" d="100"/>
          <a:sy n="110" d="100"/>
        </p:scale>
        <p:origin x="4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D2743A-191F-4F4B-BF49-5751DC9A0E55}" type="datetimeFigureOut">
              <a:rPr lang="en-US" smtClean="0"/>
              <a:t>4/25/17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2225869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2743A-191F-4F4B-BF49-5751DC9A0E55}" type="datetimeFigureOut">
              <a:rPr lang="en-US" smtClean="0"/>
              <a:t>4/25/17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215243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2743A-191F-4F4B-BF49-5751DC9A0E55}" type="datetimeFigureOut">
              <a:rPr lang="en-US" smtClean="0"/>
              <a:t>4/25/17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3901464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2743A-191F-4F4B-BF49-5751DC9A0E55}" type="datetimeFigureOut">
              <a:rPr lang="en-US" smtClean="0"/>
              <a:t>4/25/17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754390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D2743A-191F-4F4B-BF49-5751DC9A0E55}" type="datetimeFigureOut">
              <a:rPr lang="en-US" smtClean="0"/>
              <a:t>4/25/17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1781044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D2743A-191F-4F4B-BF49-5751DC9A0E55}" type="datetimeFigureOut">
              <a:rPr lang="en-US" smtClean="0"/>
              <a:t>4/25/17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2506706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D2743A-191F-4F4B-BF49-5751DC9A0E55}" type="datetimeFigureOut">
              <a:rPr lang="en-US" smtClean="0"/>
              <a:t>4/25/17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361204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D2743A-191F-4F4B-BF49-5751DC9A0E55}" type="datetimeFigureOut">
              <a:rPr lang="en-US" smtClean="0"/>
              <a:t>4/25/17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110108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2743A-191F-4F4B-BF49-5751DC9A0E55}" type="datetimeFigureOut">
              <a:rPr lang="en-US" smtClean="0"/>
              <a:t>4/25/17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3900123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2743A-191F-4F4B-BF49-5751DC9A0E55}" type="datetimeFigureOut">
              <a:rPr lang="en-US" smtClean="0"/>
              <a:t>4/25/17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3251424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2743A-191F-4F4B-BF49-5751DC9A0E55}" type="datetimeFigureOut">
              <a:rPr lang="en-US" smtClean="0"/>
              <a:t>4/25/17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22789732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2743A-191F-4F4B-BF49-5751DC9A0E55}" type="datetimeFigureOut">
              <a:rPr lang="en-US" smtClean="0"/>
              <a:t>4/25/17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36085-D301-49E0-9ED4-E6EBBAC7109F}" type="slidenum">
              <a:rPr lang="en-US" smtClean="0"/>
              <a:t>‹#›</a:t>
            </a:fld>
            <a:endParaRPr lang="en-US"/>
          </a:p>
        </p:txBody>
      </p:sp>
    </p:spTree>
    <p:extLst>
      <p:ext uri="{BB962C8B-B14F-4D97-AF65-F5344CB8AC3E}">
        <p14:creationId xmlns:p14="http://schemas.microsoft.com/office/powerpoint/2010/main" val="209654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Sexagesima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a:t>
            </a:r>
            <a:br>
              <a:rPr lang="en-US" dirty="0" smtClean="0"/>
            </a:br>
            <a:endParaRPr lang="en-US" sz="2000" dirty="0"/>
          </a:p>
        </p:txBody>
      </p:sp>
      <p:sp>
        <p:nvSpPr>
          <p:cNvPr id="3" name="Subtitle 2"/>
          <p:cNvSpPr>
            <a:spLocks noGrp="1"/>
          </p:cNvSpPr>
          <p:nvPr>
            <p:ph type="subTitle" idx="1"/>
          </p:nvPr>
        </p:nvSpPr>
        <p:spPr/>
        <p:txBody>
          <a:bodyPr/>
          <a:lstStyle/>
          <a:p>
            <a:r>
              <a:rPr lang="en-US" dirty="0" smtClean="0"/>
              <a:t>(week3 CH9 </a:t>
            </a:r>
            <a:r>
              <a:rPr lang="mr-IN" dirty="0" smtClean="0"/>
              <a:t>–</a:t>
            </a:r>
            <a:r>
              <a:rPr lang="en-US" dirty="0" smtClean="0"/>
              <a:t> 15xx)</a:t>
            </a:r>
            <a:endParaRPr lang="en-US" dirty="0"/>
          </a:p>
        </p:txBody>
      </p:sp>
    </p:spTree>
    <p:extLst>
      <p:ext uri="{BB962C8B-B14F-4D97-AF65-F5344CB8AC3E}">
        <p14:creationId xmlns:p14="http://schemas.microsoft.com/office/powerpoint/2010/main" val="3110548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value in parentheses is not a tuple:</a:t>
            </a:r>
          </a:p>
          <a:p>
            <a:pPr marL="914400" lvl="2" indent="0">
              <a:buNone/>
            </a:pPr>
            <a:r>
              <a:rPr lang="en-US" dirty="0" smtClean="0">
                <a:latin typeface="Times New Roman" panose="02020603050405020304" pitchFamily="18" charset="0"/>
                <a:cs typeface="Times New Roman" panose="02020603050405020304" pitchFamily="18" charset="0"/>
              </a:rPr>
              <a:t>&gt;&gt;&gt; t2 = ('a')</a:t>
            </a:r>
          </a:p>
          <a:p>
            <a:pPr marL="914400" lvl="2" indent="0">
              <a:buNone/>
            </a:pPr>
            <a:r>
              <a:rPr lang="en-US" dirty="0" smtClean="0">
                <a:latin typeface="Times New Roman" panose="02020603050405020304" pitchFamily="18" charset="0"/>
                <a:cs typeface="Times New Roman" panose="02020603050405020304" pitchFamily="18" charset="0"/>
              </a:rPr>
              <a:t>&gt;&gt;&gt; type(t2)</a:t>
            </a:r>
          </a:p>
          <a:p>
            <a:pPr marL="914400" lvl="2" indent="0">
              <a:buNone/>
            </a:pPr>
            <a:r>
              <a:rPr lang="en-US" dirty="0" smtClean="0">
                <a:latin typeface="Times New Roman" panose="02020603050405020304" pitchFamily="18" charset="0"/>
                <a:cs typeface="Times New Roman" panose="02020603050405020304" pitchFamily="18" charset="0"/>
              </a:rPr>
              <a:t>&lt;class '</a:t>
            </a:r>
            <a:r>
              <a:rPr lang="en-US" dirty="0" err="1" smtClean="0">
                <a:latin typeface="Times New Roman" panose="02020603050405020304" pitchFamily="18" charset="0"/>
                <a:cs typeface="Times New Roman" panose="02020603050405020304" pitchFamily="18" charset="0"/>
              </a:rPr>
              <a:t>str</a:t>
            </a:r>
            <a:r>
              <a:rPr lang="en-US" dirty="0" smtClean="0">
                <a:latin typeface="Times New Roman" panose="02020603050405020304" pitchFamily="18" charset="0"/>
                <a:cs typeface="Times New Roman" panose="02020603050405020304" pitchFamily="18" charset="0"/>
              </a:rPr>
              <a:t>'&gt;</a:t>
            </a:r>
          </a:p>
          <a:p>
            <a:r>
              <a:rPr lang="en-US" dirty="0" smtClean="0"/>
              <a:t>Another way to create a tuple is the built-in function tuple. With no argument, it creates an empty tuple:</a:t>
            </a:r>
          </a:p>
          <a:p>
            <a:pPr marL="914400" lvl="2" indent="0">
              <a:buNone/>
            </a:pPr>
            <a:r>
              <a:rPr lang="en-US" dirty="0" smtClean="0">
                <a:latin typeface="Times New Roman" panose="02020603050405020304" pitchFamily="18" charset="0"/>
                <a:cs typeface="Times New Roman" panose="02020603050405020304" pitchFamily="18" charset="0"/>
              </a:rPr>
              <a:t>&gt;&gt;&gt; t = tuple()</a:t>
            </a:r>
          </a:p>
          <a:p>
            <a:pPr marL="914400" lvl="2" indent="0">
              <a:buNone/>
            </a:pPr>
            <a:r>
              <a:rPr lang="en-US" dirty="0" smtClean="0">
                <a:latin typeface="Times New Roman" panose="02020603050405020304" pitchFamily="18" charset="0"/>
                <a:cs typeface="Times New Roman" panose="02020603050405020304" pitchFamily="18" charset="0"/>
              </a:rPr>
              <a:t>&gt;&gt;&gt; print(t)</a:t>
            </a:r>
          </a:p>
          <a:p>
            <a:pPr marL="914400" lvl="2" indent="0">
              <a:buNone/>
            </a:pPr>
            <a:r>
              <a:rPr lang="en-US" dirty="0" smtClean="0">
                <a:latin typeface="Times New Roman" panose="02020603050405020304" pitchFamily="18" charset="0"/>
                <a:cs typeface="Times New Roman" panose="02020603050405020304" pitchFamily="18" charset="0"/>
              </a:rPr>
              <a:t>()</a:t>
            </a:r>
          </a:p>
          <a:p>
            <a:r>
              <a:rPr lang="en-US" dirty="0" smtClean="0"/>
              <a:t>If the argument is a sequence (string, list or tuple), the result is a tuple with the elements of the sequence:</a:t>
            </a:r>
          </a:p>
          <a:p>
            <a:pPr marL="914400" lvl="2" indent="0">
              <a:buNone/>
            </a:pPr>
            <a:r>
              <a:rPr lang="en-US" dirty="0" smtClean="0">
                <a:latin typeface="Times New Roman" panose="02020603050405020304" pitchFamily="18" charset="0"/>
                <a:cs typeface="Times New Roman" panose="02020603050405020304" pitchFamily="18" charset="0"/>
              </a:rPr>
              <a:t>&gt;&gt;&gt; t = tuple('</a:t>
            </a:r>
            <a:r>
              <a:rPr lang="en-US" dirty="0" err="1" smtClean="0">
                <a:latin typeface="Times New Roman" panose="02020603050405020304" pitchFamily="18" charset="0"/>
                <a:cs typeface="Times New Roman" panose="02020603050405020304" pitchFamily="18" charset="0"/>
              </a:rPr>
              <a:t>lupins</a:t>
            </a:r>
            <a:r>
              <a:rPr lang="en-US" dirty="0" smtClean="0">
                <a:latin typeface="Times New Roman" panose="02020603050405020304" pitchFamily="18" charset="0"/>
                <a:cs typeface="Times New Roman" panose="02020603050405020304" pitchFamily="18" charset="0"/>
              </a:rPr>
              <a:t>')</a:t>
            </a:r>
          </a:p>
          <a:p>
            <a:pPr marL="914400" lvl="2" indent="0">
              <a:buNone/>
            </a:pPr>
            <a:r>
              <a:rPr lang="en-US" dirty="0" smtClean="0">
                <a:latin typeface="Times New Roman" panose="02020603050405020304" pitchFamily="18" charset="0"/>
                <a:cs typeface="Times New Roman" panose="02020603050405020304" pitchFamily="18" charset="0"/>
              </a:rPr>
              <a:t>&gt;&gt;&gt; print(t)</a:t>
            </a:r>
          </a:p>
          <a:p>
            <a:pPr marL="914400" lvl="2" indent="0">
              <a:buNone/>
            </a:pPr>
            <a:r>
              <a:rPr lang="it-IT" dirty="0" smtClean="0">
                <a:latin typeface="Times New Roman" panose="02020603050405020304" pitchFamily="18" charset="0"/>
                <a:cs typeface="Times New Roman" panose="02020603050405020304" pitchFamily="18" charset="0"/>
              </a:rPr>
              <a:t>('l', 'u', 'p', 'i', 'n', 's')</a:t>
            </a:r>
            <a:endParaRPr lang="en-US" dirty="0" smtClean="0">
              <a:latin typeface="Times New Roman" panose="02020603050405020304" pitchFamily="18" charset="0"/>
              <a:cs typeface="Times New Roman" panose="02020603050405020304" pitchFamily="18" charset="0"/>
            </a:endParaRPr>
          </a:p>
          <a:p>
            <a:r>
              <a:rPr lang="en-US" dirty="0"/>
              <a:t>And the slice operator selects a range of elements.</a:t>
            </a:r>
          </a:p>
          <a:p>
            <a:pPr marL="914400" lvl="2" indent="0">
              <a:buNone/>
            </a:pPr>
            <a:r>
              <a:rPr lang="en-US" dirty="0">
                <a:latin typeface="Times New Roman" panose="02020603050405020304" pitchFamily="18" charset="0"/>
                <a:cs typeface="Times New Roman" panose="02020603050405020304" pitchFamily="18" charset="0"/>
              </a:rPr>
              <a:t>&gt;&gt;&gt; print </a:t>
            </a:r>
            <a:r>
              <a:rPr lang="en-US" dirty="0" smtClean="0">
                <a:latin typeface="Times New Roman" panose="02020603050405020304" pitchFamily="18" charset="0"/>
                <a:cs typeface="Times New Roman" panose="02020603050405020304" pitchFamily="18" charset="0"/>
              </a:rPr>
              <a:t>(t[1:3])</a:t>
            </a:r>
            <a:endParaRPr lang="en-US" dirty="0">
              <a:latin typeface="Times New Roman" panose="02020603050405020304" pitchFamily="18" charset="0"/>
              <a:cs typeface="Times New Roman" panose="02020603050405020304" pitchFamily="18" charset="0"/>
            </a:endParaRPr>
          </a:p>
          <a:p>
            <a:pPr marL="914400" lvl="2" indent="0">
              <a:buNone/>
            </a:pPr>
            <a:r>
              <a:rPr lang="en-US" dirty="0" smtClean="0">
                <a:latin typeface="Times New Roman" panose="02020603050405020304" pitchFamily="18" charset="0"/>
                <a:cs typeface="Times New Roman" panose="02020603050405020304" pitchFamily="18" charset="0"/>
              </a:rPr>
              <a:t>(’u', ’p')</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5822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 </a:t>
            </a:r>
            <a:r>
              <a:rPr lang="en-US" sz="2800" i="1" dirty="0" smtClean="0"/>
              <a:t>(assignment) (skipping this section for talk, will be in slides)</a:t>
            </a:r>
            <a:endParaRPr lang="en-US" i="1" dirty="0"/>
          </a:p>
        </p:txBody>
      </p:sp>
      <p:sp>
        <p:nvSpPr>
          <p:cNvPr id="3" name="Content Placeholder 2"/>
          <p:cNvSpPr>
            <a:spLocks noGrp="1"/>
          </p:cNvSpPr>
          <p:nvPr>
            <p:ph idx="1"/>
          </p:nvPr>
        </p:nvSpPr>
        <p:spPr/>
        <p:txBody>
          <a:bodyPr>
            <a:normAutofit fontScale="62500" lnSpcReduction="20000"/>
          </a:bodyPr>
          <a:lstStyle/>
          <a:p>
            <a:r>
              <a:rPr lang="en-US" b="1" dirty="0"/>
              <a:t>Tuple assignment</a:t>
            </a:r>
          </a:p>
          <a:p>
            <a:r>
              <a:rPr lang="en-US" dirty="0"/>
              <a:t>It is often useful to swap the values of two variables. With conventional assignments, </a:t>
            </a:r>
            <a:r>
              <a:rPr lang="en-US" dirty="0" smtClean="0"/>
              <a:t>you have </a:t>
            </a:r>
            <a:r>
              <a:rPr lang="en-US" dirty="0"/>
              <a:t>to use a temporary variable. For example, to swap a and b:</a:t>
            </a:r>
          </a:p>
          <a:p>
            <a:pPr marL="914400" lvl="2" indent="0">
              <a:buNone/>
            </a:pPr>
            <a:r>
              <a:rPr lang="en-US" dirty="0">
                <a:latin typeface="Times New Roman" panose="02020603050405020304" pitchFamily="18" charset="0"/>
                <a:cs typeface="Times New Roman" panose="02020603050405020304" pitchFamily="18" charset="0"/>
              </a:rPr>
              <a:t>&gt;&gt;&gt; temp = a</a:t>
            </a:r>
          </a:p>
          <a:p>
            <a:pPr marL="914400" lvl="2" indent="0">
              <a:buNone/>
            </a:pPr>
            <a:r>
              <a:rPr lang="en-US" dirty="0">
                <a:latin typeface="Times New Roman" panose="02020603050405020304" pitchFamily="18" charset="0"/>
                <a:cs typeface="Times New Roman" panose="02020603050405020304" pitchFamily="18" charset="0"/>
              </a:rPr>
              <a:t>&gt;&gt;&gt; a = b</a:t>
            </a:r>
          </a:p>
          <a:p>
            <a:pPr marL="914400" lvl="2" indent="0">
              <a:buNone/>
            </a:pPr>
            <a:r>
              <a:rPr lang="en-US" dirty="0">
                <a:latin typeface="Times New Roman" panose="02020603050405020304" pitchFamily="18" charset="0"/>
                <a:cs typeface="Times New Roman" panose="02020603050405020304" pitchFamily="18" charset="0"/>
              </a:rPr>
              <a:t>&gt;&gt;&gt; b = temp</a:t>
            </a:r>
          </a:p>
          <a:p>
            <a:r>
              <a:rPr lang="en-US" dirty="0"/>
              <a:t>This solution is cumbersome; </a:t>
            </a:r>
            <a:r>
              <a:rPr lang="en-US" b="1" dirty="0" smtClean="0"/>
              <a:t>tuple </a:t>
            </a:r>
            <a:r>
              <a:rPr lang="en-US" b="1" dirty="0"/>
              <a:t>assignment </a:t>
            </a:r>
            <a:r>
              <a:rPr lang="en-US" dirty="0"/>
              <a:t>is more elegant:</a:t>
            </a:r>
          </a:p>
          <a:p>
            <a:pPr marL="457200" lvl="1" indent="0">
              <a:buNone/>
            </a:pPr>
            <a:r>
              <a:rPr lang="en-US" dirty="0">
                <a:latin typeface="Times New Roman" panose="02020603050405020304" pitchFamily="18" charset="0"/>
                <a:cs typeface="Times New Roman" panose="02020603050405020304" pitchFamily="18" charset="0"/>
              </a:rPr>
              <a:t>&gt;&gt;&gt; a, b = b, a</a:t>
            </a:r>
          </a:p>
          <a:p>
            <a:r>
              <a:rPr lang="en-US" dirty="0"/>
              <a:t>The left side is a tuple of variables; the right side is a tuple of expressions. Each </a:t>
            </a:r>
            <a:r>
              <a:rPr lang="en-US" dirty="0" smtClean="0"/>
              <a:t>value is </a:t>
            </a:r>
            <a:r>
              <a:rPr lang="en-US" dirty="0"/>
              <a:t>assigned to its respective variable. All the expressions on the right side are </a:t>
            </a:r>
            <a:r>
              <a:rPr lang="en-US" dirty="0" smtClean="0"/>
              <a:t>evaluated before </a:t>
            </a:r>
            <a:r>
              <a:rPr lang="en-US" dirty="0"/>
              <a:t>any of the </a:t>
            </a:r>
            <a:r>
              <a:rPr lang="en-US" dirty="0" smtClean="0"/>
              <a:t>assignments.  The </a:t>
            </a:r>
            <a:r>
              <a:rPr lang="en-US" dirty="0"/>
              <a:t>number of variables on the left and the number of values on the right have to be </a:t>
            </a:r>
            <a:r>
              <a:rPr lang="en-US" dirty="0" smtClean="0"/>
              <a:t>the same</a:t>
            </a:r>
            <a:r>
              <a:rPr lang="en-US" dirty="0"/>
              <a:t>:</a:t>
            </a:r>
          </a:p>
          <a:p>
            <a:pPr marL="457200" lvl="1" indent="0">
              <a:buNone/>
            </a:pPr>
            <a:r>
              <a:rPr lang="pt-BR" dirty="0">
                <a:latin typeface="Times New Roman" panose="02020603050405020304" pitchFamily="18" charset="0"/>
                <a:cs typeface="Times New Roman" panose="02020603050405020304" pitchFamily="18" charset="0"/>
              </a:rPr>
              <a:t>&gt;&gt;&gt; a, b = 1, 2, 3</a:t>
            </a:r>
          </a:p>
          <a:p>
            <a:pPr marL="457200" lvl="1" indent="0">
              <a:buNone/>
            </a:pPr>
            <a:r>
              <a:rPr lang="en-US" dirty="0" err="1">
                <a:latin typeface="Times New Roman" panose="02020603050405020304" pitchFamily="18" charset="0"/>
                <a:cs typeface="Times New Roman" panose="02020603050405020304" pitchFamily="18" charset="0"/>
              </a:rPr>
              <a:t>ValueError</a:t>
            </a:r>
            <a:r>
              <a:rPr lang="en-US" dirty="0">
                <a:latin typeface="Times New Roman" panose="02020603050405020304" pitchFamily="18" charset="0"/>
                <a:cs typeface="Times New Roman" panose="02020603050405020304" pitchFamily="18" charset="0"/>
              </a:rPr>
              <a:t>: too many values to </a:t>
            </a:r>
            <a:r>
              <a:rPr lang="en-US" dirty="0" smtClean="0">
                <a:latin typeface="Times New Roman" panose="02020603050405020304" pitchFamily="18" charset="0"/>
                <a:cs typeface="Times New Roman" panose="02020603050405020304" pitchFamily="18" charset="0"/>
              </a:rPr>
              <a:t>unpack (expected 2)</a:t>
            </a:r>
            <a:endParaRPr lang="en-US" dirty="0">
              <a:latin typeface="Times New Roman" panose="02020603050405020304" pitchFamily="18" charset="0"/>
              <a:cs typeface="Times New Roman" panose="02020603050405020304" pitchFamily="18" charset="0"/>
            </a:endParaRPr>
          </a:p>
          <a:p>
            <a:r>
              <a:rPr lang="en-US" dirty="0"/>
              <a:t>More generally, the right side can be any kind of sequence (string, list or tuple). For </a:t>
            </a:r>
            <a:r>
              <a:rPr lang="en-US" dirty="0" smtClean="0"/>
              <a:t>example, to </a:t>
            </a:r>
            <a:r>
              <a:rPr lang="en-US" dirty="0"/>
              <a:t>split an email address into a user name and a domain, you could write:</a:t>
            </a:r>
          </a:p>
          <a:p>
            <a:pPr marL="457200" lvl="1"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addr</a:t>
            </a:r>
            <a:r>
              <a:rPr lang="en-US" dirty="0">
                <a:latin typeface="Times New Roman" panose="02020603050405020304" pitchFamily="18" charset="0"/>
                <a:cs typeface="Times New Roman" panose="02020603050405020304" pitchFamily="18" charset="0"/>
              </a:rPr>
              <a:t> = 'monty@python.org'</a:t>
            </a:r>
          </a:p>
          <a:p>
            <a:pPr marL="457200" lvl="1"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uname</a:t>
            </a:r>
            <a:r>
              <a:rPr lang="en-US" dirty="0">
                <a:latin typeface="Times New Roman" panose="02020603050405020304" pitchFamily="18" charset="0"/>
                <a:cs typeface="Times New Roman" panose="02020603050405020304" pitchFamily="18" charset="0"/>
              </a:rPr>
              <a:t>, domain = </a:t>
            </a:r>
            <a:r>
              <a:rPr lang="en-US" dirty="0" err="1">
                <a:latin typeface="Times New Roman" panose="02020603050405020304" pitchFamily="18" charset="0"/>
                <a:cs typeface="Times New Roman" panose="02020603050405020304" pitchFamily="18" charset="0"/>
              </a:rPr>
              <a:t>addr.split</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788597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and persistence</a:t>
            </a:r>
            <a:endParaRPr lang="en-US" dirty="0"/>
          </a:p>
        </p:txBody>
      </p:sp>
      <p:sp>
        <p:nvSpPr>
          <p:cNvPr id="3" name="Content Placeholder 2"/>
          <p:cNvSpPr>
            <a:spLocks noGrp="1"/>
          </p:cNvSpPr>
          <p:nvPr>
            <p:ph idx="1"/>
          </p:nvPr>
        </p:nvSpPr>
        <p:spPr/>
        <p:txBody>
          <a:bodyPr/>
          <a:lstStyle/>
          <a:p>
            <a:r>
              <a:rPr lang="en-US" dirty="0" smtClean="0"/>
              <a:t>Persistent programs store their data or run for a long time</a:t>
            </a:r>
          </a:p>
          <a:p>
            <a:pPr lvl="1"/>
            <a:r>
              <a:rPr lang="en-US" dirty="0" smtClean="0"/>
              <a:t>Simplest way to store data is to write a file (</a:t>
            </a:r>
            <a:r>
              <a:rPr lang="en-US" dirty="0" err="1" smtClean="0"/>
              <a:t>eg</a:t>
            </a:r>
            <a:r>
              <a:rPr lang="en-US" dirty="0" smtClean="0"/>
              <a:t>. </a:t>
            </a:r>
            <a:r>
              <a:rPr lang="en-US" dirty="0"/>
              <a:t>o</a:t>
            </a:r>
            <a:r>
              <a:rPr lang="en-US" dirty="0" smtClean="0"/>
              <a:t>utput to the disk)</a:t>
            </a:r>
            <a:endParaRPr lang="en-US" dirty="0"/>
          </a:p>
        </p:txBody>
      </p:sp>
    </p:spTree>
    <p:extLst>
      <p:ext uri="{BB962C8B-B14F-4D97-AF65-F5344CB8AC3E}">
        <p14:creationId xmlns:p14="http://schemas.microsoft.com/office/powerpoint/2010/main" val="8367317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(write file)</a:t>
            </a:r>
            <a:endParaRPr lang="en-US" dirty="0"/>
          </a:p>
        </p:txBody>
      </p:sp>
      <p:sp>
        <p:nvSpPr>
          <p:cNvPr id="3" name="Content Placeholder 2"/>
          <p:cNvSpPr>
            <a:spLocks noGrp="1"/>
          </p:cNvSpPr>
          <p:nvPr>
            <p:ph idx="1"/>
          </p:nvPr>
        </p:nvSpPr>
        <p:spPr/>
        <p:txBody>
          <a:bodyPr>
            <a:normAutofit fontScale="92500" lnSpcReduction="10000"/>
          </a:bodyPr>
          <a:lstStyle/>
          <a:p>
            <a:r>
              <a:rPr lang="en-US" dirty="0"/>
              <a:t>To write a file, you have to open it with mode 'w' as a second parameter:</a:t>
            </a:r>
          </a:p>
          <a:p>
            <a:pPr marL="914400" lvl="2"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fout</a:t>
            </a:r>
            <a:r>
              <a:rPr lang="en-US" dirty="0">
                <a:latin typeface="Times New Roman" panose="02020603050405020304" pitchFamily="18" charset="0"/>
                <a:cs typeface="Times New Roman" panose="02020603050405020304" pitchFamily="18" charset="0"/>
              </a:rPr>
              <a:t> = open('output.txt', 'w')</a:t>
            </a:r>
          </a:p>
          <a:p>
            <a:pPr marL="914400" lvl="2" indent="0">
              <a:buNone/>
            </a:pPr>
            <a:r>
              <a:rPr lang="en-US" dirty="0">
                <a:latin typeface="Times New Roman" panose="02020603050405020304" pitchFamily="18" charset="0"/>
                <a:cs typeface="Times New Roman" panose="02020603050405020304" pitchFamily="18" charset="0"/>
              </a:rPr>
              <a:t>&gt;&gt;&gt; print </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fout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914400" lvl="2" indent="0">
              <a:buNone/>
            </a:pPr>
            <a:r>
              <a:rPr lang="en-US" dirty="0">
                <a:latin typeface="Times New Roman" panose="02020603050405020304" pitchFamily="18" charset="0"/>
                <a:cs typeface="Times New Roman" panose="02020603050405020304" pitchFamily="18" charset="0"/>
              </a:rPr>
              <a:t>&lt;_</a:t>
            </a:r>
            <a:r>
              <a:rPr lang="en-US" dirty="0" err="1">
                <a:latin typeface="Times New Roman" panose="02020603050405020304" pitchFamily="18" charset="0"/>
                <a:cs typeface="Times New Roman" panose="02020603050405020304" pitchFamily="18" charset="0"/>
              </a:rPr>
              <a:t>io.TextIOWrapper</a:t>
            </a:r>
            <a:r>
              <a:rPr lang="en-US" dirty="0">
                <a:latin typeface="Times New Roman" panose="02020603050405020304" pitchFamily="18" charset="0"/>
                <a:cs typeface="Times New Roman" panose="02020603050405020304" pitchFamily="18" charset="0"/>
              </a:rPr>
              <a:t> name='</a:t>
            </a:r>
            <a:r>
              <a:rPr lang="en-US" dirty="0" err="1">
                <a:latin typeface="Times New Roman" panose="02020603050405020304" pitchFamily="18" charset="0"/>
                <a:cs typeface="Times New Roman" panose="02020603050405020304" pitchFamily="18" charset="0"/>
              </a:rPr>
              <a:t>output.txt</a:t>
            </a:r>
            <a:r>
              <a:rPr lang="en-US" dirty="0">
                <a:latin typeface="Times New Roman" panose="02020603050405020304" pitchFamily="18" charset="0"/>
                <a:cs typeface="Times New Roman" panose="02020603050405020304" pitchFamily="18" charset="0"/>
              </a:rPr>
              <a:t>' mode='w' encoding='US-ASCII</a:t>
            </a:r>
            <a:r>
              <a:rPr lang="en-US" dirty="0" smtClean="0">
                <a:latin typeface="Times New Roman" panose="02020603050405020304" pitchFamily="18" charset="0"/>
                <a:cs typeface="Times New Roman" panose="02020603050405020304" pitchFamily="18" charset="0"/>
              </a:rPr>
              <a:t>'&gt;</a:t>
            </a:r>
          </a:p>
          <a:p>
            <a:pPr marL="457200" lvl="1" indent="0">
              <a:buNone/>
            </a:pPr>
            <a:r>
              <a:rPr lang="en-US" dirty="0" smtClean="0"/>
              <a:t>The </a:t>
            </a:r>
            <a:r>
              <a:rPr lang="en-US" dirty="0"/>
              <a:t>write method puts data into the file.</a:t>
            </a:r>
          </a:p>
          <a:p>
            <a:pPr marL="914400" lvl="2" indent="0">
              <a:buNone/>
            </a:pPr>
            <a:r>
              <a:rPr lang="en-US" dirty="0" smtClean="0">
                <a:latin typeface="Times New Roman" panose="02020603050405020304" pitchFamily="18" charset="0"/>
                <a:cs typeface="Times New Roman" panose="02020603050405020304" pitchFamily="18" charset="0"/>
              </a:rPr>
              <a:t>&gt;&gt;&gt; </a:t>
            </a:r>
            <a:r>
              <a:rPr lang="en-US" dirty="0">
                <a:latin typeface="Times New Roman" panose="02020603050405020304" pitchFamily="18" charset="0"/>
                <a:cs typeface="Times New Roman" panose="02020603050405020304" pitchFamily="18" charset="0"/>
              </a:rPr>
              <a:t>line1 = "This here's the wattle,\n"</a:t>
            </a:r>
          </a:p>
          <a:p>
            <a:pPr marL="914400" lvl="2"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fout.write</a:t>
            </a:r>
            <a:r>
              <a:rPr lang="en-US" dirty="0">
                <a:latin typeface="Times New Roman" panose="02020603050405020304" pitchFamily="18" charset="0"/>
                <a:cs typeface="Times New Roman" panose="02020603050405020304" pitchFamily="18" charset="0"/>
              </a:rPr>
              <a:t>(line1)</a:t>
            </a:r>
          </a:p>
          <a:p>
            <a:r>
              <a:rPr lang="en-US" dirty="0"/>
              <a:t>Again, the file object keeps track of where it is, so if you call write again, it adds the </a:t>
            </a:r>
            <a:r>
              <a:rPr lang="en-US" dirty="0" smtClean="0"/>
              <a:t>new data </a:t>
            </a:r>
            <a:r>
              <a:rPr lang="en-US" dirty="0"/>
              <a:t>to the end.</a:t>
            </a:r>
          </a:p>
          <a:p>
            <a:pPr marL="914400" lvl="2" indent="0">
              <a:buNone/>
            </a:pPr>
            <a:r>
              <a:rPr lang="en-US" dirty="0">
                <a:latin typeface="Times New Roman" panose="02020603050405020304" pitchFamily="18" charset="0"/>
                <a:cs typeface="Times New Roman" panose="02020603050405020304" pitchFamily="18" charset="0"/>
              </a:rPr>
              <a:t>&gt;&gt;&gt; line2 = "the emblem of our land.\n"</a:t>
            </a:r>
          </a:p>
          <a:p>
            <a:pPr marL="914400" lvl="2"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fout.write</a:t>
            </a:r>
            <a:r>
              <a:rPr lang="en-US" dirty="0">
                <a:latin typeface="Times New Roman" panose="02020603050405020304" pitchFamily="18" charset="0"/>
                <a:cs typeface="Times New Roman" panose="02020603050405020304" pitchFamily="18" charset="0"/>
              </a:rPr>
              <a:t>(line2)</a:t>
            </a:r>
          </a:p>
          <a:p>
            <a:r>
              <a:rPr lang="en-US" dirty="0"/>
              <a:t>When you are done writing, you have to close the file.</a:t>
            </a:r>
          </a:p>
          <a:p>
            <a:pPr marL="914400" lvl="2"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fout.close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79697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(read files // using a pipe)</a:t>
            </a:r>
            <a:endParaRPr lang="en-US" dirty="0"/>
          </a:p>
        </p:txBody>
      </p:sp>
      <p:sp>
        <p:nvSpPr>
          <p:cNvPr id="3" name="Content Placeholder 2"/>
          <p:cNvSpPr>
            <a:spLocks noGrp="1"/>
          </p:cNvSpPr>
          <p:nvPr>
            <p:ph idx="1"/>
          </p:nvPr>
        </p:nvSpPr>
        <p:spPr/>
        <p:txBody>
          <a:bodyPr>
            <a:normAutofit fontScale="92500" lnSpcReduction="20000"/>
          </a:bodyPr>
          <a:lstStyle/>
          <a:p>
            <a:r>
              <a:rPr lang="en-US" dirty="0"/>
              <a:t>For example, the Unix command ls -l normally displays the contents of the current </a:t>
            </a:r>
            <a:r>
              <a:rPr lang="en-US" dirty="0" smtClean="0"/>
              <a:t>directory (in </a:t>
            </a:r>
            <a:r>
              <a:rPr lang="en-US" dirty="0"/>
              <a:t>long format). You can launch ls with os.popen1:</a:t>
            </a:r>
          </a:p>
          <a:p>
            <a:pPr marL="914400" lvl="2"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cmd</a:t>
            </a:r>
            <a:r>
              <a:rPr lang="en-US" dirty="0">
                <a:latin typeface="Times New Roman" panose="02020603050405020304" pitchFamily="18" charset="0"/>
                <a:cs typeface="Times New Roman" panose="02020603050405020304" pitchFamily="18" charset="0"/>
              </a:rPr>
              <a:t> = 'ls -l'</a:t>
            </a:r>
          </a:p>
          <a:p>
            <a:pPr marL="914400" lvl="2"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fp</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os.popen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cmd</a:t>
            </a:r>
            <a:r>
              <a:rPr lang="en-US" dirty="0">
                <a:latin typeface="Times New Roman" panose="02020603050405020304" pitchFamily="18" charset="0"/>
                <a:cs typeface="Times New Roman" panose="02020603050405020304" pitchFamily="18" charset="0"/>
              </a:rPr>
              <a:t>)</a:t>
            </a:r>
          </a:p>
          <a:p>
            <a:r>
              <a:rPr lang="en-US" dirty="0"/>
              <a:t>The argument is a string that contains a shell command. The return value is an object </a:t>
            </a:r>
            <a:r>
              <a:rPr lang="en-US" dirty="0" smtClean="0"/>
              <a:t>that behaves </a:t>
            </a:r>
            <a:r>
              <a:rPr lang="en-US" dirty="0"/>
              <a:t>just like an open file. You can read the output from the ls process one line at </a:t>
            </a:r>
            <a:r>
              <a:rPr lang="en-US" dirty="0" smtClean="0"/>
              <a:t>a time </a:t>
            </a:r>
            <a:r>
              <a:rPr lang="en-US" dirty="0"/>
              <a:t>with </a:t>
            </a:r>
            <a:r>
              <a:rPr lang="en-US" dirty="0" err="1"/>
              <a:t>readline</a:t>
            </a:r>
            <a:r>
              <a:rPr lang="en-US" dirty="0"/>
              <a:t> or get the whole thing at once with read:</a:t>
            </a:r>
          </a:p>
          <a:p>
            <a:r>
              <a:rPr lang="en-US" dirty="0"/>
              <a:t>1popen is deprecated now, </a:t>
            </a:r>
            <a:r>
              <a:rPr lang="en-US" dirty="0" smtClean="0"/>
              <a:t>use the </a:t>
            </a:r>
            <a:r>
              <a:rPr lang="en-US" dirty="0" err="1" smtClean="0"/>
              <a:t>subprocess</a:t>
            </a:r>
            <a:r>
              <a:rPr lang="en-US" dirty="0" smtClean="0"/>
              <a:t> module</a:t>
            </a:r>
            <a:r>
              <a:rPr lang="en-US" dirty="0"/>
              <a:t>. </a:t>
            </a:r>
          </a:p>
          <a:p>
            <a:pPr marL="914400" lvl="2" indent="0">
              <a:buNone/>
            </a:pPr>
            <a:r>
              <a:rPr lang="en-US" dirty="0" smtClean="0">
                <a:latin typeface="Times New Roman" panose="02020603050405020304" pitchFamily="18" charset="0"/>
                <a:cs typeface="Times New Roman" panose="02020603050405020304" pitchFamily="18" charset="0"/>
              </a:rPr>
              <a:t>&gt;&gt;&gt; </a:t>
            </a:r>
            <a:r>
              <a:rPr lang="en-US" dirty="0">
                <a:latin typeface="Times New Roman" panose="02020603050405020304" pitchFamily="18" charset="0"/>
                <a:cs typeface="Times New Roman" panose="02020603050405020304" pitchFamily="18" charset="0"/>
              </a:rPr>
              <a:t>res = </a:t>
            </a:r>
            <a:r>
              <a:rPr lang="en-US" dirty="0" err="1">
                <a:latin typeface="Times New Roman" panose="02020603050405020304" pitchFamily="18" charset="0"/>
                <a:cs typeface="Times New Roman" panose="02020603050405020304" pitchFamily="18" charset="0"/>
              </a:rPr>
              <a:t>fp.read</a:t>
            </a:r>
            <a:r>
              <a:rPr lang="en-US" dirty="0">
                <a:latin typeface="Times New Roman" panose="02020603050405020304" pitchFamily="18" charset="0"/>
                <a:cs typeface="Times New Roman" panose="02020603050405020304" pitchFamily="18" charset="0"/>
              </a:rPr>
              <a:t>()</a:t>
            </a:r>
          </a:p>
          <a:p>
            <a:r>
              <a:rPr lang="en-US" dirty="0"/>
              <a:t>When you are done, you close the pipe like a file:</a:t>
            </a:r>
          </a:p>
          <a:p>
            <a:pPr marL="914400" lvl="2" indent="0">
              <a:buNone/>
            </a:pPr>
            <a:r>
              <a:rPr lang="en-US" dirty="0">
                <a:latin typeface="Times New Roman" panose="02020603050405020304" pitchFamily="18" charset="0"/>
                <a:cs typeface="Times New Roman" panose="02020603050405020304" pitchFamily="18" charset="0"/>
              </a:rPr>
              <a:t>&gt;&gt;&gt; stat = </a:t>
            </a:r>
            <a:r>
              <a:rPr lang="en-US" dirty="0" err="1">
                <a:latin typeface="Times New Roman" panose="02020603050405020304" pitchFamily="18" charset="0"/>
                <a:cs typeface="Times New Roman" panose="02020603050405020304" pitchFamily="18" charset="0"/>
              </a:rPr>
              <a:t>fp.close</a:t>
            </a:r>
            <a:r>
              <a:rPr lang="en-US" dirty="0">
                <a:latin typeface="Times New Roman" panose="02020603050405020304" pitchFamily="18" charset="0"/>
                <a:cs typeface="Times New Roman" panose="02020603050405020304" pitchFamily="18" charset="0"/>
              </a:rPr>
              <a:t>()</a:t>
            </a:r>
          </a:p>
          <a:p>
            <a:pPr marL="914400" lvl="2" indent="0">
              <a:buNone/>
            </a:pPr>
            <a:r>
              <a:rPr lang="en-US" dirty="0">
                <a:latin typeface="Times New Roman" panose="02020603050405020304" pitchFamily="18" charset="0"/>
                <a:cs typeface="Times New Roman" panose="02020603050405020304" pitchFamily="18" charset="0"/>
              </a:rPr>
              <a:t>&gt;&gt;&gt; print stat</a:t>
            </a:r>
          </a:p>
          <a:p>
            <a:pPr marL="914400" lvl="2" indent="0">
              <a:buNone/>
            </a:pPr>
            <a:r>
              <a:rPr lang="en-US" dirty="0">
                <a:latin typeface="Times New Roman" panose="02020603050405020304" pitchFamily="18" charset="0"/>
                <a:cs typeface="Times New Roman" panose="02020603050405020304" pitchFamily="18" charset="0"/>
              </a:rPr>
              <a:t>None</a:t>
            </a:r>
          </a:p>
        </p:txBody>
      </p:sp>
    </p:spTree>
    <p:extLst>
      <p:ext uri="{BB962C8B-B14F-4D97-AF65-F5344CB8AC3E}">
        <p14:creationId xmlns:p14="http://schemas.microsoft.com/office/powerpoint/2010/main" val="1224739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files using “with”</a:t>
            </a:r>
            <a:endParaRPr lang="en-US" dirty="0"/>
          </a:p>
        </p:txBody>
      </p:sp>
      <p:sp>
        <p:nvSpPr>
          <p:cNvPr id="3" name="Content Placeholder 2"/>
          <p:cNvSpPr>
            <a:spLocks noGrp="1"/>
          </p:cNvSpPr>
          <p:nvPr>
            <p:ph idx="1"/>
          </p:nvPr>
        </p:nvSpPr>
        <p:spPr/>
        <p:txBody>
          <a:bodyPr>
            <a:normAutofit/>
          </a:bodyPr>
          <a:lstStyle/>
          <a:p>
            <a:r>
              <a:rPr lang="en-US" dirty="0" smtClean="0"/>
              <a:t>The “with” method allows us to “auto-close” the file handle when we’re done:</a:t>
            </a:r>
          </a:p>
          <a:p>
            <a:pPr marL="914400" lvl="2" indent="0">
              <a:buNone/>
            </a:pPr>
            <a:r>
              <a:rPr lang="en-US" sz="1600" dirty="0" smtClean="0">
                <a:latin typeface="Times New Roman" panose="02020603050405020304" pitchFamily="18" charset="0"/>
                <a:cs typeface="Times New Roman" panose="02020603050405020304" pitchFamily="18" charset="0"/>
              </a:rPr>
              <a:t>&gt;&gt;&gt; with open('./00_cmdfile.txt', 'r') as fin:</a:t>
            </a:r>
          </a:p>
          <a:p>
            <a:pPr marL="914400" lvl="2" indent="0">
              <a:buNone/>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read_data</a:t>
            </a:r>
            <a:r>
              <a:rPr lang="en-US" sz="1600" dirty="0" smtClean="0">
                <a:latin typeface="Times New Roman" panose="02020603050405020304" pitchFamily="18" charset="0"/>
                <a:cs typeface="Times New Roman" panose="02020603050405020304" pitchFamily="18" charset="0"/>
              </a:rPr>
              <a:t> = </a:t>
            </a:r>
            <a:r>
              <a:rPr lang="en-US" sz="1600" dirty="0" err="1" smtClean="0">
                <a:latin typeface="Times New Roman" panose="02020603050405020304" pitchFamily="18" charset="0"/>
                <a:cs typeface="Times New Roman" panose="02020603050405020304" pitchFamily="18" charset="0"/>
              </a:rPr>
              <a:t>fin.read</a:t>
            </a:r>
            <a:r>
              <a:rPr lang="en-US" sz="1600" dirty="0" smtClean="0">
                <a:latin typeface="Times New Roman" panose="02020603050405020304" pitchFamily="18" charset="0"/>
                <a:cs typeface="Times New Roman" panose="02020603050405020304" pitchFamily="18" charset="0"/>
              </a:rPr>
              <a:t>()</a:t>
            </a:r>
          </a:p>
          <a:p>
            <a:pPr marL="914400" lvl="2" indent="0">
              <a:buNone/>
            </a:pPr>
            <a:r>
              <a:rPr lang="en-US" sz="1600" dirty="0" smtClean="0">
                <a:latin typeface="Times New Roman" panose="02020603050405020304" pitchFamily="18" charset="0"/>
                <a:cs typeface="Times New Roman" panose="02020603050405020304" pitchFamily="18" charset="0"/>
              </a:rPr>
              <a:t>&gt;&gt;&gt; </a:t>
            </a:r>
            <a:r>
              <a:rPr lang="en-US" sz="1600" dirty="0" err="1" smtClean="0">
                <a:latin typeface="Times New Roman" panose="02020603050405020304" pitchFamily="18" charset="0"/>
                <a:cs typeface="Times New Roman" panose="02020603050405020304" pitchFamily="18" charset="0"/>
              </a:rPr>
              <a:t>fin.closed</a:t>
            </a:r>
            <a:endParaRPr lang="en-US" sz="1600" dirty="0" smtClean="0">
              <a:latin typeface="Times New Roman" panose="02020603050405020304" pitchFamily="18" charset="0"/>
              <a:cs typeface="Times New Roman" panose="02020603050405020304" pitchFamily="18" charset="0"/>
            </a:endParaRPr>
          </a:p>
          <a:p>
            <a:pPr marL="914400" lvl="2" indent="0">
              <a:buNone/>
            </a:pPr>
            <a:r>
              <a:rPr lang="en-US" sz="1600" dirty="0" smtClean="0">
                <a:latin typeface="Times New Roman" panose="02020603050405020304" pitchFamily="18" charset="0"/>
                <a:cs typeface="Times New Roman" panose="02020603050405020304" pitchFamily="18" charset="0"/>
              </a:rPr>
              <a:t>True</a:t>
            </a:r>
          </a:p>
          <a:p>
            <a:pPr marL="914400" lvl="2" indent="0">
              <a:buNone/>
            </a:pPr>
            <a:r>
              <a:rPr lang="en-US" sz="1600" dirty="0" smtClean="0">
                <a:latin typeface="Times New Roman" panose="02020603050405020304" pitchFamily="18" charset="0"/>
                <a:cs typeface="Times New Roman" panose="02020603050405020304" pitchFamily="18" charset="0"/>
              </a:rPr>
              <a:t>&gt;&gt;&gt; print(</a:t>
            </a:r>
            <a:r>
              <a:rPr lang="en-US" sz="1600" dirty="0" err="1" smtClean="0">
                <a:latin typeface="Times New Roman" panose="02020603050405020304" pitchFamily="18" charset="0"/>
                <a:cs typeface="Times New Roman" panose="02020603050405020304" pitchFamily="18" charset="0"/>
              </a:rPr>
              <a:t>read_data</a:t>
            </a:r>
            <a:r>
              <a:rPr lang="en-US" sz="1600" dirty="0" smtClean="0">
                <a:latin typeface="Times New Roman" panose="02020603050405020304" pitchFamily="18" charset="0"/>
                <a:cs typeface="Times New Roman" panose="02020603050405020304" pitchFamily="18" charset="0"/>
              </a:rPr>
              <a:t>)</a:t>
            </a:r>
          </a:p>
          <a:p>
            <a:pPr marL="914400" lvl="2" indent="0">
              <a:buNone/>
            </a:pPr>
            <a:r>
              <a:rPr lang="en-US" sz="1600" dirty="0" smtClean="0">
                <a:latin typeface="Times New Roman" panose="02020603050405020304" pitchFamily="18" charset="0"/>
                <a:cs typeface="Times New Roman" panose="02020603050405020304" pitchFamily="18" charset="0"/>
              </a:rPr>
              <a:t>term length 0</a:t>
            </a:r>
          </a:p>
          <a:p>
            <a:pPr marL="914400" lvl="2" indent="0">
              <a:buNone/>
            </a:pPr>
            <a:r>
              <a:rPr lang="en-US" sz="1600" dirty="0" smtClean="0">
                <a:latin typeface="Times New Roman" panose="02020603050405020304" pitchFamily="18" charset="0"/>
                <a:cs typeface="Times New Roman" panose="02020603050405020304" pitchFamily="18" charset="0"/>
              </a:rPr>
              <a:t>show version</a:t>
            </a:r>
          </a:p>
          <a:p>
            <a:pPr marL="914400" lvl="2" indent="0">
              <a:buNone/>
            </a:pPr>
            <a:r>
              <a:rPr lang="en-US" sz="1600" dirty="0" smtClean="0">
                <a:latin typeface="Times New Roman" panose="02020603050405020304" pitchFamily="18" charset="0"/>
                <a:cs typeface="Times New Roman" panose="02020603050405020304" pitchFamily="18" charset="0"/>
              </a:rPr>
              <a:t>show license host-id</a:t>
            </a:r>
          </a:p>
          <a:p>
            <a:pPr marL="914400" lvl="2"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6675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and using pipes example</a:t>
            </a:r>
            <a:endParaRPr lang="en-US" dirty="0"/>
          </a:p>
        </p:txBody>
      </p:sp>
      <p:sp>
        <p:nvSpPr>
          <p:cNvPr id="3" name="Content Placeholder 2"/>
          <p:cNvSpPr>
            <a:spLocks noGrp="1"/>
          </p:cNvSpPr>
          <p:nvPr>
            <p:ph idx="1"/>
          </p:nvPr>
        </p:nvSpPr>
        <p:spPr/>
        <p:txBody>
          <a:bodyPr>
            <a:normAutofit/>
          </a:bodyPr>
          <a:lstStyle/>
          <a:p>
            <a:r>
              <a:rPr lang="en-US" dirty="0"/>
              <a:t>You can use a pipe to run md5sum from Python and get the result:</a:t>
            </a:r>
          </a:p>
          <a:p>
            <a:pPr marL="914400" lvl="2" indent="0">
              <a:buNone/>
            </a:pPr>
            <a:r>
              <a:rPr lang="en-US" sz="1400" dirty="0">
                <a:latin typeface="Times New Roman" panose="02020603050405020304" pitchFamily="18" charset="0"/>
                <a:cs typeface="Times New Roman" panose="02020603050405020304" pitchFamily="18" charset="0"/>
              </a:rPr>
              <a:t>&gt;&gt;&gt; filename = '</a:t>
            </a:r>
            <a:r>
              <a:rPr lang="en-US" sz="1400" dirty="0" err="1">
                <a:latin typeface="Times New Roman" panose="02020603050405020304" pitchFamily="18" charset="0"/>
                <a:cs typeface="Times New Roman" panose="02020603050405020304" pitchFamily="18" charset="0"/>
              </a:rPr>
              <a:t>book.tex</a:t>
            </a:r>
            <a:r>
              <a:rPr lang="en-US" sz="1400" dirty="0">
                <a:latin typeface="Times New Roman" panose="02020603050405020304" pitchFamily="18" charset="0"/>
                <a:cs typeface="Times New Roman" panose="02020603050405020304" pitchFamily="18" charset="0"/>
              </a:rPr>
              <a:t>'</a:t>
            </a:r>
          </a:p>
          <a:p>
            <a:pPr marL="914400" lvl="2" indent="0">
              <a:buNone/>
            </a:pPr>
            <a:r>
              <a:rPr lang="en-US" sz="1400" dirty="0">
                <a:latin typeface="Times New Roman" panose="02020603050405020304" pitchFamily="18" charset="0"/>
                <a:cs typeface="Times New Roman" panose="02020603050405020304" pitchFamily="18" charset="0"/>
              </a:rPr>
              <a:t>&gt;&gt;&gt; </a:t>
            </a:r>
            <a:r>
              <a:rPr lang="en-US" sz="1400" dirty="0" err="1">
                <a:latin typeface="Times New Roman" panose="02020603050405020304" pitchFamily="18" charset="0"/>
                <a:cs typeface="Times New Roman" panose="02020603050405020304" pitchFamily="18" charset="0"/>
              </a:rPr>
              <a:t>cmd</a:t>
            </a:r>
            <a:r>
              <a:rPr lang="en-US" sz="1400" dirty="0">
                <a:latin typeface="Times New Roman" panose="02020603050405020304" pitchFamily="18" charset="0"/>
                <a:cs typeface="Times New Roman" panose="02020603050405020304" pitchFamily="18" charset="0"/>
              </a:rPr>
              <a:t> = 'md5sum ' + filename</a:t>
            </a:r>
          </a:p>
          <a:p>
            <a:pPr marL="914400" lvl="2" indent="0">
              <a:buNone/>
            </a:pPr>
            <a:r>
              <a:rPr lang="en-US" sz="1400" dirty="0">
                <a:latin typeface="Times New Roman" panose="02020603050405020304" pitchFamily="18" charset="0"/>
                <a:cs typeface="Times New Roman" panose="02020603050405020304" pitchFamily="18" charset="0"/>
              </a:rPr>
              <a:t>&gt;&gt;&gt; </a:t>
            </a:r>
            <a:r>
              <a:rPr lang="en-US" sz="1400" dirty="0" err="1">
                <a:latin typeface="Times New Roman" panose="02020603050405020304" pitchFamily="18" charset="0"/>
                <a:cs typeface="Times New Roman" panose="02020603050405020304" pitchFamily="18" charset="0"/>
              </a:rPr>
              <a:t>fp</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os.popen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cmd</a:t>
            </a:r>
            <a:r>
              <a:rPr lang="en-US" sz="1400" dirty="0">
                <a:latin typeface="Times New Roman" panose="02020603050405020304" pitchFamily="18" charset="0"/>
                <a:cs typeface="Times New Roman" panose="02020603050405020304" pitchFamily="18" charset="0"/>
              </a:rPr>
              <a:t>)</a:t>
            </a:r>
          </a:p>
          <a:p>
            <a:pPr marL="914400" lvl="2" indent="0">
              <a:buNone/>
            </a:pPr>
            <a:r>
              <a:rPr lang="en-US" sz="1400" dirty="0">
                <a:latin typeface="Times New Roman" panose="02020603050405020304" pitchFamily="18" charset="0"/>
                <a:cs typeface="Times New Roman" panose="02020603050405020304" pitchFamily="18" charset="0"/>
              </a:rPr>
              <a:t>&gt;&gt;&gt; res = </a:t>
            </a:r>
            <a:r>
              <a:rPr lang="en-US" sz="1400" dirty="0" err="1">
                <a:latin typeface="Times New Roman" panose="02020603050405020304" pitchFamily="18" charset="0"/>
                <a:cs typeface="Times New Roman" panose="02020603050405020304" pitchFamily="18" charset="0"/>
              </a:rPr>
              <a:t>fp.read</a:t>
            </a:r>
            <a:r>
              <a:rPr lang="en-US" sz="1400" dirty="0">
                <a:latin typeface="Times New Roman" panose="02020603050405020304" pitchFamily="18" charset="0"/>
                <a:cs typeface="Times New Roman" panose="02020603050405020304" pitchFamily="18" charset="0"/>
              </a:rPr>
              <a:t>()</a:t>
            </a:r>
          </a:p>
          <a:p>
            <a:pPr marL="914400" lvl="2" indent="0">
              <a:buNone/>
            </a:pPr>
            <a:r>
              <a:rPr lang="en-US" sz="1400" dirty="0">
                <a:latin typeface="Times New Roman" panose="02020603050405020304" pitchFamily="18" charset="0"/>
                <a:cs typeface="Times New Roman" panose="02020603050405020304" pitchFamily="18" charset="0"/>
              </a:rPr>
              <a:t>&gt;&gt;&gt; stat = </a:t>
            </a:r>
            <a:r>
              <a:rPr lang="en-US" sz="1400" dirty="0" err="1">
                <a:latin typeface="Times New Roman" panose="02020603050405020304" pitchFamily="18" charset="0"/>
                <a:cs typeface="Times New Roman" panose="02020603050405020304" pitchFamily="18" charset="0"/>
              </a:rPr>
              <a:t>fp.close</a:t>
            </a:r>
            <a:r>
              <a:rPr lang="en-US" sz="1400" dirty="0">
                <a:latin typeface="Times New Roman" panose="02020603050405020304" pitchFamily="18" charset="0"/>
                <a:cs typeface="Times New Roman" panose="02020603050405020304" pitchFamily="18" charset="0"/>
              </a:rPr>
              <a:t>()</a:t>
            </a:r>
          </a:p>
          <a:p>
            <a:pPr marL="914400" lvl="2" indent="0">
              <a:buNone/>
            </a:pPr>
            <a:r>
              <a:rPr lang="en-US" sz="1400" dirty="0">
                <a:latin typeface="Times New Roman" panose="02020603050405020304" pitchFamily="18" charset="0"/>
                <a:cs typeface="Times New Roman" panose="02020603050405020304" pitchFamily="18" charset="0"/>
              </a:rPr>
              <a:t>&gt;&gt;&gt; </a:t>
            </a:r>
            <a:r>
              <a:rPr lang="en-US" sz="1400" dirty="0" smtClean="0">
                <a:latin typeface="Times New Roman" panose="02020603050405020304" pitchFamily="18" charset="0"/>
                <a:cs typeface="Times New Roman" panose="02020603050405020304" pitchFamily="18" charset="0"/>
              </a:rPr>
              <a:t>print(res)</a:t>
            </a:r>
            <a:endParaRPr lang="en-US" sz="1400" dirty="0">
              <a:latin typeface="Times New Roman" panose="02020603050405020304" pitchFamily="18" charset="0"/>
              <a:cs typeface="Times New Roman" panose="02020603050405020304" pitchFamily="18" charset="0"/>
            </a:endParaRPr>
          </a:p>
          <a:p>
            <a:pPr marL="914400" lvl="2" indent="0">
              <a:buNone/>
            </a:pPr>
            <a:r>
              <a:rPr lang="en-US" sz="1400" dirty="0">
                <a:latin typeface="Times New Roman" panose="02020603050405020304" pitchFamily="18" charset="0"/>
                <a:cs typeface="Times New Roman" panose="02020603050405020304" pitchFamily="18" charset="0"/>
              </a:rPr>
              <a:t>1e0033f0ed0656636de0d75144ba32e0 </a:t>
            </a:r>
            <a:r>
              <a:rPr lang="en-US" sz="1400" dirty="0" err="1">
                <a:latin typeface="Times New Roman" panose="02020603050405020304" pitchFamily="18" charset="0"/>
                <a:cs typeface="Times New Roman" panose="02020603050405020304" pitchFamily="18" charset="0"/>
              </a:rPr>
              <a:t>book.tex</a:t>
            </a:r>
            <a:endParaRPr lang="en-US" sz="1400" dirty="0">
              <a:latin typeface="Times New Roman" panose="02020603050405020304" pitchFamily="18" charset="0"/>
              <a:cs typeface="Times New Roman" panose="02020603050405020304" pitchFamily="18" charset="0"/>
            </a:endParaRPr>
          </a:p>
          <a:p>
            <a:pPr marL="914400" lvl="2" indent="0">
              <a:buNone/>
            </a:pPr>
            <a:r>
              <a:rPr lang="en-US" sz="1400" dirty="0">
                <a:latin typeface="Times New Roman" panose="02020603050405020304" pitchFamily="18" charset="0"/>
                <a:cs typeface="Times New Roman" panose="02020603050405020304" pitchFamily="18" charset="0"/>
              </a:rPr>
              <a:t>&gt;&gt;&gt; print </a:t>
            </a:r>
            <a:r>
              <a:rPr lang="en-US" sz="1400" dirty="0" smtClean="0">
                <a:latin typeface="Times New Roman" panose="02020603050405020304" pitchFamily="18" charset="0"/>
                <a:cs typeface="Times New Roman" panose="02020603050405020304" pitchFamily="18" charset="0"/>
              </a:rPr>
              <a:t>(stat)</a:t>
            </a:r>
          </a:p>
          <a:p>
            <a:endParaRPr lang="en-US" sz="800" dirty="0" smtClean="0">
              <a:latin typeface="Times New Roman" panose="02020603050405020304" pitchFamily="18" charset="0"/>
              <a:cs typeface="Times New Roman" panose="02020603050405020304" pitchFamily="18" charset="0"/>
            </a:endParaRPr>
          </a:p>
          <a:p>
            <a:endParaRPr lang="en-US" sz="800" dirty="0">
              <a:latin typeface="Times New Roman" panose="02020603050405020304" pitchFamily="18" charset="0"/>
              <a:cs typeface="Times New Roman" panose="02020603050405020304" pitchFamily="18" charset="0"/>
            </a:endParaRPr>
          </a:p>
          <a:p>
            <a:endParaRPr lang="en-US" sz="800" dirty="0" smtClean="0">
              <a:latin typeface="Times New Roman" panose="02020603050405020304" pitchFamily="18" charset="0"/>
              <a:cs typeface="Times New Roman" panose="02020603050405020304" pitchFamily="18" charset="0"/>
            </a:endParaRPr>
          </a:p>
          <a:p>
            <a:endParaRPr lang="en-US" sz="800" dirty="0">
              <a:latin typeface="Times New Roman" panose="02020603050405020304" pitchFamily="18" charset="0"/>
              <a:cs typeface="Times New Roman" panose="02020603050405020304" pitchFamily="18" charset="0"/>
            </a:endParaRPr>
          </a:p>
          <a:p>
            <a:endParaRPr lang="en-US" sz="8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*note </a:t>
            </a:r>
            <a:r>
              <a:rPr lang="en-US" sz="1200" dirty="0" err="1" smtClean="0">
                <a:latin typeface="Times New Roman" panose="02020603050405020304" pitchFamily="18" charset="0"/>
                <a:cs typeface="Times New Roman" panose="02020603050405020304" pitchFamily="18" charset="0"/>
              </a:rPr>
              <a:t>popen</a:t>
            </a:r>
            <a:r>
              <a:rPr lang="en-US" sz="1200" dirty="0" smtClean="0">
                <a:latin typeface="Times New Roman" panose="02020603050405020304" pitchFamily="18" charset="0"/>
                <a:cs typeface="Times New Roman" panose="02020603050405020304" pitchFamily="18" charset="0"/>
              </a:rPr>
              <a:t> is depreciated</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84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our own (some additional modules)</a:t>
            </a:r>
            <a:endParaRPr lang="en-US" dirty="0"/>
          </a:p>
        </p:txBody>
      </p:sp>
      <p:sp>
        <p:nvSpPr>
          <p:cNvPr id="3" name="Content Placeholder 2"/>
          <p:cNvSpPr>
            <a:spLocks noGrp="1"/>
          </p:cNvSpPr>
          <p:nvPr>
            <p:ph idx="1"/>
          </p:nvPr>
        </p:nvSpPr>
        <p:spPr/>
        <p:txBody>
          <a:bodyPr>
            <a:normAutofit fontScale="92500" lnSpcReduction="10000"/>
          </a:bodyPr>
          <a:lstStyle/>
          <a:p>
            <a:r>
              <a:rPr lang="en-US" dirty="0">
                <a:solidFill>
                  <a:srgbClr val="FF0000"/>
                </a:solidFill>
              </a:rPr>
              <a:t>p</a:t>
            </a:r>
            <a:r>
              <a:rPr lang="en-US" dirty="0" smtClean="0">
                <a:solidFill>
                  <a:srgbClr val="FF0000"/>
                </a:solidFill>
              </a:rPr>
              <a:t>ickle</a:t>
            </a:r>
            <a:r>
              <a:rPr lang="en-US" dirty="0" smtClean="0"/>
              <a:t> module</a:t>
            </a:r>
          </a:p>
          <a:p>
            <a:pPr lvl="1"/>
            <a:r>
              <a:rPr lang="en-US" dirty="0" smtClean="0"/>
              <a:t>Used to any type of object data as a string</a:t>
            </a:r>
          </a:p>
          <a:p>
            <a:pPr lvl="1"/>
            <a:r>
              <a:rPr lang="en-US" dirty="0" smtClean="0"/>
              <a:t>Must use the module to load and write the data</a:t>
            </a:r>
          </a:p>
          <a:p>
            <a:r>
              <a:rPr lang="en-US" dirty="0" err="1" smtClean="0">
                <a:solidFill>
                  <a:srgbClr val="FF0000"/>
                </a:solidFill>
              </a:rPr>
              <a:t>dbm</a:t>
            </a:r>
            <a:r>
              <a:rPr lang="en-US" dirty="0" smtClean="0">
                <a:solidFill>
                  <a:srgbClr val="FF0000"/>
                </a:solidFill>
              </a:rPr>
              <a:t> </a:t>
            </a:r>
            <a:r>
              <a:rPr lang="en-US" dirty="0" smtClean="0"/>
              <a:t>module</a:t>
            </a:r>
          </a:p>
          <a:p>
            <a:pPr lvl="1"/>
            <a:r>
              <a:rPr lang="en-US" dirty="0" smtClean="0"/>
              <a:t>A “traditional” database is used to store organized data</a:t>
            </a:r>
          </a:p>
          <a:p>
            <a:pPr lvl="1"/>
            <a:r>
              <a:rPr lang="en-US" dirty="0" smtClean="0"/>
              <a:t>The </a:t>
            </a:r>
            <a:r>
              <a:rPr lang="en-US" dirty="0" err="1" smtClean="0"/>
              <a:t>dbm</a:t>
            </a:r>
            <a:r>
              <a:rPr lang="en-US" dirty="0" smtClean="0"/>
              <a:t> module is used to read and write data</a:t>
            </a:r>
          </a:p>
          <a:p>
            <a:r>
              <a:rPr lang="en-US" dirty="0" smtClean="0">
                <a:solidFill>
                  <a:srgbClr val="FF0000"/>
                </a:solidFill>
              </a:rPr>
              <a:t>Try / Except</a:t>
            </a:r>
          </a:p>
          <a:p>
            <a:pPr lvl="1"/>
            <a:r>
              <a:rPr lang="en-US" dirty="0" smtClean="0"/>
              <a:t>A python construct used to catch errors and handle exceptions (to errors)</a:t>
            </a:r>
          </a:p>
          <a:p>
            <a:r>
              <a:rPr lang="en-US" dirty="0" err="1" smtClean="0">
                <a:solidFill>
                  <a:srgbClr val="FF0000"/>
                </a:solidFill>
              </a:rPr>
              <a:t>os.pipe</a:t>
            </a:r>
            <a:r>
              <a:rPr lang="en-US" dirty="0" smtClean="0">
                <a:solidFill>
                  <a:srgbClr val="FF0000"/>
                </a:solidFill>
              </a:rPr>
              <a:t> </a:t>
            </a:r>
            <a:r>
              <a:rPr lang="en-US" dirty="0" smtClean="0"/>
              <a:t>module</a:t>
            </a:r>
          </a:p>
          <a:p>
            <a:pPr lvl="1"/>
            <a:r>
              <a:rPr lang="en-US" dirty="0" smtClean="0"/>
              <a:t>Used to read from a program </a:t>
            </a:r>
            <a:r>
              <a:rPr lang="en-US" dirty="0" err="1" smtClean="0"/>
              <a:t>opend</a:t>
            </a:r>
            <a:r>
              <a:rPr lang="en-US" dirty="0" smtClean="0"/>
              <a:t> from the shell</a:t>
            </a:r>
          </a:p>
          <a:p>
            <a:r>
              <a:rPr lang="en-US" dirty="0" smtClean="0">
                <a:solidFill>
                  <a:srgbClr val="FF0000"/>
                </a:solidFill>
              </a:rPr>
              <a:t>Any file which contains python code can be imported as a module</a:t>
            </a:r>
            <a:r>
              <a:rPr lang="en-US" dirty="0" smtClean="0"/>
              <a:t> (pg. 172)</a:t>
            </a:r>
          </a:p>
          <a:p>
            <a:pPr lvl="1"/>
            <a:endParaRPr lang="en-US" dirty="0" smtClean="0"/>
          </a:p>
          <a:p>
            <a:pPr lvl="1"/>
            <a:endParaRPr lang="en-US" dirty="0"/>
          </a:p>
        </p:txBody>
      </p:sp>
    </p:spTree>
    <p:extLst>
      <p:ext uri="{BB962C8B-B14F-4D97-AF65-F5344CB8AC3E}">
        <p14:creationId xmlns:p14="http://schemas.microsoft.com/office/powerpoint/2010/main" val="3054909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filenames and path modules</a:t>
            </a:r>
            <a:endParaRPr lang="en-US" dirty="0"/>
          </a:p>
        </p:txBody>
      </p:sp>
      <p:sp>
        <p:nvSpPr>
          <p:cNvPr id="3" name="Content Placeholder 2"/>
          <p:cNvSpPr>
            <a:spLocks noGrp="1"/>
          </p:cNvSpPr>
          <p:nvPr>
            <p:ph idx="1"/>
          </p:nvPr>
        </p:nvSpPr>
        <p:spPr/>
        <p:txBody>
          <a:bodyPr/>
          <a:lstStyle/>
          <a:p>
            <a:r>
              <a:rPr lang="en-US" dirty="0" err="1" smtClean="0"/>
              <a:t>os.path.abspath</a:t>
            </a:r>
            <a:r>
              <a:rPr lang="en-US" dirty="0" smtClean="0"/>
              <a:t> </a:t>
            </a:r>
            <a:r>
              <a:rPr lang="mr-IN" dirty="0" smtClean="0"/>
              <a:t>–</a:t>
            </a:r>
            <a:r>
              <a:rPr lang="en-US" dirty="0" smtClean="0"/>
              <a:t> absolute paths</a:t>
            </a:r>
          </a:p>
          <a:p>
            <a:r>
              <a:rPr lang="en-US" dirty="0" err="1" smtClean="0"/>
              <a:t>os.path.exists</a:t>
            </a:r>
            <a:r>
              <a:rPr lang="en-US" dirty="0" smtClean="0"/>
              <a:t> </a:t>
            </a:r>
            <a:r>
              <a:rPr lang="mr-IN" dirty="0" smtClean="0"/>
              <a:t>–</a:t>
            </a:r>
            <a:r>
              <a:rPr lang="en-US" dirty="0" smtClean="0"/>
              <a:t> does path exist?</a:t>
            </a:r>
          </a:p>
          <a:p>
            <a:r>
              <a:rPr lang="en-US" dirty="0" err="1" smtClean="0"/>
              <a:t>os.path.isdir</a:t>
            </a:r>
            <a:r>
              <a:rPr lang="en-US" dirty="0" smtClean="0"/>
              <a:t> </a:t>
            </a:r>
            <a:r>
              <a:rPr lang="mr-IN" dirty="0" smtClean="0"/>
              <a:t>–</a:t>
            </a:r>
            <a:r>
              <a:rPr lang="en-US" dirty="0" smtClean="0"/>
              <a:t> is path a directory</a:t>
            </a:r>
          </a:p>
          <a:p>
            <a:r>
              <a:rPr lang="en-US" dirty="0" err="1" smtClean="0"/>
              <a:t>os.listdir</a:t>
            </a:r>
            <a:r>
              <a:rPr lang="en-US" dirty="0" smtClean="0"/>
              <a:t> </a:t>
            </a:r>
            <a:r>
              <a:rPr lang="mr-IN" dirty="0" smtClean="0"/>
              <a:t>–</a:t>
            </a:r>
            <a:r>
              <a:rPr lang="en-US" dirty="0" smtClean="0"/>
              <a:t> list the path that is a directory</a:t>
            </a:r>
          </a:p>
          <a:p>
            <a:r>
              <a:rPr lang="en-US" dirty="0" err="1" smtClean="0"/>
              <a:t>os.pathisfile</a:t>
            </a:r>
            <a:r>
              <a:rPr lang="en-US" dirty="0" smtClean="0"/>
              <a:t> </a:t>
            </a:r>
            <a:r>
              <a:rPr lang="mr-IN" dirty="0" smtClean="0"/>
              <a:t>–</a:t>
            </a:r>
            <a:r>
              <a:rPr lang="en-US" dirty="0" smtClean="0"/>
              <a:t> is this a file?</a:t>
            </a:r>
          </a:p>
          <a:p>
            <a:pPr lvl="1"/>
            <a:endParaRPr lang="en-US" dirty="0" smtClean="0"/>
          </a:p>
          <a:p>
            <a:pPr lvl="1"/>
            <a:r>
              <a:rPr lang="en-US" sz="1800" i="1" dirty="0" smtClean="0"/>
              <a:t>See try / except construct for an easier way (pg. 169)</a:t>
            </a:r>
          </a:p>
          <a:p>
            <a:endParaRPr lang="en-US" dirty="0"/>
          </a:p>
        </p:txBody>
      </p:sp>
    </p:spTree>
    <p:extLst>
      <p:ext uri="{BB962C8B-B14F-4D97-AF65-F5344CB8AC3E}">
        <p14:creationId xmlns:p14="http://schemas.microsoft.com/office/powerpoint/2010/main" val="17937821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15 Classes and Objects</a:t>
            </a:r>
            <a:endParaRPr lang="en-US" dirty="0"/>
          </a:p>
        </p:txBody>
      </p:sp>
      <p:sp>
        <p:nvSpPr>
          <p:cNvPr id="3" name="Content Placeholder 2"/>
          <p:cNvSpPr>
            <a:spLocks noGrp="1"/>
          </p:cNvSpPr>
          <p:nvPr>
            <p:ph idx="1"/>
          </p:nvPr>
        </p:nvSpPr>
        <p:spPr/>
        <p:txBody>
          <a:bodyPr>
            <a:normAutofit/>
          </a:bodyPr>
          <a:lstStyle/>
          <a:p>
            <a:r>
              <a:rPr lang="en-US" sz="1800" i="1" dirty="0" smtClean="0"/>
              <a:t>(If you haven’t read the chapter yet (skip to the vocabulary slide below and read it quick!)</a:t>
            </a:r>
            <a:endParaRPr lang="en-US" sz="1800" i="1" dirty="0"/>
          </a:p>
        </p:txBody>
      </p:sp>
    </p:spTree>
    <p:extLst>
      <p:ext uri="{BB962C8B-B14F-4D97-AF65-F5344CB8AC3E}">
        <p14:creationId xmlns:p14="http://schemas.microsoft.com/office/powerpoint/2010/main" val="1293917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Begin Chapter 9</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865869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3" name="Content Placeholder 2"/>
          <p:cNvSpPr>
            <a:spLocks noGrp="1"/>
          </p:cNvSpPr>
          <p:nvPr>
            <p:ph idx="1"/>
          </p:nvPr>
        </p:nvSpPr>
        <p:spPr/>
        <p:txBody>
          <a:bodyPr/>
          <a:lstStyle/>
          <a:p>
            <a:r>
              <a:rPr lang="en-US" dirty="0" smtClean="0"/>
              <a:t>User defined Types</a:t>
            </a:r>
          </a:p>
          <a:p>
            <a:r>
              <a:rPr lang="en-US" dirty="0"/>
              <a:t>A programmer-defined type is also called a </a:t>
            </a:r>
            <a:r>
              <a:rPr lang="en-US" b="1" dirty="0">
                <a:solidFill>
                  <a:srgbClr val="FF0000"/>
                </a:solidFill>
              </a:rPr>
              <a:t>class</a:t>
            </a:r>
            <a:r>
              <a:rPr lang="en-US" dirty="0"/>
              <a:t>. A class definition looks like this: </a:t>
            </a:r>
          </a:p>
          <a:p>
            <a:pPr marL="457200" lvl="1" indent="0">
              <a:buNone/>
            </a:pPr>
            <a:r>
              <a:rPr lang="en-US" sz="1400" dirty="0" smtClean="0">
                <a:latin typeface="Times New Roman" charset="0"/>
                <a:ea typeface="Times New Roman" charset="0"/>
                <a:cs typeface="Times New Roman" charset="0"/>
              </a:rPr>
              <a:t>class Point:</a:t>
            </a:r>
          </a:p>
          <a:p>
            <a:pPr marL="457200" lvl="1" indent="0">
              <a:buNone/>
            </a:pPr>
            <a:r>
              <a:rPr lang="en-US" sz="1400" dirty="0">
                <a:latin typeface="Times New Roman" charset="0"/>
                <a:ea typeface="Times New Roman" charset="0"/>
                <a:cs typeface="Times New Roman" charset="0"/>
              </a:rPr>
              <a:t> </a:t>
            </a:r>
            <a:r>
              <a:rPr lang="en-US" sz="1400" dirty="0" smtClean="0">
                <a:latin typeface="Times New Roman" charset="0"/>
                <a:ea typeface="Times New Roman" charset="0"/>
                <a:cs typeface="Times New Roman" charset="0"/>
              </a:rPr>
              <a:t>   """</a:t>
            </a:r>
            <a:r>
              <a:rPr lang="en-US" sz="1400" dirty="0">
                <a:latin typeface="Times New Roman" charset="0"/>
                <a:ea typeface="Times New Roman" charset="0"/>
                <a:cs typeface="Times New Roman" charset="0"/>
              </a:rPr>
              <a:t>Represents a point in 2-D space.""" </a:t>
            </a:r>
          </a:p>
          <a:p>
            <a:r>
              <a:rPr lang="en-US" dirty="0"/>
              <a:t>Defining a class named Point creates a </a:t>
            </a:r>
            <a:r>
              <a:rPr lang="en-US" b="1" dirty="0">
                <a:solidFill>
                  <a:srgbClr val="FF0000"/>
                </a:solidFill>
              </a:rPr>
              <a:t>class</a:t>
            </a:r>
            <a:r>
              <a:rPr lang="en-US" b="1" dirty="0"/>
              <a:t> </a:t>
            </a:r>
            <a:r>
              <a:rPr lang="en-US" b="1" dirty="0">
                <a:solidFill>
                  <a:srgbClr val="FF0000"/>
                </a:solidFill>
              </a:rPr>
              <a:t>object</a:t>
            </a:r>
            <a:r>
              <a:rPr lang="en-US" dirty="0"/>
              <a:t>. </a:t>
            </a:r>
            <a:br>
              <a:rPr lang="en-US" dirty="0"/>
            </a:br>
            <a:r>
              <a:rPr lang="en-US" dirty="0" smtClean="0"/>
              <a:t>(often </a:t>
            </a:r>
            <a:r>
              <a:rPr lang="en-US" dirty="0" err="1" smtClean="0"/>
              <a:t>refferred</a:t>
            </a:r>
            <a:r>
              <a:rPr lang="en-US" dirty="0" smtClean="0"/>
              <a:t> to as an </a:t>
            </a:r>
            <a:r>
              <a:rPr lang="en-US" b="1" dirty="0" smtClean="0">
                <a:solidFill>
                  <a:srgbClr val="FF0000"/>
                </a:solidFill>
              </a:rPr>
              <a:t>object</a:t>
            </a:r>
            <a:r>
              <a:rPr lang="en-US" dirty="0" smtClean="0"/>
              <a:t>)</a:t>
            </a:r>
          </a:p>
          <a:p>
            <a:pPr marL="457200" lvl="1" indent="0">
              <a:buNone/>
            </a:pPr>
            <a:r>
              <a:rPr lang="en-US" sz="1400" dirty="0" smtClean="0">
                <a:latin typeface="Times New Roman" charset="0"/>
                <a:ea typeface="Times New Roman" charset="0"/>
                <a:cs typeface="Times New Roman" charset="0"/>
              </a:rPr>
              <a:t>&gt;&gt;&gt; Point</a:t>
            </a:r>
          </a:p>
          <a:p>
            <a:pPr marL="457200" lvl="1" indent="0">
              <a:buNone/>
            </a:pPr>
            <a:r>
              <a:rPr lang="en-US" sz="1400" dirty="0">
                <a:latin typeface="Times New Roman" charset="0"/>
                <a:ea typeface="Times New Roman" charset="0"/>
                <a:cs typeface="Times New Roman" charset="0"/>
              </a:rPr>
              <a:t> </a:t>
            </a:r>
            <a:r>
              <a:rPr lang="en-US" sz="1400" dirty="0" smtClean="0">
                <a:latin typeface="Times New Roman" charset="0"/>
                <a:ea typeface="Times New Roman" charset="0"/>
                <a:cs typeface="Times New Roman" charset="0"/>
              </a:rPr>
              <a:t>            &lt;class </a:t>
            </a:r>
            <a:r>
              <a:rPr lang="en-US" sz="1400" dirty="0">
                <a:latin typeface="Times New Roman" charset="0"/>
                <a:ea typeface="Times New Roman" charset="0"/>
                <a:cs typeface="Times New Roman" charset="0"/>
              </a:rPr>
              <a:t>'__</a:t>
            </a:r>
            <a:r>
              <a:rPr lang="en-US" sz="1400" dirty="0" err="1">
                <a:latin typeface="Times New Roman" charset="0"/>
                <a:ea typeface="Times New Roman" charset="0"/>
                <a:cs typeface="Times New Roman" charset="0"/>
              </a:rPr>
              <a:t>main__.Point</a:t>
            </a:r>
            <a:r>
              <a:rPr lang="en-US" sz="1400" dirty="0">
                <a:latin typeface="Times New Roman" charset="0"/>
                <a:ea typeface="Times New Roman" charset="0"/>
                <a:cs typeface="Times New Roman" charset="0"/>
              </a:rPr>
              <a:t>'&gt;</a:t>
            </a:r>
            <a:r>
              <a:rPr lang="en-US" sz="1000" dirty="0">
                <a:latin typeface="Times New Roman" charset="0"/>
                <a:ea typeface="Times New Roman" charset="0"/>
                <a:cs typeface="Times New Roman" charset="0"/>
              </a:rPr>
              <a:t/>
            </a:r>
            <a:br>
              <a:rPr lang="en-US" sz="1000" dirty="0">
                <a:latin typeface="Times New Roman" charset="0"/>
                <a:ea typeface="Times New Roman" charset="0"/>
                <a:cs typeface="Times New Roman" charset="0"/>
              </a:rPr>
            </a:br>
            <a:endParaRPr lang="en-US" sz="1000" dirty="0">
              <a:latin typeface="Times New Roman" charset="0"/>
              <a:ea typeface="Times New Roman" charset="0"/>
              <a:cs typeface="Times New Roman" charset="0"/>
            </a:endParaRPr>
          </a:p>
          <a:p>
            <a:pPr marL="0" indent="0">
              <a:buNone/>
            </a:pPr>
            <a:endParaRPr lang="en-US" dirty="0"/>
          </a:p>
          <a:p>
            <a:pPr lvl="1"/>
            <a:endParaRPr lang="en-US" dirty="0"/>
          </a:p>
        </p:txBody>
      </p:sp>
    </p:spTree>
    <p:extLst>
      <p:ext uri="{BB962C8B-B14F-4D97-AF65-F5344CB8AC3E}">
        <p14:creationId xmlns:p14="http://schemas.microsoft.com/office/powerpoint/2010/main" val="21463026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is a object “factory”</a:t>
            </a:r>
            <a:br>
              <a:rPr lang="en-US" dirty="0" smtClean="0"/>
            </a:br>
            <a:r>
              <a:rPr lang="en-US" sz="1800" i="1" dirty="0"/>
              <a:t>(</a:t>
            </a:r>
            <a:r>
              <a:rPr lang="en-US" sz="1800" i="1" dirty="0" smtClean="0"/>
              <a:t>How to create an object)</a:t>
            </a:r>
            <a:endParaRPr lang="en-US" sz="1800" i="1" dirty="0"/>
          </a:p>
        </p:txBody>
      </p:sp>
      <p:sp>
        <p:nvSpPr>
          <p:cNvPr id="3" name="Content Placeholder 2"/>
          <p:cNvSpPr>
            <a:spLocks noGrp="1"/>
          </p:cNvSpPr>
          <p:nvPr>
            <p:ph idx="1"/>
          </p:nvPr>
        </p:nvSpPr>
        <p:spPr/>
        <p:txBody>
          <a:bodyPr/>
          <a:lstStyle/>
          <a:p>
            <a:r>
              <a:rPr lang="en-US" dirty="0"/>
              <a:t>The class object is like a factory for creating objects. To create a Point, you call Point as if it were a function. </a:t>
            </a:r>
          </a:p>
          <a:p>
            <a:pPr marL="457200" lvl="1" indent="0">
              <a:buNone/>
            </a:pPr>
            <a:r>
              <a:rPr lang="en-US" sz="1400" dirty="0">
                <a:latin typeface="Times New Roman" charset="0"/>
                <a:ea typeface="Times New Roman" charset="0"/>
                <a:cs typeface="Times New Roman" charset="0"/>
              </a:rPr>
              <a:t>&gt;&gt;&gt; blank = Point() </a:t>
            </a:r>
            <a:endParaRPr lang="en-US" sz="1400" dirty="0" smtClean="0">
              <a:latin typeface="Times New Roman" charset="0"/>
              <a:ea typeface="Times New Roman" charset="0"/>
              <a:cs typeface="Times New Roman" charset="0"/>
            </a:endParaRPr>
          </a:p>
          <a:p>
            <a:pPr marL="457200" lvl="1" indent="0">
              <a:buNone/>
            </a:pPr>
            <a:r>
              <a:rPr lang="en-US" sz="1400" dirty="0" smtClean="0">
                <a:latin typeface="Times New Roman" charset="0"/>
                <a:ea typeface="Times New Roman" charset="0"/>
                <a:cs typeface="Times New Roman" charset="0"/>
              </a:rPr>
              <a:t>&gt;&gt;&gt; </a:t>
            </a:r>
            <a:r>
              <a:rPr lang="en-US" sz="1400" dirty="0">
                <a:latin typeface="Times New Roman" charset="0"/>
                <a:ea typeface="Times New Roman" charset="0"/>
                <a:cs typeface="Times New Roman" charset="0"/>
              </a:rPr>
              <a:t>blank </a:t>
            </a:r>
            <a:endParaRPr lang="en-US" sz="1400" dirty="0" smtClean="0">
              <a:latin typeface="Times New Roman" charset="0"/>
              <a:ea typeface="Times New Roman" charset="0"/>
              <a:cs typeface="Times New Roman" charset="0"/>
            </a:endParaRPr>
          </a:p>
          <a:p>
            <a:pPr marL="457200" lvl="1" indent="0">
              <a:buNone/>
            </a:pPr>
            <a:r>
              <a:rPr lang="en-US" sz="1400" dirty="0">
                <a:latin typeface="Times New Roman" charset="0"/>
                <a:ea typeface="Times New Roman" charset="0"/>
                <a:cs typeface="Times New Roman" charset="0"/>
              </a:rPr>
              <a:t> </a:t>
            </a:r>
            <a:r>
              <a:rPr lang="en-US" sz="1400" dirty="0" smtClean="0">
                <a:latin typeface="Times New Roman" charset="0"/>
                <a:ea typeface="Times New Roman" charset="0"/>
                <a:cs typeface="Times New Roman" charset="0"/>
              </a:rPr>
              <a:t>       &lt;__</a:t>
            </a:r>
            <a:r>
              <a:rPr lang="en-US" sz="1400" dirty="0" err="1">
                <a:latin typeface="Times New Roman" charset="0"/>
                <a:ea typeface="Times New Roman" charset="0"/>
                <a:cs typeface="Times New Roman" charset="0"/>
              </a:rPr>
              <a:t>main__.Point</a:t>
            </a:r>
            <a:r>
              <a:rPr lang="en-US" sz="1400" dirty="0">
                <a:latin typeface="Times New Roman" charset="0"/>
                <a:ea typeface="Times New Roman" charset="0"/>
                <a:cs typeface="Times New Roman" charset="0"/>
              </a:rPr>
              <a:t> object at 0xb7e9d3ac&gt; </a:t>
            </a:r>
            <a:endParaRPr lang="en-US" sz="1400" dirty="0" smtClean="0">
              <a:latin typeface="Times New Roman" charset="0"/>
              <a:ea typeface="Times New Roman" charset="0"/>
              <a:cs typeface="Times New Roman" charset="0"/>
            </a:endParaRPr>
          </a:p>
          <a:p>
            <a:pPr marL="0" indent="0">
              <a:buNone/>
            </a:pPr>
            <a:endParaRPr lang="en-US" sz="1600" dirty="0" smtClean="0">
              <a:latin typeface="Times New Roman" charset="0"/>
              <a:ea typeface="Times New Roman" charset="0"/>
              <a:cs typeface="Times New Roman" charset="0"/>
            </a:endParaRPr>
          </a:p>
          <a:p>
            <a:pPr marL="0" indent="0">
              <a:buNone/>
            </a:pPr>
            <a:endParaRPr lang="en-US" sz="1600" dirty="0">
              <a:latin typeface="Times New Roman" charset="0"/>
              <a:ea typeface="Times New Roman" charset="0"/>
              <a:cs typeface="Times New Roman" charset="0"/>
            </a:endParaRPr>
          </a:p>
          <a:p>
            <a:r>
              <a:rPr lang="en-US" sz="1600" dirty="0"/>
              <a:t>The return value is a reference to a Point object, which we assign to </a:t>
            </a:r>
            <a:r>
              <a:rPr lang="en-US" sz="1600" dirty="0" smtClean="0"/>
              <a:t>blank.</a:t>
            </a:r>
          </a:p>
          <a:p>
            <a:r>
              <a:rPr lang="en-US" sz="1600" dirty="0" smtClean="0"/>
              <a:t>Creating </a:t>
            </a:r>
            <a:r>
              <a:rPr lang="en-US" sz="1600" dirty="0"/>
              <a:t>a new object is called </a:t>
            </a:r>
            <a:r>
              <a:rPr lang="en-US" sz="1600" b="1" dirty="0"/>
              <a:t>instantiation</a:t>
            </a:r>
            <a:r>
              <a:rPr lang="en-US" sz="1600" dirty="0"/>
              <a:t>, and the object is an </a:t>
            </a:r>
            <a:r>
              <a:rPr lang="en-US" sz="1600" b="1" dirty="0"/>
              <a:t>instance </a:t>
            </a:r>
            <a:r>
              <a:rPr lang="en-US" sz="1600" dirty="0"/>
              <a:t>of the class. </a:t>
            </a:r>
            <a:endParaRPr lang="en-US" sz="1600" dirty="0" smtClean="0"/>
          </a:p>
          <a:p>
            <a:r>
              <a:rPr lang="en-US" sz="1600" dirty="0" smtClean="0"/>
              <a:t>Vocabulary: </a:t>
            </a:r>
            <a:r>
              <a:rPr lang="en-US" sz="1600" dirty="0" smtClean="0">
                <a:solidFill>
                  <a:srgbClr val="FF0000"/>
                </a:solidFill>
              </a:rPr>
              <a:t>Every </a:t>
            </a:r>
            <a:r>
              <a:rPr lang="en-US" sz="1600" dirty="0">
                <a:solidFill>
                  <a:srgbClr val="FF0000"/>
                </a:solidFill>
              </a:rPr>
              <a:t>object is an instance of some class, so “object” and “instance” are interchangeable.</a:t>
            </a:r>
            <a:r>
              <a:rPr lang="en-US" sz="1600" dirty="0"/>
              <a:t> </a:t>
            </a:r>
          </a:p>
          <a:p>
            <a:endParaRPr lang="en-US" sz="1600" dirty="0"/>
          </a:p>
          <a:p>
            <a:pPr marL="457200" lvl="1" indent="0">
              <a:buNone/>
            </a:pPr>
            <a:endParaRPr lang="en-US" sz="1400" dirty="0">
              <a:latin typeface="Times New Roman" charset="0"/>
              <a:ea typeface="Times New Roman" charset="0"/>
              <a:cs typeface="Times New Roman" charset="0"/>
            </a:endParaRPr>
          </a:p>
          <a:p>
            <a:pPr marL="457200" lvl="1" indent="0">
              <a:buNone/>
            </a:pPr>
            <a:endParaRPr lang="en-US" dirty="0"/>
          </a:p>
        </p:txBody>
      </p:sp>
    </p:spTree>
    <p:extLst>
      <p:ext uri="{BB962C8B-B14F-4D97-AF65-F5344CB8AC3E}">
        <p14:creationId xmlns:p14="http://schemas.microsoft.com/office/powerpoint/2010/main" val="18674310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Attribute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Remember semantics from an earlier chapter?</a:t>
            </a:r>
          </a:p>
          <a:p>
            <a:pPr lvl="1"/>
            <a:r>
              <a:rPr lang="en-US" dirty="0"/>
              <a:t>As a noun, “AT-</a:t>
            </a:r>
            <a:r>
              <a:rPr lang="en-US" dirty="0" err="1"/>
              <a:t>trib</a:t>
            </a:r>
            <a:r>
              <a:rPr lang="en-US" dirty="0"/>
              <a:t>-</a:t>
            </a:r>
            <a:r>
              <a:rPr lang="en-US" dirty="0" err="1"/>
              <a:t>ute</a:t>
            </a:r>
            <a:r>
              <a:rPr lang="en-US" dirty="0"/>
              <a:t>” is pronounced with emphasis on the first syllable, as opposed to “a-TRIB-</a:t>
            </a:r>
            <a:r>
              <a:rPr lang="en-US" dirty="0" err="1"/>
              <a:t>ute</a:t>
            </a:r>
            <a:r>
              <a:rPr lang="en-US" dirty="0"/>
              <a:t>”, which is a verb. </a:t>
            </a:r>
          </a:p>
          <a:p>
            <a:pPr lvl="1"/>
            <a:endParaRPr lang="en-US" dirty="0" smtClean="0"/>
          </a:p>
          <a:p>
            <a:r>
              <a:rPr lang="en-US" dirty="0"/>
              <a:t>You can assign values to an instance using dot notation: </a:t>
            </a:r>
          </a:p>
          <a:p>
            <a:pPr marL="457200" lvl="1" indent="0">
              <a:buNone/>
            </a:pPr>
            <a:r>
              <a:rPr lang="en-US" sz="1800" dirty="0">
                <a:latin typeface="Times New Roman" charset="0"/>
                <a:ea typeface="Times New Roman" charset="0"/>
                <a:cs typeface="Times New Roman" charset="0"/>
              </a:rPr>
              <a:t>&gt;&gt;&gt; </a:t>
            </a:r>
            <a:r>
              <a:rPr lang="en-US" sz="1800" dirty="0" err="1">
                <a:latin typeface="Times New Roman" charset="0"/>
                <a:ea typeface="Times New Roman" charset="0"/>
                <a:cs typeface="Times New Roman" charset="0"/>
              </a:rPr>
              <a:t>blank.x</a:t>
            </a:r>
            <a:r>
              <a:rPr lang="en-US" sz="1800" dirty="0">
                <a:latin typeface="Times New Roman" charset="0"/>
                <a:ea typeface="Times New Roman" charset="0"/>
                <a:cs typeface="Times New Roman" charset="0"/>
              </a:rPr>
              <a:t> = 3.0 </a:t>
            </a:r>
            <a:endParaRPr lang="en-US" sz="1800" dirty="0" smtClean="0">
              <a:latin typeface="Times New Roman" charset="0"/>
              <a:ea typeface="Times New Roman" charset="0"/>
              <a:cs typeface="Times New Roman" charset="0"/>
            </a:endParaRPr>
          </a:p>
          <a:p>
            <a:pPr marL="457200" lvl="1" indent="0">
              <a:buNone/>
            </a:pPr>
            <a:r>
              <a:rPr lang="en-US" sz="1800" dirty="0" smtClean="0">
                <a:latin typeface="Times New Roman" charset="0"/>
                <a:ea typeface="Times New Roman" charset="0"/>
                <a:cs typeface="Times New Roman" charset="0"/>
              </a:rPr>
              <a:t>&gt;&gt;&gt; </a:t>
            </a:r>
            <a:r>
              <a:rPr lang="en-US" sz="1800" dirty="0" err="1">
                <a:latin typeface="Times New Roman" charset="0"/>
                <a:ea typeface="Times New Roman" charset="0"/>
                <a:cs typeface="Times New Roman" charset="0"/>
              </a:rPr>
              <a:t>blank.y</a:t>
            </a:r>
            <a:r>
              <a:rPr lang="en-US" sz="1800" dirty="0">
                <a:latin typeface="Times New Roman" charset="0"/>
                <a:ea typeface="Times New Roman" charset="0"/>
                <a:cs typeface="Times New Roman" charset="0"/>
              </a:rPr>
              <a:t> = 4.0 </a:t>
            </a:r>
          </a:p>
          <a:p>
            <a:endParaRPr lang="en-US" dirty="0"/>
          </a:p>
        </p:txBody>
      </p:sp>
      <p:pic>
        <p:nvPicPr>
          <p:cNvPr id="4" name="Content Placeholder 3"/>
          <p:cNvPicPr>
            <a:picLocks noChangeAspect="1"/>
          </p:cNvPicPr>
          <p:nvPr/>
        </p:nvPicPr>
        <p:blipFill>
          <a:blip r:embed="rId2"/>
          <a:stretch>
            <a:fillRect/>
          </a:stretch>
        </p:blipFill>
        <p:spPr>
          <a:xfrm>
            <a:off x="5918200" y="4289529"/>
            <a:ext cx="2473938" cy="1223376"/>
          </a:xfrm>
          <a:prstGeom prst="rect">
            <a:avLst/>
          </a:prstGeom>
        </p:spPr>
      </p:pic>
    </p:spTree>
    <p:extLst>
      <p:ext uri="{BB962C8B-B14F-4D97-AF65-F5344CB8AC3E}">
        <p14:creationId xmlns:p14="http://schemas.microsoft.com/office/powerpoint/2010/main" val="11599528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diagram</a:t>
            </a:r>
            <a:endParaRPr lang="en-US" dirty="0"/>
          </a:p>
        </p:txBody>
      </p:sp>
      <p:sp>
        <p:nvSpPr>
          <p:cNvPr id="3" name="Content Placeholder 2"/>
          <p:cNvSpPr>
            <a:spLocks noGrp="1"/>
          </p:cNvSpPr>
          <p:nvPr>
            <p:ph idx="1"/>
          </p:nvPr>
        </p:nvSpPr>
        <p:spPr/>
        <p:txBody>
          <a:bodyPr>
            <a:normAutofit fontScale="92500" lnSpcReduction="20000"/>
          </a:bodyPr>
          <a:lstStyle/>
          <a:p>
            <a:r>
              <a:rPr lang="en-US" sz="2600" dirty="0"/>
              <a:t>The </a:t>
            </a:r>
            <a:r>
              <a:rPr lang="en-US" sz="2600" dirty="0" smtClean="0"/>
              <a:t>following state diagram </a:t>
            </a:r>
            <a:r>
              <a:rPr lang="en-US" sz="2600" dirty="0"/>
              <a:t>shows the result of these assignments. A state diagram that shows an object and its attributes is called an </a:t>
            </a:r>
            <a:r>
              <a:rPr lang="en-US" sz="2600" b="1" dirty="0"/>
              <a:t>object diagram</a:t>
            </a:r>
            <a:r>
              <a:rPr lang="en-US" sz="2600" dirty="0"/>
              <a:t>; see Figure 15.1. </a:t>
            </a:r>
            <a:endParaRPr lang="en-US" sz="2600" dirty="0" smtClean="0"/>
          </a:p>
          <a:p>
            <a:endParaRPr lang="en-US" dirty="0"/>
          </a:p>
          <a:p>
            <a:endParaRPr lang="en-US" dirty="0" smtClean="0"/>
          </a:p>
          <a:p>
            <a:endParaRPr lang="en-US" dirty="0"/>
          </a:p>
          <a:p>
            <a:r>
              <a:rPr lang="en-US" sz="2600" dirty="0" smtClean="0"/>
              <a:t>The variable blank refers to a Point object, which contains two attributes. Each attribute refers to a floating-point number. </a:t>
            </a:r>
          </a:p>
          <a:p>
            <a:r>
              <a:rPr lang="en-US" sz="2600" dirty="0" smtClean="0"/>
              <a:t>You can read the value of an attribute using the syntax: </a:t>
            </a:r>
            <a:r>
              <a:rPr lang="en-US" dirty="0" smtClean="0"/>
              <a:t/>
            </a:r>
            <a:br>
              <a:rPr lang="en-US" dirty="0" smtClean="0"/>
            </a:br>
            <a:endParaRPr lang="en-US" dirty="0" smtClean="0"/>
          </a:p>
          <a:p>
            <a:pPr marL="457200" lvl="1" indent="0">
              <a:buNone/>
            </a:pPr>
            <a:r>
              <a:rPr lang="mr-IN" sz="1800" dirty="0" smtClean="0">
                <a:latin typeface="Times New Roman" charset="0"/>
                <a:ea typeface="Times New Roman" charset="0"/>
                <a:cs typeface="Times New Roman" charset="0"/>
              </a:rPr>
              <a:t>&gt;&gt;&gt; </a:t>
            </a:r>
            <a:r>
              <a:rPr lang="mr-IN" sz="1800" dirty="0" err="1" smtClean="0">
                <a:latin typeface="Times New Roman" charset="0"/>
                <a:ea typeface="Times New Roman" charset="0"/>
                <a:cs typeface="Times New Roman" charset="0"/>
              </a:rPr>
              <a:t>blank.y</a:t>
            </a:r>
            <a:r>
              <a:rPr lang="mr-IN" sz="1800" dirty="0" smtClean="0">
                <a:latin typeface="Times New Roman" charset="0"/>
                <a:ea typeface="Times New Roman" charset="0"/>
                <a:cs typeface="Times New Roman" charset="0"/>
              </a:rPr>
              <a:t> 4.0 </a:t>
            </a:r>
            <a:endParaRPr lang="en-US" sz="1800" dirty="0" smtClean="0">
              <a:latin typeface="Times New Roman" charset="0"/>
              <a:ea typeface="Times New Roman" charset="0"/>
              <a:cs typeface="Times New Roman" charset="0"/>
            </a:endParaRPr>
          </a:p>
          <a:p>
            <a:pPr marL="457200" lvl="1" indent="0">
              <a:buNone/>
            </a:pPr>
            <a:r>
              <a:rPr lang="mr-IN" sz="1800" dirty="0" smtClean="0">
                <a:latin typeface="Times New Roman" charset="0"/>
                <a:ea typeface="Times New Roman" charset="0"/>
                <a:cs typeface="Times New Roman" charset="0"/>
              </a:rPr>
              <a:t>&gt;&gt;&gt; </a:t>
            </a:r>
            <a:r>
              <a:rPr lang="mr-IN" sz="1800" dirty="0" err="1" smtClean="0">
                <a:latin typeface="Times New Roman" charset="0"/>
                <a:ea typeface="Times New Roman" charset="0"/>
                <a:cs typeface="Times New Roman" charset="0"/>
              </a:rPr>
              <a:t>x</a:t>
            </a:r>
            <a:r>
              <a:rPr lang="mr-IN" sz="1800" dirty="0" smtClean="0">
                <a:latin typeface="Times New Roman" charset="0"/>
                <a:ea typeface="Times New Roman" charset="0"/>
                <a:cs typeface="Times New Roman" charset="0"/>
              </a:rPr>
              <a:t> = </a:t>
            </a:r>
            <a:r>
              <a:rPr lang="mr-IN" sz="1800" dirty="0" err="1" smtClean="0">
                <a:latin typeface="Times New Roman" charset="0"/>
                <a:ea typeface="Times New Roman" charset="0"/>
                <a:cs typeface="Times New Roman" charset="0"/>
              </a:rPr>
              <a:t>blank.x</a:t>
            </a:r>
            <a:r>
              <a:rPr lang="mr-IN" sz="1800" dirty="0" smtClean="0">
                <a:latin typeface="Times New Roman" charset="0"/>
                <a:ea typeface="Times New Roman" charset="0"/>
                <a:cs typeface="Times New Roman" charset="0"/>
              </a:rPr>
              <a:t> </a:t>
            </a:r>
            <a:endParaRPr lang="en-US" sz="1800" dirty="0" smtClean="0">
              <a:latin typeface="Times New Roman" charset="0"/>
              <a:ea typeface="Times New Roman" charset="0"/>
              <a:cs typeface="Times New Roman" charset="0"/>
            </a:endParaRPr>
          </a:p>
          <a:p>
            <a:pPr marL="457200" lvl="1" indent="0">
              <a:buNone/>
            </a:pPr>
            <a:r>
              <a:rPr lang="mr-IN" sz="1800" dirty="0" smtClean="0">
                <a:latin typeface="Times New Roman" charset="0"/>
                <a:ea typeface="Times New Roman" charset="0"/>
                <a:cs typeface="Times New Roman" charset="0"/>
              </a:rPr>
              <a:t>&gt;&gt;&gt; </a:t>
            </a:r>
            <a:r>
              <a:rPr lang="mr-IN" sz="1800" dirty="0" err="1" smtClean="0">
                <a:latin typeface="Times New Roman" charset="0"/>
                <a:ea typeface="Times New Roman" charset="0"/>
                <a:cs typeface="Times New Roman" charset="0"/>
              </a:rPr>
              <a:t>x</a:t>
            </a:r>
            <a:r>
              <a:rPr lang="mr-IN" sz="1800" dirty="0" smtClean="0">
                <a:latin typeface="Times New Roman" charset="0"/>
                <a:ea typeface="Times New Roman" charset="0"/>
                <a:cs typeface="Times New Roman" charset="0"/>
              </a:rPr>
              <a:t> 3.0 </a:t>
            </a:r>
          </a:p>
          <a:p>
            <a:endParaRPr lang="en-US" dirty="0" smtClean="0"/>
          </a:p>
          <a:p>
            <a:endParaRPr lang="en-US" dirty="0"/>
          </a:p>
        </p:txBody>
      </p:sp>
      <p:pic>
        <p:nvPicPr>
          <p:cNvPr id="5" name="Content Placeholder 3"/>
          <p:cNvPicPr>
            <a:picLocks noChangeAspect="1"/>
          </p:cNvPicPr>
          <p:nvPr/>
        </p:nvPicPr>
        <p:blipFill>
          <a:blip r:embed="rId2"/>
          <a:stretch>
            <a:fillRect/>
          </a:stretch>
        </p:blipFill>
        <p:spPr>
          <a:xfrm>
            <a:off x="3862435" y="2583186"/>
            <a:ext cx="2473938" cy="1223376"/>
          </a:xfrm>
          <a:prstGeom prst="rect">
            <a:avLst/>
          </a:prstGeom>
        </p:spPr>
      </p:pic>
    </p:spTree>
    <p:extLst>
      <p:ext uri="{BB962C8B-B14F-4D97-AF65-F5344CB8AC3E}">
        <p14:creationId xmlns:p14="http://schemas.microsoft.com/office/powerpoint/2010/main" val="1182482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Rectangle as a Class</a:t>
            </a:r>
            <a:endParaRPr lang="en-US" dirty="0"/>
          </a:p>
        </p:txBody>
      </p:sp>
      <p:sp>
        <p:nvSpPr>
          <p:cNvPr id="3" name="Content Placeholder 2"/>
          <p:cNvSpPr>
            <a:spLocks noGrp="1"/>
          </p:cNvSpPr>
          <p:nvPr>
            <p:ph idx="1"/>
          </p:nvPr>
        </p:nvSpPr>
        <p:spPr/>
        <p:txBody>
          <a:bodyPr>
            <a:normAutofit/>
          </a:bodyPr>
          <a:lstStyle/>
          <a:p>
            <a:r>
              <a:rPr lang="en-US" dirty="0"/>
              <a:t>Sometimes it is obvious what the attributes of an object should be, but other times you have to make decisions. </a:t>
            </a:r>
            <a:endParaRPr lang="en-US" dirty="0" smtClean="0"/>
          </a:p>
          <a:p>
            <a:pPr lvl="1"/>
            <a:r>
              <a:rPr lang="en-US" dirty="0" smtClean="0"/>
              <a:t>For </a:t>
            </a:r>
            <a:r>
              <a:rPr lang="en-US" dirty="0"/>
              <a:t>example, imagine you are designing a class to represent rectangles. </a:t>
            </a:r>
            <a:endParaRPr lang="en-US" dirty="0" smtClean="0"/>
          </a:p>
          <a:p>
            <a:pPr lvl="1"/>
            <a:r>
              <a:rPr lang="en-US" dirty="0" smtClean="0"/>
              <a:t>What </a:t>
            </a:r>
            <a:r>
              <a:rPr lang="en-US" dirty="0"/>
              <a:t>attributes would you use to specify the location and size of a rectangle? </a:t>
            </a:r>
            <a:endParaRPr lang="en-US" dirty="0" smtClean="0"/>
          </a:p>
          <a:p>
            <a:pPr marL="1371600" lvl="3" indent="0">
              <a:buNone/>
            </a:pPr>
            <a:r>
              <a:rPr lang="en-US" sz="1200" i="1" dirty="0" smtClean="0"/>
              <a:t>(For this example we will ignore </a:t>
            </a:r>
            <a:r>
              <a:rPr lang="en-US" sz="1200" i="1" dirty="0"/>
              <a:t>angle; to keep things simple, assume that the rectangle is either vertical or horizontal. </a:t>
            </a:r>
            <a:r>
              <a:rPr lang="en-US" sz="1200" i="1" dirty="0" smtClean="0"/>
              <a:t>)</a:t>
            </a:r>
            <a:endParaRPr lang="en-US" sz="1200" i="1" dirty="0"/>
          </a:p>
          <a:p>
            <a:r>
              <a:rPr lang="en-US" dirty="0"/>
              <a:t>There are at least two possibilities: </a:t>
            </a:r>
            <a:endParaRPr lang="en-US" dirty="0" smtClean="0"/>
          </a:p>
          <a:p>
            <a:pPr lvl="1"/>
            <a:r>
              <a:rPr lang="en-US" sz="1800" dirty="0" smtClean="0">
                <a:latin typeface="Times New Roman" charset="0"/>
                <a:ea typeface="Times New Roman" charset="0"/>
                <a:cs typeface="Times New Roman" charset="0"/>
              </a:rPr>
              <a:t>We could </a:t>
            </a:r>
            <a:r>
              <a:rPr lang="en-US" sz="1800" dirty="0">
                <a:latin typeface="Times New Roman" charset="0"/>
                <a:ea typeface="Times New Roman" charset="0"/>
                <a:cs typeface="Times New Roman" charset="0"/>
              </a:rPr>
              <a:t>specify one corner of the rectangle (or the center), the width, and the </a:t>
            </a:r>
            <a:r>
              <a:rPr lang="en-US" sz="1800" dirty="0" smtClean="0">
                <a:latin typeface="Times New Roman" charset="0"/>
                <a:ea typeface="Times New Roman" charset="0"/>
                <a:cs typeface="Times New Roman" charset="0"/>
              </a:rPr>
              <a:t>height.</a:t>
            </a:r>
          </a:p>
          <a:p>
            <a:pPr lvl="1"/>
            <a:r>
              <a:rPr lang="en-US" sz="1800" dirty="0" smtClean="0">
                <a:latin typeface="Times New Roman" charset="0"/>
                <a:ea typeface="Times New Roman" charset="0"/>
                <a:cs typeface="Times New Roman" charset="0"/>
              </a:rPr>
              <a:t>We could </a:t>
            </a:r>
            <a:r>
              <a:rPr lang="en-US" sz="1800" dirty="0">
                <a:latin typeface="Times New Roman" charset="0"/>
                <a:ea typeface="Times New Roman" charset="0"/>
                <a:cs typeface="Times New Roman" charset="0"/>
              </a:rPr>
              <a:t>specify two opposing corners. </a:t>
            </a:r>
          </a:p>
          <a:p>
            <a:r>
              <a:rPr lang="en-US" dirty="0"/>
              <a:t>At this point it is hard to say whether either is better than the other, so we’ll implement the first one, just as an example. </a:t>
            </a:r>
          </a:p>
          <a:p>
            <a:endParaRPr lang="en-US" dirty="0"/>
          </a:p>
        </p:txBody>
      </p:sp>
    </p:spTree>
    <p:extLst>
      <p:ext uri="{BB962C8B-B14F-4D97-AF65-F5344CB8AC3E}">
        <p14:creationId xmlns:p14="http://schemas.microsoft.com/office/powerpoint/2010/main" val="11172715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rectangle instantiated as a class</a:t>
            </a:r>
            <a:endParaRPr lang="en-US" dirty="0"/>
          </a:p>
        </p:txBody>
      </p:sp>
      <p:sp>
        <p:nvSpPr>
          <p:cNvPr id="5" name="Content Placeholder 4"/>
          <p:cNvSpPr>
            <a:spLocks noGrp="1"/>
          </p:cNvSpPr>
          <p:nvPr>
            <p:ph idx="1"/>
          </p:nvPr>
        </p:nvSpPr>
        <p:spPr/>
        <p:txBody>
          <a:bodyPr>
            <a:normAutofit lnSpcReduction="10000"/>
          </a:bodyPr>
          <a:lstStyle/>
          <a:p>
            <a:pPr marL="457200" lvl="1" indent="0">
              <a:buNone/>
            </a:pPr>
            <a:r>
              <a:rPr lang="en-US" sz="1800" dirty="0">
                <a:latin typeface="Times New Roman" charset="0"/>
                <a:ea typeface="Times New Roman" charset="0"/>
                <a:cs typeface="Times New Roman" charset="0"/>
              </a:rPr>
              <a:t>class Rectangle: </a:t>
            </a:r>
            <a:endParaRPr lang="en-US" sz="1800" dirty="0" smtClean="0">
              <a:latin typeface="Times New Roman" charset="0"/>
              <a:ea typeface="Times New Roman" charset="0"/>
              <a:cs typeface="Times New Roman" charset="0"/>
            </a:endParaRPr>
          </a:p>
          <a:p>
            <a:pPr marL="457200" lvl="1" indent="0">
              <a:buNone/>
            </a:pPr>
            <a:r>
              <a:rPr lang="en-US" sz="1800" dirty="0">
                <a:solidFill>
                  <a:srgbClr val="FF0000"/>
                </a:solidFill>
                <a:latin typeface="Times New Roman" charset="0"/>
                <a:ea typeface="Times New Roman" charset="0"/>
                <a:cs typeface="Times New Roman" charset="0"/>
              </a:rPr>
              <a:t> </a:t>
            </a:r>
            <a:r>
              <a:rPr lang="en-US" sz="1800" dirty="0" smtClean="0">
                <a:solidFill>
                  <a:srgbClr val="FF0000"/>
                </a:solidFill>
                <a:latin typeface="Times New Roman" charset="0"/>
                <a:ea typeface="Times New Roman" charset="0"/>
                <a:cs typeface="Times New Roman" charset="0"/>
              </a:rPr>
              <a:t>   """</a:t>
            </a:r>
            <a:r>
              <a:rPr lang="en-US" sz="1800" dirty="0">
                <a:solidFill>
                  <a:srgbClr val="FF0000"/>
                </a:solidFill>
                <a:latin typeface="Times New Roman" charset="0"/>
                <a:ea typeface="Times New Roman" charset="0"/>
                <a:cs typeface="Times New Roman" charset="0"/>
              </a:rPr>
              <a:t>Represents a rectangle. attributes: width, height, corner. """ </a:t>
            </a:r>
            <a:endParaRPr lang="en-US" sz="1800" dirty="0" smtClean="0">
              <a:solidFill>
                <a:srgbClr val="FF0000"/>
              </a:solidFill>
              <a:latin typeface="Times New Roman" charset="0"/>
              <a:ea typeface="Times New Roman" charset="0"/>
              <a:cs typeface="Times New Roman" charset="0"/>
            </a:endParaRPr>
          </a:p>
          <a:p>
            <a:pPr marL="457200" lvl="1" indent="0">
              <a:buNone/>
            </a:pPr>
            <a:endParaRPr lang="en-US" sz="1800" dirty="0">
              <a:latin typeface="Times New Roman" charset="0"/>
              <a:ea typeface="Times New Roman" charset="0"/>
              <a:cs typeface="Times New Roman" charset="0"/>
            </a:endParaRPr>
          </a:p>
          <a:p>
            <a:pPr lvl="1"/>
            <a:r>
              <a:rPr lang="en-US" sz="1800" dirty="0" smtClean="0">
                <a:ea typeface="Times New Roman" charset="0"/>
                <a:cs typeface="Times New Roman" charset="0"/>
              </a:rPr>
              <a:t>The </a:t>
            </a:r>
            <a:r>
              <a:rPr lang="en-US" sz="1800" dirty="0" err="1">
                <a:solidFill>
                  <a:srgbClr val="FF0000"/>
                </a:solidFill>
                <a:ea typeface="Times New Roman" charset="0"/>
                <a:cs typeface="Times New Roman" charset="0"/>
              </a:rPr>
              <a:t>docstring</a:t>
            </a:r>
            <a:r>
              <a:rPr lang="en-US" sz="1800" dirty="0">
                <a:solidFill>
                  <a:srgbClr val="FF0000"/>
                </a:solidFill>
                <a:ea typeface="Times New Roman" charset="0"/>
                <a:cs typeface="Times New Roman" charset="0"/>
              </a:rPr>
              <a:t> </a:t>
            </a:r>
            <a:r>
              <a:rPr lang="en-US" sz="1800" dirty="0">
                <a:ea typeface="Times New Roman" charset="0"/>
                <a:cs typeface="Times New Roman" charset="0"/>
              </a:rPr>
              <a:t>lists the attributes: </a:t>
            </a:r>
            <a:endParaRPr lang="en-US" sz="1800" dirty="0" smtClean="0">
              <a:ea typeface="Times New Roman" charset="0"/>
              <a:cs typeface="Times New Roman" charset="0"/>
            </a:endParaRPr>
          </a:p>
          <a:p>
            <a:pPr lvl="2"/>
            <a:r>
              <a:rPr lang="en-US" sz="1400" dirty="0" smtClean="0">
                <a:ea typeface="Times New Roman" charset="0"/>
                <a:cs typeface="Times New Roman" charset="0"/>
              </a:rPr>
              <a:t>width </a:t>
            </a:r>
            <a:r>
              <a:rPr lang="en-US" sz="1400" dirty="0">
                <a:ea typeface="Times New Roman" charset="0"/>
                <a:cs typeface="Times New Roman" charset="0"/>
              </a:rPr>
              <a:t>and height are numbers; corner is a Point object that specifies the lower-left corner</a:t>
            </a:r>
            <a:r>
              <a:rPr lang="en-US" sz="1400" dirty="0">
                <a:latin typeface="Times New Roman" charset="0"/>
                <a:ea typeface="Times New Roman" charset="0"/>
                <a:cs typeface="Times New Roman" charset="0"/>
              </a:rPr>
              <a:t>. </a:t>
            </a:r>
          </a:p>
          <a:p>
            <a:pPr lvl="1"/>
            <a:r>
              <a:rPr lang="en-US" sz="1800" dirty="0" smtClean="0">
                <a:latin typeface="Times New Roman" charset="0"/>
                <a:ea typeface="Times New Roman" charset="0"/>
                <a:cs typeface="Times New Roman" charset="0"/>
              </a:rPr>
              <a:t>To </a:t>
            </a:r>
            <a:r>
              <a:rPr lang="en-US" sz="1800" dirty="0">
                <a:latin typeface="Times New Roman" charset="0"/>
                <a:ea typeface="Times New Roman" charset="0"/>
                <a:cs typeface="Times New Roman" charset="0"/>
              </a:rPr>
              <a:t>represent a </a:t>
            </a:r>
            <a:r>
              <a:rPr lang="en-US" sz="1800" dirty="0" smtClean="0">
                <a:latin typeface="Times New Roman" charset="0"/>
                <a:ea typeface="Times New Roman" charset="0"/>
                <a:cs typeface="Times New Roman" charset="0"/>
              </a:rPr>
              <a:t>rectangle (in our example), </a:t>
            </a:r>
            <a:r>
              <a:rPr lang="en-US" sz="1800" dirty="0">
                <a:latin typeface="Times New Roman" charset="0"/>
                <a:ea typeface="Times New Roman" charset="0"/>
                <a:cs typeface="Times New Roman" charset="0"/>
              </a:rPr>
              <a:t>you </a:t>
            </a:r>
            <a:r>
              <a:rPr lang="en-US" sz="1800" dirty="0" smtClean="0">
                <a:latin typeface="Times New Roman" charset="0"/>
                <a:ea typeface="Times New Roman" charset="0"/>
                <a:cs typeface="Times New Roman" charset="0"/>
              </a:rPr>
              <a:t>have to </a:t>
            </a:r>
            <a:r>
              <a:rPr lang="en-US" sz="1800" dirty="0">
                <a:latin typeface="Times New Roman" charset="0"/>
                <a:ea typeface="Times New Roman" charset="0"/>
                <a:cs typeface="Times New Roman" charset="0"/>
              </a:rPr>
              <a:t>instantiate a Rectangle object and assign values to the attributes: </a:t>
            </a:r>
            <a:endParaRPr lang="en-US" sz="1800" dirty="0" smtClean="0">
              <a:latin typeface="Times New Roman" charset="0"/>
              <a:ea typeface="Times New Roman" charset="0"/>
              <a:cs typeface="Times New Roman" charset="0"/>
            </a:endParaRPr>
          </a:p>
          <a:p>
            <a:pPr lvl="1"/>
            <a:endParaRPr lang="en-US" sz="1800" dirty="0">
              <a:latin typeface="Times New Roman" charset="0"/>
              <a:ea typeface="Times New Roman" charset="0"/>
              <a:cs typeface="Times New Roman" charset="0"/>
            </a:endParaRPr>
          </a:p>
          <a:p>
            <a:pPr marL="457200" lvl="1" indent="0">
              <a:buNone/>
            </a:pPr>
            <a:r>
              <a:rPr lang="en-US" sz="1800" dirty="0">
                <a:latin typeface="Times New Roman" charset="0"/>
                <a:ea typeface="Times New Roman" charset="0"/>
                <a:cs typeface="Times New Roman" charset="0"/>
              </a:rPr>
              <a:t>box = Rectangle() </a:t>
            </a:r>
            <a:endParaRPr lang="en-US" sz="1800" dirty="0" smtClean="0">
              <a:latin typeface="Times New Roman" charset="0"/>
              <a:ea typeface="Times New Roman" charset="0"/>
              <a:cs typeface="Times New Roman" charset="0"/>
            </a:endParaRPr>
          </a:p>
          <a:p>
            <a:pPr marL="457200" lvl="1" indent="0">
              <a:buNone/>
            </a:pPr>
            <a:r>
              <a:rPr lang="en-US" sz="1800" dirty="0" err="1" smtClean="0">
                <a:latin typeface="Times New Roman" charset="0"/>
                <a:ea typeface="Times New Roman" charset="0"/>
                <a:cs typeface="Times New Roman" charset="0"/>
              </a:rPr>
              <a:t>box.width</a:t>
            </a:r>
            <a:r>
              <a:rPr lang="en-US" sz="1800" dirty="0" smtClean="0">
                <a:latin typeface="Times New Roman" charset="0"/>
                <a:ea typeface="Times New Roman" charset="0"/>
                <a:cs typeface="Times New Roman" charset="0"/>
              </a:rPr>
              <a:t> </a:t>
            </a:r>
            <a:r>
              <a:rPr lang="en-US" sz="1800" dirty="0">
                <a:latin typeface="Times New Roman" charset="0"/>
                <a:ea typeface="Times New Roman" charset="0"/>
                <a:cs typeface="Times New Roman" charset="0"/>
              </a:rPr>
              <a:t>= 100.0 </a:t>
            </a:r>
            <a:endParaRPr lang="en-US" sz="1800" dirty="0" smtClean="0">
              <a:latin typeface="Times New Roman" charset="0"/>
              <a:ea typeface="Times New Roman" charset="0"/>
              <a:cs typeface="Times New Roman" charset="0"/>
            </a:endParaRPr>
          </a:p>
          <a:p>
            <a:pPr marL="457200" lvl="1" indent="0">
              <a:buNone/>
            </a:pPr>
            <a:r>
              <a:rPr lang="en-US" sz="1800" dirty="0" err="1" smtClean="0">
                <a:latin typeface="Times New Roman" charset="0"/>
                <a:ea typeface="Times New Roman" charset="0"/>
                <a:cs typeface="Times New Roman" charset="0"/>
              </a:rPr>
              <a:t>box.height</a:t>
            </a:r>
            <a:r>
              <a:rPr lang="en-US" sz="1800" dirty="0" smtClean="0">
                <a:latin typeface="Times New Roman" charset="0"/>
                <a:ea typeface="Times New Roman" charset="0"/>
                <a:cs typeface="Times New Roman" charset="0"/>
              </a:rPr>
              <a:t> </a:t>
            </a:r>
            <a:r>
              <a:rPr lang="en-US" sz="1800" dirty="0">
                <a:latin typeface="Times New Roman" charset="0"/>
                <a:ea typeface="Times New Roman" charset="0"/>
                <a:cs typeface="Times New Roman" charset="0"/>
              </a:rPr>
              <a:t>= 200.0 </a:t>
            </a:r>
            <a:endParaRPr lang="en-US" sz="1800" dirty="0" smtClean="0">
              <a:latin typeface="Times New Roman" charset="0"/>
              <a:ea typeface="Times New Roman" charset="0"/>
              <a:cs typeface="Times New Roman" charset="0"/>
            </a:endParaRPr>
          </a:p>
          <a:p>
            <a:pPr marL="457200" lvl="1" indent="0">
              <a:buNone/>
            </a:pPr>
            <a:endParaRPr lang="en-US" sz="1800" dirty="0" smtClean="0">
              <a:latin typeface="Times New Roman" charset="0"/>
              <a:ea typeface="Times New Roman" charset="0"/>
              <a:cs typeface="Times New Roman" charset="0"/>
            </a:endParaRPr>
          </a:p>
          <a:p>
            <a:pPr marL="457200" lvl="1" indent="0">
              <a:buNone/>
            </a:pPr>
            <a:r>
              <a:rPr lang="en-US" sz="1800" dirty="0" err="1" smtClean="0">
                <a:latin typeface="Times New Roman" charset="0"/>
                <a:ea typeface="Times New Roman" charset="0"/>
                <a:cs typeface="Times New Roman" charset="0"/>
              </a:rPr>
              <a:t>box.corner</a:t>
            </a:r>
            <a:r>
              <a:rPr lang="en-US" sz="1800" dirty="0" smtClean="0">
                <a:latin typeface="Times New Roman" charset="0"/>
                <a:ea typeface="Times New Roman" charset="0"/>
                <a:cs typeface="Times New Roman" charset="0"/>
              </a:rPr>
              <a:t> </a:t>
            </a:r>
            <a:r>
              <a:rPr lang="en-US" sz="1800" dirty="0">
                <a:latin typeface="Times New Roman" charset="0"/>
                <a:ea typeface="Times New Roman" charset="0"/>
                <a:cs typeface="Times New Roman" charset="0"/>
              </a:rPr>
              <a:t>= Point() </a:t>
            </a:r>
            <a:endParaRPr lang="en-US" sz="1800" dirty="0" smtClean="0">
              <a:latin typeface="Times New Roman" charset="0"/>
              <a:ea typeface="Times New Roman" charset="0"/>
              <a:cs typeface="Times New Roman" charset="0"/>
            </a:endParaRPr>
          </a:p>
          <a:p>
            <a:pPr marL="457200" lvl="1" indent="0">
              <a:buNone/>
            </a:pPr>
            <a:r>
              <a:rPr lang="en-US" sz="1800" dirty="0" err="1" smtClean="0">
                <a:latin typeface="Times New Roman" charset="0"/>
                <a:ea typeface="Times New Roman" charset="0"/>
                <a:cs typeface="Times New Roman" charset="0"/>
              </a:rPr>
              <a:t>box.corner.x</a:t>
            </a:r>
            <a:r>
              <a:rPr lang="en-US" sz="1800" dirty="0" smtClean="0">
                <a:latin typeface="Times New Roman" charset="0"/>
                <a:ea typeface="Times New Roman" charset="0"/>
                <a:cs typeface="Times New Roman" charset="0"/>
              </a:rPr>
              <a:t> </a:t>
            </a:r>
            <a:r>
              <a:rPr lang="en-US" sz="1800" dirty="0">
                <a:latin typeface="Times New Roman" charset="0"/>
                <a:ea typeface="Times New Roman" charset="0"/>
                <a:cs typeface="Times New Roman" charset="0"/>
              </a:rPr>
              <a:t>= 0.0 </a:t>
            </a:r>
            <a:endParaRPr lang="en-US" sz="1800" dirty="0" smtClean="0">
              <a:latin typeface="Times New Roman" charset="0"/>
              <a:ea typeface="Times New Roman" charset="0"/>
              <a:cs typeface="Times New Roman" charset="0"/>
            </a:endParaRPr>
          </a:p>
          <a:p>
            <a:pPr marL="457200" lvl="1" indent="0">
              <a:buNone/>
            </a:pPr>
            <a:r>
              <a:rPr lang="en-US" sz="1800" dirty="0" err="1" smtClean="0">
                <a:latin typeface="Times New Roman" charset="0"/>
                <a:ea typeface="Times New Roman" charset="0"/>
                <a:cs typeface="Times New Roman" charset="0"/>
              </a:rPr>
              <a:t>box.corner.y</a:t>
            </a:r>
            <a:r>
              <a:rPr lang="en-US" sz="1800" dirty="0" smtClean="0">
                <a:latin typeface="Times New Roman" charset="0"/>
                <a:ea typeface="Times New Roman" charset="0"/>
                <a:cs typeface="Times New Roman" charset="0"/>
              </a:rPr>
              <a:t> </a:t>
            </a:r>
            <a:r>
              <a:rPr lang="en-US" sz="1800" dirty="0">
                <a:latin typeface="Times New Roman" charset="0"/>
                <a:ea typeface="Times New Roman" charset="0"/>
                <a:cs typeface="Times New Roman" charset="0"/>
              </a:rPr>
              <a:t>= 0.0 </a:t>
            </a:r>
          </a:p>
          <a:p>
            <a:pPr marL="0" indent="0">
              <a:buNone/>
            </a:pPr>
            <a:endParaRPr lang="en-US" dirty="0"/>
          </a:p>
        </p:txBody>
      </p:sp>
      <p:pic>
        <p:nvPicPr>
          <p:cNvPr id="7" name="Picture 6"/>
          <p:cNvPicPr>
            <a:picLocks noChangeAspect="1"/>
          </p:cNvPicPr>
          <p:nvPr/>
        </p:nvPicPr>
        <p:blipFill>
          <a:blip r:embed="rId2"/>
          <a:stretch>
            <a:fillRect/>
          </a:stretch>
        </p:blipFill>
        <p:spPr>
          <a:xfrm>
            <a:off x="5280279" y="4089401"/>
            <a:ext cx="4142018" cy="1648632"/>
          </a:xfrm>
          <a:prstGeom prst="rect">
            <a:avLst/>
          </a:prstGeom>
        </p:spPr>
      </p:pic>
    </p:spTree>
    <p:extLst>
      <p:ext uri="{BB962C8B-B14F-4D97-AF65-F5344CB8AC3E}">
        <p14:creationId xmlns:p14="http://schemas.microsoft.com/office/powerpoint/2010/main" val="404384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Objects or Instances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Functions can return instances. </a:t>
            </a:r>
            <a:endParaRPr lang="en-US" dirty="0" smtClean="0"/>
          </a:p>
          <a:p>
            <a:r>
              <a:rPr lang="en-US" dirty="0" smtClean="0"/>
              <a:t>Objects are Mutable</a:t>
            </a:r>
          </a:p>
          <a:p>
            <a:r>
              <a:rPr lang="en-US" dirty="0" smtClean="0"/>
              <a:t>Copying </a:t>
            </a:r>
            <a:r>
              <a:rPr lang="en-US" dirty="0"/>
              <a:t>an object is often an alternative to </a:t>
            </a:r>
            <a:r>
              <a:rPr lang="en-US" dirty="0" smtClean="0"/>
              <a:t>aliasing </a:t>
            </a:r>
            <a:r>
              <a:rPr lang="en-US" sz="1900" dirty="0" smtClean="0"/>
              <a:t>(see code </a:t>
            </a:r>
            <a:r>
              <a:rPr lang="en-US" sz="1900" dirty="0" err="1" smtClean="0"/>
              <a:t>eg</a:t>
            </a:r>
            <a:r>
              <a:rPr lang="en-US" sz="1900" dirty="0" smtClean="0"/>
              <a:t>. in text)</a:t>
            </a:r>
          </a:p>
          <a:p>
            <a:pPr lvl="1"/>
            <a:r>
              <a:rPr lang="en-US" sz="1900" i="1" dirty="0"/>
              <a:t>Aliasing can make a program difficult to read because changes in one place might have unexpected effects in another place. It is hard to keep track of all the variables that might refer to a given object</a:t>
            </a:r>
            <a:r>
              <a:rPr lang="en-US" dirty="0"/>
              <a:t>. </a:t>
            </a:r>
            <a:endParaRPr lang="en-US" dirty="0" smtClean="0"/>
          </a:p>
          <a:p>
            <a:pPr lvl="1"/>
            <a:endParaRPr lang="en-US" dirty="0" smtClean="0"/>
          </a:p>
          <a:p>
            <a:r>
              <a:rPr lang="en-US" dirty="0" smtClean="0"/>
              <a:t>For </a:t>
            </a:r>
            <a:r>
              <a:rPr lang="en-US" dirty="0"/>
              <a:t>example, </a:t>
            </a:r>
            <a:r>
              <a:rPr lang="en-US" dirty="0" err="1"/>
              <a:t>find_center</a:t>
            </a:r>
            <a:r>
              <a:rPr lang="en-US" dirty="0"/>
              <a:t> takes a Rectangle as an </a:t>
            </a:r>
            <a:r>
              <a:rPr lang="en-US" dirty="0" smtClean="0"/>
              <a:t>argument </a:t>
            </a:r>
            <a:r>
              <a:rPr lang="en-US" dirty="0"/>
              <a:t>and returns a Point that contains the coordinates of the center of the Rectangle: </a:t>
            </a:r>
            <a:endParaRPr lang="en-US" dirty="0" smtClean="0"/>
          </a:p>
          <a:p>
            <a:endParaRPr lang="en-US" dirty="0"/>
          </a:p>
          <a:p>
            <a:pPr marL="457200" lvl="1" indent="0">
              <a:buNone/>
            </a:pPr>
            <a:r>
              <a:rPr lang="en-US" sz="1900" dirty="0" err="1">
                <a:latin typeface="Times New Roman" charset="0"/>
                <a:ea typeface="Times New Roman" charset="0"/>
                <a:cs typeface="Times New Roman" charset="0"/>
              </a:rPr>
              <a:t>def</a:t>
            </a:r>
            <a:r>
              <a:rPr lang="en-US" sz="1900" dirty="0">
                <a:latin typeface="Times New Roman" charset="0"/>
                <a:ea typeface="Times New Roman" charset="0"/>
                <a:cs typeface="Times New Roman" charset="0"/>
              </a:rPr>
              <a:t> </a:t>
            </a:r>
            <a:r>
              <a:rPr lang="en-US" sz="1900" dirty="0" err="1">
                <a:latin typeface="Times New Roman" charset="0"/>
                <a:ea typeface="Times New Roman" charset="0"/>
                <a:cs typeface="Times New Roman" charset="0"/>
              </a:rPr>
              <a:t>find_center</a:t>
            </a:r>
            <a:r>
              <a:rPr lang="en-US" sz="1900" dirty="0">
                <a:latin typeface="Times New Roman" charset="0"/>
                <a:ea typeface="Times New Roman" charset="0"/>
                <a:cs typeface="Times New Roman" charset="0"/>
              </a:rPr>
              <a:t>(</a:t>
            </a:r>
            <a:r>
              <a:rPr lang="en-US" sz="1900" dirty="0" err="1">
                <a:latin typeface="Times New Roman" charset="0"/>
                <a:ea typeface="Times New Roman" charset="0"/>
                <a:cs typeface="Times New Roman" charset="0"/>
              </a:rPr>
              <a:t>rect</a:t>
            </a:r>
            <a:r>
              <a:rPr lang="en-US" sz="1900" dirty="0">
                <a:latin typeface="Times New Roman" charset="0"/>
                <a:ea typeface="Times New Roman" charset="0"/>
                <a:cs typeface="Times New Roman" charset="0"/>
              </a:rPr>
              <a:t>): </a:t>
            </a:r>
            <a:endParaRPr lang="en-US" sz="1900" dirty="0" smtClean="0">
              <a:latin typeface="Times New Roman" charset="0"/>
              <a:ea typeface="Times New Roman" charset="0"/>
              <a:cs typeface="Times New Roman" charset="0"/>
            </a:endParaRPr>
          </a:p>
          <a:p>
            <a:pPr marL="457200" lvl="1" indent="0">
              <a:buNone/>
            </a:pPr>
            <a:r>
              <a:rPr lang="en-US" sz="1900" dirty="0" smtClean="0">
                <a:latin typeface="Times New Roman" charset="0"/>
                <a:ea typeface="Times New Roman" charset="0"/>
                <a:cs typeface="Times New Roman" charset="0"/>
              </a:rPr>
              <a:t>    p </a:t>
            </a:r>
            <a:r>
              <a:rPr lang="en-US" sz="1900" dirty="0">
                <a:latin typeface="Times New Roman" charset="0"/>
                <a:ea typeface="Times New Roman" charset="0"/>
                <a:cs typeface="Times New Roman" charset="0"/>
              </a:rPr>
              <a:t>= Point() </a:t>
            </a:r>
            <a:endParaRPr lang="en-US" sz="1900" dirty="0" smtClean="0">
              <a:latin typeface="Times New Roman" charset="0"/>
              <a:ea typeface="Times New Roman" charset="0"/>
              <a:cs typeface="Times New Roman" charset="0"/>
            </a:endParaRPr>
          </a:p>
          <a:p>
            <a:pPr marL="457200" lvl="1" indent="0">
              <a:buNone/>
            </a:pPr>
            <a:r>
              <a:rPr lang="en-US" sz="1900" dirty="0" smtClean="0">
                <a:latin typeface="Times New Roman" charset="0"/>
                <a:ea typeface="Times New Roman" charset="0"/>
                <a:cs typeface="Times New Roman" charset="0"/>
              </a:rPr>
              <a:t>    </a:t>
            </a:r>
            <a:r>
              <a:rPr lang="en-US" sz="1900" dirty="0" err="1" smtClean="0">
                <a:latin typeface="Times New Roman" charset="0"/>
                <a:ea typeface="Times New Roman" charset="0"/>
                <a:cs typeface="Times New Roman" charset="0"/>
              </a:rPr>
              <a:t>p.x</a:t>
            </a:r>
            <a:r>
              <a:rPr lang="en-US" sz="1900" dirty="0" smtClean="0">
                <a:latin typeface="Times New Roman" charset="0"/>
                <a:ea typeface="Times New Roman" charset="0"/>
                <a:cs typeface="Times New Roman" charset="0"/>
              </a:rPr>
              <a:t> </a:t>
            </a:r>
            <a:r>
              <a:rPr lang="en-US" sz="1900" dirty="0">
                <a:latin typeface="Times New Roman" charset="0"/>
                <a:ea typeface="Times New Roman" charset="0"/>
                <a:cs typeface="Times New Roman" charset="0"/>
              </a:rPr>
              <a:t>= </a:t>
            </a:r>
            <a:r>
              <a:rPr lang="en-US" sz="1900" dirty="0" err="1">
                <a:latin typeface="Times New Roman" charset="0"/>
                <a:ea typeface="Times New Roman" charset="0"/>
                <a:cs typeface="Times New Roman" charset="0"/>
              </a:rPr>
              <a:t>rect.corner.x</a:t>
            </a:r>
            <a:r>
              <a:rPr lang="en-US" sz="1900" dirty="0">
                <a:latin typeface="Times New Roman" charset="0"/>
                <a:ea typeface="Times New Roman" charset="0"/>
                <a:cs typeface="Times New Roman" charset="0"/>
              </a:rPr>
              <a:t> + </a:t>
            </a:r>
            <a:r>
              <a:rPr lang="en-US" sz="1900" dirty="0" err="1">
                <a:latin typeface="Times New Roman" charset="0"/>
                <a:ea typeface="Times New Roman" charset="0"/>
                <a:cs typeface="Times New Roman" charset="0"/>
              </a:rPr>
              <a:t>rect.width</a:t>
            </a:r>
            <a:r>
              <a:rPr lang="en-US" sz="1900" dirty="0">
                <a:latin typeface="Times New Roman" charset="0"/>
                <a:ea typeface="Times New Roman" charset="0"/>
                <a:cs typeface="Times New Roman" charset="0"/>
              </a:rPr>
              <a:t>/2 </a:t>
            </a:r>
            <a:endParaRPr lang="en-US" sz="1900" dirty="0" smtClean="0">
              <a:latin typeface="Times New Roman" charset="0"/>
              <a:ea typeface="Times New Roman" charset="0"/>
              <a:cs typeface="Times New Roman" charset="0"/>
            </a:endParaRPr>
          </a:p>
          <a:p>
            <a:pPr marL="457200" lvl="1" indent="0">
              <a:buNone/>
            </a:pPr>
            <a:r>
              <a:rPr lang="en-US" sz="1900" dirty="0" smtClean="0">
                <a:latin typeface="Times New Roman" charset="0"/>
                <a:ea typeface="Times New Roman" charset="0"/>
                <a:cs typeface="Times New Roman" charset="0"/>
              </a:rPr>
              <a:t>    </a:t>
            </a:r>
            <a:r>
              <a:rPr lang="en-US" sz="1900" dirty="0" err="1" smtClean="0">
                <a:latin typeface="Times New Roman" charset="0"/>
                <a:ea typeface="Times New Roman" charset="0"/>
                <a:cs typeface="Times New Roman" charset="0"/>
              </a:rPr>
              <a:t>p.y</a:t>
            </a:r>
            <a:r>
              <a:rPr lang="en-US" sz="1900" dirty="0" smtClean="0">
                <a:latin typeface="Times New Roman" charset="0"/>
                <a:ea typeface="Times New Roman" charset="0"/>
                <a:cs typeface="Times New Roman" charset="0"/>
              </a:rPr>
              <a:t> </a:t>
            </a:r>
            <a:r>
              <a:rPr lang="en-US" sz="1900" dirty="0">
                <a:latin typeface="Times New Roman" charset="0"/>
                <a:ea typeface="Times New Roman" charset="0"/>
                <a:cs typeface="Times New Roman" charset="0"/>
              </a:rPr>
              <a:t>= </a:t>
            </a:r>
            <a:r>
              <a:rPr lang="en-US" sz="1900" dirty="0" err="1">
                <a:latin typeface="Times New Roman" charset="0"/>
                <a:ea typeface="Times New Roman" charset="0"/>
                <a:cs typeface="Times New Roman" charset="0"/>
              </a:rPr>
              <a:t>rect.corner.y</a:t>
            </a:r>
            <a:r>
              <a:rPr lang="en-US" sz="1900" dirty="0">
                <a:latin typeface="Times New Roman" charset="0"/>
                <a:ea typeface="Times New Roman" charset="0"/>
                <a:cs typeface="Times New Roman" charset="0"/>
              </a:rPr>
              <a:t> + </a:t>
            </a:r>
            <a:r>
              <a:rPr lang="en-US" sz="1900" dirty="0" err="1">
                <a:latin typeface="Times New Roman" charset="0"/>
                <a:ea typeface="Times New Roman" charset="0"/>
                <a:cs typeface="Times New Roman" charset="0"/>
              </a:rPr>
              <a:t>rect.height</a:t>
            </a:r>
            <a:r>
              <a:rPr lang="en-US" sz="1900" dirty="0">
                <a:latin typeface="Times New Roman" charset="0"/>
                <a:ea typeface="Times New Roman" charset="0"/>
                <a:cs typeface="Times New Roman" charset="0"/>
              </a:rPr>
              <a:t>/2 return p </a:t>
            </a:r>
          </a:p>
          <a:p>
            <a:endParaRPr lang="en-US" dirty="0"/>
          </a:p>
        </p:txBody>
      </p:sp>
    </p:spTree>
    <p:extLst>
      <p:ext uri="{BB962C8B-B14F-4D97-AF65-F5344CB8AC3E}">
        <p14:creationId xmlns:p14="http://schemas.microsoft.com/office/powerpoint/2010/main" val="5462158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functions to modify objects</a:t>
            </a:r>
            <a:endParaRPr lang="en-US" dirty="0"/>
          </a:p>
        </p:txBody>
      </p:sp>
      <p:sp>
        <p:nvSpPr>
          <p:cNvPr id="3" name="Content Placeholder 2"/>
          <p:cNvSpPr>
            <a:spLocks noGrp="1"/>
          </p:cNvSpPr>
          <p:nvPr>
            <p:ph idx="1"/>
          </p:nvPr>
        </p:nvSpPr>
        <p:spPr/>
        <p:txBody>
          <a:bodyPr>
            <a:normAutofit fontScale="85000" lnSpcReduction="20000"/>
          </a:bodyPr>
          <a:lstStyle/>
          <a:p>
            <a:pPr marL="457200" lvl="1" indent="0">
              <a:buNone/>
            </a:pPr>
            <a:r>
              <a:rPr lang="en-US" sz="1700" dirty="0" err="1">
                <a:latin typeface="Times New Roman" charset="0"/>
                <a:ea typeface="Times New Roman" charset="0"/>
                <a:cs typeface="Times New Roman" charset="0"/>
              </a:rPr>
              <a:t>box.width</a:t>
            </a:r>
            <a:r>
              <a:rPr lang="en-US" sz="1700" dirty="0">
                <a:latin typeface="Times New Roman" charset="0"/>
                <a:ea typeface="Times New Roman" charset="0"/>
                <a:cs typeface="Times New Roman" charset="0"/>
              </a:rPr>
              <a:t> = </a:t>
            </a:r>
            <a:r>
              <a:rPr lang="en-US" sz="1700" dirty="0" err="1">
                <a:latin typeface="Times New Roman" charset="0"/>
                <a:ea typeface="Times New Roman" charset="0"/>
                <a:cs typeface="Times New Roman" charset="0"/>
              </a:rPr>
              <a:t>box.width</a:t>
            </a:r>
            <a:r>
              <a:rPr lang="en-US" sz="1700" dirty="0">
                <a:latin typeface="Times New Roman" charset="0"/>
                <a:ea typeface="Times New Roman" charset="0"/>
                <a:cs typeface="Times New Roman" charset="0"/>
              </a:rPr>
              <a:t> + 50 </a:t>
            </a:r>
            <a:endParaRPr lang="en-US" sz="1700" dirty="0" smtClean="0">
              <a:latin typeface="Times New Roman" charset="0"/>
              <a:ea typeface="Times New Roman" charset="0"/>
              <a:cs typeface="Times New Roman" charset="0"/>
            </a:endParaRPr>
          </a:p>
          <a:p>
            <a:pPr marL="457200" lvl="1" indent="0">
              <a:buNone/>
            </a:pPr>
            <a:r>
              <a:rPr lang="en-US" sz="1700" dirty="0" err="1" smtClean="0">
                <a:latin typeface="Times New Roman" charset="0"/>
                <a:ea typeface="Times New Roman" charset="0"/>
                <a:cs typeface="Times New Roman" charset="0"/>
              </a:rPr>
              <a:t>box.height</a:t>
            </a:r>
            <a:r>
              <a:rPr lang="en-US" sz="1700" dirty="0" smtClean="0">
                <a:latin typeface="Times New Roman" charset="0"/>
                <a:ea typeface="Times New Roman" charset="0"/>
                <a:cs typeface="Times New Roman" charset="0"/>
              </a:rPr>
              <a:t> </a:t>
            </a:r>
            <a:r>
              <a:rPr lang="en-US" sz="1700" dirty="0">
                <a:latin typeface="Times New Roman" charset="0"/>
                <a:ea typeface="Times New Roman" charset="0"/>
                <a:cs typeface="Times New Roman" charset="0"/>
              </a:rPr>
              <a:t>= </a:t>
            </a:r>
            <a:r>
              <a:rPr lang="en-US" sz="1700" dirty="0" err="1">
                <a:latin typeface="Times New Roman" charset="0"/>
                <a:ea typeface="Times New Roman" charset="0"/>
                <a:cs typeface="Times New Roman" charset="0"/>
              </a:rPr>
              <a:t>box.height</a:t>
            </a:r>
            <a:r>
              <a:rPr lang="en-US" sz="1700" dirty="0">
                <a:latin typeface="Times New Roman" charset="0"/>
                <a:ea typeface="Times New Roman" charset="0"/>
                <a:cs typeface="Times New Roman" charset="0"/>
              </a:rPr>
              <a:t> + 100 </a:t>
            </a:r>
            <a:endParaRPr lang="en-US" sz="1700" dirty="0" smtClean="0">
              <a:latin typeface="Times New Roman" charset="0"/>
              <a:ea typeface="Times New Roman" charset="0"/>
              <a:cs typeface="Times New Roman" charset="0"/>
            </a:endParaRPr>
          </a:p>
          <a:p>
            <a:r>
              <a:rPr lang="en-US" dirty="0" smtClean="0"/>
              <a:t>You </a:t>
            </a:r>
            <a:r>
              <a:rPr lang="en-US" dirty="0"/>
              <a:t>can also write functions that modify objects. For example, </a:t>
            </a:r>
            <a:r>
              <a:rPr lang="en-US" dirty="0" err="1"/>
              <a:t>grow_rectangle</a:t>
            </a:r>
            <a:r>
              <a:rPr lang="en-US" dirty="0"/>
              <a:t> takes a Rectangle object and two numbers, </a:t>
            </a:r>
            <a:r>
              <a:rPr lang="en-US" dirty="0" err="1"/>
              <a:t>dwidth</a:t>
            </a:r>
            <a:r>
              <a:rPr lang="en-US" dirty="0"/>
              <a:t> and </a:t>
            </a:r>
            <a:r>
              <a:rPr lang="en-US" dirty="0" err="1"/>
              <a:t>dheight</a:t>
            </a:r>
            <a:r>
              <a:rPr lang="en-US" dirty="0"/>
              <a:t>, and adds the numbers to the width and height of the rectangle: </a:t>
            </a:r>
            <a:endParaRPr lang="en-US" dirty="0" smtClean="0"/>
          </a:p>
          <a:p>
            <a:pPr marL="457200" lvl="1" indent="0">
              <a:buNone/>
            </a:pPr>
            <a:r>
              <a:rPr lang="en-US" sz="1600" dirty="0" err="1" smtClean="0">
                <a:latin typeface="Times New Roman" charset="0"/>
                <a:ea typeface="Times New Roman" charset="0"/>
                <a:cs typeface="Times New Roman" charset="0"/>
              </a:rPr>
              <a:t>def</a:t>
            </a:r>
            <a:r>
              <a:rPr lang="en-US" sz="1600" dirty="0" smtClean="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grow_rectangle</a:t>
            </a:r>
            <a:r>
              <a:rPr lang="en-US" sz="1600" dirty="0">
                <a:latin typeface="Times New Roman" charset="0"/>
                <a:ea typeface="Times New Roman" charset="0"/>
                <a:cs typeface="Times New Roman" charset="0"/>
              </a:rPr>
              <a:t>(</a:t>
            </a:r>
            <a:r>
              <a:rPr lang="en-US" sz="1600" dirty="0" err="1">
                <a:latin typeface="Times New Roman" charset="0"/>
                <a:ea typeface="Times New Roman" charset="0"/>
                <a:cs typeface="Times New Roman" charset="0"/>
              </a:rPr>
              <a:t>rect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dwidth</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dheight</a:t>
            </a:r>
            <a:r>
              <a:rPr lang="en-US" sz="1600" dirty="0">
                <a:latin typeface="Times New Roman" charset="0"/>
                <a:ea typeface="Times New Roman" charset="0"/>
                <a:cs typeface="Times New Roman" charset="0"/>
              </a:rPr>
              <a:t>): </a:t>
            </a:r>
            <a:endParaRPr lang="en-US" sz="1600" dirty="0" smtClean="0">
              <a:latin typeface="Times New Roman" charset="0"/>
              <a:ea typeface="Times New Roman" charset="0"/>
              <a:cs typeface="Times New Roman" charset="0"/>
            </a:endParaRPr>
          </a:p>
          <a:p>
            <a:pPr marL="457200" lvl="1" indent="0">
              <a:buNone/>
            </a:pPr>
            <a:r>
              <a:rPr lang="en-US" sz="1600" dirty="0" smtClean="0">
                <a:latin typeface="Times New Roman" charset="0"/>
                <a:ea typeface="Times New Roman" charset="0"/>
                <a:cs typeface="Times New Roman" charset="0"/>
              </a:rPr>
              <a:t>    </a:t>
            </a:r>
            <a:r>
              <a:rPr lang="en-US" sz="1600" dirty="0" err="1" smtClean="0">
                <a:latin typeface="Times New Roman" charset="0"/>
                <a:ea typeface="Times New Roman" charset="0"/>
                <a:cs typeface="Times New Roman" charset="0"/>
              </a:rPr>
              <a:t>rect.width</a:t>
            </a:r>
            <a:r>
              <a:rPr lang="en-US" sz="1600" dirty="0" smtClean="0">
                <a:latin typeface="Times New Roman" charset="0"/>
                <a:ea typeface="Times New Roman" charset="0"/>
                <a:cs typeface="Times New Roman" charset="0"/>
              </a:rPr>
              <a:t> </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dwidth</a:t>
            </a:r>
            <a:r>
              <a:rPr lang="en-US" sz="1600" dirty="0">
                <a:latin typeface="Times New Roman" charset="0"/>
                <a:ea typeface="Times New Roman" charset="0"/>
                <a:cs typeface="Times New Roman" charset="0"/>
              </a:rPr>
              <a:t> </a:t>
            </a:r>
            <a:endParaRPr lang="en-US" sz="1600" dirty="0" smtClean="0">
              <a:latin typeface="Times New Roman" charset="0"/>
              <a:ea typeface="Times New Roman" charset="0"/>
              <a:cs typeface="Times New Roman" charset="0"/>
            </a:endParaRPr>
          </a:p>
          <a:p>
            <a:pPr marL="457200" lvl="1" indent="0">
              <a:buNone/>
            </a:pPr>
            <a:r>
              <a:rPr lang="en-US" sz="1600" dirty="0">
                <a:latin typeface="Times New Roman" charset="0"/>
                <a:ea typeface="Times New Roman" charset="0"/>
                <a:cs typeface="Times New Roman" charset="0"/>
              </a:rPr>
              <a:t> </a:t>
            </a:r>
            <a:r>
              <a:rPr lang="en-US" sz="1600" dirty="0" smtClean="0">
                <a:latin typeface="Times New Roman" charset="0"/>
                <a:ea typeface="Times New Roman" charset="0"/>
                <a:cs typeface="Times New Roman" charset="0"/>
              </a:rPr>
              <a:t>   </a:t>
            </a:r>
            <a:r>
              <a:rPr lang="en-US" sz="1600" dirty="0" err="1" smtClean="0">
                <a:latin typeface="Times New Roman" charset="0"/>
                <a:ea typeface="Times New Roman" charset="0"/>
                <a:cs typeface="Times New Roman" charset="0"/>
              </a:rPr>
              <a:t>rect.height</a:t>
            </a:r>
            <a:r>
              <a:rPr lang="en-US" sz="1600" dirty="0" smtClean="0">
                <a:latin typeface="Times New Roman" charset="0"/>
                <a:ea typeface="Times New Roman" charset="0"/>
                <a:cs typeface="Times New Roman" charset="0"/>
              </a:rPr>
              <a:t> </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dheight</a:t>
            </a:r>
            <a:r>
              <a:rPr lang="en-US" sz="1600" dirty="0">
                <a:latin typeface="Times New Roman" charset="0"/>
                <a:ea typeface="Times New Roman" charset="0"/>
                <a:cs typeface="Times New Roman" charset="0"/>
              </a:rPr>
              <a:t> </a:t>
            </a:r>
            <a:endParaRPr lang="en-US" sz="1600" dirty="0" smtClean="0">
              <a:latin typeface="Times New Roman" charset="0"/>
              <a:ea typeface="Times New Roman" charset="0"/>
              <a:cs typeface="Times New Roman" charset="0"/>
            </a:endParaRPr>
          </a:p>
          <a:p>
            <a:r>
              <a:rPr lang="en-US" dirty="0" smtClean="0"/>
              <a:t>Here </a:t>
            </a:r>
            <a:r>
              <a:rPr lang="en-US" dirty="0"/>
              <a:t>is an example that demonstrates the effect: </a:t>
            </a:r>
          </a:p>
          <a:p>
            <a:pPr marL="914400" lvl="2" indent="0">
              <a:buNone/>
            </a:pPr>
            <a:r>
              <a:rPr lang="en-US" sz="1700" dirty="0">
                <a:latin typeface="Times New Roman" charset="0"/>
                <a:ea typeface="Times New Roman" charset="0"/>
                <a:cs typeface="Times New Roman" charset="0"/>
              </a:rPr>
              <a:t>&gt;&gt;&gt; </a:t>
            </a:r>
            <a:r>
              <a:rPr lang="en-US" sz="1700" dirty="0" err="1">
                <a:latin typeface="Times New Roman" charset="0"/>
                <a:ea typeface="Times New Roman" charset="0"/>
                <a:cs typeface="Times New Roman" charset="0"/>
              </a:rPr>
              <a:t>box.width</a:t>
            </a:r>
            <a:r>
              <a:rPr lang="en-US" sz="1700" dirty="0">
                <a:latin typeface="Times New Roman" charset="0"/>
                <a:ea typeface="Times New Roman" charset="0"/>
                <a:cs typeface="Times New Roman" charset="0"/>
              </a:rPr>
              <a:t>, </a:t>
            </a:r>
            <a:r>
              <a:rPr lang="en-US" sz="1700" dirty="0" err="1">
                <a:latin typeface="Times New Roman" charset="0"/>
                <a:ea typeface="Times New Roman" charset="0"/>
                <a:cs typeface="Times New Roman" charset="0"/>
              </a:rPr>
              <a:t>box.height</a:t>
            </a:r>
            <a:r>
              <a:rPr lang="en-US" sz="1700" dirty="0">
                <a:latin typeface="Times New Roman" charset="0"/>
                <a:ea typeface="Times New Roman" charset="0"/>
                <a:cs typeface="Times New Roman" charset="0"/>
              </a:rPr>
              <a:t> </a:t>
            </a:r>
            <a:endParaRPr lang="en-US" sz="1700" dirty="0" smtClean="0">
              <a:latin typeface="Times New Roman" charset="0"/>
              <a:ea typeface="Times New Roman" charset="0"/>
              <a:cs typeface="Times New Roman" charset="0"/>
            </a:endParaRPr>
          </a:p>
          <a:p>
            <a:pPr marL="914400" lvl="2" indent="0">
              <a:buNone/>
            </a:pPr>
            <a:r>
              <a:rPr lang="en-US" sz="1700" dirty="0" smtClean="0">
                <a:latin typeface="Times New Roman" charset="0"/>
                <a:ea typeface="Times New Roman" charset="0"/>
                <a:cs typeface="Times New Roman" charset="0"/>
              </a:rPr>
              <a:t>(</a:t>
            </a:r>
            <a:r>
              <a:rPr lang="en-US" sz="1700" dirty="0">
                <a:latin typeface="Times New Roman" charset="0"/>
                <a:ea typeface="Times New Roman" charset="0"/>
                <a:cs typeface="Times New Roman" charset="0"/>
              </a:rPr>
              <a:t>150.0, 300.0) </a:t>
            </a:r>
            <a:endParaRPr lang="en-US" sz="1700" dirty="0" smtClean="0">
              <a:latin typeface="Times New Roman" charset="0"/>
              <a:ea typeface="Times New Roman" charset="0"/>
              <a:cs typeface="Times New Roman" charset="0"/>
            </a:endParaRPr>
          </a:p>
          <a:p>
            <a:pPr marL="914400" lvl="2" indent="0">
              <a:buNone/>
            </a:pPr>
            <a:r>
              <a:rPr lang="en-US" sz="1700" dirty="0" smtClean="0">
                <a:latin typeface="Times New Roman" charset="0"/>
                <a:ea typeface="Times New Roman" charset="0"/>
                <a:cs typeface="Times New Roman" charset="0"/>
              </a:rPr>
              <a:t>&gt;&gt;&gt; </a:t>
            </a:r>
            <a:r>
              <a:rPr lang="en-US" sz="1700" dirty="0" err="1" smtClean="0">
                <a:latin typeface="Times New Roman" charset="0"/>
                <a:ea typeface="Times New Roman" charset="0"/>
                <a:cs typeface="Times New Roman" charset="0"/>
              </a:rPr>
              <a:t>grow_rectangle</a:t>
            </a:r>
            <a:endParaRPr lang="en-US" sz="1700" dirty="0" smtClean="0">
              <a:latin typeface="Times New Roman" charset="0"/>
              <a:ea typeface="Times New Roman" charset="0"/>
              <a:cs typeface="Times New Roman" charset="0"/>
            </a:endParaRPr>
          </a:p>
          <a:p>
            <a:pPr marL="914400" lvl="2" indent="0">
              <a:buNone/>
            </a:pPr>
            <a:r>
              <a:rPr lang="en-US" sz="1700" dirty="0" smtClean="0">
                <a:latin typeface="Times New Roman" charset="0"/>
                <a:ea typeface="Times New Roman" charset="0"/>
                <a:cs typeface="Times New Roman" charset="0"/>
              </a:rPr>
              <a:t>(box</a:t>
            </a:r>
            <a:r>
              <a:rPr lang="en-US" sz="1700" dirty="0">
                <a:latin typeface="Times New Roman" charset="0"/>
                <a:ea typeface="Times New Roman" charset="0"/>
                <a:cs typeface="Times New Roman" charset="0"/>
              </a:rPr>
              <a:t>, 50, 100) </a:t>
            </a:r>
            <a:endParaRPr lang="en-US" sz="1700" dirty="0" smtClean="0">
              <a:latin typeface="Times New Roman" charset="0"/>
              <a:ea typeface="Times New Roman" charset="0"/>
              <a:cs typeface="Times New Roman" charset="0"/>
            </a:endParaRPr>
          </a:p>
          <a:p>
            <a:pPr marL="914400" lvl="2" indent="0">
              <a:buNone/>
            </a:pPr>
            <a:r>
              <a:rPr lang="en-US" sz="1700" dirty="0" smtClean="0">
                <a:latin typeface="Times New Roman" charset="0"/>
                <a:ea typeface="Times New Roman" charset="0"/>
                <a:cs typeface="Times New Roman" charset="0"/>
              </a:rPr>
              <a:t>&gt;&gt;&gt; </a:t>
            </a:r>
            <a:r>
              <a:rPr lang="en-US" sz="1700" dirty="0" err="1">
                <a:latin typeface="Times New Roman" charset="0"/>
                <a:ea typeface="Times New Roman" charset="0"/>
                <a:cs typeface="Times New Roman" charset="0"/>
              </a:rPr>
              <a:t>box.width</a:t>
            </a:r>
            <a:r>
              <a:rPr lang="en-US" sz="1700" dirty="0">
                <a:latin typeface="Times New Roman" charset="0"/>
                <a:ea typeface="Times New Roman" charset="0"/>
                <a:cs typeface="Times New Roman" charset="0"/>
              </a:rPr>
              <a:t>, </a:t>
            </a:r>
            <a:r>
              <a:rPr lang="en-US" sz="1700" dirty="0" err="1">
                <a:latin typeface="Times New Roman" charset="0"/>
                <a:ea typeface="Times New Roman" charset="0"/>
                <a:cs typeface="Times New Roman" charset="0"/>
              </a:rPr>
              <a:t>box.height</a:t>
            </a:r>
            <a:r>
              <a:rPr lang="en-US" sz="1700" dirty="0">
                <a:latin typeface="Times New Roman" charset="0"/>
                <a:ea typeface="Times New Roman" charset="0"/>
                <a:cs typeface="Times New Roman" charset="0"/>
              </a:rPr>
              <a:t> </a:t>
            </a:r>
          </a:p>
          <a:p>
            <a:pPr marL="914400" lvl="2" indent="0">
              <a:buNone/>
            </a:pPr>
            <a:r>
              <a:rPr lang="en-US" sz="1700" dirty="0" smtClean="0">
                <a:latin typeface="Times New Roman" charset="0"/>
                <a:ea typeface="Times New Roman" charset="0"/>
                <a:cs typeface="Times New Roman" charset="0"/>
              </a:rPr>
              <a:t>(</a:t>
            </a:r>
            <a:r>
              <a:rPr lang="en-US" sz="1700" dirty="0">
                <a:latin typeface="Times New Roman" charset="0"/>
                <a:ea typeface="Times New Roman" charset="0"/>
                <a:cs typeface="Times New Roman" charset="0"/>
              </a:rPr>
              <a:t>200.0, 400.0) </a:t>
            </a:r>
            <a:endParaRPr lang="en-US" sz="1700" dirty="0" smtClean="0">
              <a:latin typeface="Times New Roman" charset="0"/>
              <a:ea typeface="Times New Roman" charset="0"/>
              <a:cs typeface="Times New Roman" charset="0"/>
            </a:endParaRPr>
          </a:p>
          <a:p>
            <a:r>
              <a:rPr lang="en-US" dirty="0" smtClean="0"/>
              <a:t>Inside </a:t>
            </a:r>
            <a:r>
              <a:rPr lang="en-US" dirty="0"/>
              <a:t>the function, </a:t>
            </a:r>
            <a:r>
              <a:rPr lang="en-US" dirty="0" err="1"/>
              <a:t>rect</a:t>
            </a:r>
            <a:r>
              <a:rPr lang="en-US" dirty="0"/>
              <a:t> is an alias for box, so when the function modifies </a:t>
            </a:r>
            <a:r>
              <a:rPr lang="en-US" dirty="0" err="1"/>
              <a:t>rect</a:t>
            </a:r>
            <a:r>
              <a:rPr lang="en-US" dirty="0"/>
              <a:t>, box changes. </a:t>
            </a:r>
          </a:p>
          <a:p>
            <a:endParaRPr lang="en-US" dirty="0"/>
          </a:p>
        </p:txBody>
      </p:sp>
    </p:spTree>
    <p:extLst>
      <p:ext uri="{BB962C8B-B14F-4D97-AF65-F5344CB8AC3E}">
        <p14:creationId xmlns:p14="http://schemas.microsoft.com/office/powerpoint/2010/main" val="12037789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(1/3)</a:t>
            </a:r>
            <a:endParaRPr lang="en-US" dirty="0"/>
          </a:p>
        </p:txBody>
      </p:sp>
      <p:sp>
        <p:nvSpPr>
          <p:cNvPr id="3" name="Content Placeholder 2"/>
          <p:cNvSpPr>
            <a:spLocks noGrp="1"/>
          </p:cNvSpPr>
          <p:nvPr>
            <p:ph idx="1"/>
          </p:nvPr>
        </p:nvSpPr>
        <p:spPr/>
        <p:txBody>
          <a:bodyPr/>
          <a:lstStyle/>
          <a:p>
            <a:r>
              <a:rPr lang="en-US" dirty="0"/>
              <a:t>When you start working with objects, you are likely to encounter some new exceptions. If you try to access an attribute that doesn’t exist, you get an </a:t>
            </a:r>
            <a:r>
              <a:rPr lang="en-US" dirty="0" err="1">
                <a:solidFill>
                  <a:srgbClr val="FF0000"/>
                </a:solidFill>
              </a:rPr>
              <a:t>AttributeError</a:t>
            </a:r>
            <a:r>
              <a:rPr lang="en-US" dirty="0"/>
              <a:t>: </a:t>
            </a:r>
          </a:p>
          <a:p>
            <a:pPr marL="457200" lvl="1" indent="0">
              <a:buNone/>
            </a:pPr>
            <a:r>
              <a:rPr lang="en-US" sz="1800" dirty="0" smtClean="0">
                <a:latin typeface="Times New Roman" charset="0"/>
                <a:ea typeface="Times New Roman" charset="0"/>
                <a:cs typeface="Times New Roman" charset="0"/>
              </a:rPr>
              <a:t>&gt;&gt;&gt; </a:t>
            </a:r>
            <a:r>
              <a:rPr lang="en-US" sz="1800" dirty="0">
                <a:latin typeface="Times New Roman" charset="0"/>
                <a:ea typeface="Times New Roman" charset="0"/>
                <a:cs typeface="Times New Roman" charset="0"/>
              </a:rPr>
              <a:t>p = Point() </a:t>
            </a:r>
            <a:endParaRPr lang="en-US" sz="1800" dirty="0" smtClean="0">
              <a:latin typeface="Times New Roman" charset="0"/>
              <a:ea typeface="Times New Roman" charset="0"/>
              <a:cs typeface="Times New Roman" charset="0"/>
            </a:endParaRPr>
          </a:p>
          <a:p>
            <a:pPr marL="457200" lvl="1" indent="0">
              <a:buNone/>
            </a:pPr>
            <a:r>
              <a:rPr lang="en-US" sz="1800" dirty="0" smtClean="0">
                <a:latin typeface="Times New Roman" charset="0"/>
                <a:ea typeface="Times New Roman" charset="0"/>
                <a:cs typeface="Times New Roman" charset="0"/>
              </a:rPr>
              <a:t>&gt;&gt;&gt; </a:t>
            </a:r>
            <a:r>
              <a:rPr lang="en-US" sz="1800" dirty="0" err="1">
                <a:latin typeface="Times New Roman" charset="0"/>
                <a:ea typeface="Times New Roman" charset="0"/>
                <a:cs typeface="Times New Roman" charset="0"/>
              </a:rPr>
              <a:t>p.x</a:t>
            </a:r>
            <a:r>
              <a:rPr lang="en-US" sz="1800" dirty="0">
                <a:latin typeface="Times New Roman" charset="0"/>
                <a:ea typeface="Times New Roman" charset="0"/>
                <a:cs typeface="Times New Roman" charset="0"/>
              </a:rPr>
              <a:t> = 3 </a:t>
            </a:r>
            <a:endParaRPr lang="en-US" sz="1800" dirty="0" smtClean="0">
              <a:latin typeface="Times New Roman" charset="0"/>
              <a:ea typeface="Times New Roman" charset="0"/>
              <a:cs typeface="Times New Roman" charset="0"/>
            </a:endParaRPr>
          </a:p>
          <a:p>
            <a:pPr marL="457200" lvl="1" indent="0">
              <a:buNone/>
            </a:pPr>
            <a:r>
              <a:rPr lang="en-US" sz="1800" dirty="0" smtClean="0">
                <a:latin typeface="Times New Roman" charset="0"/>
                <a:ea typeface="Times New Roman" charset="0"/>
                <a:cs typeface="Times New Roman" charset="0"/>
              </a:rPr>
              <a:t>&gt;&gt;&gt; </a:t>
            </a:r>
            <a:r>
              <a:rPr lang="en-US" sz="1800" dirty="0" err="1">
                <a:latin typeface="Times New Roman" charset="0"/>
                <a:ea typeface="Times New Roman" charset="0"/>
                <a:cs typeface="Times New Roman" charset="0"/>
              </a:rPr>
              <a:t>p.y</a:t>
            </a:r>
            <a:r>
              <a:rPr lang="en-US" sz="1800" dirty="0">
                <a:latin typeface="Times New Roman" charset="0"/>
                <a:ea typeface="Times New Roman" charset="0"/>
                <a:cs typeface="Times New Roman" charset="0"/>
              </a:rPr>
              <a:t> = 4 </a:t>
            </a:r>
            <a:endParaRPr lang="en-US" sz="1800" dirty="0" smtClean="0">
              <a:latin typeface="Times New Roman" charset="0"/>
              <a:ea typeface="Times New Roman" charset="0"/>
              <a:cs typeface="Times New Roman" charset="0"/>
            </a:endParaRPr>
          </a:p>
          <a:p>
            <a:pPr marL="457200" lvl="1" indent="0">
              <a:buNone/>
            </a:pPr>
            <a:r>
              <a:rPr lang="en-US" sz="1800" dirty="0" smtClean="0">
                <a:latin typeface="Times New Roman" charset="0"/>
                <a:ea typeface="Times New Roman" charset="0"/>
                <a:cs typeface="Times New Roman" charset="0"/>
              </a:rPr>
              <a:t>&gt;&gt;&gt; </a:t>
            </a:r>
            <a:r>
              <a:rPr lang="en-US" sz="1800" dirty="0" err="1">
                <a:latin typeface="Times New Roman" charset="0"/>
                <a:ea typeface="Times New Roman" charset="0"/>
                <a:cs typeface="Times New Roman" charset="0"/>
              </a:rPr>
              <a:t>p.z</a:t>
            </a:r>
            <a:r>
              <a:rPr lang="en-US" sz="1800" dirty="0">
                <a:latin typeface="Times New Roman" charset="0"/>
                <a:ea typeface="Times New Roman" charset="0"/>
                <a:cs typeface="Times New Roman" charset="0"/>
              </a:rPr>
              <a:t> </a:t>
            </a:r>
            <a:endParaRPr lang="en-US" sz="1800" dirty="0" smtClean="0">
              <a:latin typeface="Times New Roman" charset="0"/>
              <a:ea typeface="Times New Roman" charset="0"/>
              <a:cs typeface="Times New Roman" charset="0"/>
            </a:endParaRPr>
          </a:p>
          <a:p>
            <a:pPr marL="457200" lvl="1" indent="0">
              <a:buNone/>
            </a:pPr>
            <a:r>
              <a:rPr lang="en-US" sz="1800" dirty="0" err="1" smtClean="0">
                <a:solidFill>
                  <a:srgbClr val="FF0000"/>
                </a:solidFill>
                <a:latin typeface="Times New Roman" charset="0"/>
                <a:ea typeface="Times New Roman" charset="0"/>
                <a:cs typeface="Times New Roman" charset="0"/>
              </a:rPr>
              <a:t>AttributeError</a:t>
            </a:r>
            <a:r>
              <a:rPr lang="en-US" sz="1800" dirty="0">
                <a:latin typeface="Times New Roman" charset="0"/>
                <a:ea typeface="Times New Roman" charset="0"/>
                <a:cs typeface="Times New Roman" charset="0"/>
              </a:rPr>
              <a:t>: Point instance has no attribute 'z' </a:t>
            </a:r>
            <a:endParaRPr lang="en-US" sz="1800" dirty="0" smtClean="0">
              <a:latin typeface="Times New Roman" charset="0"/>
              <a:ea typeface="Times New Roman" charset="0"/>
              <a:cs typeface="Times New Roman" charset="0"/>
            </a:endParaRPr>
          </a:p>
          <a:p>
            <a:r>
              <a:rPr lang="en-US" dirty="0" smtClean="0"/>
              <a:t>If </a:t>
            </a:r>
            <a:r>
              <a:rPr lang="en-US" dirty="0"/>
              <a:t>you are not sure what type an object is, you can ask: </a:t>
            </a:r>
          </a:p>
          <a:p>
            <a:pPr marL="457200" lvl="1" indent="0">
              <a:buNone/>
            </a:pPr>
            <a:r>
              <a:rPr lang="en-US" sz="1800" dirty="0">
                <a:latin typeface="Times New Roman" charset="0"/>
                <a:ea typeface="Times New Roman" charset="0"/>
                <a:cs typeface="Times New Roman" charset="0"/>
              </a:rPr>
              <a:t>&gt;&gt;&gt; type(p) </a:t>
            </a:r>
            <a:endParaRPr lang="en-US" sz="1800" dirty="0" smtClean="0">
              <a:latin typeface="Times New Roman" charset="0"/>
              <a:ea typeface="Times New Roman" charset="0"/>
              <a:cs typeface="Times New Roman" charset="0"/>
            </a:endParaRPr>
          </a:p>
          <a:p>
            <a:pPr marL="457200" lvl="1" indent="0">
              <a:buNone/>
            </a:pPr>
            <a:r>
              <a:rPr lang="en-US" sz="1800" dirty="0">
                <a:latin typeface="Times New Roman" charset="0"/>
                <a:ea typeface="Times New Roman" charset="0"/>
                <a:cs typeface="Times New Roman" charset="0"/>
              </a:rPr>
              <a:t> </a:t>
            </a:r>
            <a:r>
              <a:rPr lang="en-US" sz="1800" dirty="0" smtClean="0">
                <a:latin typeface="Times New Roman" charset="0"/>
                <a:ea typeface="Times New Roman" charset="0"/>
                <a:cs typeface="Times New Roman" charset="0"/>
              </a:rPr>
              <a:t>   &lt;</a:t>
            </a:r>
            <a:r>
              <a:rPr lang="en-US" sz="1800" dirty="0">
                <a:latin typeface="Times New Roman" charset="0"/>
                <a:ea typeface="Times New Roman" charset="0"/>
                <a:cs typeface="Times New Roman" charset="0"/>
              </a:rPr>
              <a:t>class '__</a:t>
            </a:r>
            <a:r>
              <a:rPr lang="en-US" sz="1800" dirty="0" err="1">
                <a:latin typeface="Times New Roman" charset="0"/>
                <a:ea typeface="Times New Roman" charset="0"/>
                <a:cs typeface="Times New Roman" charset="0"/>
              </a:rPr>
              <a:t>main__.Point</a:t>
            </a:r>
            <a:r>
              <a:rPr lang="en-US" sz="1800" dirty="0">
                <a:latin typeface="Times New Roman" charset="0"/>
                <a:ea typeface="Times New Roman" charset="0"/>
                <a:cs typeface="Times New Roman" charset="0"/>
              </a:rPr>
              <a:t>'&gt; </a:t>
            </a:r>
          </a:p>
          <a:p>
            <a:pPr marL="0" indent="0">
              <a:buNone/>
            </a:pPr>
            <a:endParaRPr lang="en-US" dirty="0"/>
          </a:p>
        </p:txBody>
      </p:sp>
    </p:spTree>
    <p:extLst>
      <p:ext uri="{BB962C8B-B14F-4D97-AF65-F5344CB8AC3E}">
        <p14:creationId xmlns:p14="http://schemas.microsoft.com/office/powerpoint/2010/main" val="8901343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(2/3)</a:t>
            </a:r>
            <a:endParaRPr lang="en-US" dirty="0"/>
          </a:p>
        </p:txBody>
      </p:sp>
      <p:sp>
        <p:nvSpPr>
          <p:cNvPr id="3" name="Content Placeholder 2"/>
          <p:cNvSpPr>
            <a:spLocks noGrp="1"/>
          </p:cNvSpPr>
          <p:nvPr>
            <p:ph idx="1"/>
          </p:nvPr>
        </p:nvSpPr>
        <p:spPr/>
        <p:txBody>
          <a:bodyPr/>
          <a:lstStyle/>
          <a:p>
            <a:r>
              <a:rPr lang="en-US" dirty="0"/>
              <a:t>You can also use </a:t>
            </a:r>
            <a:r>
              <a:rPr lang="en-US" dirty="0" err="1"/>
              <a:t>isinstance</a:t>
            </a:r>
            <a:r>
              <a:rPr lang="en-US" dirty="0"/>
              <a:t> to check whether an object is an instance of a class: </a:t>
            </a:r>
            <a:endParaRPr lang="en-US" dirty="0" smtClean="0"/>
          </a:p>
          <a:p>
            <a:pPr marL="457200" lvl="1" indent="0">
              <a:buNone/>
            </a:pPr>
            <a:r>
              <a:rPr lang="en-US" sz="1800" dirty="0">
                <a:latin typeface="Times New Roman" charset="0"/>
                <a:ea typeface="Times New Roman" charset="0"/>
                <a:cs typeface="Times New Roman" charset="0"/>
              </a:rPr>
              <a:t>&gt;&gt;&gt; </a:t>
            </a:r>
            <a:r>
              <a:rPr lang="en-US" sz="1800" dirty="0" err="1">
                <a:latin typeface="Times New Roman" charset="0"/>
                <a:ea typeface="Times New Roman" charset="0"/>
                <a:cs typeface="Times New Roman" charset="0"/>
              </a:rPr>
              <a:t>isinstance</a:t>
            </a:r>
            <a:r>
              <a:rPr lang="en-US" sz="1800" dirty="0">
                <a:latin typeface="Times New Roman" charset="0"/>
                <a:ea typeface="Times New Roman" charset="0"/>
                <a:cs typeface="Times New Roman" charset="0"/>
              </a:rPr>
              <a:t>(p, Point) </a:t>
            </a:r>
          </a:p>
          <a:p>
            <a:pPr marL="457200" lvl="1" indent="0">
              <a:buNone/>
            </a:pPr>
            <a:r>
              <a:rPr lang="en-US" sz="1800" dirty="0" smtClean="0">
                <a:latin typeface="Times New Roman" charset="0"/>
                <a:ea typeface="Times New Roman" charset="0"/>
                <a:cs typeface="Times New Roman" charset="0"/>
              </a:rPr>
              <a:t>    True </a:t>
            </a:r>
          </a:p>
          <a:p>
            <a:r>
              <a:rPr lang="en-US" dirty="0"/>
              <a:t>If you are not sure whether an object has a particular attribute, you can use the built-in function </a:t>
            </a:r>
            <a:r>
              <a:rPr lang="en-US" dirty="0" err="1"/>
              <a:t>hasattr</a:t>
            </a:r>
            <a:r>
              <a:rPr lang="en-US" dirty="0"/>
              <a:t>: </a:t>
            </a:r>
          </a:p>
          <a:p>
            <a:pPr marL="457200" lvl="1" indent="0">
              <a:buNone/>
            </a:pPr>
            <a:r>
              <a:rPr lang="en-US" sz="1600" dirty="0">
                <a:latin typeface="Times New Roman" charset="0"/>
                <a:ea typeface="Times New Roman" charset="0"/>
                <a:cs typeface="Times New Roman" charset="0"/>
              </a:rPr>
              <a:t>&gt;&gt;&gt; </a:t>
            </a:r>
            <a:r>
              <a:rPr lang="en-US" sz="1600" dirty="0" err="1">
                <a:latin typeface="Times New Roman" charset="0"/>
                <a:ea typeface="Times New Roman" charset="0"/>
                <a:cs typeface="Times New Roman" charset="0"/>
              </a:rPr>
              <a:t>hasattr</a:t>
            </a:r>
            <a:r>
              <a:rPr lang="en-US" sz="1600" dirty="0">
                <a:latin typeface="Times New Roman" charset="0"/>
                <a:ea typeface="Times New Roman" charset="0"/>
                <a:cs typeface="Times New Roman" charset="0"/>
              </a:rPr>
              <a:t>(p, 'x') </a:t>
            </a:r>
            <a:endParaRPr lang="en-US" sz="1600" dirty="0" smtClean="0">
              <a:latin typeface="Times New Roman" charset="0"/>
              <a:ea typeface="Times New Roman" charset="0"/>
              <a:cs typeface="Times New Roman" charset="0"/>
            </a:endParaRPr>
          </a:p>
          <a:p>
            <a:pPr marL="457200" lvl="1" indent="0">
              <a:buNone/>
            </a:pPr>
            <a:r>
              <a:rPr lang="en-US" sz="1600" dirty="0" smtClean="0">
                <a:latin typeface="Times New Roman" charset="0"/>
                <a:ea typeface="Times New Roman" charset="0"/>
                <a:cs typeface="Times New Roman" charset="0"/>
              </a:rPr>
              <a:t>True </a:t>
            </a:r>
          </a:p>
          <a:p>
            <a:pPr marL="457200" lvl="1" indent="0">
              <a:buNone/>
            </a:pPr>
            <a:r>
              <a:rPr lang="en-US" sz="1600" dirty="0" smtClean="0">
                <a:latin typeface="Times New Roman" charset="0"/>
                <a:ea typeface="Times New Roman" charset="0"/>
                <a:cs typeface="Times New Roman" charset="0"/>
              </a:rPr>
              <a:t>&gt;&gt;&gt; </a:t>
            </a:r>
            <a:r>
              <a:rPr lang="en-US" sz="1600" dirty="0" err="1">
                <a:latin typeface="Times New Roman" charset="0"/>
                <a:ea typeface="Times New Roman" charset="0"/>
                <a:cs typeface="Times New Roman" charset="0"/>
              </a:rPr>
              <a:t>hasattr</a:t>
            </a:r>
            <a:r>
              <a:rPr lang="en-US" sz="1600" dirty="0">
                <a:latin typeface="Times New Roman" charset="0"/>
                <a:ea typeface="Times New Roman" charset="0"/>
                <a:cs typeface="Times New Roman" charset="0"/>
              </a:rPr>
              <a:t>(p, 'z') </a:t>
            </a:r>
            <a:endParaRPr lang="en-US" sz="1600" dirty="0" smtClean="0">
              <a:latin typeface="Times New Roman" charset="0"/>
              <a:ea typeface="Times New Roman" charset="0"/>
              <a:cs typeface="Times New Roman" charset="0"/>
            </a:endParaRPr>
          </a:p>
          <a:p>
            <a:pPr marL="457200" lvl="1" indent="0">
              <a:buNone/>
            </a:pPr>
            <a:r>
              <a:rPr lang="en-US" sz="1600" dirty="0" smtClean="0">
                <a:latin typeface="Times New Roman" charset="0"/>
                <a:ea typeface="Times New Roman" charset="0"/>
                <a:cs typeface="Times New Roman" charset="0"/>
              </a:rPr>
              <a:t>False </a:t>
            </a:r>
          </a:p>
          <a:p>
            <a:pPr lvl="1"/>
            <a:r>
              <a:rPr lang="en-US" sz="2800" dirty="0"/>
              <a:t>The first </a:t>
            </a:r>
            <a:r>
              <a:rPr lang="en-US" sz="2800" dirty="0" smtClean="0"/>
              <a:t>argument (above) </a:t>
            </a:r>
            <a:r>
              <a:rPr lang="en-US" sz="2800" dirty="0"/>
              <a:t>can be any object; the second argument is a </a:t>
            </a:r>
            <a:r>
              <a:rPr lang="en-US" sz="2800" i="1" dirty="0"/>
              <a:t>string </a:t>
            </a:r>
            <a:r>
              <a:rPr lang="en-US" sz="2800" dirty="0"/>
              <a:t>that contains the name of the attribute. </a:t>
            </a:r>
          </a:p>
          <a:p>
            <a:pPr lvl="1"/>
            <a:endParaRPr lang="en-US" sz="1600" dirty="0">
              <a:latin typeface="Times New Roman" charset="0"/>
              <a:ea typeface="Times New Roman" charset="0"/>
              <a:cs typeface="Times New Roman" charset="0"/>
            </a:endParaRPr>
          </a:p>
          <a:p>
            <a:pPr marL="457200" lvl="1" indent="0">
              <a:buNone/>
            </a:pPr>
            <a:endParaRPr lang="en-US" sz="1800" dirty="0">
              <a:latin typeface="Times New Roman" charset="0"/>
              <a:ea typeface="Times New Roman" charset="0"/>
              <a:cs typeface="Times New Roman" charset="0"/>
            </a:endParaRPr>
          </a:p>
          <a:p>
            <a:endParaRPr lang="en-US" dirty="0"/>
          </a:p>
        </p:txBody>
      </p:sp>
    </p:spTree>
    <p:extLst>
      <p:ext uri="{BB962C8B-B14F-4D97-AF65-F5344CB8AC3E}">
        <p14:creationId xmlns:p14="http://schemas.microsoft.com/office/powerpoint/2010/main" val="1648563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pre-9 </a:t>
            </a:r>
            <a:r>
              <a:rPr lang="mr-IN" dirty="0" smtClean="0"/>
              <a:t>–</a:t>
            </a:r>
            <a:r>
              <a:rPr lang="en-US" dirty="0" smtClean="0"/>
              <a:t> quick review</a:t>
            </a:r>
            <a:endParaRPr lang="en-US" dirty="0"/>
          </a:p>
        </p:txBody>
      </p:sp>
      <p:sp>
        <p:nvSpPr>
          <p:cNvPr id="3" name="Content Placeholder 2"/>
          <p:cNvSpPr>
            <a:spLocks noGrp="1"/>
          </p:cNvSpPr>
          <p:nvPr>
            <p:ph idx="1"/>
          </p:nvPr>
        </p:nvSpPr>
        <p:spPr/>
        <p:txBody>
          <a:bodyPr/>
          <a:lstStyle/>
          <a:p>
            <a:r>
              <a:rPr lang="en-US" dirty="0" smtClean="0"/>
              <a:t>Strings</a:t>
            </a:r>
          </a:p>
          <a:p>
            <a:r>
              <a:rPr lang="en-US" dirty="0" smtClean="0"/>
              <a:t>Boolean functions</a:t>
            </a:r>
          </a:p>
          <a:p>
            <a:r>
              <a:rPr lang="en-US" dirty="0" smtClean="0"/>
              <a:t>Debugging</a:t>
            </a:r>
          </a:p>
          <a:p>
            <a:pPr lvl="1"/>
            <a:r>
              <a:rPr lang="en-US" dirty="0" smtClean="0"/>
              <a:t>Methods</a:t>
            </a:r>
          </a:p>
          <a:p>
            <a:pPr lvl="1"/>
            <a:r>
              <a:rPr lang="en-US" dirty="0" smtClean="0"/>
              <a:t>Where broken? Arguments, function, return value</a:t>
            </a:r>
          </a:p>
          <a:p>
            <a:r>
              <a:rPr lang="en-US" dirty="0" smtClean="0"/>
              <a:t>Recursion</a:t>
            </a:r>
          </a:p>
          <a:p>
            <a:r>
              <a:rPr lang="en-US" dirty="0" smtClean="0"/>
              <a:t>Concepts: Composition, Guardian, Scaffolding, Incremental Develop..</a:t>
            </a:r>
          </a:p>
          <a:p>
            <a:r>
              <a:rPr lang="en-US" dirty="0" smtClean="0"/>
              <a:t>Some data types we know or will know about:</a:t>
            </a:r>
          </a:p>
          <a:p>
            <a:pPr lvl="1"/>
            <a:r>
              <a:rPr lang="en-US" dirty="0" err="1" smtClean="0"/>
              <a:t>Int</a:t>
            </a:r>
            <a:r>
              <a:rPr lang="en-US" dirty="0" smtClean="0"/>
              <a:t>, string, </a:t>
            </a:r>
            <a:r>
              <a:rPr lang="en-US" dirty="0" smtClean="0">
                <a:solidFill>
                  <a:srgbClr val="FF0000"/>
                </a:solidFill>
              </a:rPr>
              <a:t>list, dictionary, tuple</a:t>
            </a:r>
          </a:p>
          <a:p>
            <a:endParaRPr lang="en-US" dirty="0"/>
          </a:p>
        </p:txBody>
      </p:sp>
    </p:spTree>
    <p:extLst>
      <p:ext uri="{BB962C8B-B14F-4D97-AF65-F5344CB8AC3E}">
        <p14:creationId xmlns:p14="http://schemas.microsoft.com/office/powerpoint/2010/main" val="12412703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(3/3)</a:t>
            </a:r>
            <a:endParaRPr lang="en-US" dirty="0"/>
          </a:p>
        </p:txBody>
      </p:sp>
      <p:sp>
        <p:nvSpPr>
          <p:cNvPr id="3" name="Content Placeholder 2"/>
          <p:cNvSpPr>
            <a:spLocks noGrp="1"/>
          </p:cNvSpPr>
          <p:nvPr>
            <p:ph idx="1"/>
          </p:nvPr>
        </p:nvSpPr>
        <p:spPr/>
        <p:txBody>
          <a:bodyPr/>
          <a:lstStyle/>
          <a:p>
            <a:r>
              <a:rPr lang="en-US" dirty="0"/>
              <a:t>You can also use a try statement to see if the object has the attributes you need: </a:t>
            </a:r>
            <a:endParaRPr lang="en-US" dirty="0" smtClean="0"/>
          </a:p>
          <a:p>
            <a:pPr marL="457200" lvl="1" indent="0">
              <a:buNone/>
            </a:pPr>
            <a:r>
              <a:rPr lang="en-US" sz="1800" dirty="0" smtClean="0">
                <a:latin typeface="Times New Roman" charset="0"/>
                <a:ea typeface="Times New Roman" charset="0"/>
                <a:cs typeface="Times New Roman" charset="0"/>
              </a:rPr>
              <a:t>try</a:t>
            </a:r>
            <a:r>
              <a:rPr lang="en-US" sz="1800" dirty="0">
                <a:latin typeface="Times New Roman" charset="0"/>
                <a:ea typeface="Times New Roman" charset="0"/>
                <a:cs typeface="Times New Roman" charset="0"/>
              </a:rPr>
              <a:t>: </a:t>
            </a:r>
          </a:p>
          <a:p>
            <a:pPr marL="457200" lvl="1" indent="0">
              <a:buNone/>
            </a:pPr>
            <a:r>
              <a:rPr lang="en-US" sz="1800" dirty="0" smtClean="0">
                <a:latin typeface="Times New Roman" charset="0"/>
                <a:ea typeface="Times New Roman" charset="0"/>
                <a:cs typeface="Times New Roman" charset="0"/>
              </a:rPr>
              <a:t>    x </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p.x</a:t>
            </a:r>
            <a:r>
              <a:rPr lang="en-US" sz="1800" dirty="0">
                <a:latin typeface="Times New Roman" charset="0"/>
                <a:ea typeface="Times New Roman" charset="0"/>
                <a:cs typeface="Times New Roman" charset="0"/>
              </a:rPr>
              <a:t> </a:t>
            </a:r>
            <a:endParaRPr lang="en-US" sz="1800" dirty="0" smtClean="0">
              <a:latin typeface="Times New Roman" charset="0"/>
              <a:ea typeface="Times New Roman" charset="0"/>
              <a:cs typeface="Times New Roman" charset="0"/>
            </a:endParaRPr>
          </a:p>
          <a:p>
            <a:pPr marL="457200" lvl="1" indent="0">
              <a:buNone/>
            </a:pPr>
            <a:r>
              <a:rPr lang="en-US" sz="1800" dirty="0" smtClean="0">
                <a:latin typeface="Times New Roman" charset="0"/>
                <a:ea typeface="Times New Roman" charset="0"/>
                <a:cs typeface="Times New Roman" charset="0"/>
              </a:rPr>
              <a:t>except </a:t>
            </a:r>
            <a:r>
              <a:rPr lang="en-US" sz="1800" dirty="0" err="1" smtClean="0">
                <a:latin typeface="Times New Roman" charset="0"/>
                <a:ea typeface="Times New Roman" charset="0"/>
                <a:cs typeface="Times New Roman" charset="0"/>
              </a:rPr>
              <a:t>AttributeError</a:t>
            </a:r>
            <a:r>
              <a:rPr lang="en-US" sz="1800" dirty="0">
                <a:latin typeface="Times New Roman" charset="0"/>
                <a:ea typeface="Times New Roman" charset="0"/>
                <a:cs typeface="Times New Roman" charset="0"/>
              </a:rPr>
              <a:t>: </a:t>
            </a:r>
            <a:endParaRPr lang="en-US" sz="1800" dirty="0" smtClean="0">
              <a:latin typeface="Times New Roman" charset="0"/>
              <a:ea typeface="Times New Roman" charset="0"/>
              <a:cs typeface="Times New Roman" charset="0"/>
            </a:endParaRPr>
          </a:p>
          <a:p>
            <a:pPr marL="457200" lvl="1" indent="0">
              <a:buNone/>
            </a:pPr>
            <a:r>
              <a:rPr lang="en-US" sz="1800" dirty="0">
                <a:latin typeface="Times New Roman" charset="0"/>
                <a:ea typeface="Times New Roman" charset="0"/>
                <a:cs typeface="Times New Roman" charset="0"/>
              </a:rPr>
              <a:t> </a:t>
            </a:r>
            <a:r>
              <a:rPr lang="en-US" sz="1800" dirty="0" smtClean="0">
                <a:latin typeface="Times New Roman" charset="0"/>
                <a:ea typeface="Times New Roman" charset="0"/>
                <a:cs typeface="Times New Roman" charset="0"/>
              </a:rPr>
              <a:t>   x=0 </a:t>
            </a:r>
            <a:endParaRPr lang="en-US" sz="1800" dirty="0">
              <a:latin typeface="Times New Roman" charset="0"/>
              <a:ea typeface="Times New Roman" charset="0"/>
              <a:cs typeface="Times New Roman" charset="0"/>
            </a:endParaRPr>
          </a:p>
          <a:p>
            <a:endParaRPr lang="en-US" dirty="0" smtClean="0"/>
          </a:p>
          <a:p>
            <a:endParaRPr lang="en-US" dirty="0"/>
          </a:p>
          <a:p>
            <a:r>
              <a:rPr lang="en-US" sz="1600" i="1" dirty="0" smtClean="0"/>
              <a:t>Why would we need do this?  (see </a:t>
            </a:r>
            <a:r>
              <a:rPr lang="en-US" sz="1600" b="1" i="1" dirty="0" smtClean="0"/>
              <a:t>shallow copy </a:t>
            </a:r>
            <a:r>
              <a:rPr lang="en-US" sz="1600" i="1" dirty="0" smtClean="0"/>
              <a:t>from text)</a:t>
            </a:r>
          </a:p>
          <a:p>
            <a:pPr lvl="1"/>
            <a:r>
              <a:rPr lang="en-US" sz="1200" i="1" dirty="0" smtClean="0">
                <a:solidFill>
                  <a:srgbClr val="FF0000"/>
                </a:solidFill>
              </a:rPr>
              <a:t>(copying and object doesn’t always get the objects attributes) (this is good and bad, discuss why?)</a:t>
            </a:r>
            <a:endParaRPr lang="en-US" sz="1200" i="1" dirty="0">
              <a:solidFill>
                <a:srgbClr val="FF0000"/>
              </a:solidFill>
            </a:endParaRPr>
          </a:p>
        </p:txBody>
      </p:sp>
    </p:spTree>
    <p:extLst>
      <p:ext uri="{BB962C8B-B14F-4D97-AF65-F5344CB8AC3E}">
        <p14:creationId xmlns:p14="http://schemas.microsoft.com/office/powerpoint/2010/main" val="5043515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Vocabulary </a:t>
            </a:r>
            <a:r>
              <a:rPr lang="en-US" sz="1600" dirty="0" smtClean="0"/>
              <a:t>(skip for talk here for review)</a:t>
            </a:r>
            <a:endParaRPr lang="en-US" sz="1600" dirty="0"/>
          </a:p>
        </p:txBody>
      </p:sp>
      <p:sp>
        <p:nvSpPr>
          <p:cNvPr id="3" name="Content Placeholder 2"/>
          <p:cNvSpPr>
            <a:spLocks noGrp="1"/>
          </p:cNvSpPr>
          <p:nvPr>
            <p:ph idx="1"/>
          </p:nvPr>
        </p:nvSpPr>
        <p:spPr/>
        <p:txBody>
          <a:bodyPr>
            <a:normAutofit fontScale="70000" lnSpcReduction="20000"/>
          </a:bodyPr>
          <a:lstStyle/>
          <a:p>
            <a:r>
              <a:rPr lang="en-US" b="1" dirty="0"/>
              <a:t>class: </a:t>
            </a:r>
            <a:r>
              <a:rPr lang="en-US" dirty="0"/>
              <a:t>A programmer-defined type. A class definition creates a new class object. </a:t>
            </a:r>
          </a:p>
          <a:p>
            <a:r>
              <a:rPr lang="en-US" b="1" dirty="0"/>
              <a:t>class object: </a:t>
            </a:r>
            <a:r>
              <a:rPr lang="en-US" dirty="0"/>
              <a:t>An object that contains information about a programmer-defined type. The class object can be used to create instances of the type. </a:t>
            </a:r>
          </a:p>
          <a:p>
            <a:r>
              <a:rPr lang="en-US" b="1" dirty="0"/>
              <a:t>instance: </a:t>
            </a:r>
            <a:r>
              <a:rPr lang="en-US" dirty="0"/>
              <a:t>An object that belongs to a class. </a:t>
            </a:r>
          </a:p>
          <a:p>
            <a:r>
              <a:rPr lang="en-US" b="1" dirty="0"/>
              <a:t>instantiate: </a:t>
            </a:r>
            <a:r>
              <a:rPr lang="en-US" dirty="0"/>
              <a:t>To create a new object. </a:t>
            </a:r>
          </a:p>
          <a:p>
            <a:r>
              <a:rPr lang="en-US" b="1" dirty="0"/>
              <a:t>attribute: </a:t>
            </a:r>
            <a:r>
              <a:rPr lang="en-US" dirty="0"/>
              <a:t>One of the named values associated with an object. </a:t>
            </a:r>
          </a:p>
          <a:p>
            <a:r>
              <a:rPr lang="en-US" b="1" dirty="0"/>
              <a:t>embedded object: </a:t>
            </a:r>
            <a:r>
              <a:rPr lang="en-US" dirty="0"/>
              <a:t>An object that is stored as an attribute of another object. </a:t>
            </a:r>
          </a:p>
          <a:p>
            <a:r>
              <a:rPr lang="en-US" b="1" dirty="0"/>
              <a:t>shallow copy: </a:t>
            </a:r>
            <a:r>
              <a:rPr lang="en-US" dirty="0"/>
              <a:t>To copy the contents of an object, including any references to embedded objects; implemented by the copy function in the copy module. </a:t>
            </a:r>
          </a:p>
          <a:p>
            <a:r>
              <a:rPr lang="en-US" b="1" dirty="0"/>
              <a:t>deep copy: </a:t>
            </a:r>
            <a:r>
              <a:rPr lang="en-US" dirty="0"/>
              <a:t>To copy the contents of an object as well as any embedded objects, and any objects embedded in them, and so on; implemented by the </a:t>
            </a:r>
            <a:r>
              <a:rPr lang="en-US" dirty="0" err="1"/>
              <a:t>deepcopy</a:t>
            </a:r>
            <a:r>
              <a:rPr lang="en-US" dirty="0"/>
              <a:t> function in the copy module. </a:t>
            </a:r>
          </a:p>
          <a:p>
            <a:r>
              <a:rPr lang="en-US" b="1" dirty="0"/>
              <a:t>object diagram: </a:t>
            </a:r>
            <a:r>
              <a:rPr lang="en-US" dirty="0"/>
              <a:t>A diagram that shows objects, their attributes, and the values of the at- tributes. </a:t>
            </a:r>
          </a:p>
          <a:p>
            <a:endParaRPr lang="en-US" dirty="0"/>
          </a:p>
        </p:txBody>
      </p:sp>
    </p:spTree>
    <p:extLst>
      <p:ext uri="{BB962C8B-B14F-4D97-AF65-F5344CB8AC3E}">
        <p14:creationId xmlns:p14="http://schemas.microsoft.com/office/powerpoint/2010/main" val="18225078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 here for today</a:t>
            </a:r>
            <a:endParaRPr lang="en-US" dirty="0"/>
          </a:p>
        </p:txBody>
      </p:sp>
      <p:sp>
        <p:nvSpPr>
          <p:cNvPr id="3" name="Content Placeholder 2"/>
          <p:cNvSpPr>
            <a:spLocks noGrp="1"/>
          </p:cNvSpPr>
          <p:nvPr>
            <p:ph idx="1"/>
          </p:nvPr>
        </p:nvSpPr>
        <p:spPr/>
        <p:txBody>
          <a:bodyPr/>
          <a:lstStyle/>
          <a:p>
            <a:r>
              <a:rPr lang="en-US" dirty="0" smtClean="0"/>
              <a:t>Really. Stop here for today.</a:t>
            </a:r>
            <a:endParaRPr lang="en-US" dirty="0"/>
          </a:p>
        </p:txBody>
      </p:sp>
    </p:spTree>
    <p:extLst>
      <p:ext uri="{BB962C8B-B14F-4D97-AF65-F5344CB8AC3E}">
        <p14:creationId xmlns:p14="http://schemas.microsoft.com/office/powerpoint/2010/main" val="13714571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an object using copy</a:t>
            </a:r>
            <a:endParaRPr lang="en-US" dirty="0"/>
          </a:p>
        </p:txBody>
      </p:sp>
      <p:sp>
        <p:nvSpPr>
          <p:cNvPr id="3" name="Content Placeholder 2"/>
          <p:cNvSpPr>
            <a:spLocks noGrp="1"/>
          </p:cNvSpPr>
          <p:nvPr>
            <p:ph idx="1"/>
          </p:nvPr>
        </p:nvSpPr>
        <p:spPr/>
        <p:txBody>
          <a:bodyPr/>
          <a:lstStyle/>
          <a:p>
            <a:r>
              <a:rPr lang="en-US" dirty="0"/>
              <a:t>Copying an object is often an alternative to aliasing. The copy module contains a function called copy that can duplicate any object: </a:t>
            </a:r>
          </a:p>
          <a:p>
            <a:pPr marL="457200" lvl="1" indent="0">
              <a:buNone/>
            </a:pPr>
            <a:r>
              <a:rPr lang="en-US" sz="1600" dirty="0">
                <a:latin typeface="Times New Roman" charset="0"/>
                <a:ea typeface="Times New Roman" charset="0"/>
                <a:cs typeface="Times New Roman" charset="0"/>
              </a:rPr>
              <a:t>&gt;&gt;&gt; p1 = Point() </a:t>
            </a:r>
            <a:endParaRPr lang="en-US" sz="1600" dirty="0" smtClean="0">
              <a:latin typeface="Times New Roman" charset="0"/>
              <a:ea typeface="Times New Roman" charset="0"/>
              <a:cs typeface="Times New Roman" charset="0"/>
            </a:endParaRPr>
          </a:p>
          <a:p>
            <a:pPr marL="457200" lvl="1" indent="0">
              <a:buNone/>
            </a:pPr>
            <a:r>
              <a:rPr lang="en-US" sz="1600" dirty="0" smtClean="0">
                <a:latin typeface="Times New Roman" charset="0"/>
                <a:ea typeface="Times New Roman" charset="0"/>
                <a:cs typeface="Times New Roman" charset="0"/>
              </a:rPr>
              <a:t>&gt;&gt;&gt; </a:t>
            </a:r>
            <a:r>
              <a:rPr lang="en-US" sz="1600" dirty="0">
                <a:latin typeface="Times New Roman" charset="0"/>
                <a:ea typeface="Times New Roman" charset="0"/>
                <a:cs typeface="Times New Roman" charset="0"/>
              </a:rPr>
              <a:t>p1.x = 3.0 </a:t>
            </a:r>
            <a:endParaRPr lang="en-US" sz="1600" dirty="0" smtClean="0">
              <a:latin typeface="Times New Roman" charset="0"/>
              <a:ea typeface="Times New Roman" charset="0"/>
              <a:cs typeface="Times New Roman" charset="0"/>
            </a:endParaRPr>
          </a:p>
          <a:p>
            <a:pPr marL="457200" lvl="1" indent="0">
              <a:buNone/>
            </a:pPr>
            <a:r>
              <a:rPr lang="en-US" sz="1600" dirty="0" smtClean="0">
                <a:latin typeface="Times New Roman" charset="0"/>
                <a:ea typeface="Times New Roman" charset="0"/>
                <a:cs typeface="Times New Roman" charset="0"/>
              </a:rPr>
              <a:t>&gt;&gt;&gt; </a:t>
            </a:r>
            <a:r>
              <a:rPr lang="en-US" sz="1600" dirty="0">
                <a:latin typeface="Times New Roman" charset="0"/>
                <a:ea typeface="Times New Roman" charset="0"/>
                <a:cs typeface="Times New Roman" charset="0"/>
              </a:rPr>
              <a:t>p1.y = 4.0 </a:t>
            </a:r>
            <a:endParaRPr lang="en-US" sz="1600" dirty="0" smtClean="0">
              <a:latin typeface="Times New Roman" charset="0"/>
              <a:ea typeface="Times New Roman" charset="0"/>
              <a:cs typeface="Times New Roman" charset="0"/>
            </a:endParaRPr>
          </a:p>
          <a:p>
            <a:pPr marL="457200" lvl="1" indent="0">
              <a:buNone/>
            </a:pPr>
            <a:r>
              <a:rPr lang="en-US" sz="1600" dirty="0" smtClean="0">
                <a:latin typeface="Times New Roman" charset="0"/>
                <a:ea typeface="Times New Roman" charset="0"/>
                <a:cs typeface="Times New Roman" charset="0"/>
              </a:rPr>
              <a:t>&gt;&gt;&gt; </a:t>
            </a:r>
            <a:r>
              <a:rPr lang="en-US" sz="1600" dirty="0">
                <a:latin typeface="Times New Roman" charset="0"/>
                <a:ea typeface="Times New Roman" charset="0"/>
                <a:cs typeface="Times New Roman" charset="0"/>
              </a:rPr>
              <a:t>import copy </a:t>
            </a:r>
            <a:endParaRPr lang="en-US" sz="1600" dirty="0" smtClean="0">
              <a:latin typeface="Times New Roman" charset="0"/>
              <a:ea typeface="Times New Roman" charset="0"/>
              <a:cs typeface="Times New Roman" charset="0"/>
            </a:endParaRPr>
          </a:p>
          <a:p>
            <a:pPr marL="457200" lvl="1" indent="0">
              <a:buNone/>
            </a:pPr>
            <a:r>
              <a:rPr lang="en-US" sz="1600" dirty="0" smtClean="0">
                <a:latin typeface="Times New Roman" charset="0"/>
                <a:ea typeface="Times New Roman" charset="0"/>
                <a:cs typeface="Times New Roman" charset="0"/>
              </a:rPr>
              <a:t>&gt;&gt;&gt; </a:t>
            </a:r>
            <a:r>
              <a:rPr lang="en-US" sz="1600" dirty="0">
                <a:latin typeface="Times New Roman" charset="0"/>
                <a:ea typeface="Times New Roman" charset="0"/>
                <a:cs typeface="Times New Roman" charset="0"/>
              </a:rPr>
              <a:t>p2 = </a:t>
            </a:r>
            <a:r>
              <a:rPr lang="en-US" sz="1600" dirty="0" err="1">
                <a:latin typeface="Times New Roman" charset="0"/>
                <a:ea typeface="Times New Roman" charset="0"/>
                <a:cs typeface="Times New Roman" charset="0"/>
              </a:rPr>
              <a:t>copy.copy</a:t>
            </a:r>
            <a:r>
              <a:rPr lang="en-US" sz="1600" dirty="0">
                <a:latin typeface="Times New Roman" charset="0"/>
                <a:ea typeface="Times New Roman" charset="0"/>
                <a:cs typeface="Times New Roman" charset="0"/>
              </a:rPr>
              <a:t>(p1) </a:t>
            </a:r>
            <a:endParaRPr lang="en-US" sz="1600" dirty="0" smtClean="0">
              <a:latin typeface="Times New Roman" charset="0"/>
              <a:ea typeface="Times New Roman" charset="0"/>
              <a:cs typeface="Times New Roman" charset="0"/>
            </a:endParaRPr>
          </a:p>
          <a:p>
            <a:pPr marL="457200" lvl="1" indent="0">
              <a:buNone/>
            </a:pPr>
            <a:endParaRPr lang="en-US" sz="1600" dirty="0" smtClean="0">
              <a:latin typeface="Times New Roman" charset="0"/>
              <a:ea typeface="Times New Roman" charset="0"/>
              <a:cs typeface="Times New Roman" charset="0"/>
            </a:endParaRPr>
          </a:p>
          <a:p>
            <a:r>
              <a:rPr lang="en-US" sz="2000" i="1" dirty="0" smtClean="0">
                <a:ea typeface="Times New Roman" charset="0"/>
                <a:cs typeface="Times New Roman" charset="0"/>
              </a:rPr>
              <a:t>Shallow copy example</a:t>
            </a:r>
            <a:endParaRPr lang="en-US" sz="2000" i="1" dirty="0">
              <a:ea typeface="Times New Roman" charset="0"/>
              <a:cs typeface="Times New Roman" charset="0"/>
            </a:endParaRPr>
          </a:p>
          <a:p>
            <a:endParaRPr lang="en-US" dirty="0"/>
          </a:p>
        </p:txBody>
      </p:sp>
    </p:spTree>
    <p:extLst>
      <p:ext uri="{BB962C8B-B14F-4D97-AF65-F5344CB8AC3E}">
        <p14:creationId xmlns:p14="http://schemas.microsoft.com/office/powerpoint/2010/main" val="12379487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 Copy usage and Examples (ch15)</a:t>
            </a:r>
            <a:endParaRPr lang="en-US" dirty="0"/>
          </a:p>
        </p:txBody>
      </p:sp>
      <p:sp>
        <p:nvSpPr>
          <p:cNvPr id="3" name="Content Placeholder 2"/>
          <p:cNvSpPr>
            <a:spLocks noGrp="1"/>
          </p:cNvSpPr>
          <p:nvPr>
            <p:ph idx="1"/>
          </p:nvPr>
        </p:nvSpPr>
        <p:spPr/>
        <p:txBody>
          <a:bodyPr/>
          <a:lstStyle/>
          <a:p>
            <a:r>
              <a:rPr lang="en-US" dirty="0" smtClean="0"/>
              <a:t>Explain shallow vs deep copy</a:t>
            </a:r>
          </a:p>
          <a:p>
            <a:pPr lvl="1"/>
            <a:r>
              <a:rPr lang="en-US" dirty="0" smtClean="0"/>
              <a:t>Why one or the other?</a:t>
            </a:r>
            <a:endParaRPr lang="en-US" dirty="0"/>
          </a:p>
        </p:txBody>
      </p:sp>
    </p:spTree>
    <p:extLst>
      <p:ext uri="{BB962C8B-B14F-4D97-AF65-F5344CB8AC3E}">
        <p14:creationId xmlns:p14="http://schemas.microsoft.com/office/powerpoint/2010/main" val="20906500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state diagram </a:t>
            </a:r>
            <a:r>
              <a:rPr lang="en-US" i="1" dirty="0" smtClean="0"/>
              <a:t>(shallow copy)</a:t>
            </a:r>
            <a:endParaRPr lang="en-US" i="1" dirty="0"/>
          </a:p>
        </p:txBody>
      </p:sp>
      <p:pic>
        <p:nvPicPr>
          <p:cNvPr id="4" name="Content Placeholder 3"/>
          <p:cNvPicPr>
            <a:picLocks noGrp="1" noChangeAspect="1"/>
          </p:cNvPicPr>
          <p:nvPr>
            <p:ph idx="1"/>
          </p:nvPr>
        </p:nvPicPr>
        <p:blipFill>
          <a:blip r:embed="rId2"/>
          <a:stretch>
            <a:fillRect/>
          </a:stretch>
        </p:blipFill>
        <p:spPr>
          <a:xfrm>
            <a:off x="838200" y="2779565"/>
            <a:ext cx="10515600" cy="2443458"/>
          </a:xfrm>
          <a:prstGeom prst="rect">
            <a:avLst/>
          </a:prstGeom>
        </p:spPr>
      </p:pic>
    </p:spTree>
    <p:extLst>
      <p:ext uri="{BB962C8B-B14F-4D97-AF65-F5344CB8AC3E}">
        <p14:creationId xmlns:p14="http://schemas.microsoft.com/office/powerpoint/2010/main" val="11277784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an object and its attributes (</a:t>
            </a:r>
            <a:r>
              <a:rPr lang="en-US" b="1" dirty="0" smtClean="0"/>
              <a:t>deep copy</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a:t>Fortunately, the copy module provides a method named </a:t>
            </a:r>
            <a:r>
              <a:rPr lang="en-US" b="1" dirty="0" err="1"/>
              <a:t>deepcopy</a:t>
            </a:r>
            <a:r>
              <a:rPr lang="en-US" dirty="0"/>
              <a:t> that copies not only the object but also the objects it refers to, and the objects </a:t>
            </a:r>
            <a:r>
              <a:rPr lang="en-US" i="1" dirty="0"/>
              <a:t>they </a:t>
            </a:r>
            <a:r>
              <a:rPr lang="en-US" dirty="0"/>
              <a:t>refer to, and so on. You will not be surprised to learn that this operation is called a </a:t>
            </a:r>
            <a:r>
              <a:rPr lang="en-US" b="1" dirty="0"/>
              <a:t>deep copy</a:t>
            </a:r>
            <a:r>
              <a:rPr lang="en-US" dirty="0"/>
              <a:t>. </a:t>
            </a:r>
          </a:p>
          <a:p>
            <a:pPr marL="457200" lvl="1" indent="0">
              <a:buNone/>
            </a:pPr>
            <a:r>
              <a:rPr lang="en-US" dirty="0">
                <a:latin typeface="Times New Roman" charset="0"/>
                <a:ea typeface="Times New Roman" charset="0"/>
                <a:cs typeface="Times New Roman" charset="0"/>
              </a:rPr>
              <a:t>&gt;&gt;&gt; box3 = </a:t>
            </a:r>
            <a:r>
              <a:rPr lang="en-US" dirty="0" err="1">
                <a:latin typeface="Times New Roman" charset="0"/>
                <a:ea typeface="Times New Roman" charset="0"/>
                <a:cs typeface="Times New Roman" charset="0"/>
              </a:rPr>
              <a:t>copy.deepcopy</a:t>
            </a:r>
            <a:r>
              <a:rPr lang="en-US" dirty="0">
                <a:latin typeface="Times New Roman" charset="0"/>
                <a:ea typeface="Times New Roman" charset="0"/>
                <a:cs typeface="Times New Roman" charset="0"/>
              </a:rPr>
              <a:t>(box) </a:t>
            </a:r>
            <a:endParaRPr lang="en-US" dirty="0" smtClean="0">
              <a:latin typeface="Times New Roman" charset="0"/>
              <a:ea typeface="Times New Roman" charset="0"/>
              <a:cs typeface="Times New Roman" charset="0"/>
            </a:endParaRPr>
          </a:p>
          <a:p>
            <a:pPr marL="457200" lvl="1" indent="0">
              <a:buNone/>
            </a:pPr>
            <a:r>
              <a:rPr lang="en-US" dirty="0" smtClean="0">
                <a:latin typeface="Times New Roman" charset="0"/>
                <a:ea typeface="Times New Roman" charset="0"/>
                <a:cs typeface="Times New Roman" charset="0"/>
              </a:rPr>
              <a:t>&gt;&gt;&gt; </a:t>
            </a:r>
            <a:r>
              <a:rPr lang="en-US" dirty="0">
                <a:latin typeface="Times New Roman" charset="0"/>
                <a:ea typeface="Times New Roman" charset="0"/>
                <a:cs typeface="Times New Roman" charset="0"/>
              </a:rPr>
              <a:t>box3 is box </a:t>
            </a:r>
            <a:endParaRPr lang="en-US" dirty="0" smtClean="0">
              <a:latin typeface="Times New Roman" charset="0"/>
              <a:ea typeface="Times New Roman" charset="0"/>
              <a:cs typeface="Times New Roman" charset="0"/>
            </a:endParaRPr>
          </a:p>
          <a:p>
            <a:pPr marL="457200" lvl="1" indent="0">
              <a:buNone/>
            </a:pPr>
            <a:r>
              <a:rPr lang="en-US" dirty="0" smtClean="0">
                <a:latin typeface="Times New Roman" charset="0"/>
                <a:ea typeface="Times New Roman" charset="0"/>
                <a:cs typeface="Times New Roman" charset="0"/>
              </a:rPr>
              <a:t>False </a:t>
            </a:r>
          </a:p>
          <a:p>
            <a:pPr marL="457200" lvl="1" indent="0">
              <a:buNone/>
            </a:pPr>
            <a:r>
              <a:rPr lang="en-US" dirty="0" smtClean="0">
                <a:latin typeface="Times New Roman" charset="0"/>
                <a:ea typeface="Times New Roman" charset="0"/>
                <a:cs typeface="Times New Roman" charset="0"/>
              </a:rPr>
              <a:t>&gt;&gt;&gt; </a:t>
            </a:r>
            <a:r>
              <a:rPr lang="en-US" dirty="0">
                <a:latin typeface="Times New Roman" charset="0"/>
                <a:ea typeface="Times New Roman" charset="0"/>
                <a:cs typeface="Times New Roman" charset="0"/>
              </a:rPr>
              <a:t>box3.corner </a:t>
            </a:r>
            <a:endParaRPr lang="en-US" dirty="0" smtClean="0">
              <a:latin typeface="Times New Roman" charset="0"/>
              <a:ea typeface="Times New Roman" charset="0"/>
              <a:cs typeface="Times New Roman" charset="0"/>
            </a:endParaRPr>
          </a:p>
          <a:p>
            <a:pPr marL="457200" lvl="1" indent="0">
              <a:buNone/>
            </a:pPr>
            <a:r>
              <a:rPr lang="en-US" dirty="0" smtClean="0">
                <a:latin typeface="Times New Roman" charset="0"/>
                <a:ea typeface="Times New Roman" charset="0"/>
                <a:cs typeface="Times New Roman" charset="0"/>
              </a:rPr>
              <a:t>is </a:t>
            </a:r>
            <a:r>
              <a:rPr lang="en-US" dirty="0" err="1">
                <a:latin typeface="Times New Roman" charset="0"/>
                <a:ea typeface="Times New Roman" charset="0"/>
                <a:cs typeface="Times New Roman" charset="0"/>
              </a:rPr>
              <a:t>box.corner</a:t>
            </a:r>
            <a:r>
              <a:rPr lang="en-US" dirty="0">
                <a:latin typeface="Times New Roman" charset="0"/>
                <a:ea typeface="Times New Roman" charset="0"/>
                <a:cs typeface="Times New Roman" charset="0"/>
              </a:rPr>
              <a:t> </a:t>
            </a:r>
            <a:endParaRPr lang="en-US" dirty="0" smtClean="0">
              <a:latin typeface="Times New Roman" charset="0"/>
              <a:ea typeface="Times New Roman" charset="0"/>
              <a:cs typeface="Times New Roman" charset="0"/>
            </a:endParaRPr>
          </a:p>
          <a:p>
            <a:pPr marL="457200" lvl="1" indent="0">
              <a:buNone/>
            </a:pPr>
            <a:r>
              <a:rPr lang="en-US" dirty="0" smtClean="0">
                <a:latin typeface="Times New Roman" charset="0"/>
                <a:ea typeface="Times New Roman" charset="0"/>
                <a:cs typeface="Times New Roman" charset="0"/>
              </a:rPr>
              <a:t>False </a:t>
            </a:r>
          </a:p>
          <a:p>
            <a:r>
              <a:rPr lang="en-US" dirty="0" smtClean="0"/>
              <a:t>box3 </a:t>
            </a:r>
            <a:r>
              <a:rPr lang="en-US" dirty="0"/>
              <a:t>and box are completely separate objects.</a:t>
            </a:r>
            <a:br>
              <a:rPr lang="en-US" dirty="0"/>
            </a:br>
            <a:endParaRPr lang="en-US" dirty="0"/>
          </a:p>
          <a:p>
            <a:endParaRPr lang="en-US" dirty="0"/>
          </a:p>
        </p:txBody>
      </p:sp>
    </p:spTree>
    <p:extLst>
      <p:ext uri="{BB962C8B-B14F-4D97-AF65-F5344CB8AC3E}">
        <p14:creationId xmlns:p14="http://schemas.microsoft.com/office/powerpoint/2010/main" val="11986036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16 Classes and Functions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16080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16 Classes and Functions</a:t>
            </a:r>
            <a:endParaRPr lang="en-US" dirty="0"/>
          </a:p>
        </p:txBody>
      </p:sp>
      <p:sp>
        <p:nvSpPr>
          <p:cNvPr id="3" name="Content Placeholder 2"/>
          <p:cNvSpPr>
            <a:spLocks noGrp="1"/>
          </p:cNvSpPr>
          <p:nvPr>
            <p:ph idx="1"/>
          </p:nvPr>
        </p:nvSpPr>
        <p:spPr/>
        <p:txBody>
          <a:bodyPr>
            <a:normAutofit/>
          </a:bodyPr>
          <a:lstStyle/>
          <a:p>
            <a:r>
              <a:rPr lang="en-US" dirty="0" smtClean="0"/>
              <a:t>Example of a programmer defined type (</a:t>
            </a:r>
            <a:r>
              <a:rPr lang="en-US" dirty="0" err="1" smtClean="0"/>
              <a:t>ie</a:t>
            </a:r>
            <a:r>
              <a:rPr lang="en-US" dirty="0" smtClean="0"/>
              <a:t>. a class)</a:t>
            </a:r>
            <a:endParaRPr lang="en-US" dirty="0" smtClean="0"/>
          </a:p>
          <a:p>
            <a:pPr marL="457200" lvl="1" indent="0">
              <a:buNone/>
            </a:pPr>
            <a:r>
              <a:rPr lang="en-US" sz="1600" dirty="0" smtClean="0">
                <a:latin typeface="Times New Roman" charset="0"/>
                <a:ea typeface="Times New Roman" charset="0"/>
                <a:cs typeface="Times New Roman" charset="0"/>
              </a:rPr>
              <a:t>class Time:</a:t>
            </a:r>
          </a:p>
          <a:p>
            <a:pPr marL="457200" lvl="1" indent="0">
              <a:buNone/>
            </a:pPr>
            <a:r>
              <a:rPr lang="en-US" sz="1600" dirty="0" smtClean="0">
                <a:latin typeface="Times New Roman" charset="0"/>
                <a:ea typeface="Times New Roman" charset="0"/>
                <a:cs typeface="Times New Roman" charset="0"/>
              </a:rPr>
              <a:t>    """</a:t>
            </a:r>
            <a:r>
              <a:rPr lang="en-US" sz="1600" dirty="0">
                <a:latin typeface="Times New Roman" charset="0"/>
                <a:ea typeface="Times New Roman" charset="0"/>
                <a:cs typeface="Times New Roman" charset="0"/>
              </a:rPr>
              <a:t>Represents the time of day. </a:t>
            </a:r>
            <a:endParaRPr lang="en-US" sz="1600" dirty="0" smtClean="0">
              <a:latin typeface="Times New Roman" charset="0"/>
              <a:ea typeface="Times New Roman" charset="0"/>
              <a:cs typeface="Times New Roman" charset="0"/>
            </a:endParaRPr>
          </a:p>
          <a:p>
            <a:pPr marL="457200" lvl="1" indent="0">
              <a:buNone/>
            </a:pPr>
            <a:endParaRPr lang="en-US" sz="1600" dirty="0">
              <a:latin typeface="Times New Roman" charset="0"/>
              <a:ea typeface="Times New Roman" charset="0"/>
              <a:cs typeface="Times New Roman" charset="0"/>
            </a:endParaRPr>
          </a:p>
          <a:p>
            <a:pPr marL="457200" lvl="1" indent="0">
              <a:buNone/>
            </a:pPr>
            <a:r>
              <a:rPr lang="en-US" sz="1600" dirty="0">
                <a:latin typeface="Times New Roman" charset="0"/>
                <a:ea typeface="Times New Roman" charset="0"/>
                <a:cs typeface="Times New Roman" charset="0"/>
              </a:rPr>
              <a:t> </a:t>
            </a:r>
            <a:r>
              <a:rPr lang="en-US" sz="1600" dirty="0" smtClean="0">
                <a:latin typeface="Times New Roman" charset="0"/>
                <a:ea typeface="Times New Roman" charset="0"/>
                <a:cs typeface="Times New Roman" charset="0"/>
              </a:rPr>
              <a:t>    attributes</a:t>
            </a:r>
            <a:r>
              <a:rPr lang="en-US" sz="1600" dirty="0">
                <a:latin typeface="Times New Roman" charset="0"/>
                <a:ea typeface="Times New Roman" charset="0"/>
                <a:cs typeface="Times New Roman" charset="0"/>
              </a:rPr>
              <a:t>: hour, minute, second </a:t>
            </a:r>
            <a:endParaRPr lang="en-US" sz="1600" dirty="0" smtClean="0">
              <a:latin typeface="Times New Roman" charset="0"/>
              <a:ea typeface="Times New Roman" charset="0"/>
              <a:cs typeface="Times New Roman" charset="0"/>
            </a:endParaRPr>
          </a:p>
          <a:p>
            <a:pPr marL="457200" lvl="1" indent="0">
              <a:buNone/>
            </a:pPr>
            <a:r>
              <a:rPr lang="en-US" sz="1600" dirty="0">
                <a:latin typeface="Times New Roman" charset="0"/>
                <a:ea typeface="Times New Roman" charset="0"/>
                <a:cs typeface="Times New Roman" charset="0"/>
              </a:rPr>
              <a:t> </a:t>
            </a:r>
            <a:r>
              <a:rPr lang="en-US" sz="1600" dirty="0" smtClean="0">
                <a:latin typeface="Times New Roman" charset="0"/>
                <a:ea typeface="Times New Roman" charset="0"/>
                <a:cs typeface="Times New Roman" charset="0"/>
              </a:rPr>
              <a:t>   """ </a:t>
            </a:r>
            <a:endParaRPr lang="en-US" sz="1600" dirty="0">
              <a:latin typeface="Times New Roman" charset="0"/>
              <a:ea typeface="Times New Roman" charset="0"/>
              <a:cs typeface="Times New Roman" charset="0"/>
            </a:endParaRPr>
          </a:p>
          <a:p>
            <a:pPr marL="457200" lvl="1" indent="0">
              <a:buNone/>
            </a:pPr>
            <a:endParaRPr lang="en-US" sz="1600" dirty="0">
              <a:latin typeface="Times New Roman" charset="0"/>
              <a:ea typeface="Times New Roman" charset="0"/>
              <a:cs typeface="Times New Roman" charset="0"/>
            </a:endParaRPr>
          </a:p>
          <a:p>
            <a:r>
              <a:rPr lang="en-US" dirty="0"/>
              <a:t>We can create a new </a:t>
            </a:r>
            <a:r>
              <a:rPr lang="en-US" dirty="0"/>
              <a:t>Time </a:t>
            </a:r>
            <a:r>
              <a:rPr lang="en-US" dirty="0"/>
              <a:t>object and assign attributes for hours, minutes, and seconds: </a:t>
            </a:r>
            <a:endParaRPr lang="en-US" dirty="0"/>
          </a:p>
          <a:p>
            <a:pPr marL="457200" lvl="1" indent="0">
              <a:buNone/>
            </a:pPr>
            <a:r>
              <a:rPr lang="en-US" sz="1600" dirty="0" smtClean="0">
                <a:latin typeface="Times New Roman" charset="0"/>
                <a:ea typeface="Times New Roman" charset="0"/>
                <a:cs typeface="Times New Roman" charset="0"/>
              </a:rPr>
              <a:t>time </a:t>
            </a:r>
            <a:r>
              <a:rPr lang="en-US" sz="1600" dirty="0">
                <a:latin typeface="Times New Roman" charset="0"/>
                <a:ea typeface="Times New Roman" charset="0"/>
                <a:cs typeface="Times New Roman" charset="0"/>
              </a:rPr>
              <a:t>= Time</a:t>
            </a:r>
            <a:r>
              <a:rPr lang="en-US" sz="1600" dirty="0" smtClean="0">
                <a:latin typeface="Times New Roman" charset="0"/>
                <a:ea typeface="Times New Roman" charset="0"/>
                <a:cs typeface="Times New Roman" charset="0"/>
              </a:rPr>
              <a:t>()</a:t>
            </a:r>
          </a:p>
          <a:p>
            <a:pPr marL="457200" lvl="1" indent="0">
              <a:buNone/>
            </a:pPr>
            <a:r>
              <a:rPr lang="en-US" sz="1600" dirty="0" err="1" smtClean="0">
                <a:latin typeface="Times New Roman" charset="0"/>
                <a:ea typeface="Times New Roman" charset="0"/>
                <a:cs typeface="Times New Roman" charset="0"/>
              </a:rPr>
              <a:t>time.hour</a:t>
            </a:r>
            <a:r>
              <a:rPr lang="en-US" sz="1600" dirty="0" smtClean="0">
                <a:latin typeface="Times New Roman" charset="0"/>
                <a:ea typeface="Times New Roman" charset="0"/>
                <a:cs typeface="Times New Roman" charset="0"/>
              </a:rPr>
              <a:t> </a:t>
            </a:r>
            <a:r>
              <a:rPr lang="en-US" sz="1600" dirty="0">
                <a:latin typeface="Times New Roman" charset="0"/>
                <a:ea typeface="Times New Roman" charset="0"/>
                <a:cs typeface="Times New Roman" charset="0"/>
              </a:rPr>
              <a:t>= </a:t>
            </a:r>
            <a:r>
              <a:rPr lang="en-US" sz="1600" dirty="0" smtClean="0">
                <a:latin typeface="Times New Roman" charset="0"/>
                <a:ea typeface="Times New Roman" charset="0"/>
                <a:cs typeface="Times New Roman" charset="0"/>
              </a:rPr>
              <a:t>11</a:t>
            </a:r>
          </a:p>
          <a:p>
            <a:pPr marL="457200" lvl="1" indent="0">
              <a:buNone/>
            </a:pPr>
            <a:r>
              <a:rPr lang="en-US" sz="1600" dirty="0" err="1" smtClean="0">
                <a:latin typeface="Times New Roman" charset="0"/>
                <a:ea typeface="Times New Roman" charset="0"/>
                <a:cs typeface="Times New Roman" charset="0"/>
              </a:rPr>
              <a:t>time.minute</a:t>
            </a:r>
            <a:r>
              <a:rPr lang="en-US" sz="1600" dirty="0" smtClean="0">
                <a:latin typeface="Times New Roman" charset="0"/>
                <a:ea typeface="Times New Roman" charset="0"/>
                <a:cs typeface="Times New Roman" charset="0"/>
              </a:rPr>
              <a:t> </a:t>
            </a:r>
            <a:r>
              <a:rPr lang="en-US" sz="1600" dirty="0">
                <a:latin typeface="Times New Roman" charset="0"/>
                <a:ea typeface="Times New Roman" charset="0"/>
                <a:cs typeface="Times New Roman" charset="0"/>
              </a:rPr>
              <a:t>= </a:t>
            </a:r>
            <a:r>
              <a:rPr lang="en-US" sz="1600" dirty="0" smtClean="0">
                <a:latin typeface="Times New Roman" charset="0"/>
                <a:ea typeface="Times New Roman" charset="0"/>
                <a:cs typeface="Times New Roman" charset="0"/>
              </a:rPr>
              <a:t>59</a:t>
            </a:r>
          </a:p>
          <a:p>
            <a:pPr marL="457200" lvl="1" indent="0">
              <a:buNone/>
            </a:pPr>
            <a:r>
              <a:rPr lang="en-US" sz="1600" dirty="0" err="1" smtClean="0">
                <a:latin typeface="Times New Roman" charset="0"/>
                <a:ea typeface="Times New Roman" charset="0"/>
                <a:cs typeface="Times New Roman" charset="0"/>
              </a:rPr>
              <a:t>time.second</a:t>
            </a:r>
            <a:r>
              <a:rPr lang="en-US" sz="1600" dirty="0" smtClean="0">
                <a:latin typeface="Times New Roman" charset="0"/>
                <a:ea typeface="Times New Roman" charset="0"/>
                <a:cs typeface="Times New Roman" charset="0"/>
              </a:rPr>
              <a:t> </a:t>
            </a:r>
            <a:r>
              <a:rPr lang="en-US" sz="1600" dirty="0">
                <a:latin typeface="Times New Roman" charset="0"/>
                <a:ea typeface="Times New Roman" charset="0"/>
                <a:cs typeface="Times New Roman" charset="0"/>
              </a:rPr>
              <a:t>= 30 </a:t>
            </a:r>
          </a:p>
          <a:p>
            <a:endParaRPr lang="en-US" dirty="0"/>
          </a:p>
        </p:txBody>
      </p:sp>
      <p:pic>
        <p:nvPicPr>
          <p:cNvPr id="4" name="Picture 3"/>
          <p:cNvPicPr>
            <a:picLocks noChangeAspect="1"/>
          </p:cNvPicPr>
          <p:nvPr/>
        </p:nvPicPr>
        <p:blipFill>
          <a:blip r:embed="rId2"/>
          <a:stretch>
            <a:fillRect/>
          </a:stretch>
        </p:blipFill>
        <p:spPr>
          <a:xfrm>
            <a:off x="5219075" y="4659026"/>
            <a:ext cx="3305748" cy="1652874"/>
          </a:xfrm>
          <a:prstGeom prst="rect">
            <a:avLst/>
          </a:prstGeom>
        </p:spPr>
      </p:pic>
    </p:spTree>
    <p:extLst>
      <p:ext uri="{BB962C8B-B14F-4D97-AF65-F5344CB8AC3E}">
        <p14:creationId xmlns:p14="http://schemas.microsoft.com/office/powerpoint/2010/main" val="16365796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in this chapter</a:t>
            </a:r>
            <a:endParaRPr lang="en-US" dirty="0"/>
          </a:p>
        </p:txBody>
      </p:sp>
      <p:sp>
        <p:nvSpPr>
          <p:cNvPr id="3" name="Content Placeholder 2"/>
          <p:cNvSpPr>
            <a:spLocks noGrp="1"/>
          </p:cNvSpPr>
          <p:nvPr>
            <p:ph idx="1"/>
          </p:nvPr>
        </p:nvSpPr>
        <p:spPr/>
        <p:txBody>
          <a:bodyPr/>
          <a:lstStyle/>
          <a:p>
            <a:r>
              <a:rPr lang="en-US" dirty="0"/>
              <a:t>As an exercise, write a function called </a:t>
            </a:r>
            <a:r>
              <a:rPr lang="en-US" dirty="0" err="1"/>
              <a:t>print_time</a:t>
            </a:r>
            <a:r>
              <a:rPr lang="en-US" dirty="0"/>
              <a:t> </a:t>
            </a:r>
            <a:r>
              <a:rPr lang="en-US" dirty="0"/>
              <a:t>that takes a Time object and prints it in the form </a:t>
            </a:r>
            <a:r>
              <a:rPr lang="en-US" dirty="0" err="1"/>
              <a:t>hour:minute:second</a:t>
            </a:r>
            <a:r>
              <a:rPr lang="en-US" dirty="0"/>
              <a:t>. </a:t>
            </a:r>
            <a:r>
              <a:rPr lang="en-US" sz="1800" i="1" dirty="0"/>
              <a:t>Hint: the format sequence </a:t>
            </a:r>
            <a:r>
              <a:rPr lang="en-US" sz="1800" i="1" dirty="0"/>
              <a:t>'%.2d' </a:t>
            </a:r>
            <a:r>
              <a:rPr lang="en-US" sz="1800" i="1" dirty="0"/>
              <a:t>prints an integer using at least two digits, including a leading zero if necessary. </a:t>
            </a:r>
            <a:endParaRPr lang="en-US" sz="1800" i="1" dirty="0"/>
          </a:p>
          <a:p>
            <a:r>
              <a:rPr lang="en-US" dirty="0"/>
              <a:t>Write a </a:t>
            </a:r>
            <a:r>
              <a:rPr lang="en-US" dirty="0" err="1"/>
              <a:t>boolean</a:t>
            </a:r>
            <a:r>
              <a:rPr lang="en-US" dirty="0"/>
              <a:t> function called </a:t>
            </a:r>
            <a:r>
              <a:rPr lang="en-US" dirty="0" err="1"/>
              <a:t>is_after</a:t>
            </a:r>
            <a:r>
              <a:rPr lang="en-US" dirty="0"/>
              <a:t> </a:t>
            </a:r>
            <a:r>
              <a:rPr lang="en-US" dirty="0"/>
              <a:t>that takes two Time objects, </a:t>
            </a:r>
            <a:r>
              <a:rPr lang="en-US" dirty="0"/>
              <a:t>t1 </a:t>
            </a:r>
            <a:r>
              <a:rPr lang="en-US" dirty="0"/>
              <a:t>and </a:t>
            </a:r>
            <a:r>
              <a:rPr lang="en-US" dirty="0"/>
              <a:t>t2</a:t>
            </a:r>
            <a:r>
              <a:rPr lang="en-US" dirty="0"/>
              <a:t>, and re- turns </a:t>
            </a:r>
            <a:r>
              <a:rPr lang="en-US" dirty="0"/>
              <a:t>True </a:t>
            </a:r>
            <a:r>
              <a:rPr lang="en-US" dirty="0"/>
              <a:t>if </a:t>
            </a:r>
            <a:r>
              <a:rPr lang="en-US" dirty="0"/>
              <a:t>t1 </a:t>
            </a:r>
            <a:r>
              <a:rPr lang="en-US" dirty="0"/>
              <a:t>follows </a:t>
            </a:r>
            <a:r>
              <a:rPr lang="en-US" dirty="0"/>
              <a:t>t2 </a:t>
            </a:r>
            <a:r>
              <a:rPr lang="en-US" dirty="0"/>
              <a:t>chronologically and </a:t>
            </a:r>
            <a:r>
              <a:rPr lang="en-US" dirty="0"/>
              <a:t>False </a:t>
            </a:r>
            <a:r>
              <a:rPr lang="en-US" dirty="0"/>
              <a:t>otherwise. Challenge: don’t use an </a:t>
            </a:r>
            <a:r>
              <a:rPr lang="en-US" dirty="0"/>
              <a:t>if </a:t>
            </a:r>
            <a:r>
              <a:rPr lang="en-US" dirty="0"/>
              <a:t>statement. </a:t>
            </a:r>
            <a:endParaRPr lang="en-US" dirty="0"/>
          </a:p>
          <a:p>
            <a:endParaRPr lang="en-US" dirty="0"/>
          </a:p>
        </p:txBody>
      </p:sp>
    </p:spTree>
    <p:extLst>
      <p:ext uri="{BB962C8B-B14F-4D97-AF65-F5344CB8AC3E}">
        <p14:creationId xmlns:p14="http://schemas.microsoft.com/office/powerpoint/2010/main" val="863894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a:bodyPr>
          <a:lstStyle/>
          <a:p>
            <a:r>
              <a:rPr lang="en-US" sz="1800" b="1" dirty="0"/>
              <a:t>A list is a </a:t>
            </a:r>
            <a:r>
              <a:rPr lang="en-US" sz="1800" b="1" dirty="0" smtClean="0"/>
              <a:t>sequence</a:t>
            </a:r>
          </a:p>
          <a:p>
            <a:pPr marL="0" indent="0">
              <a:buNone/>
            </a:pPr>
            <a:r>
              <a:rPr lang="en-US" sz="1200" dirty="0">
                <a:latin typeface="Times New Roman" panose="02020603050405020304" pitchFamily="18" charset="0"/>
                <a:cs typeface="Times New Roman" panose="02020603050405020304" pitchFamily="18" charset="0"/>
              </a:rPr>
              <a:t>&gt;&gt;&gt; cheeses = ['Cheddar', 'Edam', 'Gouda']</a:t>
            </a:r>
          </a:p>
          <a:p>
            <a:pPr marL="0" indent="0">
              <a:buNone/>
            </a:pPr>
            <a:r>
              <a:rPr lang="en-US" sz="1200" dirty="0">
                <a:latin typeface="Times New Roman" panose="02020603050405020304" pitchFamily="18" charset="0"/>
                <a:cs typeface="Times New Roman" panose="02020603050405020304" pitchFamily="18" charset="0"/>
              </a:rPr>
              <a:t>&gt;&gt;&gt; numbers = [17, 123]</a:t>
            </a:r>
          </a:p>
          <a:p>
            <a:pPr marL="0" indent="0">
              <a:buNone/>
            </a:pPr>
            <a:r>
              <a:rPr lang="en-US" sz="1200" dirty="0">
                <a:latin typeface="Times New Roman" panose="02020603050405020304" pitchFamily="18" charset="0"/>
                <a:cs typeface="Times New Roman" panose="02020603050405020304" pitchFamily="18" charset="0"/>
              </a:rPr>
              <a:t>&gt;&gt;&gt; empty = []</a:t>
            </a:r>
          </a:p>
          <a:p>
            <a:pPr marL="0" indent="0">
              <a:buNone/>
            </a:pPr>
            <a:r>
              <a:rPr lang="en-US" sz="1200" dirty="0">
                <a:latin typeface="Times New Roman" panose="02020603050405020304" pitchFamily="18" charset="0"/>
                <a:cs typeface="Times New Roman" panose="02020603050405020304" pitchFamily="18" charset="0"/>
              </a:rPr>
              <a:t>&gt;&gt;&gt; print cheeses, numbers, empty</a:t>
            </a:r>
          </a:p>
          <a:p>
            <a:pPr marL="0" indent="0">
              <a:buNone/>
            </a:pPr>
            <a:r>
              <a:rPr lang="en-US" sz="1200" dirty="0">
                <a:latin typeface="Times New Roman" panose="02020603050405020304" pitchFamily="18" charset="0"/>
                <a:cs typeface="Times New Roman" panose="02020603050405020304" pitchFamily="18" charset="0"/>
              </a:rPr>
              <a:t>['Cheddar', 'Edam', 'Gouda'] [17, 123] </a:t>
            </a:r>
            <a:r>
              <a:rPr lang="en-US" sz="1200" dirty="0" smtClean="0">
                <a:latin typeface="Times New Roman" panose="02020603050405020304" pitchFamily="18" charset="0"/>
                <a:cs typeface="Times New Roman" panose="02020603050405020304" pitchFamily="18" charset="0"/>
              </a:rPr>
              <a:t>[]</a:t>
            </a:r>
          </a:p>
          <a:p>
            <a:endParaRPr lang="en-US" sz="1800" b="1" dirty="0" smtClean="0"/>
          </a:p>
          <a:p>
            <a:r>
              <a:rPr lang="en-US" sz="1800" b="1" dirty="0" smtClean="0"/>
              <a:t>State diagram  -&gt;</a:t>
            </a:r>
          </a:p>
          <a:p>
            <a:endParaRPr lang="en-US" sz="1800" b="1" dirty="0"/>
          </a:p>
          <a:p>
            <a:r>
              <a:rPr lang="en-US" sz="1800" b="1" dirty="0" smtClean="0"/>
              <a:t>A list is mutable</a:t>
            </a:r>
          </a:p>
          <a:p>
            <a:endParaRPr lang="en-US" sz="1800" b="1" dirty="0" smtClean="0"/>
          </a:p>
          <a:p>
            <a:endParaRPr lang="en-US" sz="1800" b="1" dirty="0" smtClean="0"/>
          </a:p>
          <a:p>
            <a:pPr marL="0" indent="0">
              <a:buNone/>
            </a:pPr>
            <a:endParaRPr lang="en-US" sz="1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382366" y="2178193"/>
            <a:ext cx="5048250" cy="3228975"/>
          </a:xfrm>
          <a:prstGeom prst="rect">
            <a:avLst/>
          </a:prstGeom>
        </p:spPr>
      </p:pic>
    </p:spTree>
    <p:extLst>
      <p:ext uri="{BB962C8B-B14F-4D97-AF65-F5344CB8AC3E}">
        <p14:creationId xmlns:p14="http://schemas.microsoft.com/office/powerpoint/2010/main" val="7868344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started! (and Pure functions)</a:t>
            </a:r>
            <a:endParaRPr lang="en-US" dirty="0"/>
          </a:p>
        </p:txBody>
      </p:sp>
      <p:sp>
        <p:nvSpPr>
          <p:cNvPr id="3" name="Content Placeholder 2"/>
          <p:cNvSpPr>
            <a:spLocks noGrp="1"/>
          </p:cNvSpPr>
          <p:nvPr>
            <p:ph idx="1"/>
          </p:nvPr>
        </p:nvSpPr>
        <p:spPr/>
        <p:txBody>
          <a:bodyPr/>
          <a:lstStyle/>
          <a:p>
            <a:r>
              <a:rPr lang="en-US" dirty="0"/>
              <a:t>In the next few sections, we’ll write two functions that add time values. They demonstrate two kinds of functions: pure functions and modifiers. </a:t>
            </a:r>
            <a:endParaRPr lang="en-US" dirty="0"/>
          </a:p>
          <a:p>
            <a:r>
              <a:rPr lang="en-US" sz="1600" dirty="0" err="1">
                <a:latin typeface="Times New Roman" charset="0"/>
                <a:ea typeface="Times New Roman" charset="0"/>
                <a:cs typeface="Times New Roman" charset="0"/>
              </a:rPr>
              <a:t>def</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add_time</a:t>
            </a:r>
            <a:r>
              <a:rPr lang="en-US" sz="1600" dirty="0">
                <a:latin typeface="Times New Roman" charset="0"/>
                <a:ea typeface="Times New Roman" charset="0"/>
                <a:cs typeface="Times New Roman" charset="0"/>
              </a:rPr>
              <a:t>(t1, t2</a:t>
            </a:r>
            <a:r>
              <a:rPr lang="en-US" sz="1600" dirty="0" smtClean="0">
                <a:latin typeface="Times New Roman" charset="0"/>
                <a:ea typeface="Times New Roman" charset="0"/>
                <a:cs typeface="Times New Roman" charset="0"/>
              </a:rPr>
              <a:t>):</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sum </a:t>
            </a:r>
            <a:r>
              <a:rPr lang="en-US" sz="1600" dirty="0">
                <a:latin typeface="Times New Roman" charset="0"/>
                <a:ea typeface="Times New Roman" charset="0"/>
                <a:cs typeface="Times New Roman" charset="0"/>
              </a:rPr>
              <a:t>= Time() </a:t>
            </a:r>
            <a:br>
              <a:rPr lang="en-US" sz="1600" dirty="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a:t>
            </a:r>
            <a:r>
              <a:rPr lang="en-US" sz="1600" dirty="0" err="1" smtClean="0">
                <a:latin typeface="Times New Roman" charset="0"/>
                <a:ea typeface="Times New Roman" charset="0"/>
                <a:cs typeface="Times New Roman" charset="0"/>
              </a:rPr>
              <a:t>sum.hour</a:t>
            </a:r>
            <a:r>
              <a:rPr lang="en-US" sz="1600" dirty="0" smtClean="0">
                <a:latin typeface="Times New Roman" charset="0"/>
                <a:ea typeface="Times New Roman" charset="0"/>
                <a:cs typeface="Times New Roman" charset="0"/>
              </a:rPr>
              <a:t> </a:t>
            </a:r>
            <a:r>
              <a:rPr lang="en-US" sz="1600" dirty="0">
                <a:latin typeface="Times New Roman" charset="0"/>
                <a:ea typeface="Times New Roman" charset="0"/>
                <a:cs typeface="Times New Roman" charset="0"/>
              </a:rPr>
              <a:t>= t1.hour + </a:t>
            </a:r>
            <a:r>
              <a:rPr lang="en-US" sz="1600" dirty="0" smtClean="0">
                <a:latin typeface="Times New Roman" charset="0"/>
                <a:ea typeface="Times New Roman" charset="0"/>
                <a:cs typeface="Times New Roman" charset="0"/>
              </a:rPr>
              <a:t>t2.hour</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a:t>
            </a:r>
            <a:r>
              <a:rPr lang="en-US" sz="1600" dirty="0" err="1" smtClean="0">
                <a:latin typeface="Times New Roman" charset="0"/>
                <a:ea typeface="Times New Roman" charset="0"/>
                <a:cs typeface="Times New Roman" charset="0"/>
              </a:rPr>
              <a:t>sum.minute</a:t>
            </a:r>
            <a:r>
              <a:rPr lang="en-US" sz="1600" dirty="0" smtClean="0">
                <a:latin typeface="Times New Roman" charset="0"/>
                <a:ea typeface="Times New Roman" charset="0"/>
                <a:cs typeface="Times New Roman" charset="0"/>
              </a:rPr>
              <a:t> </a:t>
            </a:r>
            <a:r>
              <a:rPr lang="en-US" sz="1600" dirty="0">
                <a:latin typeface="Times New Roman" charset="0"/>
                <a:ea typeface="Times New Roman" charset="0"/>
                <a:cs typeface="Times New Roman" charset="0"/>
              </a:rPr>
              <a:t>= t1.minute + </a:t>
            </a:r>
            <a:r>
              <a:rPr lang="en-US" sz="1600" dirty="0" smtClean="0">
                <a:latin typeface="Times New Roman" charset="0"/>
                <a:ea typeface="Times New Roman" charset="0"/>
                <a:cs typeface="Times New Roman" charset="0"/>
              </a:rPr>
              <a:t>t2.minute</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a:t>
            </a:r>
            <a:r>
              <a:rPr lang="en-US" sz="1600" dirty="0" err="1" smtClean="0">
                <a:latin typeface="Times New Roman" charset="0"/>
                <a:ea typeface="Times New Roman" charset="0"/>
                <a:cs typeface="Times New Roman" charset="0"/>
              </a:rPr>
              <a:t>sum.second</a:t>
            </a:r>
            <a:r>
              <a:rPr lang="en-US" sz="1600" dirty="0" smtClean="0">
                <a:latin typeface="Times New Roman" charset="0"/>
                <a:ea typeface="Times New Roman" charset="0"/>
                <a:cs typeface="Times New Roman" charset="0"/>
              </a:rPr>
              <a:t> </a:t>
            </a:r>
            <a:r>
              <a:rPr lang="en-US" sz="1600" dirty="0">
                <a:latin typeface="Times New Roman" charset="0"/>
                <a:ea typeface="Times New Roman" charset="0"/>
                <a:cs typeface="Times New Roman" charset="0"/>
              </a:rPr>
              <a:t>= t1.second + </a:t>
            </a:r>
            <a:r>
              <a:rPr lang="en-US" sz="1600" dirty="0" smtClean="0">
                <a:latin typeface="Times New Roman" charset="0"/>
                <a:ea typeface="Times New Roman" charset="0"/>
                <a:cs typeface="Times New Roman" charset="0"/>
              </a:rPr>
              <a:t>t2.second</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return </a:t>
            </a:r>
            <a:r>
              <a:rPr lang="en-US" sz="1600" dirty="0">
                <a:latin typeface="Times New Roman" charset="0"/>
                <a:ea typeface="Times New Roman" charset="0"/>
                <a:cs typeface="Times New Roman" charset="0"/>
              </a:rPr>
              <a:t>sum </a:t>
            </a:r>
          </a:p>
          <a:p>
            <a:r>
              <a:rPr lang="en-US" dirty="0"/>
              <a:t>This is called a </a:t>
            </a:r>
            <a:r>
              <a:rPr lang="en-US" b="1" dirty="0"/>
              <a:t>pure function </a:t>
            </a:r>
            <a:r>
              <a:rPr lang="en-US" dirty="0"/>
              <a:t>because it does not modify any of the objects passed to it as arguments and it has no effect, like displaying a value or getting user input, other than returning a value. </a:t>
            </a:r>
            <a:endParaRPr lang="en-US" dirty="0"/>
          </a:p>
          <a:p>
            <a:endParaRPr lang="en-US" dirty="0"/>
          </a:p>
        </p:txBody>
      </p:sp>
    </p:spTree>
    <p:extLst>
      <p:ext uri="{BB962C8B-B14F-4D97-AF65-F5344CB8AC3E}">
        <p14:creationId xmlns:p14="http://schemas.microsoft.com/office/powerpoint/2010/main" val="16063715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and patch </a:t>
            </a:r>
            <a:br>
              <a:rPr lang="en-US" dirty="0" smtClean="0"/>
            </a:br>
            <a:r>
              <a:rPr lang="en-US" dirty="0" smtClean="0"/>
              <a:t>(as a development method)</a:t>
            </a:r>
            <a:endParaRPr lang="en-US" dirty="0"/>
          </a:p>
        </p:txBody>
      </p:sp>
      <p:sp>
        <p:nvSpPr>
          <p:cNvPr id="3" name="Content Placeholder 2"/>
          <p:cNvSpPr>
            <a:spLocks noGrp="1"/>
          </p:cNvSpPr>
          <p:nvPr>
            <p:ph idx="1"/>
          </p:nvPr>
        </p:nvSpPr>
        <p:spPr/>
        <p:txBody>
          <a:bodyPr>
            <a:normAutofit fontScale="92500"/>
          </a:bodyPr>
          <a:lstStyle/>
          <a:p>
            <a:r>
              <a:rPr lang="en-US" dirty="0"/>
              <a:t>To test this function, I’ll create two Time objects: </a:t>
            </a:r>
            <a:r>
              <a:rPr lang="en-US" dirty="0"/>
              <a:t>start </a:t>
            </a:r>
            <a:r>
              <a:rPr lang="en-US" dirty="0"/>
              <a:t>contains the start time of a movie, like </a:t>
            </a:r>
            <a:r>
              <a:rPr lang="en-US" i="1" dirty="0"/>
              <a:t>Monty Python and the Holy Grail</a:t>
            </a:r>
            <a:r>
              <a:rPr lang="en-US" dirty="0"/>
              <a:t>, and </a:t>
            </a:r>
            <a:r>
              <a:rPr lang="en-US" dirty="0"/>
              <a:t>duration </a:t>
            </a:r>
            <a:r>
              <a:rPr lang="en-US" dirty="0"/>
              <a:t>contains the run time of the movie, which is one hour 35 minutes. </a:t>
            </a:r>
            <a:endParaRPr lang="en-US" dirty="0"/>
          </a:p>
          <a:p>
            <a:r>
              <a:rPr lang="en-US" dirty="0" err="1"/>
              <a:t>add_time</a:t>
            </a:r>
            <a:r>
              <a:rPr lang="en-US" dirty="0"/>
              <a:t> </a:t>
            </a:r>
            <a:r>
              <a:rPr lang="en-US" dirty="0"/>
              <a:t>figures out when the movie will be </a:t>
            </a:r>
            <a:r>
              <a:rPr lang="en-US" dirty="0" smtClean="0"/>
              <a:t>done</a:t>
            </a:r>
            <a:r>
              <a:rPr lang="en-US" dirty="0"/>
              <a:t> </a:t>
            </a:r>
            <a:r>
              <a:rPr lang="en-US" sz="1700" i="1" dirty="0" smtClean="0"/>
              <a:t>(mmm</a:t>
            </a:r>
            <a:r>
              <a:rPr lang="mr-IN" sz="1700" i="1" dirty="0" smtClean="0"/>
              <a:t>…</a:t>
            </a:r>
            <a:r>
              <a:rPr lang="en-US" sz="1700" i="1" dirty="0" smtClean="0"/>
              <a:t> 10:80:00??)</a:t>
            </a:r>
            <a:r>
              <a:rPr lang="en-US" dirty="0" smtClean="0"/>
              <a:t/>
            </a:r>
            <a:br>
              <a:rPr lang="en-US" dirty="0" smtClean="0"/>
            </a:br>
            <a:r>
              <a:rPr lang="en-US" dirty="0" smtClean="0"/>
              <a:t/>
            </a:r>
            <a:br>
              <a:rPr lang="en-US" dirty="0" smtClean="0"/>
            </a:br>
            <a:r>
              <a:rPr lang="en-US" sz="1600" dirty="0" smtClean="0">
                <a:latin typeface="Times New Roman" charset="0"/>
                <a:ea typeface="Times New Roman" charset="0"/>
                <a:cs typeface="Times New Roman" charset="0"/>
              </a:rPr>
              <a:t>&gt;&gt;&gt; </a:t>
            </a:r>
            <a:r>
              <a:rPr lang="en-US" sz="1600" dirty="0">
                <a:latin typeface="Times New Roman" charset="0"/>
                <a:ea typeface="Times New Roman" charset="0"/>
                <a:cs typeface="Times New Roman" charset="0"/>
              </a:rPr>
              <a:t>start = Time</a:t>
            </a:r>
            <a:r>
              <a:rPr lang="en-US" sz="1600" dirty="0" smtClean="0">
                <a:latin typeface="Times New Roman" charset="0"/>
                <a:ea typeface="Times New Roman" charset="0"/>
                <a:cs typeface="Times New Roman" charset="0"/>
              </a:rPr>
              <a:t>()</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&gt;&gt;&gt; </a:t>
            </a:r>
            <a:r>
              <a:rPr lang="en-US" sz="1600" dirty="0" err="1">
                <a:latin typeface="Times New Roman" charset="0"/>
                <a:ea typeface="Times New Roman" charset="0"/>
                <a:cs typeface="Times New Roman" charset="0"/>
              </a:rPr>
              <a:t>start.hour</a:t>
            </a:r>
            <a:r>
              <a:rPr lang="en-US" sz="1600" dirty="0">
                <a:latin typeface="Times New Roman" charset="0"/>
                <a:ea typeface="Times New Roman" charset="0"/>
                <a:cs typeface="Times New Roman" charset="0"/>
              </a:rPr>
              <a:t> = </a:t>
            </a:r>
            <a:r>
              <a:rPr lang="en-US" sz="1600" dirty="0" smtClean="0">
                <a:latin typeface="Times New Roman" charset="0"/>
                <a:ea typeface="Times New Roman" charset="0"/>
                <a:cs typeface="Times New Roman" charset="0"/>
              </a:rPr>
              <a:t>9</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&gt;&gt;&gt; </a:t>
            </a:r>
            <a:r>
              <a:rPr lang="en-US" sz="1600" dirty="0" err="1">
                <a:latin typeface="Times New Roman" charset="0"/>
                <a:ea typeface="Times New Roman" charset="0"/>
                <a:cs typeface="Times New Roman" charset="0"/>
              </a:rPr>
              <a:t>start.minute</a:t>
            </a:r>
            <a:r>
              <a:rPr lang="en-US" sz="1600" dirty="0">
                <a:latin typeface="Times New Roman" charset="0"/>
                <a:ea typeface="Times New Roman" charset="0"/>
                <a:cs typeface="Times New Roman" charset="0"/>
              </a:rPr>
              <a:t> = </a:t>
            </a:r>
            <a:r>
              <a:rPr lang="en-US" sz="1600" dirty="0" smtClean="0">
                <a:latin typeface="Times New Roman" charset="0"/>
                <a:ea typeface="Times New Roman" charset="0"/>
                <a:cs typeface="Times New Roman" charset="0"/>
              </a:rPr>
              <a:t>45</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&gt;&gt;&gt; </a:t>
            </a:r>
            <a:r>
              <a:rPr lang="en-US" sz="1600" dirty="0" err="1">
                <a:latin typeface="Times New Roman" charset="0"/>
                <a:ea typeface="Times New Roman" charset="0"/>
                <a:cs typeface="Times New Roman" charset="0"/>
              </a:rPr>
              <a:t>start.second</a:t>
            </a:r>
            <a:r>
              <a:rPr lang="en-US" sz="1600" dirty="0">
                <a:latin typeface="Times New Roman" charset="0"/>
                <a:ea typeface="Times New Roman" charset="0"/>
                <a:cs typeface="Times New Roman" charset="0"/>
              </a:rPr>
              <a:t> = 0 </a:t>
            </a:r>
            <a:r>
              <a:rPr lang="en-US" sz="1600" dirty="0" smtClean="0">
                <a:latin typeface="Times New Roman" charset="0"/>
                <a:ea typeface="Times New Roman" charset="0"/>
                <a:cs typeface="Times New Roman" charset="0"/>
              </a:rPr>
              <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&gt;&gt;&gt; </a:t>
            </a:r>
            <a:r>
              <a:rPr lang="en-US" sz="1600" dirty="0">
                <a:latin typeface="Times New Roman" charset="0"/>
                <a:ea typeface="Times New Roman" charset="0"/>
                <a:cs typeface="Times New Roman" charset="0"/>
              </a:rPr>
              <a:t>duration = Time</a:t>
            </a:r>
            <a:r>
              <a:rPr lang="en-US" sz="1600" dirty="0" smtClean="0">
                <a:latin typeface="Times New Roman" charset="0"/>
                <a:ea typeface="Times New Roman" charset="0"/>
                <a:cs typeface="Times New Roman" charset="0"/>
              </a:rPr>
              <a:t>()</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&gt;&gt;&gt; </a:t>
            </a:r>
            <a:r>
              <a:rPr lang="en-US" sz="1600" dirty="0" err="1">
                <a:latin typeface="Times New Roman" charset="0"/>
                <a:ea typeface="Times New Roman" charset="0"/>
                <a:cs typeface="Times New Roman" charset="0"/>
              </a:rPr>
              <a:t>duration.hour</a:t>
            </a:r>
            <a:r>
              <a:rPr lang="en-US" sz="1600" dirty="0">
                <a:latin typeface="Times New Roman" charset="0"/>
                <a:ea typeface="Times New Roman" charset="0"/>
                <a:cs typeface="Times New Roman" charset="0"/>
              </a:rPr>
              <a:t> = 1 </a:t>
            </a:r>
            <a:r>
              <a:rPr lang="en-US" sz="1600" dirty="0" smtClean="0">
                <a:latin typeface="Times New Roman" charset="0"/>
                <a:ea typeface="Times New Roman" charset="0"/>
                <a:cs typeface="Times New Roman" charset="0"/>
              </a:rPr>
              <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&gt;&gt;&gt; </a:t>
            </a:r>
            <a:r>
              <a:rPr lang="en-US" sz="1600" dirty="0" err="1">
                <a:latin typeface="Times New Roman" charset="0"/>
                <a:ea typeface="Times New Roman" charset="0"/>
                <a:cs typeface="Times New Roman" charset="0"/>
              </a:rPr>
              <a:t>duration.minute</a:t>
            </a:r>
            <a:r>
              <a:rPr lang="en-US" sz="1600" dirty="0">
                <a:latin typeface="Times New Roman" charset="0"/>
                <a:ea typeface="Times New Roman" charset="0"/>
                <a:cs typeface="Times New Roman" charset="0"/>
              </a:rPr>
              <a:t> = 35 </a:t>
            </a:r>
            <a:br>
              <a:rPr lang="en-US" sz="1600" dirty="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&gt;&gt;&gt; </a:t>
            </a:r>
            <a:r>
              <a:rPr lang="en-US" sz="1600" dirty="0" err="1">
                <a:latin typeface="Times New Roman" charset="0"/>
                <a:ea typeface="Times New Roman" charset="0"/>
                <a:cs typeface="Times New Roman" charset="0"/>
              </a:rPr>
              <a:t>duration.second</a:t>
            </a:r>
            <a:r>
              <a:rPr lang="en-US" sz="1600" dirty="0">
                <a:latin typeface="Times New Roman" charset="0"/>
                <a:ea typeface="Times New Roman" charset="0"/>
                <a:cs typeface="Times New Roman" charset="0"/>
              </a:rPr>
              <a:t> = 0 </a:t>
            </a:r>
            <a:br>
              <a:rPr lang="en-US" sz="1600" dirty="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&gt;&gt;&gt; </a:t>
            </a:r>
            <a:r>
              <a:rPr lang="en-US" sz="1600" dirty="0">
                <a:latin typeface="Times New Roman" charset="0"/>
                <a:ea typeface="Times New Roman" charset="0"/>
                <a:cs typeface="Times New Roman" charset="0"/>
              </a:rPr>
              <a:t>done = </a:t>
            </a:r>
            <a:r>
              <a:rPr lang="en-US" sz="1600" dirty="0" err="1">
                <a:latin typeface="Times New Roman" charset="0"/>
                <a:ea typeface="Times New Roman" charset="0"/>
                <a:cs typeface="Times New Roman" charset="0"/>
              </a:rPr>
              <a:t>add_time</a:t>
            </a:r>
            <a:r>
              <a:rPr lang="en-US" sz="1600" dirty="0">
                <a:latin typeface="Times New Roman" charset="0"/>
                <a:ea typeface="Times New Roman" charset="0"/>
                <a:cs typeface="Times New Roman" charset="0"/>
              </a:rPr>
              <a:t>(start, duration</a:t>
            </a:r>
            <a:r>
              <a:rPr lang="en-US" sz="1600" dirty="0" smtClean="0">
                <a:latin typeface="Times New Roman" charset="0"/>
                <a:ea typeface="Times New Roman" charset="0"/>
                <a:cs typeface="Times New Roman" charset="0"/>
              </a:rPr>
              <a:t>)</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&gt;&gt;&gt; </a:t>
            </a:r>
            <a:r>
              <a:rPr lang="en-US" sz="1600" dirty="0" err="1">
                <a:latin typeface="Times New Roman" charset="0"/>
                <a:ea typeface="Times New Roman" charset="0"/>
                <a:cs typeface="Times New Roman" charset="0"/>
              </a:rPr>
              <a:t>print_time</a:t>
            </a:r>
            <a:r>
              <a:rPr lang="en-US" sz="1600" dirty="0">
                <a:latin typeface="Times New Roman" charset="0"/>
                <a:ea typeface="Times New Roman" charset="0"/>
                <a:cs typeface="Times New Roman" charset="0"/>
              </a:rPr>
              <a:t>(done) </a:t>
            </a:r>
            <a:br>
              <a:rPr lang="en-US" sz="1600" dirty="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10:80:00 </a:t>
            </a:r>
            <a:endParaRPr lang="en-US" sz="1600" dirty="0">
              <a:latin typeface="Times New Roman" charset="0"/>
              <a:ea typeface="Times New Roman" charset="0"/>
              <a:cs typeface="Times New Roman" charset="0"/>
            </a:endParaRPr>
          </a:p>
          <a:p>
            <a:endParaRPr lang="en-US" sz="1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7294627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10:80:00 as a time?  Now lets patch.</a:t>
            </a:r>
            <a:endParaRPr lang="en-US" dirty="0"/>
          </a:p>
        </p:txBody>
      </p:sp>
      <p:sp>
        <p:nvSpPr>
          <p:cNvPr id="3" name="Content Placeholder 2"/>
          <p:cNvSpPr>
            <a:spLocks noGrp="1"/>
          </p:cNvSpPr>
          <p:nvPr>
            <p:ph idx="1"/>
          </p:nvPr>
        </p:nvSpPr>
        <p:spPr/>
        <p:txBody>
          <a:bodyPr/>
          <a:lstStyle/>
          <a:p>
            <a:r>
              <a:rPr lang="en-US" dirty="0"/>
              <a:t>The result, </a:t>
            </a:r>
            <a:r>
              <a:rPr lang="en-US" dirty="0"/>
              <a:t>10:80:00 </a:t>
            </a:r>
            <a:r>
              <a:rPr lang="en-US" dirty="0"/>
              <a:t>might not be what you were hoping for. The problem is that this function does not deal with cases where the number of seconds or minutes adds up to more than sixty. When that happens, we have to “carry” the extra seconds into the minute column or the extra minutes into the hour column. </a:t>
            </a:r>
            <a:endParaRPr lang="en-US" dirty="0"/>
          </a:p>
          <a:p>
            <a:endParaRPr lang="en-US" dirty="0"/>
          </a:p>
        </p:txBody>
      </p:sp>
    </p:spTree>
    <p:extLst>
      <p:ext uri="{BB962C8B-B14F-4D97-AF65-F5344CB8AC3E}">
        <p14:creationId xmlns:p14="http://schemas.microsoft.com/office/powerpoint/2010/main" val="20824537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600" dirty="0" smtClean="0">
                <a:ea typeface="Times New Roman" charset="0"/>
                <a:cs typeface="Times New Roman" charset="0"/>
              </a:rPr>
              <a:t>Correct but longer function</a:t>
            </a:r>
            <a:r>
              <a:rPr lang="en-US" sz="1600" dirty="0" smtClean="0">
                <a:latin typeface="Times New Roman" charset="0"/>
                <a:ea typeface="Times New Roman" charset="0"/>
                <a:cs typeface="Times New Roman" charset="0"/>
              </a:rPr>
              <a:t/>
            </a:r>
            <a:br>
              <a:rPr lang="en-US" sz="1600" dirty="0" smtClean="0">
                <a:latin typeface="Times New Roman" charset="0"/>
                <a:ea typeface="Times New Roman" charset="0"/>
                <a:cs typeface="Times New Roman" charset="0"/>
              </a:rPr>
            </a:br>
            <a:r>
              <a:rPr lang="en-US" sz="1600" dirty="0" err="1" smtClean="0">
                <a:latin typeface="Times New Roman" charset="0"/>
                <a:ea typeface="Times New Roman" charset="0"/>
                <a:cs typeface="Times New Roman" charset="0"/>
              </a:rPr>
              <a:t>def</a:t>
            </a:r>
            <a:r>
              <a:rPr lang="en-US" sz="1600" dirty="0" smtClean="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add_time</a:t>
            </a:r>
            <a:r>
              <a:rPr lang="en-US" sz="1600" dirty="0">
                <a:latin typeface="Times New Roman" charset="0"/>
                <a:ea typeface="Times New Roman" charset="0"/>
                <a:cs typeface="Times New Roman" charset="0"/>
              </a:rPr>
              <a:t>(t1, t2</a:t>
            </a:r>
            <a:r>
              <a:rPr lang="en-US" sz="1600" dirty="0" smtClean="0">
                <a:latin typeface="Times New Roman" charset="0"/>
                <a:ea typeface="Times New Roman" charset="0"/>
                <a:cs typeface="Times New Roman" charset="0"/>
              </a:rPr>
              <a:t>):</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sum </a:t>
            </a:r>
            <a:r>
              <a:rPr lang="en-US" sz="1600" dirty="0">
                <a:latin typeface="Times New Roman" charset="0"/>
                <a:ea typeface="Times New Roman" charset="0"/>
                <a:cs typeface="Times New Roman" charset="0"/>
              </a:rPr>
              <a:t>= Time</a:t>
            </a:r>
            <a:r>
              <a:rPr lang="en-US" sz="1600" dirty="0" smtClean="0">
                <a:latin typeface="Times New Roman" charset="0"/>
                <a:ea typeface="Times New Roman" charset="0"/>
                <a:cs typeface="Times New Roman" charset="0"/>
              </a:rPr>
              <a:t>()</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a:t>
            </a:r>
            <a:r>
              <a:rPr lang="en-US" sz="1600" dirty="0" err="1" smtClean="0">
                <a:latin typeface="Times New Roman" charset="0"/>
                <a:ea typeface="Times New Roman" charset="0"/>
                <a:cs typeface="Times New Roman" charset="0"/>
              </a:rPr>
              <a:t>sum.hour</a:t>
            </a:r>
            <a:r>
              <a:rPr lang="en-US" sz="1600" dirty="0" smtClean="0">
                <a:latin typeface="Times New Roman" charset="0"/>
                <a:ea typeface="Times New Roman" charset="0"/>
                <a:cs typeface="Times New Roman" charset="0"/>
              </a:rPr>
              <a:t> </a:t>
            </a:r>
            <a:r>
              <a:rPr lang="en-US" sz="1600" dirty="0">
                <a:latin typeface="Times New Roman" charset="0"/>
                <a:ea typeface="Times New Roman" charset="0"/>
                <a:cs typeface="Times New Roman" charset="0"/>
              </a:rPr>
              <a:t>= t1.hour + </a:t>
            </a:r>
            <a:r>
              <a:rPr lang="en-US" sz="1600" dirty="0" smtClean="0">
                <a:latin typeface="Times New Roman" charset="0"/>
                <a:ea typeface="Times New Roman" charset="0"/>
                <a:cs typeface="Times New Roman" charset="0"/>
              </a:rPr>
              <a:t>t2.hour</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a:t>
            </a:r>
            <a:r>
              <a:rPr lang="en-US" sz="1600" dirty="0" err="1" smtClean="0">
                <a:latin typeface="Times New Roman" charset="0"/>
                <a:ea typeface="Times New Roman" charset="0"/>
                <a:cs typeface="Times New Roman" charset="0"/>
              </a:rPr>
              <a:t>sum.minute</a:t>
            </a:r>
            <a:r>
              <a:rPr lang="en-US" sz="1600" dirty="0" smtClean="0">
                <a:latin typeface="Times New Roman" charset="0"/>
                <a:ea typeface="Times New Roman" charset="0"/>
                <a:cs typeface="Times New Roman" charset="0"/>
              </a:rPr>
              <a:t> </a:t>
            </a:r>
            <a:r>
              <a:rPr lang="en-US" sz="1600" dirty="0">
                <a:latin typeface="Times New Roman" charset="0"/>
                <a:ea typeface="Times New Roman" charset="0"/>
                <a:cs typeface="Times New Roman" charset="0"/>
              </a:rPr>
              <a:t>= t1.minute + </a:t>
            </a:r>
            <a:r>
              <a:rPr lang="en-US" sz="1600" dirty="0" smtClean="0">
                <a:latin typeface="Times New Roman" charset="0"/>
                <a:ea typeface="Times New Roman" charset="0"/>
                <a:cs typeface="Times New Roman" charset="0"/>
              </a:rPr>
              <a:t>t2.minute</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a:t>
            </a:r>
            <a:r>
              <a:rPr lang="en-US" sz="1600" dirty="0" err="1" smtClean="0">
                <a:latin typeface="Times New Roman" charset="0"/>
                <a:ea typeface="Times New Roman" charset="0"/>
                <a:cs typeface="Times New Roman" charset="0"/>
              </a:rPr>
              <a:t>sum.second</a:t>
            </a:r>
            <a:r>
              <a:rPr lang="en-US" sz="1600" dirty="0" smtClean="0">
                <a:latin typeface="Times New Roman" charset="0"/>
                <a:ea typeface="Times New Roman" charset="0"/>
                <a:cs typeface="Times New Roman" charset="0"/>
              </a:rPr>
              <a:t> </a:t>
            </a:r>
            <a:r>
              <a:rPr lang="en-US" sz="1600" dirty="0">
                <a:latin typeface="Times New Roman" charset="0"/>
                <a:ea typeface="Times New Roman" charset="0"/>
                <a:cs typeface="Times New Roman" charset="0"/>
              </a:rPr>
              <a:t>= t1.second + t2.second </a:t>
            </a:r>
            <a:r>
              <a:rPr lang="en-US" sz="1600" dirty="0" smtClean="0">
                <a:latin typeface="Times New Roman" charset="0"/>
                <a:ea typeface="Times New Roman" charset="0"/>
                <a:cs typeface="Times New Roman" charset="0"/>
              </a:rPr>
              <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if </a:t>
            </a:r>
            <a:r>
              <a:rPr lang="en-US" sz="1600" dirty="0" err="1">
                <a:latin typeface="Times New Roman" charset="0"/>
                <a:ea typeface="Times New Roman" charset="0"/>
                <a:cs typeface="Times New Roman" charset="0"/>
              </a:rPr>
              <a:t>sum.second</a:t>
            </a:r>
            <a:r>
              <a:rPr lang="en-US" sz="1600" dirty="0">
                <a:latin typeface="Times New Roman" charset="0"/>
                <a:ea typeface="Times New Roman" charset="0"/>
                <a:cs typeface="Times New Roman" charset="0"/>
              </a:rPr>
              <a:t> &gt;= </a:t>
            </a:r>
            <a:r>
              <a:rPr lang="en-US" sz="1600" dirty="0" smtClean="0">
                <a:latin typeface="Times New Roman" charset="0"/>
                <a:ea typeface="Times New Roman" charset="0"/>
                <a:cs typeface="Times New Roman" charset="0"/>
              </a:rPr>
              <a:t>60:</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a:t>
            </a:r>
            <a:r>
              <a:rPr lang="en-US" sz="1600" dirty="0" err="1" smtClean="0">
                <a:latin typeface="Times New Roman" charset="0"/>
                <a:ea typeface="Times New Roman" charset="0"/>
                <a:cs typeface="Times New Roman" charset="0"/>
              </a:rPr>
              <a:t>sum.second</a:t>
            </a:r>
            <a:r>
              <a:rPr lang="en-US" sz="1600" dirty="0" smtClean="0">
                <a:latin typeface="Times New Roman" charset="0"/>
                <a:ea typeface="Times New Roman" charset="0"/>
                <a:cs typeface="Times New Roman" charset="0"/>
              </a:rPr>
              <a:t> </a:t>
            </a:r>
            <a:r>
              <a:rPr lang="en-US" sz="1600" dirty="0">
                <a:latin typeface="Times New Roman" charset="0"/>
                <a:ea typeface="Times New Roman" charset="0"/>
                <a:cs typeface="Times New Roman" charset="0"/>
              </a:rPr>
              <a:t>-= 60 </a:t>
            </a:r>
            <a:r>
              <a:rPr lang="en-US" sz="1600" dirty="0" err="1">
                <a:latin typeface="Times New Roman" charset="0"/>
                <a:ea typeface="Times New Roman" charset="0"/>
                <a:cs typeface="Times New Roman" charset="0"/>
              </a:rPr>
              <a:t>sum.minute</a:t>
            </a:r>
            <a:r>
              <a:rPr lang="en-US" sz="1600" dirty="0">
                <a:latin typeface="Times New Roman" charset="0"/>
                <a:ea typeface="Times New Roman" charset="0"/>
                <a:cs typeface="Times New Roman" charset="0"/>
              </a:rPr>
              <a:t> += </a:t>
            </a:r>
            <a:r>
              <a:rPr lang="en-US" sz="1600" dirty="0" smtClean="0">
                <a:latin typeface="Times New Roman" charset="0"/>
                <a:ea typeface="Times New Roman" charset="0"/>
                <a:cs typeface="Times New Roman" charset="0"/>
              </a:rPr>
              <a:t>1</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if </a:t>
            </a:r>
            <a:r>
              <a:rPr lang="en-US" sz="1600" dirty="0" err="1">
                <a:latin typeface="Times New Roman" charset="0"/>
                <a:ea typeface="Times New Roman" charset="0"/>
                <a:cs typeface="Times New Roman" charset="0"/>
              </a:rPr>
              <a:t>sum.minute</a:t>
            </a:r>
            <a:r>
              <a:rPr lang="en-US" sz="1600" dirty="0">
                <a:latin typeface="Times New Roman" charset="0"/>
                <a:ea typeface="Times New Roman" charset="0"/>
                <a:cs typeface="Times New Roman" charset="0"/>
              </a:rPr>
              <a:t> &gt;= </a:t>
            </a:r>
            <a:r>
              <a:rPr lang="en-US" sz="1600" dirty="0" smtClean="0">
                <a:latin typeface="Times New Roman" charset="0"/>
                <a:ea typeface="Times New Roman" charset="0"/>
                <a:cs typeface="Times New Roman" charset="0"/>
              </a:rPr>
              <a:t>60:</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a:t>
            </a:r>
            <a:r>
              <a:rPr lang="en-US" sz="1600" dirty="0" err="1" smtClean="0">
                <a:latin typeface="Times New Roman" charset="0"/>
                <a:ea typeface="Times New Roman" charset="0"/>
                <a:cs typeface="Times New Roman" charset="0"/>
              </a:rPr>
              <a:t>sum.minute</a:t>
            </a:r>
            <a:r>
              <a:rPr lang="en-US" sz="1600" dirty="0" smtClean="0">
                <a:latin typeface="Times New Roman" charset="0"/>
                <a:ea typeface="Times New Roman" charset="0"/>
                <a:cs typeface="Times New Roman" charset="0"/>
              </a:rPr>
              <a:t> </a:t>
            </a:r>
            <a:r>
              <a:rPr lang="en-US" sz="1600" dirty="0">
                <a:latin typeface="Times New Roman" charset="0"/>
                <a:ea typeface="Times New Roman" charset="0"/>
                <a:cs typeface="Times New Roman" charset="0"/>
              </a:rPr>
              <a:t>-= 60 </a:t>
            </a:r>
            <a:r>
              <a:rPr lang="en-US" sz="1600" dirty="0" err="1">
                <a:latin typeface="Times New Roman" charset="0"/>
                <a:ea typeface="Times New Roman" charset="0"/>
                <a:cs typeface="Times New Roman" charset="0"/>
              </a:rPr>
              <a:t>sum.hour</a:t>
            </a:r>
            <a:r>
              <a:rPr lang="en-US" sz="1600" dirty="0">
                <a:latin typeface="Times New Roman" charset="0"/>
                <a:ea typeface="Times New Roman" charset="0"/>
                <a:cs typeface="Times New Roman" charset="0"/>
              </a:rPr>
              <a:t> += 1 </a:t>
            </a:r>
            <a:br>
              <a:rPr lang="en-US" sz="1600" dirty="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return </a:t>
            </a:r>
            <a:r>
              <a:rPr lang="en-US" sz="1600" dirty="0">
                <a:latin typeface="Times New Roman" charset="0"/>
                <a:ea typeface="Times New Roman" charset="0"/>
                <a:cs typeface="Times New Roman" charset="0"/>
              </a:rPr>
              <a:t>sum </a:t>
            </a:r>
          </a:p>
          <a:p>
            <a:endParaRPr lang="en-US" dirty="0"/>
          </a:p>
          <a:p>
            <a:r>
              <a:rPr lang="en-US" dirty="0" smtClean="0"/>
              <a:t>Shorter alternative later</a:t>
            </a:r>
            <a:r>
              <a:rPr lang="mr-IN" dirty="0" smtClean="0"/>
              <a:t>…</a:t>
            </a:r>
            <a:endParaRPr lang="en-US" dirty="0"/>
          </a:p>
        </p:txBody>
      </p:sp>
    </p:spTree>
    <p:extLst>
      <p:ext uri="{BB962C8B-B14F-4D97-AF65-F5344CB8AC3E}">
        <p14:creationId xmlns:p14="http://schemas.microsoft.com/office/powerpoint/2010/main" val="2083941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Modifiers</a:t>
            </a:r>
            <a:endParaRPr lang="en-US" dirty="0"/>
          </a:p>
        </p:txBody>
      </p:sp>
      <p:sp>
        <p:nvSpPr>
          <p:cNvPr id="3" name="Content Placeholder 2"/>
          <p:cNvSpPr>
            <a:spLocks noGrp="1"/>
          </p:cNvSpPr>
          <p:nvPr>
            <p:ph idx="1"/>
          </p:nvPr>
        </p:nvSpPr>
        <p:spPr/>
        <p:txBody>
          <a:bodyPr>
            <a:normAutofit fontScale="70000" lnSpcReduction="20000"/>
          </a:bodyPr>
          <a:lstStyle/>
          <a:p>
            <a:r>
              <a:rPr lang="en-US" dirty="0"/>
              <a:t>Sometimes it is useful for a function to modify the objects it gets as parameters. In that case, the changes are visible to the caller. Functions that work this way are called </a:t>
            </a:r>
            <a:r>
              <a:rPr lang="en-US" b="1" dirty="0"/>
              <a:t>modifiers</a:t>
            </a:r>
            <a:r>
              <a:rPr lang="en-US" dirty="0"/>
              <a:t>. </a:t>
            </a:r>
            <a:endParaRPr lang="en-US" dirty="0" smtClean="0"/>
          </a:p>
          <a:p>
            <a:r>
              <a:rPr lang="en-US" dirty="0"/>
              <a:t>increment</a:t>
            </a:r>
            <a:r>
              <a:rPr lang="en-US" dirty="0"/>
              <a:t>, which adds a given number of seconds to a </a:t>
            </a:r>
            <a:r>
              <a:rPr lang="en-US" dirty="0"/>
              <a:t>Time </a:t>
            </a:r>
            <a:r>
              <a:rPr lang="en-US" dirty="0"/>
              <a:t>object, can be written naturally as a modifier. Here is a rough draft: </a:t>
            </a:r>
            <a:r>
              <a:rPr lang="en-US" dirty="0" smtClean="0"/>
              <a:t/>
            </a:r>
            <a:br>
              <a:rPr lang="en-US" dirty="0" smtClean="0"/>
            </a:br>
            <a:r>
              <a:rPr lang="en-US" dirty="0" smtClean="0"/>
              <a:t/>
            </a:r>
            <a:br>
              <a:rPr lang="en-US" dirty="0" smtClean="0"/>
            </a:br>
            <a:r>
              <a:rPr lang="en-US" sz="1900" dirty="0" err="1" smtClean="0">
                <a:latin typeface="Times New Roman" charset="0"/>
                <a:ea typeface="Times New Roman" charset="0"/>
                <a:cs typeface="Times New Roman" charset="0"/>
              </a:rPr>
              <a:t>def</a:t>
            </a:r>
            <a:r>
              <a:rPr lang="en-US" sz="1900" dirty="0" smtClean="0">
                <a:latin typeface="Times New Roman" charset="0"/>
                <a:ea typeface="Times New Roman" charset="0"/>
                <a:cs typeface="Times New Roman" charset="0"/>
              </a:rPr>
              <a:t> </a:t>
            </a:r>
            <a:r>
              <a:rPr lang="en-US" sz="1900" dirty="0">
                <a:latin typeface="Times New Roman" charset="0"/>
                <a:ea typeface="Times New Roman" charset="0"/>
                <a:cs typeface="Times New Roman" charset="0"/>
              </a:rPr>
              <a:t>increment(time, seconds</a:t>
            </a:r>
            <a:r>
              <a:rPr lang="en-US" sz="1900" dirty="0" smtClean="0">
                <a:latin typeface="Times New Roman" charset="0"/>
                <a:ea typeface="Times New Roman" charset="0"/>
                <a:cs typeface="Times New Roman" charset="0"/>
              </a:rPr>
              <a:t>):</a:t>
            </a:r>
            <a:br>
              <a:rPr lang="en-US" sz="1900" dirty="0" smtClean="0">
                <a:latin typeface="Times New Roman" charset="0"/>
                <a:ea typeface="Times New Roman" charset="0"/>
                <a:cs typeface="Times New Roman" charset="0"/>
              </a:rPr>
            </a:br>
            <a:r>
              <a:rPr lang="en-US" sz="1900" dirty="0" smtClean="0">
                <a:latin typeface="Times New Roman" charset="0"/>
                <a:ea typeface="Times New Roman" charset="0"/>
                <a:cs typeface="Times New Roman" charset="0"/>
              </a:rPr>
              <a:t>    </a:t>
            </a:r>
            <a:r>
              <a:rPr lang="en-US" sz="1900" dirty="0" err="1" smtClean="0">
                <a:latin typeface="Times New Roman" charset="0"/>
                <a:ea typeface="Times New Roman" charset="0"/>
                <a:cs typeface="Times New Roman" charset="0"/>
              </a:rPr>
              <a:t>time.second</a:t>
            </a:r>
            <a:r>
              <a:rPr lang="en-US" sz="1900" dirty="0" smtClean="0">
                <a:latin typeface="Times New Roman" charset="0"/>
                <a:ea typeface="Times New Roman" charset="0"/>
                <a:cs typeface="Times New Roman" charset="0"/>
              </a:rPr>
              <a:t> </a:t>
            </a:r>
            <a:r>
              <a:rPr lang="en-US" sz="1900" dirty="0">
                <a:latin typeface="Times New Roman" charset="0"/>
                <a:ea typeface="Times New Roman" charset="0"/>
                <a:cs typeface="Times New Roman" charset="0"/>
              </a:rPr>
              <a:t>+= seconds </a:t>
            </a:r>
            <a:r>
              <a:rPr lang="en-US" sz="1900" dirty="0" smtClean="0">
                <a:latin typeface="Times New Roman" charset="0"/>
                <a:ea typeface="Times New Roman" charset="0"/>
                <a:cs typeface="Times New Roman" charset="0"/>
              </a:rPr>
              <a:t/>
            </a:r>
            <a:br>
              <a:rPr lang="en-US" sz="1900" dirty="0" smtClean="0">
                <a:latin typeface="Times New Roman" charset="0"/>
                <a:ea typeface="Times New Roman" charset="0"/>
                <a:cs typeface="Times New Roman" charset="0"/>
              </a:rPr>
            </a:br>
            <a:r>
              <a:rPr lang="en-US" sz="1900" dirty="0" smtClean="0">
                <a:latin typeface="Times New Roman" charset="0"/>
                <a:ea typeface="Times New Roman" charset="0"/>
                <a:cs typeface="Times New Roman" charset="0"/>
              </a:rPr>
              <a:t>    if </a:t>
            </a:r>
            <a:r>
              <a:rPr lang="en-US" sz="1900" dirty="0" err="1">
                <a:latin typeface="Times New Roman" charset="0"/>
                <a:ea typeface="Times New Roman" charset="0"/>
                <a:cs typeface="Times New Roman" charset="0"/>
              </a:rPr>
              <a:t>time.second</a:t>
            </a:r>
            <a:r>
              <a:rPr lang="en-US" sz="1900" dirty="0">
                <a:latin typeface="Times New Roman" charset="0"/>
                <a:ea typeface="Times New Roman" charset="0"/>
                <a:cs typeface="Times New Roman" charset="0"/>
              </a:rPr>
              <a:t> &gt;= </a:t>
            </a:r>
            <a:r>
              <a:rPr lang="en-US" sz="1900" dirty="0" smtClean="0">
                <a:latin typeface="Times New Roman" charset="0"/>
                <a:ea typeface="Times New Roman" charset="0"/>
                <a:cs typeface="Times New Roman" charset="0"/>
              </a:rPr>
              <a:t>60:</a:t>
            </a:r>
            <a:br>
              <a:rPr lang="en-US" sz="1900" dirty="0" smtClean="0">
                <a:latin typeface="Times New Roman" charset="0"/>
                <a:ea typeface="Times New Roman" charset="0"/>
                <a:cs typeface="Times New Roman" charset="0"/>
              </a:rPr>
            </a:br>
            <a:r>
              <a:rPr lang="en-US" sz="1900" dirty="0" smtClean="0">
                <a:latin typeface="Times New Roman" charset="0"/>
                <a:ea typeface="Times New Roman" charset="0"/>
                <a:cs typeface="Times New Roman" charset="0"/>
              </a:rPr>
              <a:t>        </a:t>
            </a:r>
            <a:r>
              <a:rPr lang="en-US" sz="1900" dirty="0" err="1" smtClean="0">
                <a:latin typeface="Times New Roman" charset="0"/>
                <a:ea typeface="Times New Roman" charset="0"/>
                <a:cs typeface="Times New Roman" charset="0"/>
              </a:rPr>
              <a:t>time.second</a:t>
            </a:r>
            <a:r>
              <a:rPr lang="en-US" sz="1900" dirty="0" smtClean="0">
                <a:latin typeface="Times New Roman" charset="0"/>
                <a:ea typeface="Times New Roman" charset="0"/>
                <a:cs typeface="Times New Roman" charset="0"/>
              </a:rPr>
              <a:t> </a:t>
            </a:r>
            <a:r>
              <a:rPr lang="en-US" sz="1900" dirty="0">
                <a:latin typeface="Times New Roman" charset="0"/>
                <a:ea typeface="Times New Roman" charset="0"/>
                <a:cs typeface="Times New Roman" charset="0"/>
              </a:rPr>
              <a:t>-= 60 </a:t>
            </a:r>
            <a:r>
              <a:rPr lang="en-US" sz="1900" dirty="0" err="1">
                <a:latin typeface="Times New Roman" charset="0"/>
                <a:ea typeface="Times New Roman" charset="0"/>
                <a:cs typeface="Times New Roman" charset="0"/>
              </a:rPr>
              <a:t>time.minute</a:t>
            </a:r>
            <a:r>
              <a:rPr lang="en-US" sz="1900" dirty="0">
                <a:latin typeface="Times New Roman" charset="0"/>
                <a:ea typeface="Times New Roman" charset="0"/>
                <a:cs typeface="Times New Roman" charset="0"/>
              </a:rPr>
              <a:t> += 1 </a:t>
            </a:r>
            <a:r>
              <a:rPr lang="en-US" sz="1900" dirty="0" smtClean="0">
                <a:latin typeface="Times New Roman" charset="0"/>
                <a:ea typeface="Times New Roman" charset="0"/>
                <a:cs typeface="Times New Roman" charset="0"/>
              </a:rPr>
              <a:t/>
            </a:r>
            <a:br>
              <a:rPr lang="en-US" sz="1900" dirty="0" smtClean="0">
                <a:latin typeface="Times New Roman" charset="0"/>
                <a:ea typeface="Times New Roman" charset="0"/>
                <a:cs typeface="Times New Roman" charset="0"/>
              </a:rPr>
            </a:br>
            <a:r>
              <a:rPr lang="en-US" sz="1900" dirty="0" smtClean="0">
                <a:latin typeface="Times New Roman" charset="0"/>
                <a:ea typeface="Times New Roman" charset="0"/>
                <a:cs typeface="Times New Roman" charset="0"/>
              </a:rPr>
              <a:t>    if </a:t>
            </a:r>
            <a:r>
              <a:rPr lang="en-US" sz="1900" dirty="0" err="1">
                <a:latin typeface="Times New Roman" charset="0"/>
                <a:ea typeface="Times New Roman" charset="0"/>
                <a:cs typeface="Times New Roman" charset="0"/>
              </a:rPr>
              <a:t>time.minute</a:t>
            </a:r>
            <a:r>
              <a:rPr lang="en-US" sz="1900" dirty="0">
                <a:latin typeface="Times New Roman" charset="0"/>
                <a:ea typeface="Times New Roman" charset="0"/>
                <a:cs typeface="Times New Roman" charset="0"/>
              </a:rPr>
              <a:t> &gt;= </a:t>
            </a:r>
            <a:r>
              <a:rPr lang="en-US" sz="1900" dirty="0" smtClean="0">
                <a:latin typeface="Times New Roman" charset="0"/>
                <a:ea typeface="Times New Roman" charset="0"/>
                <a:cs typeface="Times New Roman" charset="0"/>
              </a:rPr>
              <a:t>60:</a:t>
            </a:r>
            <a:br>
              <a:rPr lang="en-US" sz="1900" dirty="0" smtClean="0">
                <a:latin typeface="Times New Roman" charset="0"/>
                <a:ea typeface="Times New Roman" charset="0"/>
                <a:cs typeface="Times New Roman" charset="0"/>
              </a:rPr>
            </a:br>
            <a:r>
              <a:rPr lang="en-US" sz="1900" dirty="0" smtClean="0">
                <a:latin typeface="Times New Roman" charset="0"/>
                <a:ea typeface="Times New Roman" charset="0"/>
                <a:cs typeface="Times New Roman" charset="0"/>
              </a:rPr>
              <a:t>        </a:t>
            </a:r>
            <a:r>
              <a:rPr lang="en-US" sz="1900" dirty="0" err="1" smtClean="0">
                <a:latin typeface="Times New Roman" charset="0"/>
                <a:ea typeface="Times New Roman" charset="0"/>
                <a:cs typeface="Times New Roman" charset="0"/>
              </a:rPr>
              <a:t>time.minute</a:t>
            </a:r>
            <a:r>
              <a:rPr lang="en-US" sz="1900" dirty="0" smtClean="0">
                <a:latin typeface="Times New Roman" charset="0"/>
                <a:ea typeface="Times New Roman" charset="0"/>
                <a:cs typeface="Times New Roman" charset="0"/>
              </a:rPr>
              <a:t> </a:t>
            </a:r>
            <a:r>
              <a:rPr lang="en-US" sz="1900" dirty="0">
                <a:latin typeface="Times New Roman" charset="0"/>
                <a:ea typeface="Times New Roman" charset="0"/>
                <a:cs typeface="Times New Roman" charset="0"/>
              </a:rPr>
              <a:t>-= 60 </a:t>
            </a:r>
            <a:r>
              <a:rPr lang="en-US" sz="1900" dirty="0" err="1">
                <a:latin typeface="Times New Roman" charset="0"/>
                <a:ea typeface="Times New Roman" charset="0"/>
                <a:cs typeface="Times New Roman" charset="0"/>
              </a:rPr>
              <a:t>time.hour</a:t>
            </a:r>
            <a:r>
              <a:rPr lang="en-US" sz="1900" dirty="0">
                <a:latin typeface="Times New Roman" charset="0"/>
                <a:ea typeface="Times New Roman" charset="0"/>
                <a:cs typeface="Times New Roman" charset="0"/>
              </a:rPr>
              <a:t> += 1 </a:t>
            </a:r>
            <a:r>
              <a:rPr lang="en-US" sz="1900" dirty="0" smtClean="0">
                <a:latin typeface="Times New Roman" charset="0"/>
                <a:ea typeface="Times New Roman" charset="0"/>
                <a:cs typeface="Times New Roman" charset="0"/>
              </a:rPr>
              <a:t/>
            </a:r>
            <a:br>
              <a:rPr lang="en-US" sz="1900" dirty="0" smtClean="0">
                <a:latin typeface="Times New Roman" charset="0"/>
                <a:ea typeface="Times New Roman" charset="0"/>
                <a:cs typeface="Times New Roman" charset="0"/>
              </a:rPr>
            </a:br>
            <a:r>
              <a:rPr lang="en-US" sz="1900" dirty="0" smtClean="0">
                <a:latin typeface="Times New Roman" charset="0"/>
                <a:ea typeface="Times New Roman" charset="0"/>
                <a:cs typeface="Times New Roman" charset="0"/>
              </a:rPr>
              <a:t/>
            </a:r>
            <a:br>
              <a:rPr lang="en-US" sz="1900" dirty="0" smtClean="0">
                <a:latin typeface="Times New Roman" charset="0"/>
                <a:ea typeface="Times New Roman" charset="0"/>
                <a:cs typeface="Times New Roman" charset="0"/>
              </a:rPr>
            </a:br>
            <a:r>
              <a:rPr lang="en-US" sz="1900" dirty="0" smtClean="0">
                <a:latin typeface="Times New Roman" charset="0"/>
                <a:ea typeface="Times New Roman" charset="0"/>
                <a:cs typeface="Times New Roman" charset="0"/>
              </a:rPr>
              <a:t>(maybe we should return something?)</a:t>
            </a:r>
            <a:endParaRPr lang="en-US" sz="1900" dirty="0">
              <a:latin typeface="Times New Roman" charset="0"/>
              <a:ea typeface="Times New Roman" charset="0"/>
              <a:cs typeface="Times New Roman" charset="0"/>
            </a:endParaRPr>
          </a:p>
          <a:p>
            <a:r>
              <a:rPr lang="en-US" dirty="0"/>
              <a:t>The first line performs the basic operation; the remainder deals with the special cases we saw before. </a:t>
            </a:r>
            <a:endParaRPr lang="en-US" dirty="0" smtClean="0"/>
          </a:p>
          <a:p>
            <a:r>
              <a:rPr lang="en-US" dirty="0"/>
              <a:t>In that case, it is not enough to carry once; we have to keep doing it until </a:t>
            </a:r>
            <a:r>
              <a:rPr lang="en-US" dirty="0" err="1"/>
              <a:t>time.second</a:t>
            </a:r>
            <a:r>
              <a:rPr lang="en-US" dirty="0"/>
              <a:t> </a:t>
            </a:r>
            <a:r>
              <a:rPr lang="en-US" dirty="0"/>
              <a:t>is less than sixty. One solution is to replace the </a:t>
            </a:r>
            <a:r>
              <a:rPr lang="en-US" dirty="0"/>
              <a:t>if </a:t>
            </a:r>
            <a:r>
              <a:rPr lang="en-US" dirty="0"/>
              <a:t>statements with </a:t>
            </a:r>
            <a:r>
              <a:rPr lang="en-US" dirty="0"/>
              <a:t>while </a:t>
            </a:r>
            <a:r>
              <a:rPr lang="en-US" dirty="0"/>
              <a:t>statements. That would make the function correct, but not very efficient. As an exercise, write a correct version of </a:t>
            </a:r>
            <a:r>
              <a:rPr lang="en-US" dirty="0"/>
              <a:t>increment </a:t>
            </a:r>
            <a:r>
              <a:rPr lang="en-US" dirty="0"/>
              <a:t>that doesn’t contain any loops. </a:t>
            </a:r>
            <a:endParaRPr lang="en-US" dirty="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7906441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programming style</a:t>
            </a:r>
            <a:endParaRPr lang="en-US" dirty="0"/>
          </a:p>
        </p:txBody>
      </p:sp>
      <p:sp>
        <p:nvSpPr>
          <p:cNvPr id="3" name="Content Placeholder 2"/>
          <p:cNvSpPr>
            <a:spLocks noGrp="1"/>
          </p:cNvSpPr>
          <p:nvPr>
            <p:ph idx="1"/>
          </p:nvPr>
        </p:nvSpPr>
        <p:spPr/>
        <p:txBody>
          <a:bodyPr/>
          <a:lstStyle/>
          <a:p>
            <a:r>
              <a:rPr lang="en-US" dirty="0" smtClean="0"/>
              <a:t>Professor Downey recommends:</a:t>
            </a:r>
            <a:br>
              <a:rPr lang="en-US" dirty="0" smtClean="0"/>
            </a:br>
            <a:r>
              <a:rPr lang="en-US" dirty="0" smtClean="0"/>
              <a:t/>
            </a:r>
            <a:br>
              <a:rPr lang="en-US" dirty="0" smtClean="0"/>
            </a:br>
            <a:r>
              <a:rPr lang="en-US" dirty="0" smtClean="0"/>
              <a:t>“In </a:t>
            </a:r>
            <a:r>
              <a:rPr lang="en-US" dirty="0"/>
              <a:t>general, I recommend that you write pure functions whenever it is reasonable and resort to modifiers only if there is a compelling advantage. This approach might be called a </a:t>
            </a:r>
            <a:r>
              <a:rPr lang="en-US" b="1" dirty="0"/>
              <a:t>functional programming style</a:t>
            </a:r>
            <a:r>
              <a:rPr lang="en-US" dirty="0"/>
              <a:t>. </a:t>
            </a:r>
            <a:r>
              <a:rPr lang="en-US" dirty="0" smtClean="0"/>
              <a:t>“</a:t>
            </a:r>
            <a:endParaRPr lang="en-US" dirty="0"/>
          </a:p>
          <a:p>
            <a:endParaRPr lang="en-US" dirty="0"/>
          </a:p>
        </p:txBody>
      </p:sp>
    </p:spTree>
    <p:extLst>
      <p:ext uri="{BB962C8B-B14F-4D97-AF65-F5344CB8AC3E}">
        <p14:creationId xmlns:p14="http://schemas.microsoft.com/office/powerpoint/2010/main" val="4605949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and patch pros and cons</a:t>
            </a:r>
            <a:endParaRPr lang="en-US" dirty="0"/>
          </a:p>
        </p:txBody>
      </p:sp>
      <p:sp>
        <p:nvSpPr>
          <p:cNvPr id="3" name="Content Placeholder 2"/>
          <p:cNvSpPr>
            <a:spLocks noGrp="1"/>
          </p:cNvSpPr>
          <p:nvPr>
            <p:ph idx="1"/>
          </p:nvPr>
        </p:nvSpPr>
        <p:spPr/>
        <p:txBody>
          <a:bodyPr>
            <a:normAutofit lnSpcReduction="10000"/>
          </a:bodyPr>
          <a:lstStyle/>
          <a:p>
            <a:r>
              <a:rPr lang="en-US" dirty="0"/>
              <a:t>The development plan </a:t>
            </a:r>
            <a:r>
              <a:rPr lang="en-US" dirty="0" smtClean="0"/>
              <a:t>demonstrated is </a:t>
            </a:r>
            <a:r>
              <a:rPr lang="en-US" dirty="0"/>
              <a:t>called “prototype and patch”. For each </a:t>
            </a:r>
            <a:r>
              <a:rPr lang="en-US" dirty="0" smtClean="0"/>
              <a:t>function</a:t>
            </a:r>
            <a:r>
              <a:rPr lang="en-US" dirty="0"/>
              <a:t>, </a:t>
            </a:r>
            <a:r>
              <a:rPr lang="en-US" dirty="0" smtClean="0"/>
              <a:t>write prototype </a:t>
            </a:r>
            <a:r>
              <a:rPr lang="en-US" dirty="0"/>
              <a:t>that performed the basic calculation and </a:t>
            </a:r>
            <a:r>
              <a:rPr lang="en-US" dirty="0" smtClean="0"/>
              <a:t>test it</a:t>
            </a:r>
            <a:r>
              <a:rPr lang="en-US" dirty="0"/>
              <a:t>, patching errors along the way. </a:t>
            </a:r>
            <a:endParaRPr lang="en-US" dirty="0"/>
          </a:p>
          <a:p>
            <a:r>
              <a:rPr lang="en-US" dirty="0" smtClean="0"/>
              <a:t>Pros</a:t>
            </a:r>
          </a:p>
          <a:p>
            <a:pPr lvl="1"/>
            <a:r>
              <a:rPr lang="en-US" dirty="0"/>
              <a:t>effective, especially if you don’t yet have a deep understanding of the problem</a:t>
            </a:r>
            <a:endParaRPr lang="en-US" dirty="0" smtClean="0"/>
          </a:p>
          <a:p>
            <a:r>
              <a:rPr lang="en-US" dirty="0" smtClean="0"/>
              <a:t>Cons</a:t>
            </a:r>
          </a:p>
          <a:p>
            <a:pPr lvl="1"/>
            <a:r>
              <a:rPr lang="en-US" dirty="0" smtClean="0"/>
              <a:t>incremental </a:t>
            </a:r>
            <a:r>
              <a:rPr lang="en-US" dirty="0"/>
              <a:t>corrections can generate code that is unnecessarily </a:t>
            </a:r>
            <a:r>
              <a:rPr lang="en-US" dirty="0" smtClean="0"/>
              <a:t>complicated (why?  </a:t>
            </a:r>
          </a:p>
          <a:p>
            <a:pPr lvl="2"/>
            <a:r>
              <a:rPr lang="en-US" dirty="0" smtClean="0"/>
              <a:t>It </a:t>
            </a:r>
            <a:r>
              <a:rPr lang="en-US" dirty="0"/>
              <a:t>deals with many special </a:t>
            </a:r>
            <a:r>
              <a:rPr lang="en-US" dirty="0" smtClean="0"/>
              <a:t>cases</a:t>
            </a:r>
          </a:p>
          <a:p>
            <a:pPr lvl="2"/>
            <a:r>
              <a:rPr lang="en-US" dirty="0" smtClean="0"/>
              <a:t>Unreliable  (because it </a:t>
            </a:r>
            <a:r>
              <a:rPr lang="en-US" dirty="0"/>
              <a:t>is hard to know if you have found all the </a:t>
            </a:r>
            <a:r>
              <a:rPr lang="en-US" dirty="0" smtClean="0"/>
              <a:t>errors</a:t>
            </a:r>
            <a:r>
              <a:rPr lang="en-US" dirty="0"/>
              <a:t>)</a:t>
            </a:r>
          </a:p>
          <a:p>
            <a:endParaRPr lang="en-US" dirty="0"/>
          </a:p>
        </p:txBody>
      </p:sp>
    </p:spTree>
    <p:extLst>
      <p:ext uri="{BB962C8B-B14F-4D97-AF65-F5344CB8AC3E}">
        <p14:creationId xmlns:p14="http://schemas.microsoft.com/office/powerpoint/2010/main" val="1074415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Designed Development</a:t>
            </a:r>
            <a:endParaRPr lang="en-US" dirty="0"/>
          </a:p>
        </p:txBody>
      </p:sp>
      <p:sp>
        <p:nvSpPr>
          <p:cNvPr id="3" name="Content Placeholder 2"/>
          <p:cNvSpPr>
            <a:spLocks noGrp="1"/>
          </p:cNvSpPr>
          <p:nvPr>
            <p:ph idx="1"/>
          </p:nvPr>
        </p:nvSpPr>
        <p:spPr/>
        <p:txBody>
          <a:bodyPr/>
          <a:lstStyle/>
          <a:p>
            <a:r>
              <a:rPr lang="en-US" dirty="0" smtClean="0"/>
              <a:t>An </a:t>
            </a:r>
            <a:r>
              <a:rPr lang="en-US" dirty="0"/>
              <a:t>alternative is </a:t>
            </a:r>
            <a:r>
              <a:rPr lang="en-US" b="1" dirty="0"/>
              <a:t>designed development</a:t>
            </a:r>
            <a:r>
              <a:rPr lang="en-US" dirty="0"/>
              <a:t>, in which high-level insight into the problem can make the programming much easier. </a:t>
            </a:r>
            <a:endParaRPr lang="en-US" dirty="0" smtClean="0"/>
          </a:p>
          <a:p>
            <a:r>
              <a:rPr lang="en-US" dirty="0" smtClean="0"/>
              <a:t>In </a:t>
            </a:r>
            <a:r>
              <a:rPr lang="en-US" dirty="0"/>
              <a:t>this case, the insight is that a Time object is really a three-digit number in base 60 (see </a:t>
            </a:r>
            <a:r>
              <a:rPr lang="en-US" dirty="0">
                <a:hlinkClick r:id="rId2"/>
              </a:rPr>
              <a:t>http://en.wikipedia.org/wiki/Sexagesimal</a:t>
            </a:r>
            <a:r>
              <a:rPr lang="en-US" dirty="0" smtClean="0">
                <a:hlinkClick r:id="rId2"/>
              </a:rPr>
              <a:t>.)</a:t>
            </a:r>
            <a:r>
              <a:rPr lang="en-US" dirty="0" smtClean="0"/>
              <a:t>!</a:t>
            </a:r>
          </a:p>
          <a:p>
            <a:r>
              <a:rPr lang="en-US" dirty="0" smtClean="0"/>
              <a:t>The </a:t>
            </a:r>
            <a:r>
              <a:rPr lang="en-US" dirty="0"/>
              <a:t>second </a:t>
            </a:r>
            <a:r>
              <a:rPr lang="en-US" dirty="0"/>
              <a:t>attribute is the “ones column”, the </a:t>
            </a:r>
            <a:r>
              <a:rPr lang="en-US" dirty="0"/>
              <a:t>minute </a:t>
            </a:r>
            <a:r>
              <a:rPr lang="en-US" dirty="0"/>
              <a:t>attribute is the “sixties column”, and the </a:t>
            </a:r>
            <a:r>
              <a:rPr lang="en-US" dirty="0"/>
              <a:t>hour </a:t>
            </a:r>
            <a:r>
              <a:rPr lang="en-US" dirty="0"/>
              <a:t>attribute is the “thirty-six hundreds column”. </a:t>
            </a:r>
            <a:endParaRPr lang="en-US" dirty="0" smtClean="0"/>
          </a:p>
          <a:p>
            <a:r>
              <a:rPr lang="en-US" sz="1600" i="1" dirty="0"/>
              <a:t>When we wrote </a:t>
            </a:r>
            <a:r>
              <a:rPr lang="en-US" sz="1600" i="1" dirty="0" err="1"/>
              <a:t>add_time</a:t>
            </a:r>
            <a:r>
              <a:rPr lang="en-US" sz="1600" i="1" dirty="0"/>
              <a:t> </a:t>
            </a:r>
            <a:r>
              <a:rPr lang="en-US" sz="1600" i="1" dirty="0"/>
              <a:t>and </a:t>
            </a:r>
            <a:r>
              <a:rPr lang="en-US" sz="1600" i="1" dirty="0"/>
              <a:t>increment</a:t>
            </a:r>
            <a:r>
              <a:rPr lang="en-US" sz="1600" i="1" dirty="0"/>
              <a:t>, we were effectively doing addition in base 60, which is why we had to carry from one column to the next. </a:t>
            </a:r>
            <a:endParaRPr lang="en-US" sz="1600" i="1" dirty="0"/>
          </a:p>
          <a:p>
            <a:endParaRPr lang="en-US" dirty="0"/>
          </a:p>
          <a:p>
            <a:endParaRPr lang="en-US" dirty="0"/>
          </a:p>
        </p:txBody>
      </p:sp>
    </p:spTree>
    <p:extLst>
      <p:ext uri="{BB962C8B-B14F-4D97-AF65-F5344CB8AC3E}">
        <p14:creationId xmlns:p14="http://schemas.microsoft.com/office/powerpoint/2010/main" val="10782548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Designed </a:t>
            </a:r>
            <a:r>
              <a:rPr lang="en-US" dirty="0" smtClean="0"/>
              <a:t>Development (cont’d)</a:t>
            </a:r>
            <a:endParaRPr lang="en-US" dirty="0"/>
          </a:p>
        </p:txBody>
      </p:sp>
      <p:sp>
        <p:nvSpPr>
          <p:cNvPr id="3" name="Content Placeholder 2"/>
          <p:cNvSpPr>
            <a:spLocks noGrp="1"/>
          </p:cNvSpPr>
          <p:nvPr>
            <p:ph idx="1"/>
          </p:nvPr>
        </p:nvSpPr>
        <p:spPr/>
        <p:txBody>
          <a:bodyPr>
            <a:normAutofit/>
          </a:bodyPr>
          <a:lstStyle/>
          <a:p>
            <a:r>
              <a:rPr lang="en-US" sz="1600" dirty="0"/>
              <a:t>This observation suggests another approach to the whole problem—we can convert Time objects to integers and take advantage of the fact that the computer knows how to do integer arithmetic. </a:t>
            </a:r>
            <a:endParaRPr lang="en-US" sz="1600" dirty="0"/>
          </a:p>
          <a:p>
            <a:r>
              <a:rPr lang="en-US" dirty="0"/>
              <a:t>Here is a function that converts Times to </a:t>
            </a:r>
            <a:r>
              <a:rPr lang="en-US" dirty="0" smtClean="0"/>
              <a:t>integers:</a:t>
            </a:r>
            <a:br>
              <a:rPr lang="en-US" dirty="0" smtClean="0"/>
            </a:br>
            <a:r>
              <a:rPr lang="en-US" sz="1600" dirty="0" err="1" smtClean="0">
                <a:latin typeface="Times New Roman" charset="0"/>
                <a:ea typeface="Times New Roman" charset="0"/>
                <a:cs typeface="Times New Roman" charset="0"/>
              </a:rPr>
              <a:t>def</a:t>
            </a:r>
            <a:r>
              <a:rPr lang="en-US" sz="1600" dirty="0" smtClean="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time_to_int</a:t>
            </a:r>
            <a:r>
              <a:rPr lang="en-US" sz="1600" dirty="0">
                <a:latin typeface="Times New Roman" charset="0"/>
                <a:ea typeface="Times New Roman" charset="0"/>
                <a:cs typeface="Times New Roman" charset="0"/>
              </a:rPr>
              <a:t>(time</a:t>
            </a:r>
            <a:r>
              <a:rPr lang="en-US" sz="1600" dirty="0" smtClean="0">
                <a:latin typeface="Times New Roman" charset="0"/>
                <a:ea typeface="Times New Roman" charset="0"/>
                <a:cs typeface="Times New Roman" charset="0"/>
              </a:rPr>
              <a:t>):</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minutes </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time.hour</a:t>
            </a:r>
            <a:r>
              <a:rPr lang="en-US" sz="1600" dirty="0">
                <a:latin typeface="Times New Roman" charset="0"/>
                <a:ea typeface="Times New Roman" charset="0"/>
                <a:cs typeface="Times New Roman" charset="0"/>
              </a:rPr>
              <a:t> * 60 + </a:t>
            </a:r>
            <a:r>
              <a:rPr lang="en-US" sz="1600" dirty="0" err="1" smtClean="0">
                <a:latin typeface="Times New Roman" charset="0"/>
                <a:ea typeface="Times New Roman" charset="0"/>
                <a:cs typeface="Times New Roman" charset="0"/>
              </a:rPr>
              <a:t>time.minute</a:t>
            </a:r>
            <a:r>
              <a:rPr lang="en-US" sz="1600" dirty="0" smtClean="0">
                <a:latin typeface="Times New Roman" charset="0"/>
                <a:ea typeface="Times New Roman" charset="0"/>
                <a:cs typeface="Times New Roman" charset="0"/>
              </a:rPr>
              <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seconds </a:t>
            </a:r>
            <a:r>
              <a:rPr lang="en-US" sz="1600" dirty="0">
                <a:latin typeface="Times New Roman" charset="0"/>
                <a:ea typeface="Times New Roman" charset="0"/>
                <a:cs typeface="Times New Roman" charset="0"/>
              </a:rPr>
              <a:t>= minutes * 60 + </a:t>
            </a:r>
            <a:r>
              <a:rPr lang="en-US" sz="1600" dirty="0" err="1" smtClean="0">
                <a:latin typeface="Times New Roman" charset="0"/>
                <a:ea typeface="Times New Roman" charset="0"/>
                <a:cs typeface="Times New Roman" charset="0"/>
              </a:rPr>
              <a:t>time.second</a:t>
            </a:r>
            <a:r>
              <a:rPr lang="en-US" sz="1600" dirty="0" smtClean="0">
                <a:latin typeface="Times New Roman" charset="0"/>
                <a:ea typeface="Times New Roman" charset="0"/>
                <a:cs typeface="Times New Roman" charset="0"/>
              </a:rPr>
              <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return </a:t>
            </a:r>
            <a:r>
              <a:rPr lang="en-US" sz="1600" dirty="0">
                <a:latin typeface="Times New Roman" charset="0"/>
                <a:ea typeface="Times New Roman" charset="0"/>
                <a:cs typeface="Times New Roman" charset="0"/>
              </a:rPr>
              <a:t>seconds </a:t>
            </a:r>
            <a:endParaRPr lang="en-US" sz="1600" dirty="0" smtClean="0">
              <a:latin typeface="Times New Roman" charset="0"/>
              <a:ea typeface="Times New Roman" charset="0"/>
              <a:cs typeface="Times New Roman" charset="0"/>
            </a:endParaRPr>
          </a:p>
          <a:p>
            <a:r>
              <a:rPr lang="en-US" dirty="0" smtClean="0"/>
              <a:t>And </a:t>
            </a:r>
            <a:r>
              <a:rPr lang="en-US" dirty="0"/>
              <a:t>here is a function that converts an integer to a Time (recall that </a:t>
            </a:r>
            <a:r>
              <a:rPr lang="en-US" dirty="0" err="1"/>
              <a:t>divmod</a:t>
            </a:r>
            <a:r>
              <a:rPr lang="en-US" dirty="0"/>
              <a:t> </a:t>
            </a:r>
            <a:r>
              <a:rPr lang="en-US" dirty="0"/>
              <a:t>divides the first argument by the second and returns the quotient and remainder as a tuple</a:t>
            </a:r>
            <a:r>
              <a:rPr lang="en-US" dirty="0" smtClean="0"/>
              <a:t>).</a:t>
            </a:r>
            <a:br>
              <a:rPr lang="en-US" dirty="0" smtClean="0"/>
            </a:br>
            <a:r>
              <a:rPr lang="en-US" sz="1600" dirty="0" err="1" smtClean="0">
                <a:latin typeface="Times New Roman" charset="0"/>
                <a:ea typeface="Times New Roman" charset="0"/>
                <a:cs typeface="Times New Roman" charset="0"/>
              </a:rPr>
              <a:t>def</a:t>
            </a:r>
            <a:r>
              <a:rPr lang="en-US" sz="1600" dirty="0" smtClean="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int_to_time</a:t>
            </a:r>
            <a:r>
              <a:rPr lang="en-US" sz="1600" dirty="0">
                <a:latin typeface="Times New Roman" charset="0"/>
                <a:ea typeface="Times New Roman" charset="0"/>
                <a:cs typeface="Times New Roman" charset="0"/>
              </a:rPr>
              <a:t>(seconds</a:t>
            </a:r>
            <a:r>
              <a:rPr lang="en-US" sz="1600" dirty="0" smtClean="0">
                <a:latin typeface="Times New Roman" charset="0"/>
                <a:ea typeface="Times New Roman" charset="0"/>
                <a:cs typeface="Times New Roman" charset="0"/>
              </a:rPr>
              <a:t>):</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time </a:t>
            </a:r>
            <a:r>
              <a:rPr lang="en-US" sz="1600" dirty="0">
                <a:latin typeface="Times New Roman" charset="0"/>
                <a:ea typeface="Times New Roman" charset="0"/>
                <a:cs typeface="Times New Roman" charset="0"/>
              </a:rPr>
              <a:t>= Time</a:t>
            </a:r>
            <a:r>
              <a:rPr lang="en-US" sz="1600" dirty="0" smtClean="0">
                <a:latin typeface="Times New Roman" charset="0"/>
                <a:ea typeface="Times New Roman" charset="0"/>
                <a:cs typeface="Times New Roman" charset="0"/>
              </a:rPr>
              <a:t>()</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minutes</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time.second</a:t>
            </a:r>
            <a:r>
              <a:rPr lang="en-US" sz="1600" dirty="0">
                <a:latin typeface="Times New Roman" charset="0"/>
                <a:ea typeface="Times New Roman" charset="0"/>
                <a:cs typeface="Times New Roman" charset="0"/>
              </a:rPr>
              <a:t> = </a:t>
            </a:r>
            <a:r>
              <a:rPr lang="en-US" sz="1600" dirty="0" err="1">
                <a:latin typeface="Times New Roman" charset="0"/>
                <a:ea typeface="Times New Roman" charset="0"/>
                <a:cs typeface="Times New Roman" charset="0"/>
              </a:rPr>
              <a:t>divmod</a:t>
            </a:r>
            <a:r>
              <a:rPr lang="en-US" sz="1600" dirty="0">
                <a:latin typeface="Times New Roman" charset="0"/>
                <a:ea typeface="Times New Roman" charset="0"/>
                <a:cs typeface="Times New Roman" charset="0"/>
              </a:rPr>
              <a:t>(seconds, </a:t>
            </a:r>
            <a:r>
              <a:rPr lang="en-US" sz="1600" dirty="0" smtClean="0">
                <a:latin typeface="Times New Roman" charset="0"/>
                <a:ea typeface="Times New Roman" charset="0"/>
                <a:cs typeface="Times New Roman" charset="0"/>
              </a:rPr>
              <a:t>60)</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a:t>
            </a:r>
            <a:r>
              <a:rPr lang="en-US" sz="1600" dirty="0" err="1" smtClean="0">
                <a:latin typeface="Times New Roman" charset="0"/>
                <a:ea typeface="Times New Roman" charset="0"/>
                <a:cs typeface="Times New Roman" charset="0"/>
              </a:rPr>
              <a:t>time.hour</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time.minute</a:t>
            </a:r>
            <a:r>
              <a:rPr lang="en-US" sz="1600" dirty="0">
                <a:latin typeface="Times New Roman" charset="0"/>
                <a:ea typeface="Times New Roman" charset="0"/>
                <a:cs typeface="Times New Roman" charset="0"/>
              </a:rPr>
              <a:t> = </a:t>
            </a:r>
            <a:r>
              <a:rPr lang="en-US" sz="1600" dirty="0" err="1">
                <a:latin typeface="Times New Roman" charset="0"/>
                <a:ea typeface="Times New Roman" charset="0"/>
                <a:cs typeface="Times New Roman" charset="0"/>
              </a:rPr>
              <a:t>divmod</a:t>
            </a:r>
            <a:r>
              <a:rPr lang="en-US" sz="1600" dirty="0">
                <a:latin typeface="Times New Roman" charset="0"/>
                <a:ea typeface="Times New Roman" charset="0"/>
                <a:cs typeface="Times New Roman" charset="0"/>
              </a:rPr>
              <a:t>(minutes, </a:t>
            </a:r>
            <a:r>
              <a:rPr lang="en-US" sz="1600" dirty="0" smtClean="0">
                <a:latin typeface="Times New Roman" charset="0"/>
                <a:ea typeface="Times New Roman" charset="0"/>
                <a:cs typeface="Times New Roman" charset="0"/>
              </a:rPr>
              <a:t>60)</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return </a:t>
            </a:r>
            <a:r>
              <a:rPr lang="en-US" sz="1600" dirty="0">
                <a:latin typeface="Times New Roman" charset="0"/>
                <a:ea typeface="Times New Roman" charset="0"/>
                <a:cs typeface="Times New Roman" charset="0"/>
              </a:rPr>
              <a:t>time </a:t>
            </a:r>
          </a:p>
          <a:p>
            <a:endParaRPr lang="en-US" dirty="0"/>
          </a:p>
        </p:txBody>
      </p:sp>
    </p:spTree>
    <p:extLst>
      <p:ext uri="{BB962C8B-B14F-4D97-AF65-F5344CB8AC3E}">
        <p14:creationId xmlns:p14="http://schemas.microsoft.com/office/powerpoint/2010/main" val="12883180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Example </a:t>
            </a:r>
            <a:r>
              <a:rPr lang="en-US" sz="2400" i="1" dirty="0" smtClean="0"/>
              <a:t>(</a:t>
            </a:r>
            <a:r>
              <a:rPr lang="en-US" sz="2400" i="1" dirty="0"/>
              <a:t>Designed </a:t>
            </a:r>
            <a:r>
              <a:rPr lang="en-US" sz="2400" i="1" dirty="0" smtClean="0"/>
              <a:t>Development)</a:t>
            </a:r>
            <a:endParaRPr lang="en-US" sz="2400" i="1" dirty="0"/>
          </a:p>
        </p:txBody>
      </p:sp>
      <p:sp>
        <p:nvSpPr>
          <p:cNvPr id="3" name="Content Placeholder 2"/>
          <p:cNvSpPr>
            <a:spLocks noGrp="1"/>
          </p:cNvSpPr>
          <p:nvPr>
            <p:ph idx="1"/>
          </p:nvPr>
        </p:nvSpPr>
        <p:spPr/>
        <p:txBody>
          <a:bodyPr/>
          <a:lstStyle/>
          <a:p>
            <a:r>
              <a:rPr lang="en-US" sz="2400" dirty="0"/>
              <a:t>You might have to think a bit, and run some tests, to convince yourself that these functions are correct. </a:t>
            </a:r>
            <a:r>
              <a:rPr lang="en-US" dirty="0" smtClean="0"/>
              <a:t/>
            </a:r>
            <a:br>
              <a:rPr lang="en-US" dirty="0" smtClean="0"/>
            </a:br>
            <a:r>
              <a:rPr lang="en-US" sz="2400" dirty="0" smtClean="0"/>
              <a:t>One </a:t>
            </a:r>
            <a:r>
              <a:rPr lang="en-US" sz="2400" dirty="0"/>
              <a:t>way to test them is to check that </a:t>
            </a:r>
            <a:r>
              <a:rPr lang="en-US" sz="1600" dirty="0" err="1" smtClean="0">
                <a:solidFill>
                  <a:srgbClr val="FF0000"/>
                </a:solidFill>
                <a:latin typeface="Times New Roman" charset="0"/>
                <a:ea typeface="Times New Roman" charset="0"/>
                <a:cs typeface="Times New Roman" charset="0"/>
              </a:rPr>
              <a:t>time_to_int</a:t>
            </a:r>
            <a:r>
              <a:rPr lang="en-US" sz="1600" dirty="0" smtClean="0">
                <a:solidFill>
                  <a:srgbClr val="FF0000"/>
                </a:solidFill>
                <a:latin typeface="Times New Roman" charset="0"/>
                <a:ea typeface="Times New Roman" charset="0"/>
                <a:cs typeface="Times New Roman" charset="0"/>
              </a:rPr>
              <a:t>(</a:t>
            </a:r>
            <a:r>
              <a:rPr lang="en-US" sz="1600" dirty="0" err="1" smtClean="0">
                <a:solidFill>
                  <a:srgbClr val="FF0000"/>
                </a:solidFill>
                <a:latin typeface="Times New Roman" charset="0"/>
                <a:ea typeface="Times New Roman" charset="0"/>
                <a:cs typeface="Times New Roman" charset="0"/>
              </a:rPr>
              <a:t>int_to_time</a:t>
            </a:r>
            <a:r>
              <a:rPr lang="en-US" sz="1600" dirty="0" smtClean="0">
                <a:solidFill>
                  <a:srgbClr val="FF0000"/>
                </a:solidFill>
                <a:latin typeface="Times New Roman" charset="0"/>
                <a:ea typeface="Times New Roman" charset="0"/>
                <a:cs typeface="Times New Roman" charset="0"/>
              </a:rPr>
              <a:t>(x</a:t>
            </a:r>
            <a:r>
              <a:rPr lang="en-US" sz="1600" dirty="0">
                <a:solidFill>
                  <a:srgbClr val="FF0000"/>
                </a:solidFill>
                <a:latin typeface="Times New Roman" charset="0"/>
                <a:ea typeface="Times New Roman" charset="0"/>
                <a:cs typeface="Times New Roman" charset="0"/>
              </a:rPr>
              <a:t>)) == x</a:t>
            </a:r>
            <a:r>
              <a:rPr lang="en-US" sz="1600" dirty="0">
                <a:solidFill>
                  <a:srgbClr val="FF0000"/>
                </a:solidFill>
              </a:rPr>
              <a:t> </a:t>
            </a:r>
            <a:r>
              <a:rPr lang="en-US" sz="2400" dirty="0">
                <a:solidFill>
                  <a:srgbClr val="FF0000"/>
                </a:solidFill>
              </a:rPr>
              <a:t>for many values of </a:t>
            </a:r>
            <a:r>
              <a:rPr lang="en-US" sz="2400" dirty="0">
                <a:solidFill>
                  <a:srgbClr val="FF0000"/>
                </a:solidFill>
              </a:rPr>
              <a:t>x</a:t>
            </a:r>
            <a:r>
              <a:rPr lang="en-US" dirty="0"/>
              <a:t>. </a:t>
            </a:r>
            <a:r>
              <a:rPr lang="en-US" dirty="0"/>
              <a:t> </a:t>
            </a:r>
            <a:r>
              <a:rPr lang="en-US" dirty="0" smtClean="0"/>
              <a:t>  </a:t>
            </a:r>
            <a:r>
              <a:rPr lang="en-US" sz="2400" dirty="0" smtClean="0"/>
              <a:t>This </a:t>
            </a:r>
            <a:r>
              <a:rPr lang="en-US" sz="2400" dirty="0"/>
              <a:t>is an example of a </a:t>
            </a:r>
            <a:r>
              <a:rPr lang="en-US" sz="2400" b="1" dirty="0"/>
              <a:t>consistency check</a:t>
            </a:r>
            <a:r>
              <a:rPr lang="en-US" sz="2400" dirty="0"/>
              <a:t>. </a:t>
            </a:r>
            <a:endParaRPr lang="en-US" sz="2400" dirty="0"/>
          </a:p>
          <a:p>
            <a:r>
              <a:rPr lang="en-US" sz="2400" dirty="0"/>
              <a:t>Once you are convinced they are correct, you can use them to rewrite </a:t>
            </a:r>
            <a:r>
              <a:rPr lang="en-US" sz="2400" dirty="0" err="1"/>
              <a:t>add_time</a:t>
            </a:r>
            <a:r>
              <a:rPr lang="en-US" sz="2400" dirty="0"/>
              <a:t>: </a:t>
            </a:r>
            <a:r>
              <a:rPr lang="en-US" dirty="0"/>
              <a:t/>
            </a:r>
            <a:br>
              <a:rPr lang="en-US" dirty="0"/>
            </a:br>
            <a:r>
              <a:rPr lang="en-US" sz="1600" dirty="0" err="1" smtClean="0">
                <a:latin typeface="Times New Roman" charset="0"/>
                <a:ea typeface="Times New Roman" charset="0"/>
                <a:cs typeface="Times New Roman" charset="0"/>
              </a:rPr>
              <a:t>def</a:t>
            </a:r>
            <a:r>
              <a:rPr lang="en-US" sz="1600" dirty="0" smtClean="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add_time</a:t>
            </a:r>
            <a:r>
              <a:rPr lang="en-US" sz="1600" dirty="0">
                <a:latin typeface="Times New Roman" charset="0"/>
                <a:ea typeface="Times New Roman" charset="0"/>
                <a:cs typeface="Times New Roman" charset="0"/>
              </a:rPr>
              <a:t>(t1, t2</a:t>
            </a:r>
            <a:r>
              <a:rPr lang="en-US" sz="1600" dirty="0" smtClean="0">
                <a:latin typeface="Times New Roman" charset="0"/>
                <a:ea typeface="Times New Roman" charset="0"/>
                <a:cs typeface="Times New Roman" charset="0"/>
              </a:rPr>
              <a:t>):</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seconds </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time_to_int</a:t>
            </a:r>
            <a:r>
              <a:rPr lang="en-US" sz="1600" dirty="0">
                <a:latin typeface="Times New Roman" charset="0"/>
                <a:ea typeface="Times New Roman" charset="0"/>
                <a:cs typeface="Times New Roman" charset="0"/>
              </a:rPr>
              <a:t>(t1) + </a:t>
            </a:r>
            <a:r>
              <a:rPr lang="en-US" sz="1600" dirty="0" err="1" smtClean="0">
                <a:latin typeface="Times New Roman" charset="0"/>
                <a:ea typeface="Times New Roman" charset="0"/>
                <a:cs typeface="Times New Roman" charset="0"/>
              </a:rPr>
              <a:t>time_to_int</a:t>
            </a:r>
            <a:r>
              <a:rPr lang="en-US" sz="1600" dirty="0" smtClean="0">
                <a:latin typeface="Times New Roman" charset="0"/>
                <a:ea typeface="Times New Roman" charset="0"/>
                <a:cs typeface="Times New Roman" charset="0"/>
              </a:rPr>
              <a:t>(t2)</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return </a:t>
            </a:r>
            <a:r>
              <a:rPr lang="en-US" sz="1600" dirty="0" err="1">
                <a:latin typeface="Times New Roman" charset="0"/>
                <a:ea typeface="Times New Roman" charset="0"/>
                <a:cs typeface="Times New Roman" charset="0"/>
              </a:rPr>
              <a:t>int_to_time</a:t>
            </a:r>
            <a:r>
              <a:rPr lang="en-US" sz="1600" dirty="0">
                <a:latin typeface="Times New Roman" charset="0"/>
                <a:ea typeface="Times New Roman" charset="0"/>
                <a:cs typeface="Times New Roman" charset="0"/>
              </a:rPr>
              <a:t>(seconds) </a:t>
            </a:r>
          </a:p>
          <a:p>
            <a:endParaRPr lang="en-US" dirty="0"/>
          </a:p>
          <a:p>
            <a:endParaRPr lang="en-US" dirty="0"/>
          </a:p>
        </p:txBody>
      </p:sp>
    </p:spTree>
    <p:extLst>
      <p:ext uri="{BB962C8B-B14F-4D97-AF65-F5344CB8AC3E}">
        <p14:creationId xmlns:p14="http://schemas.microsoft.com/office/powerpoint/2010/main" val="1598932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a:bodyPr>
          <a:lstStyle/>
          <a:p>
            <a:r>
              <a:rPr lang="en-US" dirty="0" smtClean="0"/>
              <a:t>This works well if you only need to read the elements of the list. </a:t>
            </a:r>
            <a:endParaRPr lang="en-US" sz="1600" dirty="0" smtClean="0">
              <a:latin typeface="Times New Roman" panose="02020603050405020304" pitchFamily="18" charset="0"/>
              <a:cs typeface="Times New Roman" panose="02020603050405020304" pitchFamily="18" charset="0"/>
            </a:endParaRPr>
          </a:p>
          <a:p>
            <a:pPr marL="1371600" lvl="3" indent="0">
              <a:buNone/>
            </a:pPr>
            <a:r>
              <a:rPr lang="en-US" sz="1600" dirty="0" smtClean="0">
                <a:latin typeface="Times New Roman" panose="02020603050405020304" pitchFamily="18" charset="0"/>
                <a:cs typeface="Times New Roman" panose="02020603050405020304" pitchFamily="18" charset="0"/>
              </a:rPr>
              <a:t>for cheese in cheeses:</a:t>
            </a:r>
          </a:p>
          <a:p>
            <a:pPr marL="1371600" lvl="3" indent="0">
              <a:buNone/>
            </a:pPr>
            <a:r>
              <a:rPr lang="en-US" sz="1600" dirty="0" smtClean="0">
                <a:latin typeface="Times New Roman" panose="02020603050405020304" pitchFamily="18" charset="0"/>
                <a:cs typeface="Times New Roman" panose="02020603050405020304" pitchFamily="18" charset="0"/>
              </a:rPr>
              <a:t>    print (cheese)</a:t>
            </a:r>
            <a:endParaRPr lang="en-US" sz="1600" dirty="0">
              <a:latin typeface="Times New Roman" panose="02020603050405020304" pitchFamily="18" charset="0"/>
              <a:cs typeface="Times New Roman" panose="02020603050405020304" pitchFamily="18" charset="0"/>
            </a:endParaRPr>
          </a:p>
          <a:p>
            <a:r>
              <a:rPr lang="en-US" b="1" dirty="0" smtClean="0">
                <a:solidFill>
                  <a:srgbClr val="FF0000"/>
                </a:solidFill>
              </a:rPr>
              <a:t>To write or </a:t>
            </a:r>
            <a:r>
              <a:rPr lang="en-US" b="1" dirty="0">
                <a:solidFill>
                  <a:srgbClr val="FF0000"/>
                </a:solidFill>
              </a:rPr>
              <a:t>update the elements, you need the indices.</a:t>
            </a:r>
            <a:r>
              <a:rPr lang="en-US" dirty="0"/>
              <a:t> A common way to do that is to combine </a:t>
            </a:r>
            <a:r>
              <a:rPr lang="en-US" dirty="0" smtClean="0"/>
              <a:t>the functions </a:t>
            </a:r>
            <a:r>
              <a:rPr lang="en-US" dirty="0"/>
              <a:t>range and </a:t>
            </a:r>
            <a:r>
              <a:rPr lang="en-US" dirty="0" err="1"/>
              <a:t>len</a:t>
            </a:r>
            <a:r>
              <a:rPr lang="en-US" dirty="0" smtClean="0"/>
              <a:t>:</a:t>
            </a:r>
          </a:p>
          <a:p>
            <a:pPr marL="1371600" lvl="3" indent="0">
              <a:buNone/>
            </a:pPr>
            <a:r>
              <a:rPr lang="en-US" dirty="0" smtClean="0">
                <a:latin typeface="Times New Roman" panose="02020603050405020304" pitchFamily="18" charset="0"/>
                <a:cs typeface="Times New Roman" panose="02020603050405020304" pitchFamily="18" charset="0"/>
              </a:rPr>
              <a:t>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in range(</a:t>
            </a:r>
            <a:r>
              <a:rPr lang="en-US" dirty="0" err="1">
                <a:latin typeface="Times New Roman" panose="02020603050405020304" pitchFamily="18" charset="0"/>
                <a:cs typeface="Times New Roman" panose="02020603050405020304" pitchFamily="18" charset="0"/>
              </a:rPr>
              <a:t>len</a:t>
            </a:r>
            <a:r>
              <a:rPr lang="en-US" dirty="0">
                <a:latin typeface="Times New Roman" panose="02020603050405020304" pitchFamily="18" charset="0"/>
                <a:cs typeface="Times New Roman" panose="02020603050405020304" pitchFamily="18" charset="0"/>
              </a:rPr>
              <a:t>(numbers)):</a:t>
            </a:r>
          </a:p>
          <a:p>
            <a:pPr marL="1371600" lvl="3" indent="0">
              <a:buNone/>
            </a:pPr>
            <a:r>
              <a:rPr lang="en-US" dirty="0" smtClean="0">
                <a:latin typeface="Times New Roman" panose="02020603050405020304" pitchFamily="18" charset="0"/>
                <a:cs typeface="Times New Roman" panose="02020603050405020304" pitchFamily="18" charset="0"/>
              </a:rPr>
              <a:t>    numbers[</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numbers[</a:t>
            </a:r>
            <a:r>
              <a:rPr lang="en-US" dirty="0" err="1" smtClean="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2</a:t>
            </a:r>
          </a:p>
          <a:p>
            <a:r>
              <a:rPr lang="en-US" sz="1800" b="1" dirty="0">
                <a:solidFill>
                  <a:srgbClr val="FF0000"/>
                </a:solidFill>
              </a:rPr>
              <a:t>A for loop over an empty list never executes the body:</a:t>
            </a:r>
          </a:p>
          <a:p>
            <a:pPr marL="1371600" lvl="3" indent="0">
              <a:buNone/>
            </a:pPr>
            <a:r>
              <a:rPr lang="en-US" sz="1600" dirty="0">
                <a:latin typeface="Times New Roman" panose="02020603050405020304" pitchFamily="18" charset="0"/>
                <a:cs typeface="Times New Roman" panose="02020603050405020304" pitchFamily="18" charset="0"/>
              </a:rPr>
              <a:t>for x in []:</a:t>
            </a:r>
          </a:p>
          <a:p>
            <a:pPr marL="1371600" lvl="3" indent="0">
              <a:buNone/>
            </a:pPr>
            <a:r>
              <a:rPr lang="en-US" sz="1600" dirty="0" smtClean="0">
                <a:latin typeface="Times New Roman" panose="02020603050405020304" pitchFamily="18" charset="0"/>
                <a:cs typeface="Times New Roman" panose="02020603050405020304" pitchFamily="18" charset="0"/>
              </a:rPr>
              <a:t>    print ('This </a:t>
            </a:r>
            <a:r>
              <a:rPr lang="en-US" sz="1600" dirty="0">
                <a:latin typeface="Times New Roman" panose="02020603050405020304" pitchFamily="18" charset="0"/>
                <a:cs typeface="Times New Roman" panose="02020603050405020304" pitchFamily="18" charset="0"/>
              </a:rPr>
              <a:t>never happens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8995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a:t>
            </a:r>
            <a:r>
              <a:rPr lang="en-US" sz="1800" i="1" dirty="0" smtClean="0"/>
              <a:t>(</a:t>
            </a:r>
            <a:r>
              <a:rPr lang="en-US" sz="1800" i="1" dirty="0"/>
              <a:t>Designed </a:t>
            </a:r>
            <a:r>
              <a:rPr lang="en-US" sz="1800" i="1" dirty="0" smtClean="0"/>
              <a:t>Development)</a:t>
            </a:r>
            <a:endParaRPr lang="en-US" sz="1800" i="1" dirty="0"/>
          </a:p>
        </p:txBody>
      </p:sp>
      <p:sp>
        <p:nvSpPr>
          <p:cNvPr id="3" name="Content Placeholder 2"/>
          <p:cNvSpPr>
            <a:spLocks noGrp="1"/>
          </p:cNvSpPr>
          <p:nvPr>
            <p:ph idx="1"/>
          </p:nvPr>
        </p:nvSpPr>
        <p:spPr/>
        <p:txBody>
          <a:bodyPr>
            <a:normAutofit fontScale="85000" lnSpcReduction="10000"/>
          </a:bodyPr>
          <a:lstStyle/>
          <a:p>
            <a:r>
              <a:rPr lang="en-US" dirty="0" smtClean="0"/>
              <a:t>Pros</a:t>
            </a:r>
          </a:p>
          <a:p>
            <a:pPr lvl="1"/>
            <a:r>
              <a:rPr lang="en-US" i="1" dirty="0" smtClean="0">
                <a:solidFill>
                  <a:srgbClr val="FF0000"/>
                </a:solidFill>
              </a:rPr>
              <a:t>This </a:t>
            </a:r>
            <a:r>
              <a:rPr lang="en-US" i="1" dirty="0">
                <a:solidFill>
                  <a:srgbClr val="FF0000"/>
                </a:solidFill>
              </a:rPr>
              <a:t>version is shorter than the original, and easier to verify</a:t>
            </a:r>
            <a:r>
              <a:rPr lang="en-US" dirty="0"/>
              <a:t>. </a:t>
            </a:r>
            <a:r>
              <a:rPr lang="en-US" dirty="0" smtClean="0"/>
              <a:t/>
            </a:r>
            <a:br>
              <a:rPr lang="en-US" dirty="0" smtClean="0"/>
            </a:br>
            <a:r>
              <a:rPr lang="en-US" dirty="0" smtClean="0"/>
              <a:t>Optional: As </a:t>
            </a:r>
            <a:r>
              <a:rPr lang="en-US" dirty="0"/>
              <a:t>an exercise, rewrite </a:t>
            </a:r>
            <a:r>
              <a:rPr lang="en-US" dirty="0"/>
              <a:t>increment </a:t>
            </a:r>
            <a:r>
              <a:rPr lang="en-US" dirty="0"/>
              <a:t>using </a:t>
            </a:r>
            <a:r>
              <a:rPr lang="en-US" dirty="0" err="1"/>
              <a:t>time_to_int</a:t>
            </a:r>
            <a:r>
              <a:rPr lang="en-US" dirty="0"/>
              <a:t> </a:t>
            </a:r>
            <a:r>
              <a:rPr lang="en-US" dirty="0"/>
              <a:t>and </a:t>
            </a:r>
            <a:r>
              <a:rPr lang="en-US" dirty="0" err="1"/>
              <a:t>int_to_time</a:t>
            </a:r>
            <a:r>
              <a:rPr lang="en-US" dirty="0"/>
              <a:t>. </a:t>
            </a:r>
            <a:endParaRPr lang="en-US" dirty="0"/>
          </a:p>
          <a:p>
            <a:pPr lvl="1"/>
            <a:r>
              <a:rPr lang="en-US" dirty="0" smtClean="0"/>
              <a:t>But </a:t>
            </a:r>
            <a:r>
              <a:rPr lang="en-US" dirty="0"/>
              <a:t>if we </a:t>
            </a:r>
            <a:r>
              <a:rPr lang="en-US" i="1" dirty="0">
                <a:solidFill>
                  <a:srgbClr val="FF0000"/>
                </a:solidFill>
              </a:rPr>
              <a:t>have the insight </a:t>
            </a:r>
            <a:r>
              <a:rPr lang="en-US" dirty="0"/>
              <a:t>to treat times as base 60 numbers </a:t>
            </a:r>
            <a:r>
              <a:rPr lang="en-US" i="1" dirty="0">
                <a:solidFill>
                  <a:srgbClr val="FF0000"/>
                </a:solidFill>
              </a:rPr>
              <a:t>and make the investment of writing the conversion functions </a:t>
            </a:r>
            <a:r>
              <a:rPr lang="en-US" dirty="0"/>
              <a:t>(</a:t>
            </a:r>
            <a:r>
              <a:rPr lang="en-US" sz="1900" dirty="0" err="1">
                <a:latin typeface="Times New Roman" charset="0"/>
                <a:ea typeface="Times New Roman" charset="0"/>
                <a:cs typeface="Times New Roman" charset="0"/>
              </a:rPr>
              <a:t>time_to_int</a:t>
            </a:r>
            <a:r>
              <a:rPr lang="en-US" dirty="0"/>
              <a:t> </a:t>
            </a:r>
            <a:r>
              <a:rPr lang="en-US" dirty="0"/>
              <a:t>and </a:t>
            </a:r>
            <a:r>
              <a:rPr lang="en-US" sz="1900" dirty="0" err="1">
                <a:latin typeface="Times New Roman" charset="0"/>
                <a:ea typeface="Times New Roman" charset="0"/>
                <a:cs typeface="Times New Roman" charset="0"/>
              </a:rPr>
              <a:t>int_to_time</a:t>
            </a:r>
            <a:r>
              <a:rPr lang="en-US" dirty="0"/>
              <a:t>), </a:t>
            </a:r>
            <a:r>
              <a:rPr lang="en-US" dirty="0" smtClean="0"/>
              <a:t/>
            </a:r>
            <a:br>
              <a:rPr lang="en-US" dirty="0" smtClean="0"/>
            </a:br>
            <a:r>
              <a:rPr lang="en-US" b="1" u="sng" dirty="0" smtClean="0">
                <a:solidFill>
                  <a:srgbClr val="FF0000"/>
                </a:solidFill>
              </a:rPr>
              <a:t>we </a:t>
            </a:r>
            <a:r>
              <a:rPr lang="en-US" b="1" u="sng" dirty="0">
                <a:solidFill>
                  <a:srgbClr val="FF0000"/>
                </a:solidFill>
              </a:rPr>
              <a:t>get a program that is shorter, easier to read and debug, and more reliable. </a:t>
            </a:r>
            <a:endParaRPr lang="en-US" b="1" u="sng" dirty="0">
              <a:solidFill>
                <a:srgbClr val="FF0000"/>
              </a:solidFill>
            </a:endParaRPr>
          </a:p>
          <a:p>
            <a:pPr lvl="1"/>
            <a:r>
              <a:rPr lang="en-US" dirty="0"/>
              <a:t>It is also </a:t>
            </a:r>
            <a:r>
              <a:rPr lang="en-US" i="1" dirty="0">
                <a:solidFill>
                  <a:srgbClr val="FF0000"/>
                </a:solidFill>
              </a:rPr>
              <a:t>easier to add features later</a:t>
            </a:r>
            <a:r>
              <a:rPr lang="en-US" dirty="0"/>
              <a:t>. For example, imagine subtracting two Times to find the duration between them. The naive approach would be to implement subtraction with borrowing. Using the conversion functions would be easier and more likely to be correct. </a:t>
            </a:r>
            <a:endParaRPr lang="en-US" dirty="0"/>
          </a:p>
          <a:p>
            <a:pPr lvl="1"/>
            <a:r>
              <a:rPr lang="en-US" dirty="0"/>
              <a:t>Ironically, </a:t>
            </a:r>
            <a:r>
              <a:rPr lang="en-US" i="1" dirty="0">
                <a:solidFill>
                  <a:srgbClr val="FF0000"/>
                </a:solidFill>
              </a:rPr>
              <a:t>sometimes making a problem harder (or more general) makes it easier (because there are fewer special cases and fewer opportunities for error). </a:t>
            </a:r>
            <a:endParaRPr lang="en-US" i="1" dirty="0" smtClean="0">
              <a:solidFill>
                <a:srgbClr val="FF0000"/>
              </a:solidFill>
            </a:endParaRPr>
          </a:p>
          <a:p>
            <a:r>
              <a:rPr lang="en-US" dirty="0" smtClean="0"/>
              <a:t>Cons</a:t>
            </a:r>
          </a:p>
          <a:p>
            <a:pPr lvl="1"/>
            <a:r>
              <a:rPr lang="en-US" dirty="0" smtClean="0"/>
              <a:t>In </a:t>
            </a:r>
            <a:r>
              <a:rPr lang="en-US" dirty="0"/>
              <a:t>some ways, converting from base 60 to base 10 and back is harder than just dealing with times. Base conversion is more abstract; our intuition for dealing with time values is better. </a:t>
            </a:r>
          </a:p>
          <a:p>
            <a:endParaRPr lang="en-US" dirty="0"/>
          </a:p>
          <a:p>
            <a:endParaRPr lang="en-US" dirty="0"/>
          </a:p>
        </p:txBody>
      </p:sp>
    </p:spTree>
    <p:extLst>
      <p:ext uri="{BB962C8B-B14F-4D97-AF65-F5344CB8AC3E}">
        <p14:creationId xmlns:p14="http://schemas.microsoft.com/office/powerpoint/2010/main" val="12122903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Write code to verify invariants</a:t>
            </a:r>
          </a:p>
          <a:p>
            <a:pPr lvl="1"/>
            <a:r>
              <a:rPr lang="en-US" sz="1600" dirty="0">
                <a:solidFill>
                  <a:srgbClr val="FF0000"/>
                </a:solidFill>
              </a:rPr>
              <a:t>A Time object is well-formed if the values of </a:t>
            </a:r>
            <a:r>
              <a:rPr lang="en-US" sz="1600" dirty="0">
                <a:solidFill>
                  <a:srgbClr val="FF0000"/>
                </a:solidFill>
              </a:rPr>
              <a:t>minute </a:t>
            </a:r>
            <a:r>
              <a:rPr lang="en-US" sz="1600" dirty="0">
                <a:solidFill>
                  <a:srgbClr val="FF0000"/>
                </a:solidFill>
              </a:rPr>
              <a:t>and </a:t>
            </a:r>
            <a:r>
              <a:rPr lang="en-US" sz="1600" dirty="0">
                <a:solidFill>
                  <a:srgbClr val="FF0000"/>
                </a:solidFill>
              </a:rPr>
              <a:t>second </a:t>
            </a:r>
            <a:r>
              <a:rPr lang="en-US" sz="1600" dirty="0">
                <a:solidFill>
                  <a:srgbClr val="FF0000"/>
                </a:solidFill>
              </a:rPr>
              <a:t>are between 0 and 60 (including 0 but not 60) and if </a:t>
            </a:r>
            <a:r>
              <a:rPr lang="en-US" sz="1600" dirty="0">
                <a:solidFill>
                  <a:srgbClr val="FF0000"/>
                </a:solidFill>
              </a:rPr>
              <a:t>hour </a:t>
            </a:r>
            <a:r>
              <a:rPr lang="en-US" sz="1600" dirty="0">
                <a:solidFill>
                  <a:srgbClr val="FF0000"/>
                </a:solidFill>
              </a:rPr>
              <a:t>is positive</a:t>
            </a:r>
            <a:r>
              <a:rPr lang="en-US" sz="1600" dirty="0"/>
              <a:t>. </a:t>
            </a:r>
            <a:r>
              <a:rPr lang="en-US" sz="1600" dirty="0"/>
              <a:t>hour </a:t>
            </a:r>
            <a:r>
              <a:rPr lang="en-US" sz="1600" dirty="0"/>
              <a:t>and </a:t>
            </a:r>
            <a:r>
              <a:rPr lang="en-US" sz="1600" dirty="0"/>
              <a:t>minute </a:t>
            </a:r>
            <a:r>
              <a:rPr lang="en-US" sz="1600" dirty="0"/>
              <a:t>should be integral values, but we might allow </a:t>
            </a:r>
            <a:r>
              <a:rPr lang="en-US" sz="1600" dirty="0"/>
              <a:t>second </a:t>
            </a:r>
            <a:r>
              <a:rPr lang="en-US" sz="1600" dirty="0"/>
              <a:t>to have a fraction part. </a:t>
            </a:r>
            <a:endParaRPr lang="en-US" sz="1600" dirty="0"/>
          </a:p>
          <a:p>
            <a:pPr lvl="1"/>
            <a:r>
              <a:rPr lang="en-US" sz="1600" dirty="0">
                <a:solidFill>
                  <a:srgbClr val="FF0000"/>
                </a:solidFill>
              </a:rPr>
              <a:t>Requirements like these are called </a:t>
            </a:r>
            <a:r>
              <a:rPr lang="en-US" sz="1600" b="1" dirty="0">
                <a:solidFill>
                  <a:srgbClr val="FF0000"/>
                </a:solidFill>
              </a:rPr>
              <a:t>invariants </a:t>
            </a:r>
            <a:r>
              <a:rPr lang="en-US" sz="1600" dirty="0">
                <a:solidFill>
                  <a:srgbClr val="FF0000"/>
                </a:solidFill>
              </a:rPr>
              <a:t>because they should always be true. </a:t>
            </a:r>
            <a:r>
              <a:rPr lang="en-US" sz="1600" dirty="0" smtClean="0">
                <a:solidFill>
                  <a:srgbClr val="FF0000"/>
                </a:solidFill>
              </a:rPr>
              <a:t/>
            </a:r>
            <a:br>
              <a:rPr lang="en-US" sz="1600" dirty="0" smtClean="0">
                <a:solidFill>
                  <a:srgbClr val="FF0000"/>
                </a:solidFill>
              </a:rPr>
            </a:br>
            <a:r>
              <a:rPr lang="en-US" sz="1600" dirty="0" smtClean="0"/>
              <a:t>To </a:t>
            </a:r>
            <a:r>
              <a:rPr lang="en-US" sz="1600" dirty="0"/>
              <a:t>put it a different way, if they are not true, something has gone wrong. </a:t>
            </a:r>
            <a:endParaRPr lang="en-US" sz="1600" dirty="0"/>
          </a:p>
          <a:p>
            <a:pPr lvl="1"/>
            <a:r>
              <a:rPr lang="en-US" sz="1600" b="1" u="sng" dirty="0">
                <a:solidFill>
                  <a:srgbClr val="FF0000"/>
                </a:solidFill>
              </a:rPr>
              <a:t>Writing code to check invariants can help detect errors and find their causes. </a:t>
            </a:r>
            <a:r>
              <a:rPr lang="en-US" sz="1600" dirty="0" smtClean="0">
                <a:solidFill>
                  <a:srgbClr val="FF0000"/>
                </a:solidFill>
              </a:rPr>
              <a:t/>
            </a:r>
            <a:br>
              <a:rPr lang="en-US" sz="1600" dirty="0" smtClean="0">
                <a:solidFill>
                  <a:srgbClr val="FF0000"/>
                </a:solidFill>
              </a:rPr>
            </a:br>
            <a:r>
              <a:rPr lang="en-US" sz="1600" dirty="0" err="1" smtClean="0"/>
              <a:t>eg</a:t>
            </a:r>
            <a:r>
              <a:rPr lang="en-US" sz="1600" dirty="0" smtClean="0"/>
              <a:t>. You </a:t>
            </a:r>
            <a:r>
              <a:rPr lang="en-US" sz="1600" dirty="0"/>
              <a:t>might have a function like </a:t>
            </a:r>
            <a:r>
              <a:rPr lang="en-US" sz="1600" dirty="0" err="1"/>
              <a:t>valid_time</a:t>
            </a:r>
            <a:r>
              <a:rPr lang="en-US" sz="1600" dirty="0"/>
              <a:t> </a:t>
            </a:r>
            <a:r>
              <a:rPr lang="en-US" sz="1600" dirty="0"/>
              <a:t>that takes a Time object and returns </a:t>
            </a:r>
            <a:r>
              <a:rPr lang="en-US" sz="1600" dirty="0"/>
              <a:t>False </a:t>
            </a:r>
            <a:r>
              <a:rPr lang="en-US" sz="1600" dirty="0"/>
              <a:t>if it violates an </a:t>
            </a:r>
            <a:r>
              <a:rPr lang="en-US" sz="1600" dirty="0" smtClean="0"/>
              <a:t>invariant:</a:t>
            </a:r>
            <a:br>
              <a:rPr lang="en-US" sz="1600" dirty="0" smtClean="0"/>
            </a:br>
            <a:r>
              <a:rPr lang="en-US" sz="1600" dirty="0" smtClean="0"/>
              <a:t>    </a:t>
            </a:r>
            <a:r>
              <a:rPr lang="en-US" sz="1600" dirty="0" err="1" smtClean="0">
                <a:latin typeface="Times New Roman" charset="0"/>
                <a:ea typeface="Times New Roman" charset="0"/>
                <a:cs typeface="Times New Roman" charset="0"/>
              </a:rPr>
              <a:t>def</a:t>
            </a:r>
            <a:r>
              <a:rPr lang="en-US" sz="1600" dirty="0" smtClean="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valid_time</a:t>
            </a:r>
            <a:r>
              <a:rPr lang="en-US" sz="1600" dirty="0">
                <a:latin typeface="Times New Roman" charset="0"/>
                <a:ea typeface="Times New Roman" charset="0"/>
                <a:cs typeface="Times New Roman" charset="0"/>
              </a:rPr>
              <a:t>(time</a:t>
            </a:r>
            <a:r>
              <a:rPr lang="en-US" sz="1600" dirty="0" smtClean="0">
                <a:latin typeface="Times New Roman" charset="0"/>
                <a:ea typeface="Times New Roman" charset="0"/>
                <a:cs typeface="Times New Roman" charset="0"/>
              </a:rPr>
              <a:t>):</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if </a:t>
            </a:r>
            <a:r>
              <a:rPr lang="en-US" sz="1600" dirty="0" err="1">
                <a:latin typeface="Times New Roman" charset="0"/>
                <a:ea typeface="Times New Roman" charset="0"/>
                <a:cs typeface="Times New Roman" charset="0"/>
              </a:rPr>
              <a:t>time.hour</a:t>
            </a:r>
            <a:r>
              <a:rPr lang="en-US" sz="1600" dirty="0">
                <a:latin typeface="Times New Roman" charset="0"/>
                <a:ea typeface="Times New Roman" charset="0"/>
                <a:cs typeface="Times New Roman" charset="0"/>
              </a:rPr>
              <a:t> &lt; 0 or </a:t>
            </a:r>
            <a:r>
              <a:rPr lang="en-US" sz="1600" dirty="0" err="1">
                <a:latin typeface="Times New Roman" charset="0"/>
                <a:ea typeface="Times New Roman" charset="0"/>
                <a:cs typeface="Times New Roman" charset="0"/>
              </a:rPr>
              <a:t>time.minute</a:t>
            </a:r>
            <a:r>
              <a:rPr lang="en-US" sz="1600" dirty="0">
                <a:latin typeface="Times New Roman" charset="0"/>
                <a:ea typeface="Times New Roman" charset="0"/>
                <a:cs typeface="Times New Roman" charset="0"/>
              </a:rPr>
              <a:t> &lt; 0 or </a:t>
            </a:r>
            <a:r>
              <a:rPr lang="en-US" sz="1600" dirty="0" err="1">
                <a:latin typeface="Times New Roman" charset="0"/>
                <a:ea typeface="Times New Roman" charset="0"/>
                <a:cs typeface="Times New Roman" charset="0"/>
              </a:rPr>
              <a:t>time.second</a:t>
            </a:r>
            <a:r>
              <a:rPr lang="en-US" sz="1600" dirty="0">
                <a:latin typeface="Times New Roman" charset="0"/>
                <a:ea typeface="Times New Roman" charset="0"/>
                <a:cs typeface="Times New Roman" charset="0"/>
              </a:rPr>
              <a:t> &lt; 0</a:t>
            </a:r>
            <a:r>
              <a:rPr lang="en-US" sz="1600" dirty="0" smtClean="0">
                <a:latin typeface="Times New Roman" charset="0"/>
                <a:ea typeface="Times New Roman" charset="0"/>
                <a:cs typeface="Times New Roman" charset="0"/>
              </a:rPr>
              <a:t>:</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return </a:t>
            </a:r>
            <a:r>
              <a:rPr lang="en-US" sz="1600" dirty="0">
                <a:latin typeface="Times New Roman" charset="0"/>
                <a:ea typeface="Times New Roman" charset="0"/>
                <a:cs typeface="Times New Roman" charset="0"/>
              </a:rPr>
              <a:t>False </a:t>
            </a:r>
            <a:r>
              <a:rPr lang="en-US" sz="1600" dirty="0" smtClean="0">
                <a:latin typeface="Times New Roman" charset="0"/>
                <a:ea typeface="Times New Roman" charset="0"/>
                <a:cs typeface="Times New Roman" charset="0"/>
              </a:rPr>
              <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if </a:t>
            </a:r>
            <a:r>
              <a:rPr lang="en-US" sz="1600" dirty="0" err="1">
                <a:latin typeface="Times New Roman" charset="0"/>
                <a:ea typeface="Times New Roman" charset="0"/>
                <a:cs typeface="Times New Roman" charset="0"/>
              </a:rPr>
              <a:t>time.minute</a:t>
            </a:r>
            <a:r>
              <a:rPr lang="en-US" sz="1600" dirty="0">
                <a:latin typeface="Times New Roman" charset="0"/>
                <a:ea typeface="Times New Roman" charset="0"/>
                <a:cs typeface="Times New Roman" charset="0"/>
              </a:rPr>
              <a:t> &gt;= 60 or </a:t>
            </a:r>
            <a:r>
              <a:rPr lang="en-US" sz="1600" dirty="0" err="1">
                <a:latin typeface="Times New Roman" charset="0"/>
                <a:ea typeface="Times New Roman" charset="0"/>
                <a:cs typeface="Times New Roman" charset="0"/>
              </a:rPr>
              <a:t>time.second</a:t>
            </a:r>
            <a:r>
              <a:rPr lang="en-US" sz="1600" dirty="0">
                <a:latin typeface="Times New Roman" charset="0"/>
                <a:ea typeface="Times New Roman" charset="0"/>
                <a:cs typeface="Times New Roman" charset="0"/>
              </a:rPr>
              <a:t> &gt;= </a:t>
            </a:r>
            <a:r>
              <a:rPr lang="en-US" sz="1600" dirty="0" smtClean="0">
                <a:latin typeface="Times New Roman" charset="0"/>
                <a:ea typeface="Times New Roman" charset="0"/>
                <a:cs typeface="Times New Roman" charset="0"/>
              </a:rPr>
              <a:t>60:</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return False</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return True</a:t>
            </a:r>
          </a:p>
          <a:p>
            <a:pPr lvl="1"/>
            <a:r>
              <a:rPr lang="en-US" dirty="0" smtClean="0"/>
              <a:t>At </a:t>
            </a:r>
            <a:r>
              <a:rPr lang="en-US" dirty="0"/>
              <a:t>the beginning of each function you could check the arguments to make sure they are </a:t>
            </a:r>
            <a:r>
              <a:rPr lang="en-US" dirty="0" smtClean="0"/>
              <a:t>valid:</a:t>
            </a:r>
            <a:br>
              <a:rPr lang="en-US" dirty="0" smtClean="0"/>
            </a:br>
            <a:r>
              <a:rPr lang="en-US" sz="1600" dirty="0" err="1" smtClean="0">
                <a:latin typeface="Times New Roman" charset="0"/>
                <a:ea typeface="Times New Roman" charset="0"/>
                <a:cs typeface="Times New Roman" charset="0"/>
              </a:rPr>
              <a:t>def</a:t>
            </a:r>
            <a:r>
              <a:rPr lang="en-US" sz="1600" dirty="0" smtClean="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add_time</a:t>
            </a:r>
            <a:r>
              <a:rPr lang="en-US" sz="1600" dirty="0">
                <a:latin typeface="Times New Roman" charset="0"/>
                <a:ea typeface="Times New Roman" charset="0"/>
                <a:cs typeface="Times New Roman" charset="0"/>
              </a:rPr>
              <a:t>(t1, t2</a:t>
            </a:r>
            <a:r>
              <a:rPr lang="en-US" sz="1600" dirty="0" smtClean="0">
                <a:latin typeface="Times New Roman" charset="0"/>
                <a:ea typeface="Times New Roman" charset="0"/>
                <a:cs typeface="Times New Roman" charset="0"/>
              </a:rPr>
              <a:t>):</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if </a:t>
            </a:r>
            <a:r>
              <a:rPr lang="en-US" sz="1600" dirty="0">
                <a:latin typeface="Times New Roman" charset="0"/>
                <a:ea typeface="Times New Roman" charset="0"/>
                <a:cs typeface="Times New Roman" charset="0"/>
              </a:rPr>
              <a:t>not </a:t>
            </a:r>
            <a:r>
              <a:rPr lang="en-US" sz="1600" dirty="0" err="1">
                <a:latin typeface="Times New Roman" charset="0"/>
                <a:ea typeface="Times New Roman" charset="0"/>
                <a:cs typeface="Times New Roman" charset="0"/>
              </a:rPr>
              <a:t>valid_time</a:t>
            </a:r>
            <a:r>
              <a:rPr lang="en-US" sz="1600" dirty="0">
                <a:latin typeface="Times New Roman" charset="0"/>
                <a:ea typeface="Times New Roman" charset="0"/>
                <a:cs typeface="Times New Roman" charset="0"/>
              </a:rPr>
              <a:t>(t1) or not </a:t>
            </a:r>
            <a:r>
              <a:rPr lang="en-US" sz="1600" dirty="0" err="1">
                <a:latin typeface="Times New Roman" charset="0"/>
                <a:ea typeface="Times New Roman" charset="0"/>
                <a:cs typeface="Times New Roman" charset="0"/>
              </a:rPr>
              <a:t>valid_time</a:t>
            </a:r>
            <a:r>
              <a:rPr lang="en-US" sz="1600" dirty="0">
                <a:latin typeface="Times New Roman" charset="0"/>
                <a:ea typeface="Times New Roman" charset="0"/>
                <a:cs typeface="Times New Roman" charset="0"/>
              </a:rPr>
              <a:t>(t2</a:t>
            </a:r>
            <a:r>
              <a:rPr lang="en-US" sz="1600" dirty="0" smtClean="0">
                <a:latin typeface="Times New Roman" charset="0"/>
                <a:ea typeface="Times New Roman" charset="0"/>
                <a:cs typeface="Times New Roman" charset="0"/>
              </a:rPr>
              <a:t>):</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raise </a:t>
            </a:r>
            <a:r>
              <a:rPr lang="en-US" sz="1600" dirty="0" err="1">
                <a:latin typeface="Times New Roman" charset="0"/>
                <a:ea typeface="Times New Roman" charset="0"/>
                <a:cs typeface="Times New Roman" charset="0"/>
              </a:rPr>
              <a:t>ValueError</a:t>
            </a:r>
            <a:r>
              <a:rPr lang="en-US" sz="1600" dirty="0">
                <a:latin typeface="Times New Roman" charset="0"/>
                <a:ea typeface="Times New Roman" charset="0"/>
                <a:cs typeface="Times New Roman" charset="0"/>
              </a:rPr>
              <a:t>('invalid Time object in </a:t>
            </a:r>
            <a:r>
              <a:rPr lang="en-US" sz="1600" dirty="0" err="1">
                <a:latin typeface="Times New Roman" charset="0"/>
                <a:ea typeface="Times New Roman" charset="0"/>
                <a:cs typeface="Times New Roman" charset="0"/>
              </a:rPr>
              <a:t>add_time</a:t>
            </a:r>
            <a:r>
              <a:rPr lang="en-US" sz="1600" dirty="0" smtClean="0">
                <a:latin typeface="Times New Roman" charset="0"/>
                <a:ea typeface="Times New Roman" charset="0"/>
                <a:cs typeface="Times New Roman" charset="0"/>
              </a:rPr>
              <a:t>')</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seconds </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time_to_int</a:t>
            </a:r>
            <a:r>
              <a:rPr lang="en-US" sz="1600" dirty="0">
                <a:latin typeface="Times New Roman" charset="0"/>
                <a:ea typeface="Times New Roman" charset="0"/>
                <a:cs typeface="Times New Roman" charset="0"/>
              </a:rPr>
              <a:t>(t1) + </a:t>
            </a:r>
            <a:r>
              <a:rPr lang="en-US" sz="1600" dirty="0" err="1">
                <a:latin typeface="Times New Roman" charset="0"/>
                <a:ea typeface="Times New Roman" charset="0"/>
                <a:cs typeface="Times New Roman" charset="0"/>
              </a:rPr>
              <a:t>time_to_int</a:t>
            </a:r>
            <a:r>
              <a:rPr lang="en-US" sz="1600" dirty="0">
                <a:latin typeface="Times New Roman" charset="0"/>
                <a:ea typeface="Times New Roman" charset="0"/>
                <a:cs typeface="Times New Roman" charset="0"/>
              </a:rPr>
              <a:t>(t2) </a:t>
            </a:r>
            <a:r>
              <a:rPr lang="en-US" sz="1600" dirty="0" smtClean="0">
                <a:latin typeface="Times New Roman" charset="0"/>
                <a:ea typeface="Times New Roman" charset="0"/>
                <a:cs typeface="Times New Roman" charset="0"/>
              </a:rPr>
              <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return </a:t>
            </a:r>
            <a:r>
              <a:rPr lang="en-US" sz="1600" dirty="0" err="1">
                <a:latin typeface="Times New Roman" charset="0"/>
                <a:ea typeface="Times New Roman" charset="0"/>
                <a:cs typeface="Times New Roman" charset="0"/>
              </a:rPr>
              <a:t>int_to_time</a:t>
            </a:r>
            <a:r>
              <a:rPr lang="en-US" sz="1600" dirty="0">
                <a:latin typeface="Times New Roman" charset="0"/>
                <a:ea typeface="Times New Roman" charset="0"/>
                <a:cs typeface="Times New Roman" charset="0"/>
              </a:rPr>
              <a:t>(seconds) </a:t>
            </a:r>
          </a:p>
          <a:p>
            <a:pPr lvl="1"/>
            <a:endParaRPr lang="en-US" dirty="0"/>
          </a:p>
        </p:txBody>
      </p:sp>
    </p:spTree>
    <p:extLst>
      <p:ext uri="{BB962C8B-B14F-4D97-AF65-F5344CB8AC3E}">
        <p14:creationId xmlns:p14="http://schemas.microsoft.com/office/powerpoint/2010/main" val="8748855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a:t>
            </a:r>
            <a:r>
              <a:rPr lang="en-US" sz="2400" i="1" dirty="0" smtClean="0"/>
              <a:t>(and using an assert statement)</a:t>
            </a:r>
            <a:endParaRPr lang="en-US" sz="2400" i="1" dirty="0"/>
          </a:p>
        </p:txBody>
      </p:sp>
      <p:sp>
        <p:nvSpPr>
          <p:cNvPr id="3" name="Content Placeholder 2"/>
          <p:cNvSpPr>
            <a:spLocks noGrp="1"/>
          </p:cNvSpPr>
          <p:nvPr>
            <p:ph idx="1"/>
          </p:nvPr>
        </p:nvSpPr>
        <p:spPr/>
        <p:txBody>
          <a:bodyPr/>
          <a:lstStyle/>
          <a:p>
            <a:r>
              <a:rPr lang="en-US" dirty="0"/>
              <a:t>Or you could use an </a:t>
            </a:r>
            <a:r>
              <a:rPr lang="en-US" b="1" dirty="0"/>
              <a:t>assert statement</a:t>
            </a:r>
            <a:r>
              <a:rPr lang="en-US" dirty="0"/>
              <a:t>, which checks a given invariant and raises an </a:t>
            </a:r>
            <a:r>
              <a:rPr lang="en-US" dirty="0" err="1"/>
              <a:t>excep</a:t>
            </a:r>
            <a:r>
              <a:rPr lang="en-US" dirty="0"/>
              <a:t>- </a:t>
            </a:r>
            <a:r>
              <a:rPr lang="en-US" dirty="0" err="1"/>
              <a:t>tion</a:t>
            </a:r>
            <a:r>
              <a:rPr lang="en-US" dirty="0"/>
              <a:t> if it </a:t>
            </a:r>
            <a:r>
              <a:rPr lang="en-US" dirty="0" smtClean="0"/>
              <a:t>fails:</a:t>
            </a:r>
            <a:br>
              <a:rPr lang="en-US" dirty="0" smtClean="0"/>
            </a:br>
            <a:r>
              <a:rPr lang="en-US" sz="1600" dirty="0" err="1" smtClean="0">
                <a:latin typeface="Times New Roman" charset="0"/>
                <a:ea typeface="Times New Roman" charset="0"/>
                <a:cs typeface="Times New Roman" charset="0"/>
              </a:rPr>
              <a:t>def</a:t>
            </a:r>
            <a:r>
              <a:rPr lang="en-US" sz="1600" dirty="0" smtClean="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add_time</a:t>
            </a:r>
            <a:r>
              <a:rPr lang="en-US" sz="1600" dirty="0">
                <a:latin typeface="Times New Roman" charset="0"/>
                <a:ea typeface="Times New Roman" charset="0"/>
                <a:cs typeface="Times New Roman" charset="0"/>
              </a:rPr>
              <a:t>(t1, t2</a:t>
            </a:r>
            <a:r>
              <a:rPr lang="en-US" sz="1600" dirty="0" smtClean="0">
                <a:latin typeface="Times New Roman" charset="0"/>
                <a:ea typeface="Times New Roman" charset="0"/>
                <a:cs typeface="Times New Roman" charset="0"/>
              </a:rPr>
              <a:t>):</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assert </a:t>
            </a:r>
            <a:r>
              <a:rPr lang="en-US" sz="1600" dirty="0" err="1">
                <a:latin typeface="Times New Roman" charset="0"/>
                <a:ea typeface="Times New Roman" charset="0"/>
                <a:cs typeface="Times New Roman" charset="0"/>
              </a:rPr>
              <a:t>valid_time</a:t>
            </a:r>
            <a:r>
              <a:rPr lang="en-US" sz="1600" dirty="0">
                <a:latin typeface="Times New Roman" charset="0"/>
                <a:ea typeface="Times New Roman" charset="0"/>
                <a:cs typeface="Times New Roman" charset="0"/>
              </a:rPr>
              <a:t>(t1) and </a:t>
            </a:r>
            <a:r>
              <a:rPr lang="en-US" sz="1600" dirty="0" err="1" smtClean="0">
                <a:latin typeface="Times New Roman" charset="0"/>
                <a:ea typeface="Times New Roman" charset="0"/>
                <a:cs typeface="Times New Roman" charset="0"/>
              </a:rPr>
              <a:t>valid_time</a:t>
            </a:r>
            <a:r>
              <a:rPr lang="en-US" sz="1600" dirty="0" smtClean="0">
                <a:latin typeface="Times New Roman" charset="0"/>
                <a:ea typeface="Times New Roman" charset="0"/>
                <a:cs typeface="Times New Roman" charset="0"/>
              </a:rPr>
              <a:t>(t2)</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seconds </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time_to_int</a:t>
            </a:r>
            <a:r>
              <a:rPr lang="en-US" sz="1600" dirty="0">
                <a:latin typeface="Times New Roman" charset="0"/>
                <a:ea typeface="Times New Roman" charset="0"/>
                <a:cs typeface="Times New Roman" charset="0"/>
              </a:rPr>
              <a:t>(t1) + </a:t>
            </a:r>
            <a:r>
              <a:rPr lang="en-US" sz="1600" dirty="0" err="1" smtClean="0">
                <a:latin typeface="Times New Roman" charset="0"/>
                <a:ea typeface="Times New Roman" charset="0"/>
                <a:cs typeface="Times New Roman" charset="0"/>
              </a:rPr>
              <a:t>time_to_int</a:t>
            </a:r>
            <a:r>
              <a:rPr lang="en-US" sz="1600" dirty="0" smtClean="0">
                <a:latin typeface="Times New Roman" charset="0"/>
                <a:ea typeface="Times New Roman" charset="0"/>
                <a:cs typeface="Times New Roman" charset="0"/>
              </a:rPr>
              <a:t>(t2)</a:t>
            </a:r>
            <a:br>
              <a:rPr lang="en-US" sz="1600" dirty="0" smtClean="0">
                <a:latin typeface="Times New Roman" charset="0"/>
                <a:ea typeface="Times New Roman" charset="0"/>
                <a:cs typeface="Times New Roman" charset="0"/>
              </a:rPr>
            </a:br>
            <a:r>
              <a:rPr lang="en-US" sz="1600" dirty="0" smtClean="0">
                <a:latin typeface="Times New Roman" charset="0"/>
                <a:ea typeface="Times New Roman" charset="0"/>
                <a:cs typeface="Times New Roman" charset="0"/>
              </a:rPr>
              <a:t>    return </a:t>
            </a:r>
            <a:r>
              <a:rPr lang="en-US" sz="1600" dirty="0" err="1">
                <a:latin typeface="Times New Roman" charset="0"/>
                <a:ea typeface="Times New Roman" charset="0"/>
                <a:cs typeface="Times New Roman" charset="0"/>
              </a:rPr>
              <a:t>int_to_time</a:t>
            </a:r>
            <a:r>
              <a:rPr lang="en-US" sz="1600" dirty="0">
                <a:latin typeface="Times New Roman" charset="0"/>
                <a:ea typeface="Times New Roman" charset="0"/>
                <a:cs typeface="Times New Roman" charset="0"/>
              </a:rPr>
              <a:t>(seconds) </a:t>
            </a:r>
            <a:endParaRPr lang="en-US" sz="1600" dirty="0" smtClean="0">
              <a:latin typeface="Times New Roman" charset="0"/>
              <a:ea typeface="Times New Roman" charset="0"/>
              <a:cs typeface="Times New Roman" charset="0"/>
            </a:endParaRPr>
          </a:p>
          <a:p>
            <a:endParaRPr lang="en-US" dirty="0" smtClean="0"/>
          </a:p>
          <a:p>
            <a:r>
              <a:rPr lang="en-US" b="1" dirty="0" smtClean="0"/>
              <a:t>assert </a:t>
            </a:r>
            <a:r>
              <a:rPr lang="en-US" b="1" dirty="0"/>
              <a:t>statements </a:t>
            </a:r>
            <a:r>
              <a:rPr lang="en-US" dirty="0"/>
              <a:t>are useful because they distinguish code that deals with normal </a:t>
            </a:r>
            <a:r>
              <a:rPr lang="en-US" dirty="0" err="1"/>
              <a:t>condi</a:t>
            </a:r>
            <a:r>
              <a:rPr lang="en-US" dirty="0"/>
              <a:t>- </a:t>
            </a:r>
            <a:r>
              <a:rPr lang="en-US" dirty="0" err="1"/>
              <a:t>tions</a:t>
            </a:r>
            <a:r>
              <a:rPr lang="en-US" dirty="0"/>
              <a:t> from code that checks for errors. </a:t>
            </a:r>
            <a:endParaRPr lang="en-US" dirty="0"/>
          </a:p>
          <a:p>
            <a:endParaRPr lang="en-US" sz="1600" dirty="0">
              <a:latin typeface="Times New Roman" charset="0"/>
              <a:ea typeface="Times New Roman" charset="0"/>
              <a:cs typeface="Times New Roman" charset="0"/>
            </a:endParaRPr>
          </a:p>
          <a:p>
            <a:endParaRPr lang="en-US" dirty="0"/>
          </a:p>
        </p:txBody>
      </p:sp>
    </p:spTree>
    <p:extLst>
      <p:ext uri="{BB962C8B-B14F-4D97-AF65-F5344CB8AC3E}">
        <p14:creationId xmlns:p14="http://schemas.microsoft.com/office/powerpoint/2010/main" val="2875770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Glossary</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prototype </a:t>
            </a:r>
            <a:r>
              <a:rPr lang="en-US" b="1" dirty="0"/>
              <a:t>and patch: </a:t>
            </a:r>
            <a:r>
              <a:rPr lang="en-US" dirty="0"/>
              <a:t>A development plan that involves writing a rough draft of a pro- gram, testing, and correcting errors as they are found. </a:t>
            </a:r>
            <a:endParaRPr lang="en-US" dirty="0"/>
          </a:p>
          <a:p>
            <a:r>
              <a:rPr lang="en-US" b="1" dirty="0"/>
              <a:t>designed development: </a:t>
            </a:r>
            <a:r>
              <a:rPr lang="en-US" dirty="0"/>
              <a:t>A development plan that involves high-level insight into the problem and more planning than incremental development or prototype develop- </a:t>
            </a:r>
            <a:r>
              <a:rPr lang="en-US" dirty="0" err="1"/>
              <a:t>ment</a:t>
            </a:r>
            <a:r>
              <a:rPr lang="en-US" dirty="0"/>
              <a:t>. </a:t>
            </a:r>
            <a:endParaRPr lang="en-US" dirty="0"/>
          </a:p>
          <a:p>
            <a:r>
              <a:rPr lang="en-US" b="1" dirty="0" err="1"/>
              <a:t>purefunction</a:t>
            </a:r>
            <a:r>
              <a:rPr lang="en-US" b="1" dirty="0"/>
              <a:t>: </a:t>
            </a:r>
            <a:r>
              <a:rPr lang="en-US" dirty="0" smtClean="0"/>
              <a:t>A function that does not modify any of the objects it receives as arguments</a:t>
            </a:r>
            <a:r>
              <a:rPr lang="en-US" dirty="0"/>
              <a:t>. </a:t>
            </a:r>
            <a:r>
              <a:rPr lang="en-US" i="1" dirty="0"/>
              <a:t>Most pure functions are fruitful. </a:t>
            </a:r>
            <a:endParaRPr lang="en-US" i="1" dirty="0"/>
          </a:p>
          <a:p>
            <a:r>
              <a:rPr lang="en-US" b="1" dirty="0"/>
              <a:t>modifier: </a:t>
            </a:r>
            <a:r>
              <a:rPr lang="en-US" dirty="0" smtClean="0"/>
              <a:t>A function that changes one or more of the objects it receives as arguments. </a:t>
            </a:r>
            <a:r>
              <a:rPr lang="en-US" i="1" dirty="0" smtClean="0"/>
              <a:t>Most </a:t>
            </a:r>
            <a:r>
              <a:rPr lang="en-US" i="1" dirty="0"/>
              <a:t>modifiers are void; that is, they return </a:t>
            </a:r>
            <a:r>
              <a:rPr lang="en-US" i="1" dirty="0"/>
              <a:t>None</a:t>
            </a:r>
            <a:r>
              <a:rPr lang="en-US" i="1" dirty="0"/>
              <a:t>. </a:t>
            </a:r>
            <a:endParaRPr lang="en-US" i="1" dirty="0"/>
          </a:p>
          <a:p>
            <a:r>
              <a:rPr lang="en-US" b="1" dirty="0"/>
              <a:t>functional programming style: </a:t>
            </a:r>
            <a:r>
              <a:rPr lang="en-US" dirty="0"/>
              <a:t>A style of program design in which the majority of </a:t>
            </a:r>
            <a:r>
              <a:rPr lang="en-US" dirty="0" smtClean="0"/>
              <a:t>functions </a:t>
            </a:r>
            <a:r>
              <a:rPr lang="en-US" dirty="0"/>
              <a:t>are pure. </a:t>
            </a:r>
            <a:endParaRPr lang="en-US" dirty="0"/>
          </a:p>
          <a:p>
            <a:r>
              <a:rPr lang="en-US" b="1" dirty="0"/>
              <a:t>invariant: </a:t>
            </a:r>
            <a:r>
              <a:rPr lang="en-US" dirty="0"/>
              <a:t>A condition that should always be true during the execution of a </a:t>
            </a:r>
            <a:r>
              <a:rPr lang="en-US" dirty="0" smtClean="0"/>
              <a:t>program.</a:t>
            </a:r>
          </a:p>
          <a:p>
            <a:r>
              <a:rPr lang="en-US" b="1" dirty="0" smtClean="0"/>
              <a:t>assert </a:t>
            </a:r>
            <a:r>
              <a:rPr lang="en-US" b="1" dirty="0"/>
              <a:t>statement: </a:t>
            </a:r>
            <a:r>
              <a:rPr lang="en-US" dirty="0"/>
              <a:t>A statement that check a condition and raises an exception if it fails. </a:t>
            </a:r>
            <a:endParaRPr lang="en-US" dirty="0"/>
          </a:p>
        </p:txBody>
      </p:sp>
    </p:spTree>
    <p:extLst>
      <p:ext uri="{BB962C8B-B14F-4D97-AF65-F5344CB8AC3E}">
        <p14:creationId xmlns:p14="http://schemas.microsoft.com/office/powerpoint/2010/main" val="12200351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659234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a:t>
            </a:r>
            <a:r>
              <a:rPr lang="en-US" dirty="0" smtClean="0"/>
              <a:t>functions</a:t>
            </a:r>
            <a:endParaRPr lang="en-US" dirty="0"/>
          </a:p>
        </p:txBody>
      </p:sp>
      <p:sp>
        <p:nvSpPr>
          <p:cNvPr id="3" name="Content Placeholder 2"/>
          <p:cNvSpPr>
            <a:spLocks noGrp="1"/>
          </p:cNvSpPr>
          <p:nvPr>
            <p:ph idx="1"/>
          </p:nvPr>
        </p:nvSpPr>
        <p:spPr/>
        <p:txBody>
          <a:bodyPr/>
          <a:lstStyle/>
          <a:p>
            <a:r>
              <a:rPr lang="en-US" dirty="0"/>
              <a:t>the next step is to write functions that take programmer-defined objects as parameters and return them as results </a:t>
            </a:r>
            <a:endParaRPr lang="en-US" dirty="0"/>
          </a:p>
          <a:p>
            <a:endParaRPr lang="en-US" dirty="0"/>
          </a:p>
        </p:txBody>
      </p:sp>
    </p:spTree>
    <p:extLst>
      <p:ext uri="{BB962C8B-B14F-4D97-AF65-F5344CB8AC3E}">
        <p14:creationId xmlns:p14="http://schemas.microsoft.com/office/powerpoint/2010/main" val="20854030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a:t>
            </a:r>
            <a:endParaRPr lang="en-US" dirty="0"/>
          </a:p>
        </p:txBody>
      </p:sp>
      <p:sp>
        <p:nvSpPr>
          <p:cNvPr id="3" name="Content Placeholder 2"/>
          <p:cNvSpPr>
            <a:spLocks noGrp="1"/>
          </p:cNvSpPr>
          <p:nvPr>
            <p:ph idx="1"/>
          </p:nvPr>
        </p:nvSpPr>
        <p:spPr/>
        <p:txBody>
          <a:bodyPr>
            <a:normAutofit/>
          </a:bodyPr>
          <a:lstStyle/>
          <a:p>
            <a:r>
              <a:rPr lang="en-US" dirty="0"/>
              <a:t>The function </a:t>
            </a:r>
            <a:r>
              <a:rPr lang="en-US" dirty="0" err="1"/>
              <a:t>dict</a:t>
            </a:r>
            <a:r>
              <a:rPr lang="en-US" dirty="0"/>
              <a:t> creates a new dictionary with no items. </a:t>
            </a:r>
            <a:r>
              <a:rPr lang="en-US" dirty="0" smtClean="0"/>
              <a:t/>
            </a:r>
            <a:br>
              <a:rPr lang="en-US" dirty="0" smtClean="0"/>
            </a:br>
            <a:r>
              <a:rPr lang="en-US" sz="2000" dirty="0" err="1" smtClean="0"/>
              <a:t>dict</a:t>
            </a:r>
            <a:r>
              <a:rPr lang="en-US" sz="2000" dirty="0" smtClean="0"/>
              <a:t> </a:t>
            </a:r>
            <a:r>
              <a:rPr lang="en-US" sz="2000" dirty="0"/>
              <a:t>is the name of </a:t>
            </a:r>
            <a:r>
              <a:rPr lang="en-US" sz="2000" dirty="0" smtClean="0"/>
              <a:t>a built-in </a:t>
            </a:r>
            <a:r>
              <a:rPr lang="en-US" sz="2000" dirty="0"/>
              <a:t>function</a:t>
            </a:r>
            <a:r>
              <a:rPr lang="en-US" sz="2000" dirty="0" smtClean="0"/>
              <a:t>, </a:t>
            </a:r>
            <a:r>
              <a:rPr lang="en-US" sz="2000" dirty="0"/>
              <a:t>avoid using it as a variable name.</a:t>
            </a:r>
          </a:p>
          <a:p>
            <a:pPr marL="914400" lvl="2" indent="0">
              <a:buNone/>
            </a:pPr>
            <a:r>
              <a:rPr lang="en-US" dirty="0">
                <a:latin typeface="Times New Roman" panose="02020603050405020304" pitchFamily="18" charset="0"/>
                <a:cs typeface="Times New Roman" panose="02020603050405020304" pitchFamily="18" charset="0"/>
              </a:rPr>
              <a:t>&gt;&gt;&gt; eng2sp = </a:t>
            </a:r>
            <a:r>
              <a:rPr lang="en-US" dirty="0" err="1">
                <a:latin typeface="Times New Roman" panose="02020603050405020304" pitchFamily="18" charset="0"/>
                <a:cs typeface="Times New Roman" panose="02020603050405020304" pitchFamily="18" charset="0"/>
              </a:rPr>
              <a:t>dict</a:t>
            </a:r>
            <a:r>
              <a:rPr lang="en-US" dirty="0">
                <a:latin typeface="Times New Roman" panose="02020603050405020304" pitchFamily="18" charset="0"/>
                <a:cs typeface="Times New Roman" panose="02020603050405020304" pitchFamily="18" charset="0"/>
              </a:rPr>
              <a:t>()</a:t>
            </a:r>
          </a:p>
          <a:p>
            <a:pPr marL="914400" lvl="2" indent="0">
              <a:buNone/>
            </a:pPr>
            <a:r>
              <a:rPr lang="en-US" dirty="0">
                <a:latin typeface="Times New Roman" panose="02020603050405020304" pitchFamily="18" charset="0"/>
                <a:cs typeface="Times New Roman" panose="02020603050405020304" pitchFamily="18" charset="0"/>
              </a:rPr>
              <a:t>&gt;&gt;&gt; print </a:t>
            </a:r>
            <a:r>
              <a:rPr lang="en-US" dirty="0" smtClean="0">
                <a:latin typeface="Times New Roman" panose="02020603050405020304" pitchFamily="18" charset="0"/>
                <a:cs typeface="Times New Roman" panose="02020603050405020304" pitchFamily="18" charset="0"/>
              </a:rPr>
              <a:t>(eng2sp)</a:t>
            </a:r>
            <a:endParaRPr lang="en-US" dirty="0">
              <a:latin typeface="Times New Roman" panose="02020603050405020304" pitchFamily="18" charset="0"/>
              <a:cs typeface="Times New Roman" panose="02020603050405020304" pitchFamily="18" charset="0"/>
            </a:endParaRPr>
          </a:p>
          <a:p>
            <a:pPr marL="914400" lvl="2" indent="0">
              <a:buNone/>
            </a:pPr>
            <a:r>
              <a:rPr lang="en-US" dirty="0">
                <a:latin typeface="Times New Roman" panose="02020603050405020304" pitchFamily="18" charset="0"/>
                <a:cs typeface="Times New Roman" panose="02020603050405020304" pitchFamily="18" charset="0"/>
              </a:rPr>
              <a:t>{}</a:t>
            </a:r>
          </a:p>
          <a:p>
            <a:r>
              <a:rPr lang="en-US" dirty="0"/>
              <a:t>The squiggly-brackets, {}, represent an empty dictionary. </a:t>
            </a:r>
            <a:r>
              <a:rPr lang="en-US" dirty="0" smtClean="0"/>
              <a:t/>
            </a:r>
            <a:br>
              <a:rPr lang="en-US" dirty="0" smtClean="0"/>
            </a:br>
            <a:r>
              <a:rPr lang="en-US" dirty="0" smtClean="0"/>
              <a:t>To </a:t>
            </a:r>
            <a:r>
              <a:rPr lang="en-US" dirty="0"/>
              <a:t>add items to the </a:t>
            </a:r>
            <a:r>
              <a:rPr lang="en-US" dirty="0" smtClean="0"/>
              <a:t>dictionary, you </a:t>
            </a:r>
            <a:r>
              <a:rPr lang="en-US" dirty="0"/>
              <a:t>can use square brackets:</a:t>
            </a:r>
          </a:p>
          <a:p>
            <a:pPr marL="914400" lvl="2" indent="0">
              <a:buNone/>
            </a:pPr>
            <a:r>
              <a:rPr lang="en-US" dirty="0">
                <a:latin typeface="Times New Roman" panose="02020603050405020304" pitchFamily="18" charset="0"/>
                <a:cs typeface="Times New Roman" panose="02020603050405020304" pitchFamily="18" charset="0"/>
              </a:rPr>
              <a:t>&gt;&gt;&gt; eng2sp['one'] = '</a:t>
            </a:r>
            <a:r>
              <a:rPr lang="en-US" dirty="0" err="1">
                <a:latin typeface="Times New Roman" panose="02020603050405020304" pitchFamily="18" charset="0"/>
                <a:cs typeface="Times New Roman" panose="02020603050405020304" pitchFamily="18" charset="0"/>
              </a:rPr>
              <a:t>uno</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6438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a:t>
            </a:r>
            <a:endParaRPr lang="en-US" dirty="0"/>
          </a:p>
        </p:txBody>
      </p:sp>
      <p:sp>
        <p:nvSpPr>
          <p:cNvPr id="3" name="Content Placeholder 2"/>
          <p:cNvSpPr>
            <a:spLocks noGrp="1"/>
          </p:cNvSpPr>
          <p:nvPr>
            <p:ph idx="1"/>
          </p:nvPr>
        </p:nvSpPr>
        <p:spPr/>
        <p:txBody>
          <a:bodyPr>
            <a:normAutofit/>
          </a:bodyPr>
          <a:lstStyle/>
          <a:p>
            <a:pPr marL="914400" lvl="2" indent="0">
              <a:buNone/>
            </a:pPr>
            <a:r>
              <a:rPr lang="en-US" sz="2400" dirty="0">
                <a:latin typeface="Times New Roman" panose="02020603050405020304" pitchFamily="18" charset="0"/>
                <a:cs typeface="Times New Roman" panose="02020603050405020304" pitchFamily="18" charset="0"/>
              </a:rPr>
              <a:t>&gt;&gt;&gt; print </a:t>
            </a:r>
            <a:r>
              <a:rPr lang="en-US" sz="2400" dirty="0" smtClean="0">
                <a:latin typeface="Times New Roman" panose="02020603050405020304" pitchFamily="18" charset="0"/>
                <a:cs typeface="Times New Roman" panose="02020603050405020304" pitchFamily="18" charset="0"/>
              </a:rPr>
              <a:t>(eng2sp)</a:t>
            </a:r>
            <a:endParaRPr lang="en-US" sz="2400" dirty="0">
              <a:latin typeface="Times New Roman" panose="02020603050405020304" pitchFamily="18" charset="0"/>
              <a:cs typeface="Times New Roman" panose="02020603050405020304" pitchFamily="18" charset="0"/>
            </a:endParaRPr>
          </a:p>
          <a:p>
            <a:pPr marL="914400" lvl="2" indent="0">
              <a:buNone/>
            </a:pPr>
            <a:r>
              <a:rPr lang="en-US" sz="2400" dirty="0">
                <a:latin typeface="Times New Roman" panose="02020603050405020304" pitchFamily="18" charset="0"/>
                <a:cs typeface="Times New Roman" panose="02020603050405020304" pitchFamily="18" charset="0"/>
              </a:rPr>
              <a:t>{'one': '</a:t>
            </a:r>
            <a:r>
              <a:rPr lang="en-US" sz="2400" dirty="0" err="1">
                <a:latin typeface="Times New Roman" panose="02020603050405020304" pitchFamily="18" charset="0"/>
                <a:cs typeface="Times New Roman" panose="02020603050405020304" pitchFamily="18" charset="0"/>
              </a:rPr>
              <a:t>uno</a:t>
            </a:r>
            <a:r>
              <a:rPr lang="en-US" sz="2400" dirty="0">
                <a:latin typeface="Times New Roman" panose="02020603050405020304" pitchFamily="18" charset="0"/>
                <a:cs typeface="Times New Roman" panose="02020603050405020304" pitchFamily="18" charset="0"/>
              </a:rPr>
              <a:t>'}</a:t>
            </a:r>
          </a:p>
          <a:p>
            <a:r>
              <a:rPr lang="en-US" dirty="0"/>
              <a:t>This output format is also an input format. For example, you can </a:t>
            </a:r>
            <a:r>
              <a:rPr lang="en-US" b="1" dirty="0">
                <a:solidFill>
                  <a:srgbClr val="FF0000"/>
                </a:solidFill>
              </a:rPr>
              <a:t>create a new </a:t>
            </a:r>
            <a:r>
              <a:rPr lang="en-US" b="1" dirty="0" smtClean="0">
                <a:solidFill>
                  <a:srgbClr val="FF0000"/>
                </a:solidFill>
              </a:rPr>
              <a:t>dictionary with </a:t>
            </a:r>
            <a:r>
              <a:rPr lang="en-US" b="1" dirty="0">
                <a:solidFill>
                  <a:srgbClr val="FF0000"/>
                </a:solidFill>
              </a:rPr>
              <a:t>three items</a:t>
            </a:r>
            <a:r>
              <a:rPr lang="en-US" dirty="0"/>
              <a:t>:</a:t>
            </a:r>
          </a:p>
          <a:p>
            <a:pPr marL="914400" lvl="2" indent="0">
              <a:buNone/>
            </a:pPr>
            <a:r>
              <a:rPr lang="en-US" sz="2400" dirty="0">
                <a:latin typeface="Times New Roman" panose="02020603050405020304" pitchFamily="18" charset="0"/>
                <a:cs typeface="Times New Roman" panose="02020603050405020304" pitchFamily="18" charset="0"/>
              </a:rPr>
              <a:t>&gt;&gt;&gt; eng2sp = {'one': '</a:t>
            </a:r>
            <a:r>
              <a:rPr lang="en-US" sz="2400" dirty="0" err="1">
                <a:latin typeface="Times New Roman" panose="02020603050405020304" pitchFamily="18" charset="0"/>
                <a:cs typeface="Times New Roman" panose="02020603050405020304" pitchFamily="18" charset="0"/>
              </a:rPr>
              <a:t>uno</a:t>
            </a:r>
            <a:r>
              <a:rPr lang="en-US" sz="2400" dirty="0">
                <a:latin typeface="Times New Roman" panose="02020603050405020304" pitchFamily="18" charset="0"/>
                <a:cs typeface="Times New Roman" panose="02020603050405020304" pitchFamily="18" charset="0"/>
              </a:rPr>
              <a:t>', 'two': 'dos', 'three': '</a:t>
            </a:r>
            <a:r>
              <a:rPr lang="en-US" sz="2400" dirty="0" err="1">
                <a:latin typeface="Times New Roman" panose="02020603050405020304" pitchFamily="18" charset="0"/>
                <a:cs typeface="Times New Roman" panose="02020603050405020304" pitchFamily="18" charset="0"/>
              </a:rPr>
              <a:t>tres</a:t>
            </a:r>
            <a:r>
              <a:rPr lang="en-US" sz="2400" dirty="0">
                <a:latin typeface="Times New Roman" panose="02020603050405020304" pitchFamily="18" charset="0"/>
                <a:cs typeface="Times New Roman" panose="02020603050405020304" pitchFamily="18" charset="0"/>
              </a:rPr>
              <a:t>'}</a:t>
            </a:r>
          </a:p>
          <a:p>
            <a:r>
              <a:rPr lang="en-US" dirty="0" smtClean="0"/>
              <a:t>In general, </a:t>
            </a:r>
            <a:r>
              <a:rPr lang="en-US" b="1" dirty="0">
                <a:solidFill>
                  <a:srgbClr val="FF0000"/>
                </a:solidFill>
              </a:rPr>
              <a:t>the order of items in </a:t>
            </a:r>
            <a:r>
              <a:rPr lang="en-US" b="1" dirty="0" smtClean="0">
                <a:solidFill>
                  <a:srgbClr val="FF0000"/>
                </a:solidFill>
              </a:rPr>
              <a:t>a dictionary </a:t>
            </a:r>
            <a:r>
              <a:rPr lang="en-US" b="1" dirty="0">
                <a:solidFill>
                  <a:srgbClr val="FF0000"/>
                </a:solidFill>
              </a:rPr>
              <a:t>is unpredictable</a:t>
            </a:r>
            <a:r>
              <a:rPr lang="en-US" dirty="0"/>
              <a:t>.</a:t>
            </a:r>
            <a:endParaRPr lang="en-US" dirty="0" smtClean="0"/>
          </a:p>
          <a:p>
            <a:pPr marL="914400" lvl="2" indent="0">
              <a:buNone/>
            </a:pPr>
            <a:r>
              <a:rPr lang="en-US" sz="2400" dirty="0" smtClean="0">
                <a:latin typeface="Times New Roman" panose="02020603050405020304" pitchFamily="18" charset="0"/>
                <a:cs typeface="Times New Roman" panose="02020603050405020304" pitchFamily="18" charset="0"/>
              </a:rPr>
              <a:t>&gt;&gt;&gt; print (eng2sp)</a:t>
            </a:r>
          </a:p>
          <a:p>
            <a:pPr marL="914400" lvl="2" indent="0">
              <a:buNone/>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'one': '</a:t>
            </a:r>
            <a:r>
              <a:rPr lang="en-US" sz="2400" dirty="0" err="1">
                <a:latin typeface="Times New Roman" panose="02020603050405020304" pitchFamily="18" charset="0"/>
                <a:cs typeface="Times New Roman" panose="02020603050405020304" pitchFamily="18" charset="0"/>
              </a:rPr>
              <a:t>uno</a:t>
            </a:r>
            <a:r>
              <a:rPr lang="en-US" sz="2400" dirty="0">
                <a:latin typeface="Times New Roman" panose="02020603050405020304" pitchFamily="18" charset="0"/>
                <a:cs typeface="Times New Roman" panose="02020603050405020304" pitchFamily="18" charset="0"/>
              </a:rPr>
              <a:t>', 'three': '</a:t>
            </a:r>
            <a:r>
              <a:rPr lang="en-US" sz="2400" dirty="0" err="1">
                <a:latin typeface="Times New Roman" panose="02020603050405020304" pitchFamily="18" charset="0"/>
                <a:cs typeface="Times New Roman" panose="02020603050405020304" pitchFamily="18" charset="0"/>
              </a:rPr>
              <a:t>tres</a:t>
            </a:r>
            <a:r>
              <a:rPr lang="en-US" sz="2400" dirty="0">
                <a:latin typeface="Times New Roman" panose="02020603050405020304" pitchFamily="18" charset="0"/>
                <a:cs typeface="Times New Roman" panose="02020603050405020304" pitchFamily="18" charset="0"/>
              </a:rPr>
              <a:t>', 'two': 'dos'}</a:t>
            </a:r>
          </a:p>
        </p:txBody>
      </p:sp>
    </p:spTree>
    <p:extLst>
      <p:ext uri="{BB962C8B-B14F-4D97-AF65-F5344CB8AC3E}">
        <p14:creationId xmlns:p14="http://schemas.microsoft.com/office/powerpoint/2010/main" val="2087083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 </a:t>
            </a:r>
            <a:r>
              <a:rPr lang="en-US" sz="2400" i="1" dirty="0" smtClean="0"/>
              <a:t>(functions for </a:t>
            </a:r>
            <a:r>
              <a:rPr lang="en-US" sz="2400" i="1" dirty="0" err="1" smtClean="0"/>
              <a:t>dict</a:t>
            </a:r>
            <a:r>
              <a:rPr lang="en-US" sz="2400" i="1" dirty="0" smtClean="0"/>
              <a:t>)</a:t>
            </a:r>
            <a:endParaRPr lang="en-US" sz="2400" i="1" dirty="0"/>
          </a:p>
        </p:txBody>
      </p:sp>
      <p:sp>
        <p:nvSpPr>
          <p:cNvPr id="3" name="Content Placeholder 2"/>
          <p:cNvSpPr>
            <a:spLocks noGrp="1"/>
          </p:cNvSpPr>
          <p:nvPr>
            <p:ph idx="1"/>
          </p:nvPr>
        </p:nvSpPr>
        <p:spPr/>
        <p:txBody>
          <a:bodyPr>
            <a:normAutofit fontScale="92500" lnSpcReduction="10000"/>
          </a:bodyPr>
          <a:lstStyle/>
          <a:p>
            <a:r>
              <a:rPr lang="en-US" sz="2000" dirty="0"/>
              <a:t>The </a:t>
            </a:r>
            <a:r>
              <a:rPr lang="en-US" sz="2000" b="1" dirty="0" err="1">
                <a:solidFill>
                  <a:srgbClr val="FF0000"/>
                </a:solidFill>
              </a:rPr>
              <a:t>len</a:t>
            </a:r>
            <a:r>
              <a:rPr lang="en-US" sz="2000" dirty="0">
                <a:solidFill>
                  <a:srgbClr val="FF0000"/>
                </a:solidFill>
              </a:rPr>
              <a:t> </a:t>
            </a:r>
            <a:r>
              <a:rPr lang="en-US" sz="2000" dirty="0"/>
              <a:t>function works on dictionaries; </a:t>
            </a:r>
            <a:r>
              <a:rPr lang="en-US" sz="2000" b="1" dirty="0">
                <a:solidFill>
                  <a:srgbClr val="FF0000"/>
                </a:solidFill>
              </a:rPr>
              <a:t>it returns the number of key-value pairs</a:t>
            </a:r>
            <a:r>
              <a:rPr lang="en-US" sz="2000" dirty="0"/>
              <a:t>:</a:t>
            </a:r>
          </a:p>
          <a:p>
            <a:pPr marL="914400" lvl="2"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len</a:t>
            </a:r>
            <a:r>
              <a:rPr lang="en-US" dirty="0">
                <a:latin typeface="Times New Roman" panose="02020603050405020304" pitchFamily="18" charset="0"/>
                <a:cs typeface="Times New Roman" panose="02020603050405020304" pitchFamily="18" charset="0"/>
              </a:rPr>
              <a:t>(eng2sp</a:t>
            </a:r>
            <a:r>
              <a:rPr lang="en-US" dirty="0" smtClean="0">
                <a:latin typeface="Times New Roman" panose="02020603050405020304" pitchFamily="18" charset="0"/>
                <a:cs typeface="Times New Roman" panose="02020603050405020304" pitchFamily="18" charset="0"/>
              </a:rPr>
              <a:t>)</a:t>
            </a:r>
          </a:p>
          <a:p>
            <a:r>
              <a:rPr lang="en-US" sz="2200" dirty="0"/>
              <a:t>The </a:t>
            </a:r>
            <a:r>
              <a:rPr lang="en-US" sz="2200" b="1" dirty="0">
                <a:solidFill>
                  <a:srgbClr val="FF0000"/>
                </a:solidFill>
              </a:rPr>
              <a:t>in</a:t>
            </a:r>
            <a:r>
              <a:rPr lang="en-US" sz="2200" dirty="0"/>
              <a:t> operator works on dictionaries; </a:t>
            </a:r>
            <a:r>
              <a:rPr lang="en-US" sz="2200" b="1" dirty="0">
                <a:solidFill>
                  <a:srgbClr val="FF0000"/>
                </a:solidFill>
              </a:rPr>
              <a:t>it tells you whether something appears as a key </a:t>
            </a:r>
            <a:r>
              <a:rPr lang="en-US" sz="2200" dirty="0" smtClean="0"/>
              <a:t>in the </a:t>
            </a:r>
            <a:r>
              <a:rPr lang="en-US" sz="2200" dirty="0"/>
              <a:t>dictionary (appearing as a value is not good enough).</a:t>
            </a:r>
          </a:p>
          <a:p>
            <a:pPr marL="914400" lvl="2" indent="0">
              <a:buNone/>
            </a:pPr>
            <a:r>
              <a:rPr lang="en-US" dirty="0">
                <a:latin typeface="Times New Roman" panose="02020603050405020304" pitchFamily="18" charset="0"/>
                <a:cs typeface="Times New Roman" panose="02020603050405020304" pitchFamily="18" charset="0"/>
              </a:rPr>
              <a:t>&gt;&gt;&gt; 'one' in eng2sp</a:t>
            </a:r>
          </a:p>
          <a:p>
            <a:pPr marL="914400" lvl="2" indent="0">
              <a:buNone/>
            </a:pPr>
            <a:r>
              <a:rPr lang="en-US" dirty="0">
                <a:latin typeface="Times New Roman" panose="02020603050405020304" pitchFamily="18" charset="0"/>
                <a:cs typeface="Times New Roman" panose="02020603050405020304" pitchFamily="18" charset="0"/>
              </a:rPr>
              <a:t>True</a:t>
            </a:r>
          </a:p>
          <a:p>
            <a:pPr marL="914400" lvl="2"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uno</a:t>
            </a:r>
            <a:r>
              <a:rPr lang="en-US" dirty="0">
                <a:latin typeface="Times New Roman" panose="02020603050405020304" pitchFamily="18" charset="0"/>
                <a:cs typeface="Times New Roman" panose="02020603050405020304" pitchFamily="18" charset="0"/>
              </a:rPr>
              <a:t>' in eng2sp</a:t>
            </a:r>
          </a:p>
          <a:p>
            <a:pPr marL="914400" lvl="2" indent="0">
              <a:buNone/>
            </a:pPr>
            <a:r>
              <a:rPr lang="en-US" dirty="0">
                <a:latin typeface="Times New Roman" panose="02020603050405020304" pitchFamily="18" charset="0"/>
                <a:cs typeface="Times New Roman" panose="02020603050405020304" pitchFamily="18" charset="0"/>
              </a:rPr>
              <a:t>False</a:t>
            </a:r>
          </a:p>
          <a:p>
            <a:r>
              <a:rPr lang="en-US" sz="2200" dirty="0"/>
              <a:t>To see whether </a:t>
            </a:r>
            <a:r>
              <a:rPr lang="en-US" sz="2200" dirty="0">
                <a:solidFill>
                  <a:srgbClr val="FF0000"/>
                </a:solidFill>
              </a:rPr>
              <a:t>something appears as a value in a dictionary, </a:t>
            </a:r>
            <a:r>
              <a:rPr lang="en-US" sz="2200" dirty="0"/>
              <a:t>you can use the </a:t>
            </a:r>
            <a:r>
              <a:rPr lang="en-US" sz="2200" dirty="0" smtClean="0"/>
              <a:t>method </a:t>
            </a:r>
            <a:r>
              <a:rPr lang="en-US" sz="2200" b="1" dirty="0" smtClean="0">
                <a:solidFill>
                  <a:srgbClr val="FF0000"/>
                </a:solidFill>
              </a:rPr>
              <a:t>values</a:t>
            </a:r>
            <a:r>
              <a:rPr lang="en-US" sz="2200" dirty="0"/>
              <a:t>, which returns the values as a list, and then use the in operator:</a:t>
            </a:r>
          </a:p>
          <a:p>
            <a:pPr marL="914400" lvl="2" indent="0">
              <a:buNone/>
            </a:pPr>
            <a:r>
              <a:rPr lang="en-US" sz="1600" dirty="0">
                <a:latin typeface="Times New Roman" panose="02020603050405020304" pitchFamily="18" charset="0"/>
                <a:cs typeface="Times New Roman" panose="02020603050405020304" pitchFamily="18" charset="0"/>
              </a:rPr>
              <a:t>&gt;&gt;&gt; </a:t>
            </a:r>
            <a:r>
              <a:rPr lang="en-US" sz="1600" dirty="0" err="1">
                <a:latin typeface="Times New Roman" panose="02020603050405020304" pitchFamily="18" charset="0"/>
                <a:cs typeface="Times New Roman" panose="02020603050405020304" pitchFamily="18" charset="0"/>
              </a:rPr>
              <a:t>vals</a:t>
            </a:r>
            <a:r>
              <a:rPr lang="en-US" sz="1600" dirty="0">
                <a:latin typeface="Times New Roman" panose="02020603050405020304" pitchFamily="18" charset="0"/>
                <a:cs typeface="Times New Roman" panose="02020603050405020304" pitchFamily="18" charset="0"/>
              </a:rPr>
              <a:t> = eng2sp.values()</a:t>
            </a:r>
          </a:p>
          <a:p>
            <a:pPr marL="914400" lvl="2" indent="0">
              <a:buNone/>
            </a:pPr>
            <a:r>
              <a:rPr lang="en-US" sz="1600" dirty="0">
                <a:latin typeface="Times New Roman" panose="02020603050405020304" pitchFamily="18" charset="0"/>
                <a:cs typeface="Times New Roman" panose="02020603050405020304" pitchFamily="18" charset="0"/>
              </a:rPr>
              <a:t>&gt;&gt;&gt; '</a:t>
            </a:r>
            <a:r>
              <a:rPr lang="en-US" sz="1600" dirty="0" err="1">
                <a:latin typeface="Times New Roman" panose="02020603050405020304" pitchFamily="18" charset="0"/>
                <a:cs typeface="Times New Roman" panose="02020603050405020304" pitchFamily="18" charset="0"/>
              </a:rPr>
              <a:t>uno</a:t>
            </a:r>
            <a:r>
              <a:rPr lang="en-US" sz="1600" dirty="0">
                <a:latin typeface="Times New Roman" panose="02020603050405020304" pitchFamily="18" charset="0"/>
                <a:cs typeface="Times New Roman" panose="02020603050405020304" pitchFamily="18" charset="0"/>
              </a:rPr>
              <a:t>' in </a:t>
            </a:r>
            <a:r>
              <a:rPr lang="en-US" sz="1600" dirty="0" err="1">
                <a:latin typeface="Times New Roman" panose="02020603050405020304" pitchFamily="18" charset="0"/>
                <a:cs typeface="Times New Roman" panose="02020603050405020304" pitchFamily="18" charset="0"/>
              </a:rPr>
              <a:t>vals</a:t>
            </a:r>
            <a:endParaRPr lang="en-US" sz="1600" dirty="0">
              <a:latin typeface="Times New Roman" panose="02020603050405020304" pitchFamily="18" charset="0"/>
              <a:cs typeface="Times New Roman" panose="02020603050405020304" pitchFamily="18" charset="0"/>
            </a:endParaRPr>
          </a:p>
          <a:p>
            <a:pPr marL="914400" lvl="2" indent="0">
              <a:buNone/>
            </a:pPr>
            <a:r>
              <a:rPr lang="en-US" sz="1600" dirty="0" smtClean="0">
                <a:latin typeface="Times New Roman" panose="02020603050405020304" pitchFamily="18" charset="0"/>
                <a:cs typeface="Times New Roman" panose="02020603050405020304" pitchFamily="18" charset="0"/>
              </a:rPr>
              <a:t>True</a:t>
            </a:r>
          </a:p>
          <a:p>
            <a:r>
              <a:rPr lang="en-US" sz="2200" dirty="0"/>
              <a:t>Lists can appear as values in a dictionary.</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59229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Tuples </a:t>
            </a:r>
            <a:r>
              <a:rPr lang="en-US" b="1" dirty="0"/>
              <a:t>are immutable</a:t>
            </a:r>
          </a:p>
          <a:p>
            <a:r>
              <a:rPr lang="en-US" dirty="0"/>
              <a:t>A tuple is a sequence of values. </a:t>
            </a:r>
            <a:r>
              <a:rPr lang="en-US" dirty="0" smtClean="0"/>
              <a:t/>
            </a:r>
            <a:br>
              <a:rPr lang="en-US" dirty="0" smtClean="0"/>
            </a:br>
            <a:r>
              <a:rPr lang="en-US" dirty="0" smtClean="0"/>
              <a:t>The </a:t>
            </a:r>
            <a:r>
              <a:rPr lang="en-US" dirty="0"/>
              <a:t>values can be any type, and they are indexed </a:t>
            </a:r>
            <a:r>
              <a:rPr lang="en-US" dirty="0" smtClean="0"/>
              <a:t>by integers</a:t>
            </a:r>
            <a:r>
              <a:rPr lang="en-US" dirty="0"/>
              <a:t>, so in that respect tuples are a lot like lists. </a:t>
            </a:r>
            <a:r>
              <a:rPr lang="en-US" dirty="0" smtClean="0"/>
              <a:t/>
            </a:r>
            <a:br>
              <a:rPr lang="en-US" dirty="0" smtClean="0"/>
            </a:br>
            <a:r>
              <a:rPr lang="en-US" b="1" dirty="0" smtClean="0">
                <a:solidFill>
                  <a:srgbClr val="FF0000"/>
                </a:solidFill>
              </a:rPr>
              <a:t>The </a:t>
            </a:r>
            <a:r>
              <a:rPr lang="en-US" b="1" dirty="0">
                <a:solidFill>
                  <a:srgbClr val="FF0000"/>
                </a:solidFill>
              </a:rPr>
              <a:t>important difference is that </a:t>
            </a:r>
            <a:r>
              <a:rPr lang="en-US" b="1" dirty="0" smtClean="0">
                <a:solidFill>
                  <a:srgbClr val="FF0000"/>
                </a:solidFill>
              </a:rPr>
              <a:t>tuples are </a:t>
            </a:r>
            <a:r>
              <a:rPr lang="en-US" b="1" dirty="0">
                <a:solidFill>
                  <a:srgbClr val="FF0000"/>
                </a:solidFill>
              </a:rPr>
              <a:t>immutable.</a:t>
            </a:r>
          </a:p>
          <a:p>
            <a:r>
              <a:rPr lang="en-US" dirty="0"/>
              <a:t>Syntactically, a tuple is a comma-separated list of values:</a:t>
            </a:r>
          </a:p>
          <a:p>
            <a:pPr marL="914400" lvl="2" indent="0">
              <a:buNone/>
            </a:pPr>
            <a:r>
              <a:rPr lang="fr-FR" dirty="0">
                <a:latin typeface="Times New Roman" panose="02020603050405020304" pitchFamily="18" charset="0"/>
                <a:cs typeface="Times New Roman" panose="02020603050405020304" pitchFamily="18" charset="0"/>
              </a:rPr>
              <a:t>&gt;&gt;&gt; t = 'a', 'b', 'c', 'd', 'e'</a:t>
            </a:r>
          </a:p>
          <a:p>
            <a:r>
              <a:rPr lang="en-US" dirty="0"/>
              <a:t>Although it is not necessary, it is common to enclose tuples in parentheses:</a:t>
            </a:r>
          </a:p>
          <a:p>
            <a:pPr marL="914400" lvl="2" indent="0">
              <a:buNone/>
            </a:pPr>
            <a:r>
              <a:rPr lang="fr-FR" dirty="0">
                <a:latin typeface="Times New Roman" panose="02020603050405020304" pitchFamily="18" charset="0"/>
                <a:cs typeface="Times New Roman" panose="02020603050405020304" pitchFamily="18" charset="0"/>
              </a:rPr>
              <a:t>&gt;&gt;&gt; t = ('a', 'b', 'c', 'd', 'e')</a:t>
            </a:r>
          </a:p>
          <a:p>
            <a:r>
              <a:rPr lang="en-US" dirty="0"/>
              <a:t>To create a tuple with a single element, you have to include a final comma:</a:t>
            </a:r>
          </a:p>
          <a:p>
            <a:pPr marL="914400" lvl="2" indent="0">
              <a:buNone/>
            </a:pPr>
            <a:r>
              <a:rPr lang="en-US" dirty="0">
                <a:latin typeface="Times New Roman" panose="02020603050405020304" pitchFamily="18" charset="0"/>
                <a:cs typeface="Times New Roman" panose="02020603050405020304" pitchFamily="18" charset="0"/>
              </a:rPr>
              <a:t>&gt;&gt;&gt; t1 = 'a',</a:t>
            </a:r>
          </a:p>
          <a:p>
            <a:pPr marL="914400" lvl="2" indent="0">
              <a:buNone/>
            </a:pPr>
            <a:r>
              <a:rPr lang="en-US" dirty="0">
                <a:latin typeface="Times New Roman" panose="02020603050405020304" pitchFamily="18" charset="0"/>
                <a:cs typeface="Times New Roman" panose="02020603050405020304" pitchFamily="18" charset="0"/>
              </a:rPr>
              <a:t>&gt;&gt;&gt; type(t1)</a:t>
            </a:r>
          </a:p>
          <a:p>
            <a:pPr marL="914400" lvl="2" indent="0">
              <a:buNone/>
            </a:pPr>
            <a:r>
              <a:rPr lang="en-US" dirty="0" smtClean="0">
                <a:latin typeface="Times New Roman" panose="02020603050405020304" pitchFamily="18" charset="0"/>
                <a:cs typeface="Times New Roman" panose="02020603050405020304" pitchFamily="18" charset="0"/>
              </a:rPr>
              <a:t>&lt;class 'tuple'&gt;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6632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1099</TotalTime>
  <Words>3681</Words>
  <Application>Microsoft Macintosh PowerPoint</Application>
  <PresentationFormat>Widescreen</PresentationFormat>
  <Paragraphs>417</Paragraphs>
  <Slides>55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Calibri</vt:lpstr>
      <vt:lpstr>Calibri Light</vt:lpstr>
      <vt:lpstr>Mangal</vt:lpstr>
      <vt:lpstr>Times New Roman</vt:lpstr>
      <vt:lpstr>Arial</vt:lpstr>
      <vt:lpstr>Office Theme</vt:lpstr>
      <vt:lpstr>Python  </vt:lpstr>
      <vt:lpstr>Begin Chapter 9</vt:lpstr>
      <vt:lpstr>Chapter pre-9 – quick review</vt:lpstr>
      <vt:lpstr>Lists</vt:lpstr>
      <vt:lpstr>Lists</vt:lpstr>
      <vt:lpstr>Dictionaries</vt:lpstr>
      <vt:lpstr>Dictionaries</vt:lpstr>
      <vt:lpstr>Dictionaries (functions for dict)</vt:lpstr>
      <vt:lpstr>Tuples</vt:lpstr>
      <vt:lpstr>Tuples</vt:lpstr>
      <vt:lpstr>Tuple (assignment) (skipping this section for talk, will be in slides)</vt:lpstr>
      <vt:lpstr>Files and persistence</vt:lpstr>
      <vt:lpstr>Files (write file)</vt:lpstr>
      <vt:lpstr>Files (read files // using a pipe)</vt:lpstr>
      <vt:lpstr>Read files using “with”</vt:lpstr>
      <vt:lpstr>Files and using pipes example</vt:lpstr>
      <vt:lpstr>On our own (some additional modules)</vt:lpstr>
      <vt:lpstr>Useful filenames and path modules</vt:lpstr>
      <vt:lpstr>Chapter 15 Classes and Objects</vt:lpstr>
      <vt:lpstr>Classes and Objects</vt:lpstr>
      <vt:lpstr>Class is a object “factory” (How to create an object)</vt:lpstr>
      <vt:lpstr>Attribute</vt:lpstr>
      <vt:lpstr>Object diagram</vt:lpstr>
      <vt:lpstr>Example of a Rectangle as a Class</vt:lpstr>
      <vt:lpstr>Example of a rectangle instantiated as a class</vt:lpstr>
      <vt:lpstr>About Objects or Instances</vt:lpstr>
      <vt:lpstr>Writing functions to modify objects</vt:lpstr>
      <vt:lpstr>Debugging (1/3)</vt:lpstr>
      <vt:lpstr>Debugging (2/3)</vt:lpstr>
      <vt:lpstr>Debug (3/3)</vt:lpstr>
      <vt:lpstr>Vocabulary (skip for talk here for review)</vt:lpstr>
      <vt:lpstr>Stop here for today</vt:lpstr>
      <vt:lpstr>Copy an object using copy</vt:lpstr>
      <vt:lpstr>Shallow Copy usage and Examples (ch15)</vt:lpstr>
      <vt:lpstr>object state diagram (shallow copy)</vt:lpstr>
      <vt:lpstr>Copy an object and its attributes (deep copy)</vt:lpstr>
      <vt:lpstr>Chapter 16 Classes and Functions</vt:lpstr>
      <vt:lpstr>Chapter 16 Classes and Functions</vt:lpstr>
      <vt:lpstr>Examples in this chapter</vt:lpstr>
      <vt:lpstr>Let’s get started! (and Pure functions)</vt:lpstr>
      <vt:lpstr>Prototype and patch  (as a development method)</vt:lpstr>
      <vt:lpstr>10:80:00 as a time?  Now lets patch.</vt:lpstr>
      <vt:lpstr>PowerPoint Presentation</vt:lpstr>
      <vt:lpstr>Modifiers</vt:lpstr>
      <vt:lpstr>Functional programming style</vt:lpstr>
      <vt:lpstr>Prototype and patch pros and cons</vt:lpstr>
      <vt:lpstr>Designed Development</vt:lpstr>
      <vt:lpstr>Designed Development (cont’d)</vt:lpstr>
      <vt:lpstr>Verification Example (Designed Development)</vt:lpstr>
      <vt:lpstr>Pros and Cons (Designed Development)</vt:lpstr>
      <vt:lpstr>Debugging</vt:lpstr>
      <vt:lpstr>Debugging (and using an assert statement)</vt:lpstr>
      <vt:lpstr>Glossary</vt:lpstr>
      <vt:lpstr>PowerPoint Presentation</vt:lpstr>
      <vt:lpstr>Classes and functions</vt:lpstr>
    </vt:vector>
  </TitlesOfParts>
  <Company>Apptio Inc</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Mark O'Brien</dc:creator>
  <cp:lastModifiedBy>Mark O'Brien</cp:lastModifiedBy>
  <cp:revision>125</cp:revision>
  <dcterms:created xsi:type="dcterms:W3CDTF">2015-03-10T08:00:47Z</dcterms:created>
  <dcterms:modified xsi:type="dcterms:W3CDTF">2017-04-25T18:25:20Z</dcterms:modified>
</cp:coreProperties>
</file>