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11" r:id="rId18"/>
    <p:sldId id="312" r:id="rId19"/>
    <p:sldId id="325" r:id="rId20"/>
    <p:sldId id="314" r:id="rId21"/>
    <p:sldId id="315" r:id="rId22"/>
    <p:sldId id="316" r:id="rId23"/>
    <p:sldId id="317" r:id="rId24"/>
    <p:sldId id="320" r:id="rId25"/>
    <p:sldId id="318" r:id="rId26"/>
    <p:sldId id="321" r:id="rId27"/>
    <p:sldId id="327" r:id="rId28"/>
    <p:sldId id="319" r:id="rId29"/>
    <p:sldId id="322" r:id="rId30"/>
    <p:sldId id="323" r:id="rId31"/>
    <p:sldId id="324" r:id="rId32"/>
    <p:sldId id="313" r:id="rId33"/>
    <p:sldId id="329" r:id="rId34"/>
    <p:sldId id="328" r:id="rId35"/>
    <p:sldId id="326" r:id="rId36"/>
    <p:sldId id="330" r:id="rId37"/>
    <p:sldId id="33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11"/>
            <p14:sldId id="312"/>
          </p14:sldIdLst>
        </p14:section>
        <p14:section name="Chapter 15" id="{7258C7B3-E76E-BE4B-BF8A-4F43FDE4A0F6}">
          <p14:sldIdLst>
            <p14:sldId id="325"/>
            <p14:sldId id="314"/>
            <p14:sldId id="315"/>
            <p14:sldId id="316"/>
            <p14:sldId id="317"/>
            <p14:sldId id="320"/>
            <p14:sldId id="318"/>
            <p14:sldId id="321"/>
            <p14:sldId id="327"/>
            <p14:sldId id="319"/>
            <p14:sldId id="322"/>
            <p14:sldId id="323"/>
            <p14:sldId id="324"/>
            <p14:sldId id="313"/>
          </p14:sldIdLst>
        </p14:section>
        <p14:section name="Chapt15(cont'd shallow copy)" id="{17968633-FCEE-FB4F-A572-0BBF00D7C6CC}">
          <p14:sldIdLst>
            <p14:sldId id="329"/>
            <p14:sldId id="328"/>
            <p14:sldId id="326"/>
            <p14:sldId id="330"/>
          </p14:sldIdLst>
        </p14:section>
        <p14:section name="Chapter 16" id="{7A6BEDBC-DE7D-BE41-9346-DAF38EE2AF1E}">
          <p14:sldIdLst>
            <p14:sldId id="33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32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CH9 </a:t>
            </a:r>
            <a:r>
              <a:rPr lang="mr-IN" dirty="0" smtClean="0"/>
              <a:t>–</a:t>
            </a:r>
            <a:r>
              <a:rPr lang="en-US" dirty="0" smtClean="0"/>
              <a:t> 15xx)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programs store their data or run for a long time</a:t>
            </a:r>
          </a:p>
          <a:p>
            <a:pPr lvl="1"/>
            <a:r>
              <a:rPr lang="en-US" dirty="0" smtClean="0"/>
              <a:t>Simplest way to store data is to write a file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utput to the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io.TextIOWrapper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mode='w' encoding='US-ASCII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 // using a pipe)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(stat)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our own (some additional 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ickle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Used to any type of object data as a string</a:t>
            </a:r>
          </a:p>
          <a:p>
            <a:pPr lvl="1"/>
            <a:r>
              <a:rPr lang="en-US" dirty="0" smtClean="0"/>
              <a:t>Must use the module to load and write the data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dbm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A “traditional” database is used to store organized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dbm</a:t>
            </a:r>
            <a:r>
              <a:rPr lang="en-US" dirty="0" smtClean="0"/>
              <a:t> module is used to read and write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Try / Except</a:t>
            </a:r>
          </a:p>
          <a:p>
            <a:pPr lvl="1"/>
            <a:r>
              <a:rPr lang="en-US" dirty="0" smtClean="0"/>
              <a:t>A python construct used to catch errors and handle exceptions (to errors)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os.pipe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Used to read from a program </a:t>
            </a:r>
            <a:r>
              <a:rPr lang="en-US" dirty="0" err="1" smtClean="0"/>
              <a:t>opend</a:t>
            </a:r>
            <a:r>
              <a:rPr lang="en-US" dirty="0" smtClean="0"/>
              <a:t> from the shell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file which contains python code can be imported as a module</a:t>
            </a:r>
            <a:r>
              <a:rPr lang="en-US" dirty="0" smtClean="0"/>
              <a:t> (pg. 172)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filenames and path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os.path.abspath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absolute paths</a:t>
            </a:r>
          </a:p>
          <a:p>
            <a:r>
              <a:rPr lang="en-US" dirty="0" err="1" smtClean="0"/>
              <a:t>os.path.exists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does path exist?</a:t>
            </a:r>
          </a:p>
          <a:p>
            <a:r>
              <a:rPr lang="en-US" dirty="0" err="1" smtClean="0"/>
              <a:t>os.path.isdir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path a directory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the path that is a directory</a:t>
            </a:r>
          </a:p>
          <a:p>
            <a:r>
              <a:rPr lang="en-US" dirty="0" err="1" smtClean="0"/>
              <a:t>os.pathisfile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this a file?</a:t>
            </a:r>
          </a:p>
          <a:p>
            <a:pPr lvl="1"/>
            <a:endParaRPr lang="en-US" dirty="0" smtClean="0"/>
          </a:p>
          <a:p>
            <a:pPr lvl="1"/>
            <a:r>
              <a:rPr lang="en-US" sz="1800" i="1" dirty="0" smtClean="0"/>
              <a:t>See try / except construct for an easier way (pg. 169)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(If you haven’t read the chapter yet (skip to the vocabulary slide below and read it quick!)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9391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/>
              <a:t>A programmer-defined type is also called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. A class definition looks like this: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class Point: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Represents a point in 2-D space.""" </a:t>
            </a:r>
          </a:p>
          <a:p>
            <a:r>
              <a:rPr lang="en-US" dirty="0"/>
              <a:t>Defining a class named </a:t>
            </a:r>
            <a:r>
              <a:rPr lang="en-US" dirty="0"/>
              <a:t>Point </a:t>
            </a:r>
            <a:r>
              <a:rPr lang="en-US" dirty="0"/>
              <a:t>creates a </a:t>
            </a:r>
            <a:r>
              <a:rPr lang="en-US" b="1" dirty="0"/>
              <a:t>class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Point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     &lt;class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'&gt;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is a object “factory”</a:t>
            </a:r>
            <a:br>
              <a:rPr lang="en-US" dirty="0" smtClean="0"/>
            </a:br>
            <a:r>
              <a:rPr lang="en-US" sz="1800" i="1" dirty="0"/>
              <a:t>(</a:t>
            </a:r>
            <a:r>
              <a:rPr lang="en-US" sz="1800" i="1" dirty="0" smtClean="0"/>
              <a:t>How to create an object)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object is like a factory for creating objects. To create a Point, you call </a:t>
            </a:r>
            <a:r>
              <a:rPr lang="en-US" dirty="0"/>
              <a:t>Point </a:t>
            </a:r>
            <a:r>
              <a:rPr lang="en-US" dirty="0"/>
              <a:t>as if it were a function.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&gt;&gt;&gt; blank = Point()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blank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&lt;__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object at 0xb7e9d3ac&gt;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/>
              <a:t>The return value is a reference to a Point object, which we assign to </a:t>
            </a:r>
            <a:r>
              <a:rPr lang="en-US" sz="1600" dirty="0" smtClean="0"/>
              <a:t>blank.</a:t>
            </a:r>
          </a:p>
          <a:p>
            <a:r>
              <a:rPr lang="en-US" sz="1600" dirty="0" smtClean="0"/>
              <a:t>Creating </a:t>
            </a:r>
            <a:r>
              <a:rPr lang="en-US" sz="1600" dirty="0"/>
              <a:t>a new object is called </a:t>
            </a:r>
            <a:r>
              <a:rPr lang="en-US" sz="1600" b="1" dirty="0"/>
              <a:t>instantiation</a:t>
            </a:r>
            <a:r>
              <a:rPr lang="en-US" sz="1600" dirty="0"/>
              <a:t>, and the object is an </a:t>
            </a:r>
            <a:r>
              <a:rPr lang="en-US" sz="1600" b="1" dirty="0"/>
              <a:t>instance </a:t>
            </a:r>
            <a:r>
              <a:rPr lang="en-US" sz="1600" dirty="0"/>
              <a:t>of the class. </a:t>
            </a:r>
            <a:endParaRPr lang="en-US" sz="1600" dirty="0" smtClean="0"/>
          </a:p>
          <a:p>
            <a:r>
              <a:rPr lang="en-US" sz="1600" dirty="0" smtClean="0"/>
              <a:t>Vocabulary: </a:t>
            </a:r>
            <a:r>
              <a:rPr lang="en-US" sz="1600" dirty="0" smtClean="0">
                <a:solidFill>
                  <a:srgbClr val="FF0000"/>
                </a:solidFill>
              </a:rPr>
              <a:t>Every </a:t>
            </a:r>
            <a:r>
              <a:rPr lang="en-US" sz="1600" dirty="0">
                <a:solidFill>
                  <a:srgbClr val="FF0000"/>
                </a:solidFill>
              </a:rPr>
              <a:t>object is an instance of some class, so “object” and “instance” are interchangeable.</a:t>
            </a:r>
            <a:r>
              <a:rPr lang="en-US" sz="1600" dirty="0"/>
              <a:t> </a:t>
            </a:r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Attribute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semantics from an earlier chapter?</a:t>
            </a:r>
          </a:p>
          <a:p>
            <a:pPr lvl="1"/>
            <a:r>
              <a:rPr lang="en-US" dirty="0"/>
              <a:t>As a noun, “AT-</a:t>
            </a:r>
            <a:r>
              <a:rPr lang="en-US" dirty="0" err="1"/>
              <a:t>trib</a:t>
            </a:r>
            <a:r>
              <a:rPr lang="en-US" dirty="0"/>
              <a:t>-</a:t>
            </a:r>
            <a:r>
              <a:rPr lang="en-US" dirty="0" err="1"/>
              <a:t>ute</a:t>
            </a:r>
            <a:r>
              <a:rPr lang="en-US" dirty="0"/>
              <a:t>” is pronounced with emphasis on the first syllable, as opposed to “a-TRIB-</a:t>
            </a:r>
            <a:r>
              <a:rPr lang="en-US" dirty="0" err="1"/>
              <a:t>ute</a:t>
            </a:r>
            <a:r>
              <a:rPr lang="en-US" dirty="0"/>
              <a:t>”, which is a verb.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You can assign values to an instance using dot notation: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4.0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4289529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The </a:t>
            </a:r>
            <a:r>
              <a:rPr lang="en-US" sz="2600" dirty="0" smtClean="0"/>
              <a:t>following state diagram </a:t>
            </a:r>
            <a:r>
              <a:rPr lang="en-US" sz="2600" dirty="0"/>
              <a:t>shows the result of these assignments. A state diagram that shows an object and its attributes is called an </a:t>
            </a:r>
            <a:r>
              <a:rPr lang="en-US" sz="2600" b="1" dirty="0"/>
              <a:t>object diagram</a:t>
            </a:r>
            <a:r>
              <a:rPr lang="en-US" sz="2600" dirty="0"/>
              <a:t>; see Figure 15.1. 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The variable blank refers to a Point object, which contains two attributes. Each attribute refers to a floating-point number. </a:t>
            </a:r>
          </a:p>
          <a:p>
            <a:r>
              <a:rPr lang="en-US" sz="2600" dirty="0" smtClean="0"/>
              <a:t>You can read the value of an attribute using the syntax: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4.0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3.0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35" y="2583186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 is obvious what the attributes of an object should be, but other times you have to make decisions.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imagine you are designing a class to represent rectangles.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attributes would you use to specify the location and size of a rectangle? 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1200" i="1" dirty="0" smtClean="0"/>
              <a:t>(For this example we will ignore </a:t>
            </a:r>
            <a:r>
              <a:rPr lang="en-US" sz="1200" i="1" dirty="0"/>
              <a:t>angle; to keep things simple, assume that the rectangle is either vertical or horizontal. 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r>
              <a:rPr lang="en-US" dirty="0"/>
              <a:t>There are at least two possibilities: </a:t>
            </a:r>
            <a:endParaRPr lang="en-US" dirty="0" smtClean="0"/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one corner of the rectangle (or the center), the width, and the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height.</a:t>
            </a: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two opposing corners.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/>
              <a:t>At this point it is hard to say whether either is better than the other, so we’ll implement the first one, just as an example.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1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instantiated as a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Rectangle: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Represents a rectangle. attributes: width, height, corner. """ </a:t>
            </a:r>
            <a:endParaRPr lang="en-US" sz="1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ea typeface="Times New Roman" charset="0"/>
                <a:cs typeface="Times New Roman" charset="0"/>
              </a:rPr>
              <a:t>The </a:t>
            </a:r>
            <a:r>
              <a:rPr lang="en-US" sz="1800" dirty="0" err="1">
                <a:solidFill>
                  <a:srgbClr val="FF0000"/>
                </a:solidFill>
                <a:ea typeface="Times New Roman" charset="0"/>
                <a:cs typeface="Times New Roman" charset="0"/>
              </a:rPr>
              <a:t>docstring</a:t>
            </a:r>
            <a:r>
              <a:rPr lang="en-US" sz="1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ea typeface="Times New Roman" charset="0"/>
                <a:cs typeface="Times New Roman" charset="0"/>
              </a:rPr>
              <a:t>lists the attributes: </a:t>
            </a:r>
            <a:endParaRPr lang="en-US" sz="1800" dirty="0" smtClean="0">
              <a:ea typeface="Times New Roman" charset="0"/>
              <a:cs typeface="Times New Roman" charset="0"/>
            </a:endParaRPr>
          </a:p>
          <a:p>
            <a:pPr lvl="2"/>
            <a:r>
              <a:rPr lang="en-US" sz="1400" dirty="0" smtClean="0">
                <a:ea typeface="Times New Roman" charset="0"/>
                <a:cs typeface="Times New Roman" charset="0"/>
              </a:rPr>
              <a:t>width </a:t>
            </a:r>
            <a:r>
              <a:rPr lang="en-US" sz="1400" dirty="0">
                <a:ea typeface="Times New Roman" charset="0"/>
                <a:cs typeface="Times New Roman" charset="0"/>
              </a:rPr>
              <a:t>and </a:t>
            </a:r>
            <a:r>
              <a:rPr lang="en-US" sz="1400" dirty="0">
                <a:ea typeface="Times New Roman" charset="0"/>
                <a:cs typeface="Times New Roman" charset="0"/>
              </a:rPr>
              <a:t>height </a:t>
            </a:r>
            <a:r>
              <a:rPr lang="en-US" sz="1400" dirty="0">
                <a:ea typeface="Times New Roman" charset="0"/>
                <a:cs typeface="Times New Roman" charset="0"/>
              </a:rPr>
              <a:t>are numbers; </a:t>
            </a:r>
            <a:r>
              <a:rPr lang="en-US" sz="1400" dirty="0">
                <a:ea typeface="Times New Roman" charset="0"/>
                <a:cs typeface="Times New Roman" charset="0"/>
              </a:rPr>
              <a:t>corner </a:t>
            </a:r>
            <a:r>
              <a:rPr lang="en-US" sz="1400" dirty="0">
                <a:ea typeface="Times New Roman" charset="0"/>
                <a:cs typeface="Times New Roman" charset="0"/>
              </a:rPr>
              <a:t>is a Point object that specifies the lower-left corner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represent a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rectangle (in our example),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have 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instantiate a Rectangle object and assign values to the attributes: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box = Rectangle()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100.0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200.0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box.corner.x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79" y="4089401"/>
            <a:ext cx="4142018" cy="1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Objects or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can return instances. </a:t>
            </a:r>
            <a:endParaRPr lang="en-US" dirty="0" smtClean="0"/>
          </a:p>
          <a:p>
            <a:r>
              <a:rPr lang="en-US" dirty="0" smtClean="0"/>
              <a:t>Objects are Mutable</a:t>
            </a:r>
          </a:p>
          <a:p>
            <a:r>
              <a:rPr lang="en-US" dirty="0" smtClean="0"/>
              <a:t>Copying </a:t>
            </a:r>
            <a:r>
              <a:rPr lang="en-US" dirty="0"/>
              <a:t>an object is often an alternative to </a:t>
            </a:r>
            <a:r>
              <a:rPr lang="en-US" dirty="0" smtClean="0"/>
              <a:t>aliasing </a:t>
            </a:r>
            <a:r>
              <a:rPr lang="en-US" sz="1900" dirty="0" smtClean="0"/>
              <a:t>(see code </a:t>
            </a:r>
            <a:r>
              <a:rPr lang="en-US" sz="1900" dirty="0" err="1" smtClean="0"/>
              <a:t>eg</a:t>
            </a:r>
            <a:r>
              <a:rPr lang="en-US" sz="1900" dirty="0" smtClean="0"/>
              <a:t>. in text)</a:t>
            </a:r>
          </a:p>
          <a:p>
            <a:pPr lvl="1"/>
            <a:r>
              <a:rPr lang="en-US" sz="1900" i="1" dirty="0"/>
              <a:t>Aliasing can make a program difficult to read because changes in one place might have unexpected effects in another place. It is hard to keep track of all the variables that might refer to a given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find_center</a:t>
            </a:r>
            <a:r>
              <a:rPr lang="en-US" dirty="0"/>
              <a:t> </a:t>
            </a:r>
            <a:r>
              <a:rPr lang="en-US" dirty="0"/>
              <a:t>takes a </a:t>
            </a:r>
            <a:r>
              <a:rPr lang="en-US" dirty="0"/>
              <a:t>Rectangle </a:t>
            </a:r>
            <a:r>
              <a:rPr lang="en-US" dirty="0"/>
              <a:t>as an </a:t>
            </a:r>
            <a:r>
              <a:rPr lang="en-US" dirty="0" smtClean="0"/>
              <a:t>argument </a:t>
            </a:r>
            <a:r>
              <a:rPr lang="en-US" dirty="0"/>
              <a:t>and returns a </a:t>
            </a:r>
            <a:r>
              <a:rPr lang="en-US" dirty="0"/>
              <a:t>Point </a:t>
            </a:r>
            <a:r>
              <a:rPr lang="en-US" dirty="0"/>
              <a:t>that contains the coordinates of the center of the </a:t>
            </a:r>
            <a:r>
              <a:rPr lang="en-US" dirty="0"/>
              <a:t>Rectangle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find_center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p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rect.corner.x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rect.corner.y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return 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to modify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+ 50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+ 100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You </a:t>
            </a:r>
            <a:r>
              <a:rPr lang="en-US" dirty="0"/>
              <a:t>can also write functions that modify objects. For example, </a:t>
            </a:r>
            <a:r>
              <a:rPr lang="en-US" dirty="0" err="1"/>
              <a:t>grow_rectangle</a:t>
            </a:r>
            <a:r>
              <a:rPr lang="en-US" dirty="0"/>
              <a:t> </a:t>
            </a:r>
            <a:r>
              <a:rPr lang="en-US" dirty="0"/>
              <a:t>takes a Rectangle object and two numbers, </a:t>
            </a:r>
            <a:r>
              <a:rPr lang="en-US" dirty="0" err="1"/>
              <a:t>dwidth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dirty="0" err="1"/>
              <a:t>dheight</a:t>
            </a:r>
            <a:r>
              <a:rPr lang="en-US" dirty="0"/>
              <a:t>, and adds the numbers to the width and height of the rectangle: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Here </a:t>
            </a:r>
            <a:r>
              <a:rPr lang="en-US" dirty="0"/>
              <a:t>is an example that demonstrates the effect: </a:t>
            </a:r>
            <a:endParaRPr lang="en-US" dirty="0"/>
          </a:p>
          <a:p>
            <a:pPr marL="914400" lvl="2" indent="0">
              <a:buNone/>
            </a:pP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150.0, 300.0)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(box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50, 100)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200.0, 400.0)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Inside </a:t>
            </a:r>
            <a:r>
              <a:rPr lang="en-US" dirty="0"/>
              <a:t>the function,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/>
              <a:t>is an alias for </a:t>
            </a:r>
            <a:r>
              <a:rPr lang="en-US" dirty="0"/>
              <a:t>box</a:t>
            </a:r>
            <a:r>
              <a:rPr lang="en-US" dirty="0"/>
              <a:t>, so when the function modifies 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/>
              <a:t>box </a:t>
            </a:r>
            <a:r>
              <a:rPr lang="en-US" dirty="0"/>
              <a:t>changes.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7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start working with objects, you are likely to encounter some new exceptions. If you try to access an attribute that doesn’t exist, you get an </a:t>
            </a:r>
            <a:r>
              <a:rPr lang="en-US" dirty="0" err="1">
                <a:solidFill>
                  <a:srgbClr val="FF0000"/>
                </a:solidFill>
              </a:rPr>
              <a:t>AttributeError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 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p.z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Point instance has no attribute 'z'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If </a:t>
            </a:r>
            <a:r>
              <a:rPr lang="en-US" dirty="0"/>
              <a:t>you are not sure what type an object is, you can ask: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type(p)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&lt;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'__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'&gt;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isinstance</a:t>
            </a:r>
            <a:r>
              <a:rPr lang="en-US" dirty="0"/>
              <a:t> </a:t>
            </a:r>
            <a:r>
              <a:rPr lang="en-US" dirty="0"/>
              <a:t>to check whether an object is an instance of a class: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isinstance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(p, Point)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True </a:t>
            </a:r>
          </a:p>
          <a:p>
            <a:r>
              <a:rPr lang="en-US" dirty="0"/>
              <a:t>If you are not sure whether an object has a particular attribute, you can use the built-in function </a:t>
            </a:r>
            <a:r>
              <a:rPr lang="en-US" dirty="0" err="1"/>
              <a:t>hasattr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'x')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True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'z')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lvl="1"/>
            <a:r>
              <a:rPr lang="en-US" sz="2800" dirty="0"/>
              <a:t>The first </a:t>
            </a:r>
            <a:r>
              <a:rPr lang="en-US" sz="2800" dirty="0" smtClean="0"/>
              <a:t>argument (above) </a:t>
            </a:r>
            <a:r>
              <a:rPr lang="en-US" sz="2800" dirty="0"/>
              <a:t>can be any object; the second argument is a </a:t>
            </a:r>
            <a:r>
              <a:rPr lang="en-US" sz="2800" i="1" dirty="0"/>
              <a:t>string </a:t>
            </a:r>
            <a:r>
              <a:rPr lang="en-US" sz="2800" dirty="0"/>
              <a:t>that contains the name of the attribute. </a:t>
            </a:r>
            <a:endParaRPr lang="en-US" sz="2800" dirty="0"/>
          </a:p>
          <a:p>
            <a:pPr lvl="1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pre-9 </a:t>
            </a:r>
            <a:r>
              <a:rPr lang="mr-IN" dirty="0" smtClean="0"/>
              <a:t>–</a:t>
            </a:r>
            <a:r>
              <a:rPr lang="en-US" dirty="0" smtClean="0"/>
              <a:t>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a </a:t>
            </a:r>
            <a:r>
              <a:rPr lang="en-US" dirty="0"/>
              <a:t>try </a:t>
            </a:r>
            <a:r>
              <a:rPr lang="en-US" dirty="0"/>
              <a:t>statement to see if the object has the attributes you need: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try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x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except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x=0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1600" i="1" dirty="0" smtClean="0"/>
              <a:t>Why would we need do this?  (see </a:t>
            </a:r>
            <a:r>
              <a:rPr lang="en-US" sz="1600" b="1" i="1" dirty="0" smtClean="0"/>
              <a:t>shallow copy </a:t>
            </a:r>
            <a:r>
              <a:rPr lang="en-US" sz="1600" i="1" dirty="0" smtClean="0"/>
              <a:t>from text)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</a:rPr>
              <a:t>(copying and object doesn’t always get the objects attributes) (this is good and bad, discuss why?)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5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</a:t>
            </a:r>
            <a:r>
              <a:rPr lang="en-US" sz="1600" dirty="0" smtClean="0"/>
              <a:t>(skip for talk here for review)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class: </a:t>
            </a:r>
            <a:r>
              <a:rPr lang="en-US" dirty="0"/>
              <a:t>A programmer-defined type. A class definition creates a new class object. </a:t>
            </a:r>
            <a:endParaRPr lang="en-US" dirty="0"/>
          </a:p>
          <a:p>
            <a:r>
              <a:rPr lang="en-US" b="1" dirty="0"/>
              <a:t>class object: </a:t>
            </a:r>
            <a:r>
              <a:rPr lang="en-US" dirty="0"/>
              <a:t>An object that contains information about a programmer-defined type. The class object can be used to create instances of the type. </a:t>
            </a:r>
            <a:endParaRPr lang="en-US" dirty="0"/>
          </a:p>
          <a:p>
            <a:r>
              <a:rPr lang="en-US" b="1" dirty="0"/>
              <a:t>instance: </a:t>
            </a:r>
            <a:r>
              <a:rPr lang="en-US" dirty="0"/>
              <a:t>An object that belongs to a class. </a:t>
            </a:r>
            <a:endParaRPr lang="en-US" dirty="0"/>
          </a:p>
          <a:p>
            <a:r>
              <a:rPr lang="en-US" b="1" dirty="0"/>
              <a:t>instantiate: </a:t>
            </a:r>
            <a:r>
              <a:rPr lang="en-US" dirty="0"/>
              <a:t>To create a new object. </a:t>
            </a:r>
            <a:endParaRPr lang="en-US" dirty="0"/>
          </a:p>
          <a:p>
            <a:r>
              <a:rPr lang="en-US" b="1" dirty="0"/>
              <a:t>attribute: </a:t>
            </a:r>
            <a:r>
              <a:rPr lang="en-US" dirty="0"/>
              <a:t>One of the named values associated with an object. </a:t>
            </a:r>
            <a:endParaRPr lang="en-US" dirty="0"/>
          </a:p>
          <a:p>
            <a:r>
              <a:rPr lang="en-US" b="1" dirty="0"/>
              <a:t>embedded object: </a:t>
            </a:r>
            <a:r>
              <a:rPr lang="en-US" dirty="0"/>
              <a:t>An object that is stored as an attribute of another object. </a:t>
            </a:r>
            <a:endParaRPr lang="en-US" dirty="0"/>
          </a:p>
          <a:p>
            <a:r>
              <a:rPr lang="en-US" b="1" dirty="0"/>
              <a:t>shallow copy: </a:t>
            </a:r>
            <a:r>
              <a:rPr lang="en-US" dirty="0"/>
              <a:t>To copy the contents of an object, including any references to embedded objects; implemented by the </a:t>
            </a:r>
            <a:r>
              <a:rPr lang="en-US" dirty="0"/>
              <a:t>copy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deep copy: </a:t>
            </a:r>
            <a:r>
              <a:rPr lang="en-US" dirty="0"/>
              <a:t>To copy the contents of an object as well as any embedded objects, and any objects embedded in them, and so on; implemented by the </a:t>
            </a:r>
            <a:r>
              <a:rPr lang="en-US" dirty="0" err="1"/>
              <a:t>deepcopy</a:t>
            </a:r>
            <a:r>
              <a:rPr lang="en-US" dirty="0"/>
              <a:t>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object diagram: </a:t>
            </a:r>
            <a:r>
              <a:rPr lang="en-US" dirty="0"/>
              <a:t>A diagram that shows objects, their attributes, and the values of the at- tributes.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Really. Stop here for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using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an object is often an alternative to aliasing. The </a:t>
            </a:r>
            <a:r>
              <a:rPr lang="en-US" dirty="0"/>
              <a:t>copy </a:t>
            </a:r>
            <a:r>
              <a:rPr lang="en-US" dirty="0"/>
              <a:t>module contains a function called </a:t>
            </a:r>
            <a:r>
              <a:rPr lang="en-US" dirty="0"/>
              <a:t>copy </a:t>
            </a:r>
            <a:r>
              <a:rPr lang="en-US" dirty="0"/>
              <a:t>that can duplicate any object: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p1 = Point()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p1.x = 3.0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p1.y = 4.0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import copy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p2 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copy.copy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(p1)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i="1" dirty="0" smtClean="0">
                <a:ea typeface="Times New Roman" charset="0"/>
                <a:cs typeface="Times New Roman" charset="0"/>
              </a:rPr>
              <a:t>Shallow copy example</a:t>
            </a:r>
            <a:endParaRPr lang="en-US" sz="2000" i="1" dirty="0"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 usage and Examples (ch15)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shallow vs deep copy</a:t>
            </a:r>
          </a:p>
          <a:p>
            <a:pPr lvl="1"/>
            <a:r>
              <a:rPr lang="en-US" dirty="0" smtClean="0"/>
              <a:t>Why one or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 diagram </a:t>
            </a:r>
            <a:r>
              <a:rPr lang="en-US" i="1" dirty="0" smtClean="0"/>
              <a:t>(shallow copy)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9565"/>
            <a:ext cx="10515600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and its attributes (</a:t>
            </a:r>
            <a:r>
              <a:rPr lang="en-US" b="1" dirty="0" smtClean="0"/>
              <a:t>deep copy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Fortunately, the </a:t>
            </a:r>
            <a:r>
              <a:rPr lang="en-US" dirty="0"/>
              <a:t>copy </a:t>
            </a:r>
            <a:r>
              <a:rPr lang="en-US" dirty="0"/>
              <a:t>module provides a method named </a:t>
            </a:r>
            <a:r>
              <a:rPr lang="en-US" b="1" dirty="0" err="1"/>
              <a:t>deepcopy</a:t>
            </a:r>
            <a:r>
              <a:rPr lang="en-US" dirty="0"/>
              <a:t> </a:t>
            </a:r>
            <a:r>
              <a:rPr lang="en-US" dirty="0"/>
              <a:t>that copies not only the object but also the objects it refers to, and the objects </a:t>
            </a:r>
            <a:r>
              <a:rPr lang="en-US" i="1" dirty="0"/>
              <a:t>they </a:t>
            </a:r>
            <a:r>
              <a:rPr lang="en-US" dirty="0"/>
              <a:t>refer to, and so on. You will not be surprised to learn that this operation is called a </a:t>
            </a:r>
            <a:r>
              <a:rPr lang="en-US" b="1" dirty="0"/>
              <a:t>deep copy</a:t>
            </a:r>
            <a:r>
              <a:rPr lang="en-US" dirty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&gt;&gt;&gt; box3 =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copy.deepcopy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(box)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 is box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box3.corner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r>
              <a:rPr lang="en-US" dirty="0" smtClean="0"/>
              <a:t>box3 </a:t>
            </a:r>
            <a:r>
              <a:rPr lang="en-US" dirty="0"/>
              <a:t>and </a:t>
            </a:r>
            <a:r>
              <a:rPr lang="en-US" dirty="0"/>
              <a:t>box </a:t>
            </a:r>
            <a:r>
              <a:rPr lang="en-US" dirty="0"/>
              <a:t>are completely separate objects.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03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2714</Words>
  <Application>Microsoft Macintosh PowerPoint</Application>
  <PresentationFormat>Widescreen</PresentationFormat>
  <Paragraphs>331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and persistence</vt:lpstr>
      <vt:lpstr>Files (write file)</vt:lpstr>
      <vt:lpstr>Files (read files // using a pipe)</vt:lpstr>
      <vt:lpstr>Read files using “with”</vt:lpstr>
      <vt:lpstr>Files and using pipes example</vt:lpstr>
      <vt:lpstr>On our own (some additional modules)</vt:lpstr>
      <vt:lpstr>Useful filenames and path modules</vt:lpstr>
      <vt:lpstr>Chapter 15 Classes and Objects</vt:lpstr>
      <vt:lpstr>Classes and Objects</vt:lpstr>
      <vt:lpstr>Class is a object “factory” (How to create an object)</vt:lpstr>
      <vt:lpstr>Attribute</vt:lpstr>
      <vt:lpstr>Object diagram</vt:lpstr>
      <vt:lpstr>Example of a Rectangle as a Class</vt:lpstr>
      <vt:lpstr>Example of a rectangle instantiated as a class</vt:lpstr>
      <vt:lpstr>About Objects or Instances</vt:lpstr>
      <vt:lpstr>Writing functions to modify objects</vt:lpstr>
      <vt:lpstr>Debugging (1/3)</vt:lpstr>
      <vt:lpstr>Debugging (2/3)</vt:lpstr>
      <vt:lpstr>Debug (3/3)</vt:lpstr>
      <vt:lpstr>Vocabulary (skip for talk here for review)</vt:lpstr>
      <vt:lpstr>Stop here for today</vt:lpstr>
      <vt:lpstr>Copy an object using copy</vt:lpstr>
      <vt:lpstr>Shallow Copy usage and Examples (ch15)</vt:lpstr>
      <vt:lpstr>object state diagram (shallow copy)</vt:lpstr>
      <vt:lpstr>Copy an object and its attributes (deep copy)</vt:lpstr>
      <vt:lpstr>PowerPoint Presentation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104</cp:revision>
  <dcterms:created xsi:type="dcterms:W3CDTF">2015-03-10T08:00:47Z</dcterms:created>
  <dcterms:modified xsi:type="dcterms:W3CDTF">2017-04-11T18:10:37Z</dcterms:modified>
</cp:coreProperties>
</file>