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10" r:id="rId13"/>
    <p:sldId id="302" r:id="rId14"/>
    <p:sldId id="303" r:id="rId15"/>
    <p:sldId id="304" r:id="rId16"/>
    <p:sldId id="305" r:id="rId17"/>
    <p:sldId id="311" r:id="rId18"/>
    <p:sldId id="312" r:id="rId19"/>
    <p:sldId id="325" r:id="rId20"/>
    <p:sldId id="314" r:id="rId21"/>
    <p:sldId id="315" r:id="rId22"/>
    <p:sldId id="316" r:id="rId23"/>
    <p:sldId id="317" r:id="rId24"/>
    <p:sldId id="320" r:id="rId25"/>
    <p:sldId id="318" r:id="rId26"/>
    <p:sldId id="321" r:id="rId27"/>
    <p:sldId id="327" r:id="rId28"/>
    <p:sldId id="319" r:id="rId29"/>
    <p:sldId id="322" r:id="rId30"/>
    <p:sldId id="323" r:id="rId31"/>
    <p:sldId id="324" r:id="rId32"/>
    <p:sldId id="313" r:id="rId33"/>
    <p:sldId id="329" r:id="rId34"/>
    <p:sldId id="328" r:id="rId35"/>
    <p:sldId id="326" r:id="rId36"/>
    <p:sldId id="330" r:id="rId37"/>
    <p:sldId id="331" r:id="rId38"/>
    <p:sldId id="3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0D937-2CC9-466F-BF67-7789C34A43A8}">
          <p14:sldIdLst>
            <p14:sldId id="256"/>
          </p14:sldIdLst>
        </p14:section>
        <p14:section name="Chapter 9_plus" id="{43F15480-5994-3443-8DC9-3E153E5B7C90}">
          <p14:sldIdLst>
            <p14:sldId id="309"/>
            <p14:sldId id="293"/>
            <p14:sldId id="294"/>
            <p14:sldId id="295"/>
          </p14:sldIdLst>
        </p14:section>
        <p14:section name="Chapter 11" id="{57B1AFFF-89EC-294F-8EFE-06EDFB946C81}">
          <p14:sldIdLst>
            <p14:sldId id="296"/>
            <p14:sldId id="297"/>
            <p14:sldId id="298"/>
          </p14:sldIdLst>
        </p14:section>
        <p14:section name="Chapter 12" id="{C4109067-CAF0-D14B-A12C-BB7BEB96CE6F}">
          <p14:sldIdLst>
            <p14:sldId id="299"/>
            <p14:sldId id="300"/>
            <p14:sldId id="301"/>
          </p14:sldIdLst>
        </p14:section>
        <p14:section name="Chapter 14" id="{D1661F5C-7BA5-4F48-9720-61FDD6FE01E2}">
          <p14:sldIdLst>
            <p14:sldId id="310"/>
            <p14:sldId id="302"/>
            <p14:sldId id="303"/>
            <p14:sldId id="304"/>
            <p14:sldId id="305"/>
            <p14:sldId id="311"/>
            <p14:sldId id="312"/>
          </p14:sldIdLst>
        </p14:section>
        <p14:section name="Chapter 15" id="{7258C7B3-E76E-BE4B-BF8A-4F43FDE4A0F6}">
          <p14:sldIdLst>
            <p14:sldId id="325"/>
            <p14:sldId id="314"/>
            <p14:sldId id="315"/>
            <p14:sldId id="316"/>
            <p14:sldId id="317"/>
            <p14:sldId id="320"/>
            <p14:sldId id="318"/>
            <p14:sldId id="321"/>
            <p14:sldId id="327"/>
            <p14:sldId id="319"/>
            <p14:sldId id="322"/>
            <p14:sldId id="323"/>
            <p14:sldId id="324"/>
            <p14:sldId id="313"/>
          </p14:sldIdLst>
        </p14:section>
        <p14:section name="Chapt15(cont'd shallow copy)" id="{17968633-FCEE-FB4F-A572-0BBF00D7C6CC}">
          <p14:sldIdLst>
            <p14:sldId id="329"/>
            <p14:sldId id="328"/>
            <p14:sldId id="326"/>
            <p14:sldId id="330"/>
          </p14:sldIdLst>
        </p14:section>
        <p14:section name="Chapter 16" id="{7A6BEDBC-DE7D-BE41-9346-DAF38EE2AF1E}">
          <p14:sldIdLst>
            <p14:sldId id="331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1"/>
    <p:restoredTop sz="94671"/>
  </p:normalViewPr>
  <p:slideViewPr>
    <p:cSldViewPr snapToGrid="0">
      <p:cViewPr varScale="1">
        <p:scale>
          <a:sx n="160" d="100"/>
          <a:sy n="160" d="100"/>
        </p:scale>
        <p:origin x="19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3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6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4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7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2743A-191F-4F4B-BF49-5751DC9A0E5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(week3 CH9 </a:t>
            </a:r>
            <a:r>
              <a:rPr lang="mr-IN" dirty="0" smtClean="0"/>
              <a:t>–</a:t>
            </a:r>
            <a:r>
              <a:rPr lang="en-US" dirty="0" smtClean="0"/>
              <a:t> 15xx)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value in parentheses is not a tuple: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t2 = ('a')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type(t2)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r>
              <a:rPr lang="en-US" dirty="0" smtClean="0"/>
              <a:t>Another way to create a tuple is the built-in function tuple. With no argument, it creates an empty tuple: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tuple()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print(t)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 smtClean="0"/>
              <a:t>If the argument is a sequence (string, list or tuple), the result is a tuple with the elements of the sequence: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tuple('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lupins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print(t)</a:t>
            </a:r>
          </a:p>
          <a:p>
            <a:pPr marL="914400" lvl="2" indent="0">
              <a:buNone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('l', 'u', 'p', 'i', 'n', 's')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And the slice operator selects a range of elements.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(t[1:3])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(’u', ’p')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</a:t>
            </a:r>
            <a:r>
              <a:rPr lang="en-US" sz="2800" i="1" dirty="0" smtClean="0"/>
              <a:t>(assignment) (skipping this section for talk, will be in slides)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Tuple assignment</a:t>
            </a:r>
          </a:p>
          <a:p>
            <a:r>
              <a:rPr lang="en-US" dirty="0"/>
              <a:t>It is often useful to swap the values of two variables. With conventional assignments, </a:t>
            </a:r>
            <a:r>
              <a:rPr lang="en-US" dirty="0" smtClean="0"/>
              <a:t>you have </a:t>
            </a:r>
            <a:r>
              <a:rPr lang="en-US" dirty="0"/>
              <a:t>to use a temporary variable. For example, to swap a and b: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temp = a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 = b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b = temp</a:t>
            </a:r>
          </a:p>
          <a:p>
            <a:r>
              <a:rPr lang="en-US" dirty="0"/>
              <a:t>This solution is cumbersome; </a:t>
            </a:r>
            <a:r>
              <a:rPr lang="en-US" b="1" dirty="0" smtClean="0"/>
              <a:t>tuple </a:t>
            </a:r>
            <a:r>
              <a:rPr lang="en-US" b="1" dirty="0"/>
              <a:t>assignment </a:t>
            </a:r>
            <a:r>
              <a:rPr lang="en-US" dirty="0"/>
              <a:t>is more elegant: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a, b = b, a</a:t>
            </a:r>
          </a:p>
          <a:p>
            <a:r>
              <a:rPr lang="en-US" dirty="0"/>
              <a:t>The left side is a tuple of variables; the right side is a tuple of expressions. Each </a:t>
            </a:r>
            <a:r>
              <a:rPr lang="en-US" dirty="0" smtClean="0"/>
              <a:t>value is </a:t>
            </a:r>
            <a:r>
              <a:rPr lang="en-US" dirty="0"/>
              <a:t>assigned to its respective variable. All the expressions on the right side are </a:t>
            </a:r>
            <a:r>
              <a:rPr lang="en-US" dirty="0" smtClean="0"/>
              <a:t>evaluated before </a:t>
            </a:r>
            <a:r>
              <a:rPr lang="en-US" dirty="0"/>
              <a:t>any of the </a:t>
            </a:r>
            <a:r>
              <a:rPr lang="en-US" dirty="0" smtClean="0"/>
              <a:t>assignments.  The </a:t>
            </a:r>
            <a:r>
              <a:rPr lang="en-US" dirty="0"/>
              <a:t>number of variables on the left and the number of values on the right have to be </a:t>
            </a:r>
            <a:r>
              <a:rPr lang="en-US" dirty="0" smtClean="0"/>
              <a:t>the same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a, b = 1, 2, 3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 many values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unpack (expected 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More generally, the right side can be any kind of sequence (string, list or tuple). For </a:t>
            </a:r>
            <a:r>
              <a:rPr lang="en-US" dirty="0" smtClean="0"/>
              <a:t>example, to </a:t>
            </a:r>
            <a:r>
              <a:rPr lang="en-US" dirty="0"/>
              <a:t>split an email address into a user name and a domain, you could write: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'monty@python.org'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domain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addr.split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('@')</a:t>
            </a:r>
          </a:p>
        </p:txBody>
      </p:sp>
    </p:spTree>
    <p:extLst>
      <p:ext uri="{BB962C8B-B14F-4D97-AF65-F5344CB8AC3E}">
        <p14:creationId xmlns:p14="http://schemas.microsoft.com/office/powerpoint/2010/main" val="127885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Persistent programs store their data or run for a long time</a:t>
            </a:r>
          </a:p>
          <a:p>
            <a:pPr lvl="1"/>
            <a:r>
              <a:rPr lang="en-US" dirty="0" smtClean="0"/>
              <a:t>Simplest way to store data is to write a file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/>
              <a:t>o</a:t>
            </a:r>
            <a:r>
              <a:rPr lang="en-US" dirty="0" smtClean="0"/>
              <a:t>utput to the disk)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(write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write a file, you have to open it with mode 'w' as a second parameter: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open('output.txt', 'w')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&lt;_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io.TextIOWrapper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output.txt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mode='w' encoding='US-ASCII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457200" lvl="1" indent="0">
              <a:buNone/>
            </a:pPr>
            <a:r>
              <a:rPr lang="en-US" dirty="0" smtClean="0"/>
              <a:t>The </a:t>
            </a:r>
            <a:r>
              <a:rPr lang="en-US" dirty="0"/>
              <a:t>write method puts data into the file.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line1 = "This here's the wattle,\n"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(line1)</a:t>
            </a:r>
          </a:p>
          <a:p>
            <a:r>
              <a:rPr lang="en-US" dirty="0"/>
              <a:t>Again, the file object keeps track of where it is, so if you call write again, it adds the </a:t>
            </a:r>
            <a:r>
              <a:rPr lang="en-US" dirty="0" smtClean="0"/>
              <a:t>new data </a:t>
            </a:r>
            <a:r>
              <a:rPr lang="en-US" dirty="0"/>
              <a:t>to the end.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line2 = "the emblem of our land.\n"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(line2)</a:t>
            </a:r>
          </a:p>
          <a:p>
            <a:r>
              <a:rPr lang="en-US" dirty="0"/>
              <a:t>When you are done writing, you have to close the file.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fout.close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96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(read files // using a pipe)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example, the Unix command ls -l normally displays the contents of the current </a:t>
            </a:r>
            <a:r>
              <a:rPr lang="en-US" dirty="0" smtClean="0"/>
              <a:t>directory (in </a:t>
            </a:r>
            <a:r>
              <a:rPr lang="en-US" dirty="0"/>
              <a:t>long format). You can launch ls with os.popen1: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'ls -l'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/>
              <a:t>The argument is a string that contains a shell command. The return value is an object </a:t>
            </a:r>
            <a:r>
              <a:rPr lang="en-US" dirty="0" smtClean="0"/>
              <a:t>that behaves </a:t>
            </a:r>
            <a:r>
              <a:rPr lang="en-US" dirty="0"/>
              <a:t>just like an open file. You can read the output from the ls process one line at </a:t>
            </a:r>
            <a:r>
              <a:rPr lang="en-US" dirty="0" smtClean="0"/>
              <a:t>a time </a:t>
            </a:r>
            <a:r>
              <a:rPr lang="en-US" dirty="0"/>
              <a:t>with </a:t>
            </a:r>
            <a:r>
              <a:rPr lang="en-US" dirty="0" err="1"/>
              <a:t>readline</a:t>
            </a:r>
            <a:r>
              <a:rPr lang="en-US" dirty="0"/>
              <a:t> or get the whole thing at once with read:</a:t>
            </a:r>
          </a:p>
          <a:p>
            <a:r>
              <a:rPr lang="en-US" dirty="0"/>
              <a:t>1popen is deprecated now, </a:t>
            </a:r>
            <a:r>
              <a:rPr lang="en-US" dirty="0" smtClean="0"/>
              <a:t>use the </a:t>
            </a:r>
            <a:r>
              <a:rPr lang="en-US" dirty="0" err="1" smtClean="0"/>
              <a:t>subprocess</a:t>
            </a:r>
            <a:r>
              <a:rPr lang="en-US" dirty="0" smtClean="0"/>
              <a:t> module</a:t>
            </a:r>
            <a:r>
              <a:rPr lang="en-US" dirty="0"/>
              <a:t>. 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/>
              <a:t>When you are done, you close the pipe like a file: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stat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2247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files using “with”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“with” method allows us to “auto-close” the file handle when we’re done: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with open('./00_cmdfile.txt', 'r') as fin: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read_data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fin.read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fin.closed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read_data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 length 0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version</a:t>
            </a: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license host-id</a:t>
            </a: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7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using pipes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a pipe to run md5sum from Python and get the result: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filename =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book.tex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'md5sum ' + filename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os.popen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res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fp.read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stat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fp.close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print(res)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1e0033f0ed0656636de0d75144ba32e0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book.tex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(stat)</a:t>
            </a: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*note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popen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depreciated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our own (some additional modules)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ickle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Used to any type of object data as a string</a:t>
            </a:r>
          </a:p>
          <a:p>
            <a:pPr lvl="1"/>
            <a:r>
              <a:rPr lang="en-US" dirty="0" smtClean="0"/>
              <a:t>Must use the module to load and write the data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dbm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A “traditional” database is used to store organized data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dbm</a:t>
            </a:r>
            <a:r>
              <a:rPr lang="en-US" dirty="0" smtClean="0"/>
              <a:t> module is used to read and write 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Try / Except</a:t>
            </a:r>
          </a:p>
          <a:p>
            <a:pPr lvl="1"/>
            <a:r>
              <a:rPr lang="en-US" dirty="0" smtClean="0"/>
              <a:t>A python construct used to catch errors and handle exceptions (to errors)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os.pipe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module</a:t>
            </a:r>
          </a:p>
          <a:p>
            <a:pPr lvl="1"/>
            <a:r>
              <a:rPr lang="en-US" dirty="0" smtClean="0"/>
              <a:t>Used to read from a program </a:t>
            </a:r>
            <a:r>
              <a:rPr lang="en-US" dirty="0" err="1" smtClean="0"/>
              <a:t>opend</a:t>
            </a:r>
            <a:r>
              <a:rPr lang="en-US" dirty="0" smtClean="0"/>
              <a:t> from the shell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Any file which contains python code can be imported as a module</a:t>
            </a:r>
            <a:r>
              <a:rPr lang="en-US" dirty="0" smtClean="0"/>
              <a:t> (pg. 172)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filenames and path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os.path.abspath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absolute paths</a:t>
            </a:r>
          </a:p>
          <a:p>
            <a:r>
              <a:rPr lang="en-US" dirty="0" err="1" smtClean="0"/>
              <a:t>os.path.exists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does path exist?</a:t>
            </a:r>
          </a:p>
          <a:p>
            <a:r>
              <a:rPr lang="en-US" dirty="0" err="1" smtClean="0"/>
              <a:t>os.path.isdir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is path a directory</a:t>
            </a:r>
          </a:p>
          <a:p>
            <a:r>
              <a:rPr lang="en-US" dirty="0" err="1" smtClean="0"/>
              <a:t>os.listdir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list the path that is a directory</a:t>
            </a:r>
          </a:p>
          <a:p>
            <a:r>
              <a:rPr lang="en-US" dirty="0" err="1" smtClean="0"/>
              <a:t>os.pathisfile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is this a file?</a:t>
            </a:r>
          </a:p>
          <a:p>
            <a:pPr lvl="1"/>
            <a:endParaRPr lang="en-US" dirty="0" smtClean="0"/>
          </a:p>
          <a:p>
            <a:pPr lvl="1"/>
            <a:r>
              <a:rPr lang="en-US" sz="1800" i="1" dirty="0" smtClean="0"/>
              <a:t>See try / except construct for an easier way (pg. 169)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15 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 smtClean="0"/>
              <a:t>(If you haven’t read the chapter yet (skip to the vocabulary slide below and read it quick!)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2939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 Chapter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6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</a:p>
          <a:p>
            <a:r>
              <a:rPr lang="en-US" dirty="0"/>
              <a:t>A programmer-defined type is also called a </a:t>
            </a:r>
            <a:r>
              <a:rPr lang="en-US" b="1" dirty="0">
                <a:solidFill>
                  <a:srgbClr val="FF0000"/>
                </a:solidFill>
              </a:rPr>
              <a:t>class</a:t>
            </a:r>
            <a:r>
              <a:rPr lang="en-US" dirty="0"/>
              <a:t>. A class definition looks like this: </a:t>
            </a:r>
            <a:endParaRPr lang="en-US" dirty="0"/>
          </a:p>
          <a:p>
            <a:pPr marL="457200" lvl="1" indent="0">
              <a:buNone/>
            </a:pP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class Point: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  """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Represents a point in 2-D space.""" </a:t>
            </a:r>
          </a:p>
          <a:p>
            <a:r>
              <a:rPr lang="en-US" dirty="0"/>
              <a:t>Defining a class named </a:t>
            </a:r>
            <a:r>
              <a:rPr lang="en-US" dirty="0"/>
              <a:t>Point </a:t>
            </a:r>
            <a:r>
              <a:rPr lang="en-US" dirty="0"/>
              <a:t>creates a </a:t>
            </a:r>
            <a:r>
              <a:rPr lang="en-US" b="1" dirty="0">
                <a:solidFill>
                  <a:srgbClr val="FF0000"/>
                </a:solidFill>
              </a:rPr>
              <a:t>class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object</a:t>
            </a:r>
            <a:r>
              <a:rPr lang="en-US" dirty="0"/>
              <a:t>.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(often </a:t>
            </a:r>
            <a:r>
              <a:rPr lang="en-US" dirty="0" err="1" smtClean="0"/>
              <a:t>refferred</a:t>
            </a:r>
            <a:r>
              <a:rPr lang="en-US" dirty="0" smtClean="0"/>
              <a:t> to as an </a:t>
            </a:r>
            <a:r>
              <a:rPr lang="en-US" b="1" dirty="0" smtClean="0">
                <a:solidFill>
                  <a:srgbClr val="FF0000"/>
                </a:solidFill>
              </a:rPr>
              <a:t>object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&gt;&gt;&gt; Point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           &lt;class 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'__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main__.Point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'&gt;</a:t>
            </a:r>
            <a: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10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1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0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is a object “factory”</a:t>
            </a:r>
            <a:br>
              <a:rPr lang="en-US" dirty="0" smtClean="0"/>
            </a:br>
            <a:r>
              <a:rPr lang="en-US" sz="1800" i="1" dirty="0"/>
              <a:t>(</a:t>
            </a:r>
            <a:r>
              <a:rPr lang="en-US" sz="1800" i="1" dirty="0" smtClean="0"/>
              <a:t>How to create an object)</a:t>
            </a:r>
            <a:endParaRPr lang="en-US" sz="1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object is like a factory for creating objects. To create a Point, you call </a:t>
            </a:r>
            <a:r>
              <a:rPr lang="en-US" dirty="0"/>
              <a:t>Point </a:t>
            </a:r>
            <a:r>
              <a:rPr lang="en-US" dirty="0"/>
              <a:t>as if it were a function. </a:t>
            </a:r>
            <a:endParaRPr lang="en-US" dirty="0"/>
          </a:p>
          <a:p>
            <a:pPr marL="457200" lvl="1" indent="0">
              <a:buNone/>
            </a:pP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&gt;&gt;&gt; blank = Point() </a:t>
            </a:r>
            <a:endParaRPr lang="en-US" sz="1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blank </a:t>
            </a:r>
            <a:endParaRPr lang="en-US" sz="1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       &lt;__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main__.Point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object at 0xb7e9d3ac&gt; </a:t>
            </a:r>
            <a:endParaRPr lang="en-US" sz="1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600" dirty="0"/>
              <a:t>The return value is a reference to a Point object, which we assign to </a:t>
            </a:r>
            <a:r>
              <a:rPr lang="en-US" sz="1600" dirty="0" smtClean="0"/>
              <a:t>blank.</a:t>
            </a:r>
          </a:p>
          <a:p>
            <a:r>
              <a:rPr lang="en-US" sz="1600" dirty="0" smtClean="0"/>
              <a:t>Creating </a:t>
            </a:r>
            <a:r>
              <a:rPr lang="en-US" sz="1600" dirty="0"/>
              <a:t>a new object is called </a:t>
            </a:r>
            <a:r>
              <a:rPr lang="en-US" sz="1600" b="1" dirty="0"/>
              <a:t>instantiation</a:t>
            </a:r>
            <a:r>
              <a:rPr lang="en-US" sz="1600" dirty="0"/>
              <a:t>, and the object is an </a:t>
            </a:r>
            <a:r>
              <a:rPr lang="en-US" sz="1600" b="1" dirty="0"/>
              <a:t>instance </a:t>
            </a:r>
            <a:r>
              <a:rPr lang="en-US" sz="1600" dirty="0"/>
              <a:t>of the class. </a:t>
            </a:r>
            <a:endParaRPr lang="en-US" sz="1600" dirty="0" smtClean="0"/>
          </a:p>
          <a:p>
            <a:r>
              <a:rPr lang="en-US" sz="1600" dirty="0" smtClean="0"/>
              <a:t>Vocabulary: </a:t>
            </a:r>
            <a:r>
              <a:rPr lang="en-US" sz="1600" dirty="0" smtClean="0">
                <a:solidFill>
                  <a:srgbClr val="FF0000"/>
                </a:solidFill>
              </a:rPr>
              <a:t>Every </a:t>
            </a:r>
            <a:r>
              <a:rPr lang="en-US" sz="1600" dirty="0">
                <a:solidFill>
                  <a:srgbClr val="FF0000"/>
                </a:solidFill>
              </a:rPr>
              <a:t>object is an instance of some class, so “object” and “instance” are interchangeable.</a:t>
            </a:r>
            <a:r>
              <a:rPr lang="en-US" sz="1600" dirty="0"/>
              <a:t> </a:t>
            </a:r>
            <a:endParaRPr lang="en-US" sz="1600" dirty="0"/>
          </a:p>
          <a:p>
            <a:endParaRPr lang="en-US" sz="1600" dirty="0"/>
          </a:p>
          <a:p>
            <a:pPr marL="457200" lvl="1" indent="0">
              <a:buNone/>
            </a:pP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Attribute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semantics from an earlier chapter?</a:t>
            </a:r>
          </a:p>
          <a:p>
            <a:pPr lvl="1"/>
            <a:r>
              <a:rPr lang="en-US" dirty="0"/>
              <a:t>As a noun, “AT-</a:t>
            </a:r>
            <a:r>
              <a:rPr lang="en-US" dirty="0" err="1"/>
              <a:t>trib</a:t>
            </a:r>
            <a:r>
              <a:rPr lang="en-US" dirty="0"/>
              <a:t>-</a:t>
            </a:r>
            <a:r>
              <a:rPr lang="en-US" dirty="0" err="1"/>
              <a:t>ute</a:t>
            </a:r>
            <a:r>
              <a:rPr lang="en-US" dirty="0"/>
              <a:t>” is pronounced with emphasis on the first syllable, as opposed to “a-TRIB-</a:t>
            </a:r>
            <a:r>
              <a:rPr lang="en-US" dirty="0" err="1"/>
              <a:t>ute</a:t>
            </a:r>
            <a:r>
              <a:rPr lang="en-US" dirty="0"/>
              <a:t>”, which is a verb. 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You can assign values to an instance using dot notation: 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blank.x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= 3.0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blank.y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= 4.0 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4289529"/>
            <a:ext cx="2473938" cy="122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The </a:t>
            </a:r>
            <a:r>
              <a:rPr lang="en-US" sz="2600" dirty="0" smtClean="0"/>
              <a:t>following state diagram </a:t>
            </a:r>
            <a:r>
              <a:rPr lang="en-US" sz="2600" dirty="0"/>
              <a:t>shows the result of these assignments. A state diagram that shows an object and its attributes is called an </a:t>
            </a:r>
            <a:r>
              <a:rPr lang="en-US" sz="2600" b="1" dirty="0"/>
              <a:t>object diagram</a:t>
            </a:r>
            <a:r>
              <a:rPr lang="en-US" sz="2600" dirty="0"/>
              <a:t>; see Figure 15.1. </a:t>
            </a:r>
            <a:endParaRPr lang="en-US" sz="26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600" dirty="0" smtClean="0"/>
              <a:t>The variable blank refers to a Point object, which contains two attributes. Each attribute refers to a floating-point number. </a:t>
            </a:r>
          </a:p>
          <a:p>
            <a:r>
              <a:rPr lang="en-US" sz="2600" dirty="0" smtClean="0"/>
              <a:t>You can read the value of an attribute using the syntax: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mr-IN" sz="18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mr-IN" sz="1800" dirty="0" err="1" smtClean="0">
                <a:latin typeface="Times New Roman" charset="0"/>
                <a:ea typeface="Times New Roman" charset="0"/>
                <a:cs typeface="Times New Roman" charset="0"/>
              </a:rPr>
              <a:t>blank.y</a:t>
            </a:r>
            <a:r>
              <a:rPr lang="mr-IN" sz="1800" dirty="0" smtClean="0">
                <a:latin typeface="Times New Roman" charset="0"/>
                <a:ea typeface="Times New Roman" charset="0"/>
                <a:cs typeface="Times New Roman" charset="0"/>
              </a:rPr>
              <a:t> 4.0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mr-IN" sz="18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mr-IN" sz="1800" dirty="0" err="1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mr-IN" sz="1800" dirty="0" smtClean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mr-IN" sz="1800" dirty="0" err="1" smtClean="0">
                <a:latin typeface="Times New Roman" charset="0"/>
                <a:ea typeface="Times New Roman" charset="0"/>
                <a:cs typeface="Times New Roman" charset="0"/>
              </a:rPr>
              <a:t>blank.x</a:t>
            </a:r>
            <a:r>
              <a:rPr lang="mr-IN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mr-IN" sz="18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mr-IN" sz="1800" dirty="0" err="1" smtClean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mr-IN" sz="1800" dirty="0" smtClean="0">
                <a:latin typeface="Times New Roman" charset="0"/>
                <a:ea typeface="Times New Roman" charset="0"/>
                <a:cs typeface="Times New Roman" charset="0"/>
              </a:rPr>
              <a:t> 3.0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435" y="2583186"/>
            <a:ext cx="2473938" cy="122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Rectangle as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it is obvious what the attributes of an object should be, but other times you have to make decisions.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imagine you are designing a class to represent rectangles.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attributes would you use to specify the location and size of a rectangle? </a:t>
            </a:r>
            <a:endParaRPr lang="en-US" dirty="0" smtClean="0"/>
          </a:p>
          <a:p>
            <a:pPr marL="1371600" lvl="3" indent="0">
              <a:buNone/>
            </a:pPr>
            <a:r>
              <a:rPr lang="en-US" sz="1200" i="1" dirty="0" smtClean="0"/>
              <a:t>(For this example we will ignore </a:t>
            </a:r>
            <a:r>
              <a:rPr lang="en-US" sz="1200" i="1" dirty="0"/>
              <a:t>angle; to keep things simple, assume that the rectangle is either vertical or horizontal. </a:t>
            </a:r>
            <a:r>
              <a:rPr lang="en-US" sz="1200" i="1" dirty="0" smtClean="0"/>
              <a:t>)</a:t>
            </a:r>
            <a:endParaRPr lang="en-US" sz="1200" i="1" dirty="0"/>
          </a:p>
          <a:p>
            <a:r>
              <a:rPr lang="en-US" dirty="0"/>
              <a:t>There are at least two possibilities: </a:t>
            </a:r>
            <a:endParaRPr lang="en-US" dirty="0" smtClean="0"/>
          </a:p>
          <a:p>
            <a:pPr lvl="1"/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We could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specify one corner of the rectangle (or the center), the width, and the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height.</a:t>
            </a:r>
          </a:p>
          <a:p>
            <a:pPr lvl="1"/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We could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specify two opposing corners. 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/>
              <a:t>At this point it is hard to say whether either is better than the other, so we’ll implement the first one, just as an example.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rectangle instantiated as a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class Rectangle: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  """</a:t>
            </a:r>
            <a:r>
              <a:rPr lang="en-US"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Represents a rectangle. attributes: width, height, corner. """ </a:t>
            </a:r>
            <a:endParaRPr lang="en-US" sz="1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1800" dirty="0" smtClean="0">
                <a:ea typeface="Times New Roman" charset="0"/>
                <a:cs typeface="Times New Roman" charset="0"/>
              </a:rPr>
              <a:t>The </a:t>
            </a:r>
            <a:r>
              <a:rPr lang="en-US" sz="1800" dirty="0" err="1">
                <a:solidFill>
                  <a:srgbClr val="FF0000"/>
                </a:solidFill>
                <a:ea typeface="Times New Roman" charset="0"/>
                <a:cs typeface="Times New Roman" charset="0"/>
              </a:rPr>
              <a:t>docstring</a:t>
            </a:r>
            <a:r>
              <a:rPr lang="en-US" sz="1800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sz="1800" dirty="0">
                <a:ea typeface="Times New Roman" charset="0"/>
                <a:cs typeface="Times New Roman" charset="0"/>
              </a:rPr>
              <a:t>lists the attributes: </a:t>
            </a:r>
            <a:endParaRPr lang="en-US" sz="1800" dirty="0" smtClean="0">
              <a:ea typeface="Times New Roman" charset="0"/>
              <a:cs typeface="Times New Roman" charset="0"/>
            </a:endParaRPr>
          </a:p>
          <a:p>
            <a:pPr lvl="2"/>
            <a:r>
              <a:rPr lang="en-US" sz="1400" dirty="0" smtClean="0">
                <a:ea typeface="Times New Roman" charset="0"/>
                <a:cs typeface="Times New Roman" charset="0"/>
              </a:rPr>
              <a:t>width </a:t>
            </a:r>
            <a:r>
              <a:rPr lang="en-US" sz="1400" dirty="0">
                <a:ea typeface="Times New Roman" charset="0"/>
                <a:cs typeface="Times New Roman" charset="0"/>
              </a:rPr>
              <a:t>and </a:t>
            </a:r>
            <a:r>
              <a:rPr lang="en-US" sz="1400" dirty="0">
                <a:ea typeface="Times New Roman" charset="0"/>
                <a:cs typeface="Times New Roman" charset="0"/>
              </a:rPr>
              <a:t>height </a:t>
            </a:r>
            <a:r>
              <a:rPr lang="en-US" sz="1400" dirty="0">
                <a:ea typeface="Times New Roman" charset="0"/>
                <a:cs typeface="Times New Roman" charset="0"/>
              </a:rPr>
              <a:t>are numbers; </a:t>
            </a:r>
            <a:r>
              <a:rPr lang="en-US" sz="1400" dirty="0">
                <a:ea typeface="Times New Roman" charset="0"/>
                <a:cs typeface="Times New Roman" charset="0"/>
              </a:rPr>
              <a:t>corner </a:t>
            </a:r>
            <a:r>
              <a:rPr lang="en-US" sz="1400" dirty="0">
                <a:ea typeface="Times New Roman" charset="0"/>
                <a:cs typeface="Times New Roman" charset="0"/>
              </a:rPr>
              <a:t>is a Point object that specifies the lower-left corner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To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represent a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rectangle (in our example),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you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have to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instantiate a Rectangle object and assign values to the attributes: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box = Rectangle()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box.width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= 100.0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box.height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= 200.0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box.corner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= Point()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box.corner.x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= 0.0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box.corner.y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= 0.0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279" y="4089401"/>
            <a:ext cx="4142018" cy="16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Objects or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Functions can return instances. </a:t>
            </a:r>
            <a:endParaRPr lang="en-US" dirty="0" smtClean="0"/>
          </a:p>
          <a:p>
            <a:r>
              <a:rPr lang="en-US" dirty="0" smtClean="0"/>
              <a:t>Objects are Mutable</a:t>
            </a:r>
          </a:p>
          <a:p>
            <a:r>
              <a:rPr lang="en-US" dirty="0" smtClean="0"/>
              <a:t>Copying </a:t>
            </a:r>
            <a:r>
              <a:rPr lang="en-US" dirty="0"/>
              <a:t>an object is often an alternative to </a:t>
            </a:r>
            <a:r>
              <a:rPr lang="en-US" dirty="0" smtClean="0"/>
              <a:t>aliasing </a:t>
            </a:r>
            <a:r>
              <a:rPr lang="en-US" sz="1900" dirty="0" smtClean="0"/>
              <a:t>(see code </a:t>
            </a:r>
            <a:r>
              <a:rPr lang="en-US" sz="1900" dirty="0" err="1" smtClean="0"/>
              <a:t>eg</a:t>
            </a:r>
            <a:r>
              <a:rPr lang="en-US" sz="1900" dirty="0" smtClean="0"/>
              <a:t>. in text)</a:t>
            </a:r>
          </a:p>
          <a:p>
            <a:pPr lvl="1"/>
            <a:r>
              <a:rPr lang="en-US" sz="1900" i="1" dirty="0"/>
              <a:t>Aliasing can make a program difficult to read because changes in one place might have unexpected effects in another place. It is hard to keep track of all the variables that might refer to a given object</a:t>
            </a:r>
            <a:r>
              <a:rPr lang="en-US" dirty="0"/>
              <a:t>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/>
              <a:t>find_center</a:t>
            </a:r>
            <a:r>
              <a:rPr lang="en-US" dirty="0"/>
              <a:t> </a:t>
            </a:r>
            <a:r>
              <a:rPr lang="en-US" dirty="0"/>
              <a:t>takes a </a:t>
            </a:r>
            <a:r>
              <a:rPr lang="en-US" dirty="0"/>
              <a:t>Rectangle </a:t>
            </a:r>
            <a:r>
              <a:rPr lang="en-US" dirty="0"/>
              <a:t>as an </a:t>
            </a:r>
            <a:r>
              <a:rPr lang="en-US" dirty="0" smtClean="0"/>
              <a:t>argument </a:t>
            </a:r>
            <a:r>
              <a:rPr lang="en-US" dirty="0"/>
              <a:t>and returns a </a:t>
            </a:r>
            <a:r>
              <a:rPr lang="en-US" dirty="0"/>
              <a:t>Point </a:t>
            </a:r>
            <a:r>
              <a:rPr lang="en-US" dirty="0"/>
              <a:t>that contains the coordinates of the center of the </a:t>
            </a:r>
            <a:r>
              <a:rPr lang="en-US" dirty="0"/>
              <a:t>Rectangle</a:t>
            </a:r>
            <a:r>
              <a:rPr lang="en-US" dirty="0"/>
              <a:t>: </a:t>
            </a: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en-US" sz="1900" dirty="0" err="1">
                <a:latin typeface="Times New Roman" charset="0"/>
                <a:ea typeface="Times New Roman" charset="0"/>
                <a:cs typeface="Times New Roman" charset="0"/>
              </a:rPr>
              <a:t>def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900" dirty="0" err="1">
                <a:latin typeface="Times New Roman" charset="0"/>
                <a:ea typeface="Times New Roman" charset="0"/>
                <a:cs typeface="Times New Roman" charset="0"/>
              </a:rPr>
              <a:t>find_center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900" dirty="0" err="1">
                <a:latin typeface="Times New Roman" charset="0"/>
                <a:ea typeface="Times New Roman" charset="0"/>
                <a:cs typeface="Times New Roman" charset="0"/>
              </a:rPr>
              <a:t>rect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): </a:t>
            </a:r>
            <a:endParaRPr lang="en-US" sz="19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   p 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= Point() </a:t>
            </a:r>
            <a:endParaRPr lang="en-US" sz="19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900" dirty="0" err="1" smtClean="0">
                <a:latin typeface="Times New Roman" charset="0"/>
                <a:ea typeface="Times New Roman" charset="0"/>
                <a:cs typeface="Times New Roman" charset="0"/>
              </a:rPr>
              <a:t>p.x</a:t>
            </a:r>
            <a:r>
              <a:rPr 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sz="1900" dirty="0" err="1">
                <a:latin typeface="Times New Roman" charset="0"/>
                <a:ea typeface="Times New Roman" charset="0"/>
                <a:cs typeface="Times New Roman" charset="0"/>
              </a:rPr>
              <a:t>rect.corner.x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 + </a:t>
            </a:r>
            <a:r>
              <a:rPr lang="en-US" sz="1900" dirty="0" err="1">
                <a:latin typeface="Times New Roman" charset="0"/>
                <a:ea typeface="Times New Roman" charset="0"/>
                <a:cs typeface="Times New Roman" charset="0"/>
              </a:rPr>
              <a:t>rect.width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/2 </a:t>
            </a:r>
            <a:endParaRPr lang="en-US" sz="19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900" dirty="0" err="1" smtClean="0">
                <a:latin typeface="Times New Roman" charset="0"/>
                <a:ea typeface="Times New Roman" charset="0"/>
                <a:cs typeface="Times New Roman" charset="0"/>
              </a:rPr>
              <a:t>p.y</a:t>
            </a:r>
            <a:r>
              <a:rPr 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sz="1900" dirty="0" err="1">
                <a:latin typeface="Times New Roman" charset="0"/>
                <a:ea typeface="Times New Roman" charset="0"/>
                <a:cs typeface="Times New Roman" charset="0"/>
              </a:rPr>
              <a:t>rect.corner.y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 + </a:t>
            </a:r>
            <a:r>
              <a:rPr lang="en-US" sz="1900" dirty="0" err="1">
                <a:latin typeface="Times New Roman" charset="0"/>
                <a:ea typeface="Times New Roman" charset="0"/>
                <a:cs typeface="Times New Roman" charset="0"/>
              </a:rPr>
              <a:t>rect.height</a:t>
            </a:r>
            <a:r>
              <a:rPr lang="en-US" sz="1900" dirty="0">
                <a:latin typeface="Times New Roman" charset="0"/>
                <a:ea typeface="Times New Roman" charset="0"/>
                <a:cs typeface="Times New Roman" charset="0"/>
              </a:rPr>
              <a:t>/2 return 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functions to modify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sz="1700" dirty="0" err="1">
                <a:latin typeface="Times New Roman" charset="0"/>
                <a:ea typeface="Times New Roman" charset="0"/>
                <a:cs typeface="Times New Roman" charset="0"/>
              </a:rPr>
              <a:t>box.width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sz="1700" dirty="0" err="1">
                <a:latin typeface="Times New Roman" charset="0"/>
                <a:ea typeface="Times New Roman" charset="0"/>
                <a:cs typeface="Times New Roman" charset="0"/>
              </a:rPr>
              <a:t>box.width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 + 50 </a:t>
            </a:r>
            <a:endParaRPr lang="en-US" sz="17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700" dirty="0" err="1" smtClean="0">
                <a:latin typeface="Times New Roman" charset="0"/>
                <a:ea typeface="Times New Roman" charset="0"/>
                <a:cs typeface="Times New Roman" charset="0"/>
              </a:rPr>
              <a:t>box.height</a:t>
            </a:r>
            <a:r>
              <a:rPr lang="en-US" sz="17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sz="1700" dirty="0" err="1">
                <a:latin typeface="Times New Roman" charset="0"/>
                <a:ea typeface="Times New Roman" charset="0"/>
                <a:cs typeface="Times New Roman" charset="0"/>
              </a:rPr>
              <a:t>box.height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 + 100 </a:t>
            </a:r>
            <a:endParaRPr lang="en-US" sz="17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/>
              <a:t>You </a:t>
            </a:r>
            <a:r>
              <a:rPr lang="en-US" dirty="0"/>
              <a:t>can also write functions that modify objects. For example, </a:t>
            </a:r>
            <a:r>
              <a:rPr lang="en-US" dirty="0" err="1"/>
              <a:t>grow_rectangle</a:t>
            </a:r>
            <a:r>
              <a:rPr lang="en-US" dirty="0"/>
              <a:t> </a:t>
            </a:r>
            <a:r>
              <a:rPr lang="en-US" dirty="0"/>
              <a:t>takes a Rectangle object and two numbers, </a:t>
            </a:r>
            <a:r>
              <a:rPr lang="en-US" dirty="0" err="1"/>
              <a:t>dwidth</a:t>
            </a:r>
            <a:r>
              <a:rPr lang="en-US" dirty="0"/>
              <a:t> </a:t>
            </a:r>
            <a:r>
              <a:rPr lang="en-US" dirty="0"/>
              <a:t>and </a:t>
            </a:r>
            <a:r>
              <a:rPr lang="en-US" dirty="0" err="1"/>
              <a:t>dheight</a:t>
            </a:r>
            <a:r>
              <a:rPr lang="en-US" dirty="0"/>
              <a:t>, and adds the numbers to the width and height of the rectangle: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def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grow_rectangle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rect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dwidth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dheight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):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rect.width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+=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dwidth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sz="1600" dirty="0" err="1" smtClean="0">
                <a:latin typeface="Times New Roman" charset="0"/>
                <a:ea typeface="Times New Roman" charset="0"/>
                <a:cs typeface="Times New Roman" charset="0"/>
              </a:rPr>
              <a:t>rect.height</a:t>
            </a: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+=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dheight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/>
              <a:t>Here </a:t>
            </a:r>
            <a:r>
              <a:rPr lang="en-US" dirty="0"/>
              <a:t>is an example that demonstrates the effect: </a:t>
            </a:r>
            <a:endParaRPr lang="en-US" dirty="0"/>
          </a:p>
          <a:p>
            <a:pPr marL="914400" lvl="2" indent="0">
              <a:buNone/>
            </a:pP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700" dirty="0" err="1">
                <a:latin typeface="Times New Roman" charset="0"/>
                <a:ea typeface="Times New Roman" charset="0"/>
                <a:cs typeface="Times New Roman" charset="0"/>
              </a:rPr>
              <a:t>box.width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700" dirty="0" err="1">
                <a:latin typeface="Times New Roman" charset="0"/>
                <a:ea typeface="Times New Roman" charset="0"/>
                <a:cs typeface="Times New Roman" charset="0"/>
              </a:rPr>
              <a:t>box.height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7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2" indent="0">
              <a:buNone/>
            </a:pPr>
            <a:r>
              <a:rPr lang="en-US" sz="170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150.0, 300.0) </a:t>
            </a:r>
            <a:endParaRPr lang="en-US" sz="17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2" indent="0">
              <a:buNone/>
            </a:pPr>
            <a:r>
              <a:rPr lang="en-US" sz="17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700" dirty="0" err="1" smtClean="0">
                <a:latin typeface="Times New Roman" charset="0"/>
                <a:ea typeface="Times New Roman" charset="0"/>
                <a:cs typeface="Times New Roman" charset="0"/>
              </a:rPr>
              <a:t>grow_rectangle</a:t>
            </a:r>
            <a:endParaRPr lang="en-US" sz="17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2" indent="0">
              <a:buNone/>
            </a:pPr>
            <a:r>
              <a:rPr lang="en-US" sz="1700" dirty="0" smtClean="0">
                <a:latin typeface="Times New Roman" charset="0"/>
                <a:ea typeface="Times New Roman" charset="0"/>
                <a:cs typeface="Times New Roman" charset="0"/>
              </a:rPr>
              <a:t>(box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, 50, 100) </a:t>
            </a:r>
            <a:endParaRPr lang="en-US" sz="17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2" indent="0">
              <a:buNone/>
            </a:pPr>
            <a:r>
              <a:rPr lang="en-US" sz="17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700" dirty="0" err="1">
                <a:latin typeface="Times New Roman" charset="0"/>
                <a:ea typeface="Times New Roman" charset="0"/>
                <a:cs typeface="Times New Roman" charset="0"/>
              </a:rPr>
              <a:t>box.width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700" dirty="0" err="1">
                <a:latin typeface="Times New Roman" charset="0"/>
                <a:ea typeface="Times New Roman" charset="0"/>
                <a:cs typeface="Times New Roman" charset="0"/>
              </a:rPr>
              <a:t>box.height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marL="914400" lvl="2" indent="0">
              <a:buNone/>
            </a:pPr>
            <a:r>
              <a:rPr lang="en-US" sz="170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700" dirty="0">
                <a:latin typeface="Times New Roman" charset="0"/>
                <a:ea typeface="Times New Roman" charset="0"/>
                <a:cs typeface="Times New Roman" charset="0"/>
              </a:rPr>
              <a:t>200.0, 400.0) </a:t>
            </a:r>
            <a:endParaRPr lang="en-US" sz="17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/>
              <a:t>Inside </a:t>
            </a:r>
            <a:r>
              <a:rPr lang="en-US" dirty="0"/>
              <a:t>the function, </a:t>
            </a:r>
            <a:r>
              <a:rPr lang="en-US" dirty="0" err="1"/>
              <a:t>rect</a:t>
            </a:r>
            <a:r>
              <a:rPr lang="en-US" dirty="0"/>
              <a:t> </a:t>
            </a:r>
            <a:r>
              <a:rPr lang="en-US" dirty="0"/>
              <a:t>is an alias for </a:t>
            </a:r>
            <a:r>
              <a:rPr lang="en-US" dirty="0"/>
              <a:t>box</a:t>
            </a:r>
            <a:r>
              <a:rPr lang="en-US" dirty="0"/>
              <a:t>, so when the function modifies </a:t>
            </a:r>
            <a:r>
              <a:rPr lang="en-US" dirty="0" err="1"/>
              <a:t>rect</a:t>
            </a:r>
            <a:r>
              <a:rPr lang="en-US" dirty="0"/>
              <a:t>, </a:t>
            </a:r>
            <a:r>
              <a:rPr lang="en-US" dirty="0"/>
              <a:t>box </a:t>
            </a:r>
            <a:r>
              <a:rPr lang="en-US" dirty="0"/>
              <a:t>changes.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7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start working with objects, you are likely to encounter some new exceptions. If you try to access an attribute that doesn’t exist, you get an </a:t>
            </a:r>
            <a:r>
              <a:rPr lang="en-US" dirty="0" err="1">
                <a:solidFill>
                  <a:srgbClr val="FF0000"/>
                </a:solidFill>
              </a:rPr>
              <a:t>AttributeError</a:t>
            </a:r>
            <a:r>
              <a:rPr lang="en-US" dirty="0"/>
              <a:t>: 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p = Point()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p.x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= 3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p.y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= 4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p.z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AttributeError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: Point instance has no attribute 'z'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/>
              <a:t>If </a:t>
            </a:r>
            <a:r>
              <a:rPr lang="en-US" dirty="0"/>
              <a:t>you are not sure what type an object is, you can ask: 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&gt;&gt;&gt; type(p)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  &lt;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class '__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main__.Point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'&gt;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use </a:t>
            </a:r>
            <a:r>
              <a:rPr lang="en-US" dirty="0" err="1"/>
              <a:t>isinstance</a:t>
            </a:r>
            <a:r>
              <a:rPr lang="en-US" dirty="0"/>
              <a:t> </a:t>
            </a:r>
            <a:r>
              <a:rPr lang="en-US" dirty="0"/>
              <a:t>to check whether an object is an instance of a class: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isinstance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(p, Point) 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   True </a:t>
            </a:r>
          </a:p>
          <a:p>
            <a:r>
              <a:rPr lang="en-US" dirty="0"/>
              <a:t>If you are not sure whether an object has a particular attribute, you can use the built-in function </a:t>
            </a:r>
            <a:r>
              <a:rPr lang="en-US" dirty="0" err="1"/>
              <a:t>hasattr</a:t>
            </a:r>
            <a:r>
              <a:rPr lang="en-US" dirty="0"/>
              <a:t>: 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hasattr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(p, 'x')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True 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hasattr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(p, 'z')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False </a:t>
            </a:r>
          </a:p>
          <a:p>
            <a:pPr lvl="1"/>
            <a:r>
              <a:rPr lang="en-US" sz="2800" dirty="0"/>
              <a:t>The first </a:t>
            </a:r>
            <a:r>
              <a:rPr lang="en-US" sz="2800" dirty="0" smtClean="0"/>
              <a:t>argument (above) </a:t>
            </a:r>
            <a:r>
              <a:rPr lang="en-US" sz="2800" dirty="0"/>
              <a:t>can be any object; the second argument is a </a:t>
            </a:r>
            <a:r>
              <a:rPr lang="en-US" sz="2800" i="1" dirty="0"/>
              <a:t>string </a:t>
            </a:r>
            <a:r>
              <a:rPr lang="en-US" sz="2800" dirty="0"/>
              <a:t>that contains the name of the attribute. </a:t>
            </a:r>
            <a:endParaRPr lang="en-US" sz="2800" dirty="0"/>
          </a:p>
          <a:p>
            <a:pPr lvl="1"/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pre-9 </a:t>
            </a:r>
            <a:r>
              <a:rPr lang="mr-IN" dirty="0" smtClean="0"/>
              <a:t>–</a:t>
            </a:r>
            <a:r>
              <a:rPr lang="en-US" dirty="0" smtClean="0"/>
              <a:t> 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</a:p>
          <a:p>
            <a:r>
              <a:rPr lang="en-US" dirty="0" smtClean="0"/>
              <a:t>Boolean functions</a:t>
            </a:r>
          </a:p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Where broken? Arguments, function, return value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Concepts: Composition, Guardian, Scaffolding, Incremental Develop..</a:t>
            </a:r>
          </a:p>
          <a:p>
            <a:r>
              <a:rPr lang="en-US" dirty="0" smtClean="0"/>
              <a:t>Some data types we know or will know about: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string, </a:t>
            </a:r>
            <a:r>
              <a:rPr lang="en-US" dirty="0" smtClean="0">
                <a:solidFill>
                  <a:srgbClr val="FF0000"/>
                </a:solidFill>
              </a:rPr>
              <a:t>list, dictionary, tuple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7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use a </a:t>
            </a:r>
            <a:r>
              <a:rPr lang="en-US" dirty="0"/>
              <a:t>try </a:t>
            </a:r>
            <a:r>
              <a:rPr lang="en-US" dirty="0"/>
              <a:t>statement to see if the object has the attributes you need: 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try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   x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= </a:t>
            </a:r>
            <a:r>
              <a:rPr lang="en-US" sz="1800" dirty="0" err="1">
                <a:latin typeface="Times New Roman" charset="0"/>
                <a:ea typeface="Times New Roman" charset="0"/>
                <a:cs typeface="Times New Roman" charset="0"/>
              </a:rPr>
              <a:t>p.x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except </a:t>
            </a:r>
            <a:r>
              <a:rPr lang="en-US" sz="1800" dirty="0" err="1" smtClean="0">
                <a:latin typeface="Times New Roman" charset="0"/>
                <a:ea typeface="Times New Roman" charset="0"/>
                <a:cs typeface="Times New Roman" charset="0"/>
              </a:rPr>
              <a:t>AttributeError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endParaRPr lang="en-US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  x=0 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sz="1600" i="1" dirty="0" smtClean="0"/>
              <a:t>Why would we need do this?  (see </a:t>
            </a:r>
            <a:r>
              <a:rPr lang="en-US" sz="1600" b="1" i="1" dirty="0" smtClean="0"/>
              <a:t>shallow copy </a:t>
            </a:r>
            <a:r>
              <a:rPr lang="en-US" sz="1600" i="1" dirty="0" smtClean="0"/>
              <a:t>from text)</a:t>
            </a:r>
          </a:p>
          <a:p>
            <a:pPr lvl="1"/>
            <a:r>
              <a:rPr lang="en-US" sz="1200" i="1" dirty="0" smtClean="0">
                <a:solidFill>
                  <a:srgbClr val="FF0000"/>
                </a:solidFill>
              </a:rPr>
              <a:t>(copying and object doesn’t always get the objects attributes) (this is good and bad, discuss why?)</a:t>
            </a:r>
            <a:endParaRPr 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3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</a:t>
            </a:r>
            <a:r>
              <a:rPr lang="en-US" sz="1600" dirty="0" smtClean="0"/>
              <a:t>(skip for talk here for review)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class: </a:t>
            </a:r>
            <a:r>
              <a:rPr lang="en-US" dirty="0"/>
              <a:t>A programmer-defined type. A class definition creates a new class object. </a:t>
            </a:r>
            <a:endParaRPr lang="en-US" dirty="0"/>
          </a:p>
          <a:p>
            <a:r>
              <a:rPr lang="en-US" b="1" dirty="0"/>
              <a:t>class object: </a:t>
            </a:r>
            <a:r>
              <a:rPr lang="en-US" dirty="0"/>
              <a:t>An object that contains information about a programmer-defined type. The class object can be used to create instances of the type. </a:t>
            </a:r>
            <a:endParaRPr lang="en-US" dirty="0"/>
          </a:p>
          <a:p>
            <a:r>
              <a:rPr lang="en-US" b="1" dirty="0"/>
              <a:t>instance: </a:t>
            </a:r>
            <a:r>
              <a:rPr lang="en-US" dirty="0"/>
              <a:t>An object that belongs to a class. </a:t>
            </a:r>
            <a:endParaRPr lang="en-US" dirty="0"/>
          </a:p>
          <a:p>
            <a:r>
              <a:rPr lang="en-US" b="1" dirty="0"/>
              <a:t>instantiate: </a:t>
            </a:r>
            <a:r>
              <a:rPr lang="en-US" dirty="0"/>
              <a:t>To create a new object. </a:t>
            </a:r>
            <a:endParaRPr lang="en-US" dirty="0"/>
          </a:p>
          <a:p>
            <a:r>
              <a:rPr lang="en-US" b="1" dirty="0"/>
              <a:t>attribute: </a:t>
            </a:r>
            <a:r>
              <a:rPr lang="en-US" dirty="0"/>
              <a:t>One of the named values associated with an object. </a:t>
            </a:r>
            <a:endParaRPr lang="en-US" dirty="0"/>
          </a:p>
          <a:p>
            <a:r>
              <a:rPr lang="en-US" b="1" dirty="0"/>
              <a:t>embedded object: </a:t>
            </a:r>
            <a:r>
              <a:rPr lang="en-US" dirty="0"/>
              <a:t>An object that is stored as an attribute of another object. </a:t>
            </a:r>
            <a:endParaRPr lang="en-US" dirty="0"/>
          </a:p>
          <a:p>
            <a:r>
              <a:rPr lang="en-US" b="1" dirty="0"/>
              <a:t>shallow copy: </a:t>
            </a:r>
            <a:r>
              <a:rPr lang="en-US" dirty="0"/>
              <a:t>To copy the contents of an object, including any references to embedded objects; implemented by the </a:t>
            </a:r>
            <a:r>
              <a:rPr lang="en-US" dirty="0"/>
              <a:t>copy </a:t>
            </a:r>
            <a:r>
              <a:rPr lang="en-US" dirty="0"/>
              <a:t>function in the </a:t>
            </a:r>
            <a:r>
              <a:rPr lang="en-US" dirty="0"/>
              <a:t>copy </a:t>
            </a:r>
            <a:r>
              <a:rPr lang="en-US" dirty="0"/>
              <a:t>module. </a:t>
            </a:r>
            <a:endParaRPr lang="en-US" dirty="0"/>
          </a:p>
          <a:p>
            <a:r>
              <a:rPr lang="en-US" b="1" dirty="0"/>
              <a:t>deep copy: </a:t>
            </a:r>
            <a:r>
              <a:rPr lang="en-US" dirty="0"/>
              <a:t>To copy the contents of an object as well as any embedded objects, and any objects embedded in them, and so on; implemented by the </a:t>
            </a:r>
            <a:r>
              <a:rPr lang="en-US" dirty="0" err="1"/>
              <a:t>deepcopy</a:t>
            </a:r>
            <a:r>
              <a:rPr lang="en-US" dirty="0"/>
              <a:t> </a:t>
            </a:r>
            <a:r>
              <a:rPr lang="en-US" dirty="0"/>
              <a:t>function in the </a:t>
            </a:r>
            <a:r>
              <a:rPr lang="en-US" dirty="0"/>
              <a:t>copy </a:t>
            </a:r>
            <a:r>
              <a:rPr lang="en-US" dirty="0"/>
              <a:t>module. </a:t>
            </a:r>
            <a:endParaRPr lang="en-US" dirty="0"/>
          </a:p>
          <a:p>
            <a:r>
              <a:rPr lang="en-US" b="1" dirty="0"/>
              <a:t>object diagram: </a:t>
            </a:r>
            <a:r>
              <a:rPr lang="en-US" dirty="0"/>
              <a:t>A diagram that shows objects, their attributes, and the values of the at- tributes.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0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here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Really. Stop here for today.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5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 object using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Copying an object is often an alternative to aliasing. The </a:t>
            </a:r>
            <a:r>
              <a:rPr lang="en-US" dirty="0"/>
              <a:t>copy </a:t>
            </a:r>
            <a:r>
              <a:rPr lang="en-US" dirty="0"/>
              <a:t>module contains a function called </a:t>
            </a:r>
            <a:r>
              <a:rPr lang="en-US" dirty="0"/>
              <a:t>copy </a:t>
            </a:r>
            <a:r>
              <a:rPr lang="en-US" dirty="0"/>
              <a:t>that can duplicate any object: 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&gt;&gt;&gt; p1 = Point()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p1.x = 3.0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p1.y = 4.0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import copy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p2 = </a:t>
            </a:r>
            <a:r>
              <a:rPr lang="en-US" sz="1600" dirty="0" err="1">
                <a:latin typeface="Times New Roman" charset="0"/>
                <a:ea typeface="Times New Roman" charset="0"/>
                <a:cs typeface="Times New Roman" charset="0"/>
              </a:rPr>
              <a:t>copy.copy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(p1) </a:t>
            </a: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1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000" i="1" dirty="0" smtClean="0">
                <a:ea typeface="Times New Roman" charset="0"/>
                <a:cs typeface="Times New Roman" charset="0"/>
              </a:rPr>
              <a:t>Shallow copy example</a:t>
            </a:r>
            <a:endParaRPr lang="en-US" sz="2000" i="1" dirty="0">
              <a:ea typeface="Times New Roman" charset="0"/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Copy usage and Examples (ch15)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shallow vs deep copy</a:t>
            </a:r>
          </a:p>
          <a:p>
            <a:pPr lvl="1"/>
            <a:r>
              <a:rPr lang="en-US" dirty="0" smtClean="0"/>
              <a:t>Why one or the other?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state diagram </a:t>
            </a:r>
            <a:r>
              <a:rPr lang="en-US" i="1" dirty="0" smtClean="0"/>
              <a:t>(shallow copy)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79565"/>
            <a:ext cx="10515600" cy="24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7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 object and its attributes (</a:t>
            </a:r>
            <a:r>
              <a:rPr lang="en-US" b="1" dirty="0" smtClean="0"/>
              <a:t>deep copy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Fortunately, the </a:t>
            </a:r>
            <a:r>
              <a:rPr lang="en-US" dirty="0"/>
              <a:t>copy </a:t>
            </a:r>
            <a:r>
              <a:rPr lang="en-US" dirty="0"/>
              <a:t>module provides a method named </a:t>
            </a:r>
            <a:r>
              <a:rPr lang="en-US" b="1" dirty="0" err="1"/>
              <a:t>deepcopy</a:t>
            </a:r>
            <a:r>
              <a:rPr lang="en-US" dirty="0"/>
              <a:t> </a:t>
            </a:r>
            <a:r>
              <a:rPr lang="en-US" dirty="0"/>
              <a:t>that copies not only the object but also the objects it refers to, and the objects </a:t>
            </a:r>
            <a:r>
              <a:rPr lang="en-US" i="1" dirty="0"/>
              <a:t>they </a:t>
            </a:r>
            <a:r>
              <a:rPr lang="en-US" dirty="0"/>
              <a:t>refer to, and so on. You will not be surprised to learn that this operation is called a </a:t>
            </a:r>
            <a:r>
              <a:rPr lang="en-US" b="1" dirty="0"/>
              <a:t>deep copy</a:t>
            </a:r>
            <a:r>
              <a:rPr lang="en-US" dirty="0"/>
              <a:t>. 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&gt;&gt;&gt; box3 =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copy.deepcopy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(box)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box3 is box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False 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&gt;&gt;&gt;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box3.corner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box.corner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False </a:t>
            </a:r>
          </a:p>
          <a:p>
            <a:r>
              <a:rPr lang="en-US" dirty="0" smtClean="0"/>
              <a:t>box3 </a:t>
            </a:r>
            <a:r>
              <a:rPr lang="en-US" dirty="0"/>
              <a:t>and </a:t>
            </a:r>
            <a:r>
              <a:rPr lang="en-US" dirty="0"/>
              <a:t>box </a:t>
            </a:r>
            <a:r>
              <a:rPr lang="en-US" dirty="0"/>
              <a:t>are completely separate objects.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7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 list is a </a:t>
            </a:r>
            <a:r>
              <a:rPr lang="en-US" sz="1800" b="1" dirty="0" smtClean="0"/>
              <a:t>sequence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cheeses = ['Cheddar', 'Edam', 'Gouda']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numbers = [17, 123]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empty = []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cheeses, numbers, empty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['Cheddar', 'Edam', 'Gouda'] [17, 123]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State diagram  -&gt;</a:t>
            </a:r>
          </a:p>
          <a:p>
            <a:endParaRPr lang="en-US" sz="1800" b="1" dirty="0"/>
          </a:p>
          <a:p>
            <a:r>
              <a:rPr lang="en-US" sz="1800" b="1" dirty="0" smtClean="0"/>
              <a:t>A list is mutable</a:t>
            </a:r>
          </a:p>
          <a:p>
            <a:endParaRPr lang="en-US" sz="1800" b="1" dirty="0" smtClean="0"/>
          </a:p>
          <a:p>
            <a:endParaRPr lang="en-US" sz="1800" b="1" dirty="0" smtClean="0"/>
          </a:p>
          <a:p>
            <a:pPr marL="0" indent="0"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366" y="2178193"/>
            <a:ext cx="50482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works well if you only need to read the elements of the list.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cheese in cheeses:</a:t>
            </a: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(cheese)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To write or </a:t>
            </a:r>
            <a:r>
              <a:rPr lang="en-US" b="1" dirty="0">
                <a:solidFill>
                  <a:srgbClr val="FF0000"/>
                </a:solidFill>
              </a:rPr>
              <a:t>update the elements, you need the indices.</a:t>
            </a:r>
            <a:r>
              <a:rPr lang="en-US" dirty="0"/>
              <a:t> A common way to do that is to combine </a:t>
            </a:r>
            <a:r>
              <a:rPr lang="en-US" dirty="0" smtClean="0"/>
              <a:t>the functions </a:t>
            </a:r>
            <a:r>
              <a:rPr lang="en-US" dirty="0"/>
              <a:t>range and </a:t>
            </a:r>
            <a:r>
              <a:rPr lang="en-US" dirty="0" err="1"/>
              <a:t>len</a:t>
            </a:r>
            <a:r>
              <a:rPr lang="en-US" dirty="0" smtClean="0"/>
              <a:t>:</a:t>
            </a:r>
          </a:p>
          <a:p>
            <a:pPr marL="1371600" lvl="3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(numbers)):</a:t>
            </a:r>
          </a:p>
          <a:p>
            <a:pPr marL="1371600" lvl="3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numbers[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*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A for loop over an empty list never executes the body:</a:t>
            </a:r>
          </a:p>
          <a:p>
            <a:pPr marL="1371600" lvl="3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[]:</a:t>
            </a:r>
          </a:p>
          <a:p>
            <a:pPr marL="1371600" lvl="3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('This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happens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.’)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function </a:t>
            </a:r>
            <a:r>
              <a:rPr lang="en-US" dirty="0" err="1"/>
              <a:t>dict</a:t>
            </a:r>
            <a:r>
              <a:rPr lang="en-US" dirty="0"/>
              <a:t> creates a new dictionary with no items.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dict</a:t>
            </a:r>
            <a:r>
              <a:rPr lang="en-US" sz="2000" dirty="0" smtClean="0"/>
              <a:t> </a:t>
            </a:r>
            <a:r>
              <a:rPr lang="en-US" sz="2000" dirty="0"/>
              <a:t>is the name of </a:t>
            </a:r>
            <a:r>
              <a:rPr lang="en-US" sz="2000" dirty="0" smtClean="0"/>
              <a:t>a built-in </a:t>
            </a:r>
            <a:r>
              <a:rPr lang="en-US" sz="2000" dirty="0"/>
              <a:t>function</a:t>
            </a:r>
            <a:r>
              <a:rPr lang="en-US" sz="2000" dirty="0" smtClean="0"/>
              <a:t>, </a:t>
            </a:r>
            <a:r>
              <a:rPr lang="en-US" sz="2000" dirty="0"/>
              <a:t>avoid using it as a variable name.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(eng2sp)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</a:p>
          <a:p>
            <a:r>
              <a:rPr lang="en-US" dirty="0"/>
              <a:t>The squiggly-brackets, {}, represent an empty dictionary.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add items to the </a:t>
            </a:r>
            <a:r>
              <a:rPr lang="en-US" dirty="0" smtClean="0"/>
              <a:t>dictionary, you </a:t>
            </a:r>
            <a:r>
              <a:rPr lang="en-US" dirty="0"/>
              <a:t>can use square brackets: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eng2sp['one'] =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664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(eng2sp)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</a:p>
          <a:p>
            <a:r>
              <a:rPr lang="en-US" dirty="0"/>
              <a:t>This output format is also an input format. For example, you can </a:t>
            </a:r>
            <a:r>
              <a:rPr lang="en-US" b="1" dirty="0">
                <a:solidFill>
                  <a:srgbClr val="FF0000"/>
                </a:solidFill>
              </a:rPr>
              <a:t>create a new </a:t>
            </a:r>
            <a:r>
              <a:rPr lang="en-US" b="1" dirty="0" smtClean="0">
                <a:solidFill>
                  <a:srgbClr val="FF0000"/>
                </a:solidFill>
              </a:rPr>
              <a:t>dictionary with </a:t>
            </a:r>
            <a:r>
              <a:rPr lang="en-US" b="1" dirty="0">
                <a:solidFill>
                  <a:srgbClr val="FF0000"/>
                </a:solidFill>
              </a:rPr>
              <a:t>three items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eng2sp = {'one':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'two': 'dos', 'three':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</a:p>
          <a:p>
            <a:r>
              <a:rPr lang="en-US" dirty="0" smtClean="0"/>
              <a:t>In general, </a:t>
            </a:r>
            <a:r>
              <a:rPr lang="en-US" b="1" dirty="0">
                <a:solidFill>
                  <a:srgbClr val="FF0000"/>
                </a:solidFill>
              </a:rPr>
              <a:t>the order of items in </a:t>
            </a:r>
            <a:r>
              <a:rPr lang="en-US" b="1" dirty="0" smtClean="0">
                <a:solidFill>
                  <a:srgbClr val="FF0000"/>
                </a:solidFill>
              </a:rPr>
              <a:t>a dictionary </a:t>
            </a:r>
            <a:r>
              <a:rPr lang="en-US" b="1" dirty="0">
                <a:solidFill>
                  <a:srgbClr val="FF0000"/>
                </a:solidFill>
              </a:rPr>
              <a:t>is unpredictable</a:t>
            </a:r>
            <a:r>
              <a:rPr lang="en-US" dirty="0"/>
              <a:t>.</a:t>
            </a:r>
            <a:endParaRPr lang="en-US" dirty="0" smtClean="0"/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(eng2sp)</a:t>
            </a:r>
          </a:p>
          <a:p>
            <a:pPr marL="914400" lvl="2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'one':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'three':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'two': 'dos'}</a:t>
            </a:r>
          </a:p>
        </p:txBody>
      </p:sp>
    </p:spTree>
    <p:extLst>
      <p:ext uri="{BB962C8B-B14F-4D97-AF65-F5344CB8AC3E}">
        <p14:creationId xmlns:p14="http://schemas.microsoft.com/office/powerpoint/2010/main" val="20870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</a:t>
            </a:r>
            <a:r>
              <a:rPr lang="en-US" sz="2400" i="1" dirty="0" smtClean="0"/>
              <a:t>(functions for </a:t>
            </a:r>
            <a:r>
              <a:rPr lang="en-US" sz="2400" i="1" dirty="0" err="1" smtClean="0"/>
              <a:t>dict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The </a:t>
            </a:r>
            <a:r>
              <a:rPr lang="en-US" sz="2000" b="1" dirty="0" err="1">
                <a:solidFill>
                  <a:srgbClr val="FF0000"/>
                </a:solidFill>
              </a:rPr>
              <a:t>len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function works on dictionaries; </a:t>
            </a:r>
            <a:r>
              <a:rPr lang="en-US" sz="2000" b="1" dirty="0">
                <a:solidFill>
                  <a:srgbClr val="FF0000"/>
                </a:solidFill>
              </a:rPr>
              <a:t>it returns the number of key-value pairs</a:t>
            </a:r>
            <a:r>
              <a:rPr lang="en-US" sz="2000" dirty="0"/>
              <a:t>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(eng2sp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dirty="0"/>
              <a:t>The </a:t>
            </a:r>
            <a:r>
              <a:rPr lang="en-US" sz="2200" b="1" dirty="0">
                <a:solidFill>
                  <a:srgbClr val="FF0000"/>
                </a:solidFill>
              </a:rPr>
              <a:t>in</a:t>
            </a:r>
            <a:r>
              <a:rPr lang="en-US" sz="2200" dirty="0"/>
              <a:t> operator works on dictionaries; </a:t>
            </a:r>
            <a:r>
              <a:rPr lang="en-US" sz="2200" b="1" dirty="0">
                <a:solidFill>
                  <a:srgbClr val="FF0000"/>
                </a:solidFill>
              </a:rPr>
              <a:t>it tells you whether something appears as a key </a:t>
            </a:r>
            <a:r>
              <a:rPr lang="en-US" sz="2200" dirty="0" smtClean="0"/>
              <a:t>in the </a:t>
            </a:r>
            <a:r>
              <a:rPr lang="en-US" sz="2200" dirty="0"/>
              <a:t>dictionary (appearing as a value is not good enough).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'one' in eng2sp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eng2sp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r>
              <a:rPr lang="en-US" sz="2200" dirty="0"/>
              <a:t>To see whether </a:t>
            </a:r>
            <a:r>
              <a:rPr lang="en-US" sz="2200" dirty="0">
                <a:solidFill>
                  <a:srgbClr val="FF0000"/>
                </a:solidFill>
              </a:rPr>
              <a:t>something appears as a value in a dictionary, </a:t>
            </a:r>
            <a:r>
              <a:rPr lang="en-US" sz="2200" dirty="0"/>
              <a:t>you can use the </a:t>
            </a:r>
            <a:r>
              <a:rPr lang="en-US" sz="2200" dirty="0" smtClean="0"/>
              <a:t>method </a:t>
            </a:r>
            <a:r>
              <a:rPr lang="en-US" sz="2200" b="1" dirty="0" smtClean="0">
                <a:solidFill>
                  <a:srgbClr val="FF0000"/>
                </a:solidFill>
              </a:rPr>
              <a:t>values</a:t>
            </a:r>
            <a:r>
              <a:rPr lang="en-US" sz="2200" dirty="0"/>
              <a:t>, which returns the values as a list, and then use the in operator: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eng2sp.values()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en-US" sz="2200" dirty="0"/>
              <a:t>Lists can appear as values in a dictionary.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Tuples </a:t>
            </a:r>
            <a:r>
              <a:rPr lang="en-US" b="1" dirty="0"/>
              <a:t>are immutable</a:t>
            </a:r>
          </a:p>
          <a:p>
            <a:r>
              <a:rPr lang="en-US" dirty="0"/>
              <a:t>A tuple is a sequence of values.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values can be any type, and they are indexed </a:t>
            </a:r>
            <a:r>
              <a:rPr lang="en-US" dirty="0" smtClean="0"/>
              <a:t>by integers</a:t>
            </a:r>
            <a:r>
              <a:rPr lang="en-US" dirty="0"/>
              <a:t>, so in that respect tuples are a lot like lists.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important difference is that </a:t>
            </a:r>
            <a:r>
              <a:rPr lang="en-US" b="1" dirty="0" smtClean="0">
                <a:solidFill>
                  <a:srgbClr val="FF0000"/>
                </a:solidFill>
              </a:rPr>
              <a:t>tuples are </a:t>
            </a:r>
            <a:r>
              <a:rPr lang="en-US" b="1" dirty="0">
                <a:solidFill>
                  <a:srgbClr val="FF0000"/>
                </a:solidFill>
              </a:rPr>
              <a:t>immutable.</a:t>
            </a:r>
          </a:p>
          <a:p>
            <a:r>
              <a:rPr lang="en-US" dirty="0"/>
              <a:t>Syntactically, a tuple is a comma-separated list of values:</a:t>
            </a:r>
          </a:p>
          <a:p>
            <a:pPr marL="914400" lvl="2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'a', 'b', 'c', 'd', 'e'</a:t>
            </a:r>
          </a:p>
          <a:p>
            <a:r>
              <a:rPr lang="en-US" dirty="0"/>
              <a:t>Although it is not necessary, it is common to enclose tuples in parentheses:</a:t>
            </a:r>
          </a:p>
          <a:p>
            <a:pPr marL="914400" lvl="2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 = ('a', 'b', 'c', 'd', 'e')</a:t>
            </a:r>
          </a:p>
          <a:p>
            <a:r>
              <a:rPr lang="en-US" dirty="0"/>
              <a:t>To create a tuple with a single element, you have to include a final comma: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t1 = 'a',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type(t1)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'tuple'&gt;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2706</Words>
  <Application>Microsoft Macintosh PowerPoint</Application>
  <PresentationFormat>Widescreen</PresentationFormat>
  <Paragraphs>332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Calibri Light</vt:lpstr>
      <vt:lpstr>Mangal</vt:lpstr>
      <vt:lpstr>Times New Roman</vt:lpstr>
      <vt:lpstr>Arial</vt:lpstr>
      <vt:lpstr>Office Theme</vt:lpstr>
      <vt:lpstr>Python  </vt:lpstr>
      <vt:lpstr>Begin Chapter 9</vt:lpstr>
      <vt:lpstr>Chapter pre-9 – quick review</vt:lpstr>
      <vt:lpstr>Lists</vt:lpstr>
      <vt:lpstr>Lists</vt:lpstr>
      <vt:lpstr>Dictionaries</vt:lpstr>
      <vt:lpstr>Dictionaries</vt:lpstr>
      <vt:lpstr>Dictionaries (functions for dict)</vt:lpstr>
      <vt:lpstr>Tuples</vt:lpstr>
      <vt:lpstr>Tuples</vt:lpstr>
      <vt:lpstr>Tuple (assignment) (skipping this section for talk, will be in slides)</vt:lpstr>
      <vt:lpstr>Files and persistence</vt:lpstr>
      <vt:lpstr>Files (write file)</vt:lpstr>
      <vt:lpstr>Files (read files // using a pipe)</vt:lpstr>
      <vt:lpstr>Read files using “with”</vt:lpstr>
      <vt:lpstr>Files and using pipes example</vt:lpstr>
      <vt:lpstr>On our own (some additional modules)</vt:lpstr>
      <vt:lpstr>Useful filenames and path modules</vt:lpstr>
      <vt:lpstr>Chapter 15 Classes and Objects</vt:lpstr>
      <vt:lpstr>Classes and Objects</vt:lpstr>
      <vt:lpstr>Class is a object “factory” (How to create an object)</vt:lpstr>
      <vt:lpstr>Attribute</vt:lpstr>
      <vt:lpstr>Object diagram</vt:lpstr>
      <vt:lpstr>Example of a Rectangle as a Class</vt:lpstr>
      <vt:lpstr>Example of a rectangle instantiated as a class</vt:lpstr>
      <vt:lpstr>About Objects or Instances</vt:lpstr>
      <vt:lpstr>Writing functions to modify objects</vt:lpstr>
      <vt:lpstr>Debugging (1/3)</vt:lpstr>
      <vt:lpstr>Debugging (2/3)</vt:lpstr>
      <vt:lpstr>Debug (3/3)</vt:lpstr>
      <vt:lpstr>Vocabulary (skip for talk here for review)</vt:lpstr>
      <vt:lpstr>Stop here for today</vt:lpstr>
      <vt:lpstr>Copy an object using copy</vt:lpstr>
      <vt:lpstr>Shallow Copy usage and Examples (ch15)</vt:lpstr>
      <vt:lpstr>object state diagram (shallow copy)</vt:lpstr>
      <vt:lpstr>Copy an object and its attributes (deep copy)</vt:lpstr>
      <vt:lpstr>PowerPoint Presentation</vt:lpstr>
      <vt:lpstr>Classes and objects</vt:lpstr>
    </vt:vector>
  </TitlesOfParts>
  <Company>Apptio Inc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Mark O'Brien</dc:creator>
  <cp:lastModifiedBy>Mark O'Brien</cp:lastModifiedBy>
  <cp:revision>106</cp:revision>
  <dcterms:created xsi:type="dcterms:W3CDTF">2015-03-10T08:00:47Z</dcterms:created>
  <dcterms:modified xsi:type="dcterms:W3CDTF">2017-04-11T18:57:40Z</dcterms:modified>
</cp:coreProperties>
</file>