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3" r:id="rId5"/>
    <p:sldId id="264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2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3AB-A02D-442B-9092-E1C2F6E6AD26}" type="datetimeFigureOut">
              <a:rPr lang="en-US" smtClean="0"/>
              <a:t>2017-02-06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53D8-6238-4ECB-B03E-504FD1F8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2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3AB-A02D-442B-9092-E1C2F6E6AD26}" type="datetimeFigureOut">
              <a:rPr lang="en-US" smtClean="0"/>
              <a:t>2017-02-06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53D8-6238-4ECB-B03E-504FD1F8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3AB-A02D-442B-9092-E1C2F6E6AD26}" type="datetimeFigureOut">
              <a:rPr lang="en-US" smtClean="0"/>
              <a:t>2017-02-06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53D8-6238-4ECB-B03E-504FD1F8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8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3AB-A02D-442B-9092-E1C2F6E6AD26}" type="datetimeFigureOut">
              <a:rPr lang="en-US" smtClean="0"/>
              <a:t>2017-02-06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53D8-6238-4ECB-B03E-504FD1F8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4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3AB-A02D-442B-9092-E1C2F6E6AD26}" type="datetimeFigureOut">
              <a:rPr lang="en-US" smtClean="0"/>
              <a:t>2017-02-06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53D8-6238-4ECB-B03E-504FD1F8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3AB-A02D-442B-9092-E1C2F6E6AD26}" type="datetimeFigureOut">
              <a:rPr lang="en-US" smtClean="0"/>
              <a:t>2017-02-06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53D8-6238-4ECB-B03E-504FD1F8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3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3AB-A02D-442B-9092-E1C2F6E6AD26}" type="datetimeFigureOut">
              <a:rPr lang="en-US" smtClean="0"/>
              <a:t>2017-02-06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53D8-6238-4ECB-B03E-504FD1F8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1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3AB-A02D-442B-9092-E1C2F6E6AD26}" type="datetimeFigureOut">
              <a:rPr lang="en-US" smtClean="0"/>
              <a:t>2017-02-06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53D8-6238-4ECB-B03E-504FD1F8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0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3AB-A02D-442B-9092-E1C2F6E6AD26}" type="datetimeFigureOut">
              <a:rPr lang="en-US" smtClean="0"/>
              <a:t>2017-02-06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53D8-6238-4ECB-B03E-504FD1F8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4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3AB-A02D-442B-9092-E1C2F6E6AD26}" type="datetimeFigureOut">
              <a:rPr lang="en-US" smtClean="0"/>
              <a:t>2017-02-06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53D8-6238-4ECB-B03E-504FD1F8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9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3AB-A02D-442B-9092-E1C2F6E6AD26}" type="datetimeFigureOut">
              <a:rPr lang="en-US" smtClean="0"/>
              <a:t>2017-02-06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53D8-6238-4ECB-B03E-504FD1F8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0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583AB-A02D-442B-9092-E1C2F6E6AD26}" type="datetimeFigureOut">
              <a:rPr lang="en-US" smtClean="0"/>
              <a:t>2017-02-06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C53D8-6238-4ECB-B03E-504FD1F8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://www.greenteapress.com/thinkpyth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Pythons </a:t>
            </a:r>
            <a:br>
              <a:rPr lang="en-US" dirty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(for coding)</a:t>
            </a:r>
          </a:p>
        </p:txBody>
      </p:sp>
    </p:spTree>
    <p:extLst>
      <p:ext uri="{BB962C8B-B14F-4D97-AF65-F5344CB8AC3E}">
        <p14:creationId xmlns:p14="http://schemas.microsoft.com/office/powerpoint/2010/main" val="3393542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Let’s get coding</a:t>
            </a:r>
          </a:p>
          <a:p>
            <a:pPr lvl="1"/>
            <a:r>
              <a:rPr lang="en-US" dirty="0"/>
              <a:t>What we’ll use? </a:t>
            </a:r>
            <a:r>
              <a:rPr lang="en-US" dirty="0">
                <a:solidFill>
                  <a:srgbClr val="FF0000"/>
                </a:solidFill>
              </a:rPr>
              <a:t>Python 3.5.2 and IDLE3</a:t>
            </a:r>
          </a:p>
          <a:p>
            <a:pPr lvl="1"/>
            <a:r>
              <a:rPr lang="en-US" dirty="0"/>
              <a:t>Where you can get it? </a:t>
            </a:r>
            <a:r>
              <a:rPr lang="en-US" dirty="0">
                <a:solidFill>
                  <a:srgbClr val="0070C0"/>
                </a:solidFill>
              </a:rPr>
              <a:t>https://www.python.org/downloads/</a:t>
            </a:r>
          </a:p>
          <a:p>
            <a:pPr lvl="1"/>
            <a:r>
              <a:rPr lang="en-US" dirty="0"/>
              <a:t>Create a hello world program? </a:t>
            </a:r>
            <a:r>
              <a:rPr lang="en-US" i="1" dirty="0"/>
              <a:t>(demo)</a:t>
            </a:r>
          </a:p>
          <a:p>
            <a:pPr lvl="1"/>
            <a:r>
              <a:rPr lang="en-US" dirty="0"/>
              <a:t>Bring someone else’s program for use within yours </a:t>
            </a:r>
            <a:r>
              <a:rPr lang="en-US" i="1" dirty="0"/>
              <a:t>(import example)</a:t>
            </a:r>
          </a:p>
          <a:p>
            <a:pPr lvl="1"/>
            <a:r>
              <a:rPr lang="en-US" dirty="0"/>
              <a:t>Get some help?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 help(</a:t>
            </a:r>
            <a:r>
              <a:rPr lang="en-US" b="1" i="1" dirty="0">
                <a:solidFill>
                  <a:srgbClr val="FF0000"/>
                </a:solidFill>
              </a:rPr>
              <a:t>something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/>
              <a:t>What can I ask for help on?  </a:t>
            </a:r>
          </a:p>
          <a:p>
            <a:pPr lvl="3"/>
            <a:r>
              <a:rPr lang="en-US" b="1" dirty="0" err="1">
                <a:solidFill>
                  <a:srgbClr val="FF0000"/>
                </a:solidFill>
              </a:rPr>
              <a:t>dir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i="1" dirty="0">
                <a:solidFill>
                  <a:srgbClr val="FF0000"/>
                </a:solidFill>
              </a:rPr>
              <a:t>something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/>
              <a:t>Can you give me an example </a:t>
            </a:r>
            <a:r>
              <a:rPr lang="en-US" sz="1700" i="1" dirty="0"/>
              <a:t>(I’m on the CLI of a router and need to know now)</a:t>
            </a:r>
            <a:r>
              <a:rPr lang="en-US" dirty="0"/>
              <a:t>?  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import(sys), </a:t>
            </a:r>
            <a:r>
              <a:rPr lang="en-US" b="1" dirty="0" err="1">
                <a:solidFill>
                  <a:srgbClr val="FF0000"/>
                </a:solidFill>
              </a:rPr>
              <a:t>dir</a:t>
            </a:r>
            <a:r>
              <a:rPr lang="en-US" b="1" dirty="0">
                <a:solidFill>
                  <a:srgbClr val="FF0000"/>
                </a:solidFill>
              </a:rPr>
              <a:t>(sys), help(sys), help(</a:t>
            </a:r>
            <a:r>
              <a:rPr lang="en-US" b="1" dirty="0" err="1">
                <a:solidFill>
                  <a:srgbClr val="FF0000"/>
                </a:solidFill>
              </a:rPr>
              <a:t>sys.version_info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/>
              <a:t>Can you just let me read the docs </a:t>
            </a:r>
            <a:r>
              <a:rPr lang="en-US" sz="1700" i="1" dirty="0"/>
              <a:t>(for public python modules)</a:t>
            </a:r>
            <a:r>
              <a:rPr lang="en-US" dirty="0"/>
              <a:t>?  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http://docs.python.org/</a:t>
            </a:r>
          </a:p>
          <a:p>
            <a:pPr lvl="3"/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7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show me a Python?</a:t>
            </a:r>
          </a:p>
          <a:p>
            <a:endParaRPr lang="en-US" dirty="0"/>
          </a:p>
          <a:p>
            <a:r>
              <a:rPr lang="en-US" dirty="0"/>
              <a:t>Looks like this: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“Hello, world.”</a:t>
            </a:r>
          </a:p>
          <a:p>
            <a:r>
              <a:rPr lang="en-US" dirty="0"/>
              <a:t>Says this: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Hello, world.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…or this</a:t>
            </a:r>
          </a:p>
        </p:txBody>
      </p:sp>
      <p:pic>
        <p:nvPicPr>
          <p:cNvPr id="1030" name="Picture 6" descr="http://upload.wikimedia.org/wikipedia/commons/e/ee/Python_molurus_%D1%82%D0%B8%D0%B3%D1%80%D0%BE%D0%B2%D1%8B%D0%B9_%D0%BF%D0%B8%D1%82%D0%BE%D0%B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619" y="3375021"/>
            <a:ext cx="3560387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66398"/>
            <a:ext cx="10515600" cy="4351338"/>
          </a:xfrm>
        </p:spPr>
        <p:txBody>
          <a:bodyPr/>
          <a:lstStyle/>
          <a:p>
            <a:r>
              <a:rPr lang="en-US" dirty="0"/>
              <a:t>…or this</a:t>
            </a:r>
          </a:p>
        </p:txBody>
      </p:sp>
      <p:pic>
        <p:nvPicPr>
          <p:cNvPr id="8" name="Picture 2" descr="Flyingcircus 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380" y="2281839"/>
            <a:ext cx="2286666" cy="171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HOTOS: 2.5 Meter Python Dislocates Own Jaws to Swallow Antelope In Single Gul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526" y="1137105"/>
            <a:ext cx="3423401" cy="228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python.org/static/community_logos/python-logo-master-v3-T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006" y="4130112"/>
            <a:ext cx="4419600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03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quick group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have a weekly meeting on Tuesdays</a:t>
            </a:r>
          </a:p>
          <a:p>
            <a:r>
              <a:rPr lang="en-US" dirty="0"/>
              <a:t>We have a mailing list (you’re probably on it): 	</a:t>
            </a:r>
          </a:p>
          <a:p>
            <a:pPr marL="0" indent="0">
              <a:buNone/>
            </a:pPr>
            <a:r>
              <a:rPr lang="en-US" dirty="0"/>
              <a:t>	studygroup001@</a:t>
            </a:r>
          </a:p>
          <a:p>
            <a:r>
              <a:rPr lang="en-US" dirty="0"/>
              <a:t>We have a slack channel: studygroup001.slack.com</a:t>
            </a:r>
          </a:p>
          <a:p>
            <a:r>
              <a:rPr lang="en-US" dirty="0"/>
              <a:t>We have a book we’re studying: Think Python 2</a:t>
            </a:r>
            <a:r>
              <a:rPr lang="en-US" baseline="30000" dirty="0"/>
              <a:t>nd</a:t>
            </a:r>
            <a:r>
              <a:rPr lang="en-US" dirty="0"/>
              <a:t>ed. by Allen Downey</a:t>
            </a:r>
          </a:p>
          <a:p>
            <a:pPr lvl="1"/>
            <a:r>
              <a:rPr lang="en-US" dirty="0"/>
              <a:t>You can get the book here: </a:t>
            </a:r>
            <a:r>
              <a:rPr lang="en-US" dirty="0">
                <a:hlinkClick r:id="rId2"/>
              </a:rPr>
              <a:t>http://www.greenteapress.com/thinkpython/</a:t>
            </a:r>
            <a:r>
              <a:rPr lang="en-US" dirty="0"/>
              <a:t> </a:t>
            </a:r>
          </a:p>
          <a:p>
            <a:r>
              <a:rPr lang="en-US" dirty="0"/>
              <a:t>We have an editor: IDLE</a:t>
            </a:r>
          </a:p>
          <a:p>
            <a:pPr lvl="1"/>
            <a:r>
              <a:rPr lang="en-US" dirty="0">
                <a:hlinkClick r:id="rId3"/>
              </a:rPr>
              <a:t>https://www.python.org/downloads/</a:t>
            </a:r>
            <a:r>
              <a:rPr lang="en-US" dirty="0"/>
              <a:t> </a:t>
            </a:r>
          </a:p>
          <a:p>
            <a:r>
              <a:rPr lang="en-US" dirty="0"/>
              <a:t>We have a version of Python for use: v.3.6.0 </a:t>
            </a:r>
            <a:r>
              <a:rPr lang="en-US" i="1" dirty="0"/>
              <a:t>(Ubuntu is 3.5.2 right now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3"/>
              </a:rPr>
              <a:t>https://www.python.org/downloads/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33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the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to code in Python</a:t>
            </a:r>
          </a:p>
          <a:p>
            <a:r>
              <a:rPr lang="en-US" dirty="0"/>
              <a:t>Have fun doing it</a:t>
            </a:r>
          </a:p>
          <a:p>
            <a:r>
              <a:rPr lang="en-US" dirty="0"/>
              <a:t>Read one chapter a week in Think Python</a:t>
            </a:r>
          </a:p>
          <a:p>
            <a:r>
              <a:rPr lang="en-US" dirty="0"/>
              <a:t>Join on the call for a brief review of the chapter</a:t>
            </a:r>
          </a:p>
          <a:p>
            <a:r>
              <a:rPr lang="en-US" dirty="0"/>
              <a:t>Talk about what we learned and questions we may have</a:t>
            </a:r>
          </a:p>
        </p:txBody>
      </p:sp>
    </p:spTree>
    <p:extLst>
      <p:ext uri="{BB962C8B-B14F-4D97-AF65-F5344CB8AC3E}">
        <p14:creationId xmlns:p14="http://schemas.microsoft.com/office/powerpoint/2010/main" val="3701139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vs. Formal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Formal languages</a:t>
            </a:r>
          </a:p>
          <a:p>
            <a:pPr lvl="1"/>
            <a:r>
              <a:rPr lang="en-US" dirty="0"/>
              <a:t>Designed by people for specific applications</a:t>
            </a:r>
          </a:p>
          <a:p>
            <a:pPr lvl="1"/>
            <a:r>
              <a:rPr lang="en-US" dirty="0"/>
              <a:t>Programming languages are formal languages designed to express computations</a:t>
            </a:r>
          </a:p>
          <a:p>
            <a:pPr lvl="1"/>
            <a:r>
              <a:rPr lang="en-US" dirty="0"/>
              <a:t>Formal languages tend to have strict rules about syntax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. 3 + 3 =6</a:t>
            </a:r>
          </a:p>
          <a:p>
            <a:r>
              <a:rPr lang="en-US" dirty="0"/>
              <a:t>Natural Languages</a:t>
            </a:r>
          </a:p>
          <a:p>
            <a:pPr lvl="1"/>
            <a:r>
              <a:rPr lang="en-US" dirty="0"/>
              <a:t>Full of Ambiguity</a:t>
            </a:r>
          </a:p>
          <a:p>
            <a:pPr lvl="1"/>
            <a:r>
              <a:rPr lang="en-US" dirty="0"/>
              <a:t>Often use Redundancy to make up for ambiguity and reduce misunderstandings</a:t>
            </a:r>
          </a:p>
          <a:p>
            <a:pPr lvl="1"/>
            <a:r>
              <a:rPr lang="en-US" dirty="0"/>
              <a:t>Lack Literalness, Natural languages are full of idiom and metaphor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. “The penny dropped.” (means someone realized something after a period of confusion)</a:t>
            </a:r>
          </a:p>
          <a:p>
            <a:pPr lvl="2"/>
            <a:r>
              <a:rPr lang="en-US" dirty="0"/>
              <a:t>In contrast, Formal languages mean exactly what they say.</a:t>
            </a:r>
          </a:p>
        </p:txBody>
      </p:sp>
    </p:spTree>
    <p:extLst>
      <p:ext uri="{BB962C8B-B14F-4D97-AF65-F5344CB8AC3E}">
        <p14:creationId xmlns:p14="http://schemas.microsoft.com/office/powerpoint/2010/main" val="264823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 a program (suggestions)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good idea to read from top to bottom, left to right</a:t>
            </a:r>
          </a:p>
          <a:p>
            <a:r>
              <a:rPr lang="en-US" dirty="0"/>
              <a:t>Instead:</a:t>
            </a:r>
          </a:p>
          <a:p>
            <a:pPr lvl="1"/>
            <a:r>
              <a:rPr lang="en-US" dirty="0"/>
              <a:t>Learn to parse the program in your head by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Identifying tokens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Interpreting the structure</a:t>
            </a:r>
          </a:p>
          <a:p>
            <a:pPr lvl="1"/>
            <a:r>
              <a:rPr lang="en-US" dirty="0"/>
              <a:t>Finally details matter</a:t>
            </a:r>
          </a:p>
          <a:p>
            <a:pPr lvl="2"/>
            <a:r>
              <a:rPr lang="en-US" dirty="0"/>
              <a:t>Small errors in spelling and punctuation, which you can get away with in natural languages can make a big difference in a formal langue</a:t>
            </a:r>
          </a:p>
          <a:p>
            <a:pPr lvl="1"/>
            <a:r>
              <a:rPr lang="en-US" dirty="0"/>
              <a:t>FORTUNATELY THERE ARE TOOLS TO HELP!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045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Parsing: 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 When you read a sentence in English or a statement in a formal language and you have to figure out what is the structure of the sentence (in a natural language, you do this subconsciously)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77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debugging tips</a:t>
            </a:r>
          </a:p>
          <a:p>
            <a:pPr lvl="1"/>
            <a:r>
              <a:rPr lang="en-US" dirty="0"/>
              <a:t>Programming, and especially debugging, sometimes brings out strong emotions.  If you are struggling with a difficult bug, you might feel angry , despondent or embarrassed.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There is evidence that people naturally respond to computers as they were people</a:t>
            </a:r>
          </a:p>
        </p:txBody>
      </p:sp>
    </p:spTree>
    <p:extLst>
      <p:ext uri="{BB962C8B-B14F-4D97-AF65-F5344CB8AC3E}">
        <p14:creationId xmlns:p14="http://schemas.microsoft.com/office/powerpoint/2010/main" val="1807870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479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Pythons  </vt:lpstr>
      <vt:lpstr>Let’s get started</vt:lpstr>
      <vt:lpstr>…or this</vt:lpstr>
      <vt:lpstr>Some quick group info</vt:lpstr>
      <vt:lpstr>Goals for the group</vt:lpstr>
      <vt:lpstr>Natural vs. Formal Languages</vt:lpstr>
      <vt:lpstr>How to read a program (suggestions)</vt:lpstr>
      <vt:lpstr>Parsing</vt:lpstr>
      <vt:lpstr>Debugging</vt:lpstr>
      <vt:lpstr>Python</vt:lpstr>
    </vt:vector>
  </TitlesOfParts>
  <Company>Apptio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Pythons</dc:title>
  <dc:creator>Mark O'Brien</dc:creator>
  <cp:lastModifiedBy>mobrien</cp:lastModifiedBy>
  <cp:revision>24</cp:revision>
  <dcterms:created xsi:type="dcterms:W3CDTF">2015-02-24T16:54:59Z</dcterms:created>
  <dcterms:modified xsi:type="dcterms:W3CDTF">2017-02-07T01:08:02Z</dcterms:modified>
</cp:coreProperties>
</file>