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58"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4" r:id="rId27"/>
    <p:sldId id="285" r:id="rId28"/>
    <p:sldId id="286" r:id="rId29"/>
    <p:sldId id="283" r:id="rId30"/>
    <p:sldId id="282" r:id="rId31"/>
    <p:sldId id="280" r:id="rId32"/>
    <p:sldId id="288" r:id="rId33"/>
    <p:sldId id="289" r:id="rId34"/>
    <p:sldId id="290" r:id="rId35"/>
    <p:sldId id="291" r:id="rId36"/>
    <p:sldId id="292" r:id="rId37"/>
    <p:sldId id="307" r:id="rId38"/>
    <p:sldId id="308" r:id="rId39"/>
    <p:sldId id="309"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80D937-2CC9-466F-BF67-7789C34A43A8}">
          <p14:sldIdLst>
            <p14:sldId id="256"/>
          </p14:sldIdLst>
        </p14:section>
        <p14:section name="Chapter 5" id="{75579CD5-7B59-4AAE-B43C-727C3CE2A958}">
          <p14:sldIdLst>
            <p14:sldId id="257"/>
            <p14:sldId id="259"/>
            <p14:sldId id="260"/>
            <p14:sldId id="261"/>
            <p14:sldId id="263"/>
            <p14:sldId id="258"/>
            <p14:sldId id="262"/>
            <p14:sldId id="264"/>
            <p14:sldId id="265"/>
            <p14:sldId id="266"/>
            <p14:sldId id="267"/>
            <p14:sldId id="268"/>
            <p14:sldId id="269"/>
            <p14:sldId id="270"/>
            <p14:sldId id="271"/>
          </p14:sldIdLst>
        </p14:section>
        <p14:section name="Chapter 6" id="{519A7DB4-D907-42CF-958A-712D9DF2E53E}">
          <p14:sldIdLst>
            <p14:sldId id="272"/>
            <p14:sldId id="273"/>
            <p14:sldId id="274"/>
            <p14:sldId id="275"/>
            <p14:sldId id="276"/>
            <p14:sldId id="277"/>
            <p14:sldId id="278"/>
            <p14:sldId id="279"/>
            <p14:sldId id="281"/>
            <p14:sldId id="284"/>
            <p14:sldId id="285"/>
            <p14:sldId id="286"/>
            <p14:sldId id="283"/>
            <p14:sldId id="282"/>
            <p14:sldId id="280"/>
          </p14:sldIdLst>
        </p14:section>
        <p14:section name="The End (ch6)" id="{F5AD6415-7680-4E90-8309-ACAD79F71A9B}">
          <p14:sldIdLst/>
        </p14:section>
        <p14:section name="Chapter 7 TBD" id="{0A663779-F120-4DF5-93A1-C9E5F2FE4C84}">
          <p14:sldIdLst>
            <p14:sldId id="288"/>
            <p14:sldId id="289"/>
          </p14:sldIdLst>
        </p14:section>
        <p14:section name="Chapter 8" id="{3BDBE32A-B0C5-B34B-903D-9837CE97A7DB}">
          <p14:sldIdLst>
            <p14:sldId id="290"/>
            <p14:sldId id="291"/>
            <p14:sldId id="292"/>
            <p14:sldId id="307"/>
            <p14:sldId id="308"/>
          </p14:sldIdLst>
        </p14:section>
        <p14:section name="Chapter 9_plus" id="{43F15480-5994-3443-8DC9-3E153E5B7C90}">
          <p14:sldIdLst>
            <p14:sldId id="309"/>
            <p14:sldId id="293"/>
            <p14:sldId id="294"/>
            <p14:sldId id="295"/>
            <p14:sldId id="296"/>
            <p14:sldId id="297"/>
            <p14:sldId id="298"/>
            <p14:sldId id="299"/>
            <p14:sldId id="300"/>
            <p14:sldId id="301"/>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2586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1524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14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754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2743A-191F-4F4B-BF49-5751DC9A0E55}"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781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2743A-191F-4F4B-BF49-5751DC9A0E55}"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5067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2743A-191F-4F4B-BF49-5751DC9A0E55}" type="datetimeFigureOut">
              <a:rPr lang="en-US" smtClean="0"/>
              <a:t>3/14/17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6120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2743A-191F-4F4B-BF49-5751DC9A0E55}" type="datetimeFigureOut">
              <a:rPr lang="en-US" smtClean="0"/>
              <a:t>3/14/17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1010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743A-191F-4F4B-BF49-5751DC9A0E55}" type="datetimeFigureOut">
              <a:rPr lang="en-US" smtClean="0"/>
              <a:t>3/14/17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01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2514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78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2743A-191F-4F4B-BF49-5751DC9A0E55}" type="datetimeFigureOut">
              <a:rPr lang="en-US" smtClean="0"/>
              <a:t>3/14/17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6085-D301-49E0-9ED4-E6EBBAC7109F}" type="slidenum">
              <a:rPr lang="en-US" smtClean="0"/>
              <a:t>‹#›</a:t>
            </a:fld>
            <a:endParaRPr lang="en-US"/>
          </a:p>
        </p:txBody>
      </p:sp>
    </p:spTree>
    <p:extLst>
      <p:ext uri="{BB962C8B-B14F-4D97-AF65-F5344CB8AC3E}">
        <p14:creationId xmlns:p14="http://schemas.microsoft.com/office/powerpoint/2010/main" val="209654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(week3 CH5 - </a:t>
            </a:r>
            <a:r>
              <a:rPr lang="en-US" dirty="0" smtClean="0"/>
              <a:t>8)</a:t>
            </a:r>
            <a:endParaRPr lang="en-US" dirty="0"/>
          </a:p>
        </p:txBody>
      </p:sp>
    </p:spTree>
    <p:extLst>
      <p:ext uri="{BB962C8B-B14F-4D97-AF65-F5344CB8AC3E}">
        <p14:creationId xmlns:p14="http://schemas.microsoft.com/office/powerpoint/2010/main" val="311054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(2/2)</a:t>
            </a:r>
            <a:endParaRPr lang="en-US" dirty="0"/>
          </a:p>
        </p:txBody>
      </p:sp>
      <p:sp>
        <p:nvSpPr>
          <p:cNvPr id="3" name="Content Placeholder 2"/>
          <p:cNvSpPr>
            <a:spLocks noGrp="1"/>
          </p:cNvSpPr>
          <p:nvPr>
            <p:ph idx="1"/>
          </p:nvPr>
        </p:nvSpPr>
        <p:spPr/>
        <p:txBody>
          <a:bodyPr>
            <a:normAutofit/>
          </a:bodyPr>
          <a:lstStyle/>
          <a:p>
            <a:r>
              <a:rPr lang="en-US" sz="2400" dirty="0"/>
              <a:t>A function that calls itself is </a:t>
            </a:r>
            <a:r>
              <a:rPr lang="en-US" sz="2400" b="1" dirty="0"/>
              <a:t>recursive</a:t>
            </a:r>
            <a:r>
              <a:rPr lang="en-US" sz="2400" dirty="0"/>
              <a:t>; the process is called </a:t>
            </a:r>
            <a:r>
              <a:rPr lang="en-US" sz="2400" b="1" dirty="0"/>
              <a:t>recursion</a:t>
            </a:r>
            <a:r>
              <a:rPr lang="en-US" sz="2400" dirty="0"/>
              <a:t>.</a:t>
            </a:r>
          </a:p>
          <a:p>
            <a:r>
              <a:rPr lang="en-US" sz="2400" dirty="0"/>
              <a:t>As another example, we can write a function that prints a string n times.</a:t>
            </a:r>
          </a:p>
          <a:p>
            <a:pPr marL="914400" lvl="2"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print_n</a:t>
            </a:r>
            <a:r>
              <a:rPr lang="en-US" dirty="0">
                <a:latin typeface="Times New Roman" panose="02020603050405020304" pitchFamily="18" charset="0"/>
                <a:cs typeface="Times New Roman" panose="02020603050405020304" pitchFamily="18" charset="0"/>
              </a:rPr>
              <a:t>(s, n):</a:t>
            </a:r>
          </a:p>
          <a:p>
            <a:pPr marL="914400" lvl="2"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&lt;= 0:</a:t>
            </a:r>
          </a:p>
          <a:p>
            <a:pPr marL="914400" lvl="2" indent="0">
              <a:buNone/>
            </a:pPr>
            <a:r>
              <a:rPr lang="en-US" dirty="0" smtClean="0">
                <a:latin typeface="Times New Roman" panose="02020603050405020304" pitchFamily="18" charset="0"/>
                <a:cs typeface="Times New Roman" panose="02020603050405020304" pitchFamily="18" charset="0"/>
              </a:rPr>
              <a:t>        return</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    print </a:t>
            </a:r>
            <a:r>
              <a:rPr lang="en-US" dirty="0">
                <a:latin typeface="Times New Roman" panose="02020603050405020304" pitchFamily="18" charset="0"/>
                <a:cs typeface="Times New Roman" panose="02020603050405020304" pitchFamily="18" charset="0"/>
              </a:rPr>
              <a:t>s</a:t>
            </a:r>
          </a:p>
          <a:p>
            <a:pPr marL="914400" lvl="2"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print_n</a:t>
            </a:r>
            <a:r>
              <a:rPr lang="en-US" dirty="0"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n-1)</a:t>
            </a:r>
          </a:p>
          <a:p>
            <a:r>
              <a:rPr lang="en-US" sz="2000" dirty="0"/>
              <a:t>The rest of the function is similar to countdown: if n is greater than 0, it displays s and </a:t>
            </a:r>
            <a:r>
              <a:rPr lang="en-US" sz="2000" dirty="0" smtClean="0"/>
              <a:t>then calls </a:t>
            </a:r>
            <a:r>
              <a:rPr lang="en-US" sz="2000" dirty="0"/>
              <a:t>itself to display s n </a:t>
            </a:r>
            <a:r>
              <a:rPr lang="en-US" sz="2000" dirty="0" smtClean="0"/>
              <a:t>- 1 </a:t>
            </a:r>
            <a:r>
              <a:rPr lang="en-US" sz="2000" dirty="0"/>
              <a:t>additional times. So the number of lines of output is 1 + (n </a:t>
            </a:r>
            <a:r>
              <a:rPr lang="en-US" sz="2000" dirty="0" smtClean="0"/>
              <a:t>- 1</a:t>
            </a:r>
            <a:r>
              <a:rPr lang="en-US" sz="2000" dirty="0"/>
              <a:t>), which adds up to n.</a:t>
            </a:r>
          </a:p>
          <a:p>
            <a:r>
              <a:rPr lang="en-US" sz="2000" b="1" dirty="0">
                <a:solidFill>
                  <a:srgbClr val="FF0000"/>
                </a:solidFill>
              </a:rPr>
              <a:t>For simple examples like this, it is probably easier to use a for loop.</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23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Stack Diagram </a:t>
            </a:r>
            <a:br>
              <a:rPr lang="en-US" dirty="0" smtClean="0"/>
            </a:br>
            <a:r>
              <a:rPr lang="en-US" sz="2400" dirty="0" smtClean="0"/>
              <a:t>(countdown module)</a:t>
            </a:r>
            <a:endParaRPr lang="en-US" sz="2400" dirty="0"/>
          </a:p>
        </p:txBody>
      </p:sp>
      <p:pic>
        <p:nvPicPr>
          <p:cNvPr id="4" name="Content Placeholder 3"/>
          <p:cNvPicPr>
            <a:picLocks noGrp="1" noChangeAspect="1"/>
          </p:cNvPicPr>
          <p:nvPr>
            <p:ph sz="half" idx="1"/>
          </p:nvPr>
        </p:nvPicPr>
        <p:blipFill>
          <a:blip r:embed="rId2"/>
          <a:stretch>
            <a:fillRect/>
          </a:stretch>
        </p:blipFill>
        <p:spPr>
          <a:xfrm>
            <a:off x="716691" y="2890494"/>
            <a:ext cx="7203989" cy="3285887"/>
          </a:xfrm>
          <a:prstGeom prst="rect">
            <a:avLst/>
          </a:prstGeom>
        </p:spPr>
      </p:pic>
      <p:sp>
        <p:nvSpPr>
          <p:cNvPr id="5" name="Content Placeholder 4"/>
          <p:cNvSpPr>
            <a:spLocks noGrp="1"/>
          </p:cNvSpPr>
          <p:nvPr>
            <p:ph sz="half" idx="2"/>
          </p:nvPr>
        </p:nvSpPr>
        <p:spPr>
          <a:xfrm>
            <a:off x="6252519" y="1837982"/>
            <a:ext cx="5659394" cy="905218"/>
          </a:xfrm>
        </p:spPr>
        <p:txBody>
          <a:bodyPr/>
          <a:lstStyle/>
          <a:p>
            <a:r>
              <a:rPr lang="en-US" dirty="0"/>
              <a:t>Figure 5.1 shows a stack diagram for countdown called with n = 3.</a:t>
            </a:r>
          </a:p>
        </p:txBody>
      </p:sp>
    </p:spTree>
    <p:extLst>
      <p:ext uri="{BB962C8B-B14F-4D97-AF65-F5344CB8AC3E}">
        <p14:creationId xmlns:p14="http://schemas.microsoft.com/office/powerpoint/2010/main" val="34396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Infinite recursion (is bad)</a:t>
            </a:r>
            <a:endParaRPr lang="en-US" dirty="0"/>
          </a:p>
        </p:txBody>
      </p:sp>
      <p:sp>
        <p:nvSpPr>
          <p:cNvPr id="8" name="Content Placeholder 7"/>
          <p:cNvSpPr>
            <a:spLocks noGrp="1"/>
          </p:cNvSpPr>
          <p:nvPr>
            <p:ph idx="1"/>
          </p:nvPr>
        </p:nvSpPr>
        <p:spPr/>
        <p:txBody>
          <a:bodyPr>
            <a:normAutofit fontScale="55000" lnSpcReduction="20000"/>
          </a:bodyPr>
          <a:lstStyle/>
          <a:p>
            <a:r>
              <a:rPr lang="en-US" b="1" dirty="0"/>
              <a:t>5.10 Infinite recursion</a:t>
            </a:r>
          </a:p>
          <a:p>
            <a:r>
              <a:rPr lang="en-US" dirty="0"/>
              <a:t>If a recursion never reaches a base case, it goes on making recursive calls forever, and </a:t>
            </a:r>
            <a:r>
              <a:rPr lang="en-US" dirty="0" smtClean="0"/>
              <a:t>the program </a:t>
            </a:r>
            <a:r>
              <a:rPr lang="en-US" dirty="0"/>
              <a:t>never terminates. This is known as </a:t>
            </a:r>
            <a:r>
              <a:rPr lang="en-US" b="1" dirty="0"/>
              <a:t>infinite recursion</a:t>
            </a:r>
            <a:r>
              <a:rPr lang="en-US" dirty="0"/>
              <a:t>, and it </a:t>
            </a:r>
            <a:r>
              <a:rPr lang="en-US" b="1" dirty="0">
                <a:solidFill>
                  <a:srgbClr val="FF0000"/>
                </a:solidFill>
              </a:rPr>
              <a:t>is generally not </a:t>
            </a:r>
            <a:r>
              <a:rPr lang="en-US" b="1" dirty="0" smtClean="0">
                <a:solidFill>
                  <a:srgbClr val="FF0000"/>
                </a:solidFill>
              </a:rPr>
              <a:t>a good </a:t>
            </a:r>
            <a:r>
              <a:rPr lang="en-US" b="1" dirty="0">
                <a:solidFill>
                  <a:srgbClr val="FF0000"/>
                </a:solidFill>
              </a:rPr>
              <a:t>idea</a:t>
            </a:r>
            <a:r>
              <a:rPr lang="en-US" dirty="0"/>
              <a:t>. Here is a minimal program with an infinite recursion:</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r>
              <a:rPr lang="en-US" dirty="0"/>
              <a:t>In most programming environments, a program with infinite recursion does not really </a:t>
            </a:r>
            <a:r>
              <a:rPr lang="en-US" dirty="0" smtClean="0"/>
              <a:t>run forever</a:t>
            </a:r>
            <a:r>
              <a:rPr lang="en-US" dirty="0"/>
              <a:t>. Python reports an error message when the maximum recursion depth is reached:</a:t>
            </a:r>
          </a:p>
          <a:p>
            <a:pPr marL="0" indent="0">
              <a:buNone/>
            </a:pPr>
            <a:r>
              <a:rPr lang="en-US" sz="2000" dirty="0" err="1">
                <a:latin typeface="Times New Roman" panose="02020603050405020304" pitchFamily="18" charset="0"/>
                <a:cs typeface="Times New Roman" panose="02020603050405020304" pitchFamily="18" charset="0"/>
              </a:rPr>
              <a:t>Traceback</a:t>
            </a:r>
            <a:r>
              <a:rPr lang="en-US" sz="2000" dirty="0">
                <a:latin typeface="Times New Roman" panose="02020603050405020304" pitchFamily="18" charset="0"/>
                <a:cs typeface="Times New Roman" panose="02020603050405020304" pitchFamily="18" charset="0"/>
              </a:rPr>
              <a:t> (most recent call last</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"./week3-badRecurse.py", line 6, in &lt;module</a:t>
            </a:r>
            <a:r>
              <a:rPr lang="en-US" sz="2000" dirty="0" smtClean="0">
                <a:latin typeface="Times New Roman" panose="02020603050405020304" pitchFamily="18" charset="0"/>
                <a:cs typeface="Times New Roman" panose="02020603050405020304" pitchFamily="18" charset="0"/>
              </a:rPr>
              <a:t>&gt;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[Previous line repeated 995 more times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RecursionError</a:t>
            </a:r>
            <a:r>
              <a:rPr lang="en-US" sz="2000" dirty="0">
                <a:latin typeface="Times New Roman" panose="02020603050405020304" pitchFamily="18" charset="0"/>
                <a:cs typeface="Times New Roman" panose="02020603050405020304" pitchFamily="18" charset="0"/>
              </a:rPr>
              <a:t>: maximum recursion depth </a:t>
            </a:r>
            <a:r>
              <a:rPr lang="en-US" sz="2000" dirty="0" smtClean="0">
                <a:latin typeface="Times New Roman" panose="02020603050405020304" pitchFamily="18" charset="0"/>
                <a:cs typeface="Times New Roman" panose="02020603050405020304" pitchFamily="18" charset="0"/>
              </a:rPr>
              <a:t>exceeded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dirty="0" smtClean="0"/>
              <a:t>This </a:t>
            </a:r>
            <a:r>
              <a:rPr lang="en-US" dirty="0" err="1"/>
              <a:t>traceback</a:t>
            </a:r>
            <a:r>
              <a:rPr lang="en-US" dirty="0"/>
              <a:t> is a little bigger than the one we saw in the previous chapter. When the </a:t>
            </a:r>
            <a:r>
              <a:rPr lang="en-US" dirty="0" smtClean="0"/>
              <a:t>error occurs</a:t>
            </a:r>
            <a:r>
              <a:rPr lang="en-US" dirty="0"/>
              <a:t>, there are 1000 </a:t>
            </a:r>
            <a:r>
              <a:rPr lang="en-US" dirty="0" err="1"/>
              <a:t>recurse</a:t>
            </a:r>
            <a:r>
              <a:rPr lang="en-US" dirty="0"/>
              <a:t> frames on the stack!</a:t>
            </a:r>
          </a:p>
        </p:txBody>
      </p:sp>
    </p:spTree>
    <p:extLst>
      <p:ext uri="{BB962C8B-B14F-4D97-AF65-F5344CB8AC3E}">
        <p14:creationId xmlns:p14="http://schemas.microsoft.com/office/powerpoint/2010/main" val="2078697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text = </a:t>
            </a:r>
            <a:r>
              <a:rPr lang="en-US" sz="1800" dirty="0" smtClean="0">
                <a:latin typeface="Times New Roman" panose="02020603050405020304" pitchFamily="18" charset="0"/>
                <a:cs typeface="Times New Roman" panose="02020603050405020304" pitchFamily="18" charset="0"/>
              </a:rPr>
              <a:t>input(‘What are you waiting for?’)</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are you waiting for?</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print(text)</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 Invitation.</a:t>
            </a:r>
          </a:p>
          <a:p>
            <a:r>
              <a:rPr lang="en-US" sz="3600" dirty="0" smtClean="0"/>
              <a:t>Alternately:</a:t>
            </a:r>
          </a:p>
          <a:p>
            <a:pPr marL="457200" lvl="1"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prompt = 'What...is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swallow?\n'</a:t>
            </a:r>
          </a:p>
          <a:p>
            <a:pPr marL="457200" lvl="1" indent="0">
              <a:buNone/>
            </a:pPr>
            <a:r>
              <a:rPr lang="en-US" sz="1800" dirty="0">
                <a:latin typeface="Times New Roman" panose="02020603050405020304" pitchFamily="18" charset="0"/>
                <a:cs typeface="Times New Roman" panose="02020603050405020304" pitchFamily="18" charset="0"/>
              </a:rPr>
              <a:t>&gt;&gt;&gt; speed = </a:t>
            </a:r>
            <a:r>
              <a:rPr lang="en-US" sz="1800" dirty="0" smtClean="0">
                <a:latin typeface="Times New Roman" panose="02020603050405020304" pitchFamily="18" charset="0"/>
                <a:cs typeface="Times New Roman" panose="02020603050405020304" pitchFamily="18" charset="0"/>
              </a:rPr>
              <a:t>input(prompt</a:t>
            </a:r>
            <a:r>
              <a:rPr lang="en-US" sz="18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What...is the airspeed velocity of an </a:t>
            </a:r>
            <a:r>
              <a:rPr lang="en-US" sz="2400" dirty="0" err="1">
                <a:latin typeface="Times New Roman" panose="02020603050405020304" pitchFamily="18" charset="0"/>
                <a:cs typeface="Times New Roman" panose="02020603050405020304" pitchFamily="18" charset="0"/>
              </a:rPr>
              <a:t>unladen</a:t>
            </a:r>
            <a:r>
              <a:rPr lang="en-US" sz="2400" dirty="0">
                <a:latin typeface="Times New Roman" panose="02020603050405020304" pitchFamily="18" charset="0"/>
                <a:cs typeface="Times New Roman" panose="02020603050405020304" pitchFamily="18" charset="0"/>
              </a:rPr>
              <a:t> swallow?</a:t>
            </a:r>
          </a:p>
          <a:p>
            <a:pPr marL="457200" lvl="1" indent="0">
              <a:buNone/>
            </a:pPr>
            <a:r>
              <a:rPr lang="en-US" sz="1800" dirty="0">
                <a:latin typeface="Times New Roman" panose="02020603050405020304" pitchFamily="18" charset="0"/>
                <a:cs typeface="Times New Roman" panose="02020603050405020304" pitchFamily="18" charset="0"/>
              </a:rPr>
              <a:t>17</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a:rPr>
              <a:t> Why do we need to do this?  (hint: </a:t>
            </a:r>
            <a:r>
              <a:rPr lang="en-US" sz="1800" dirty="0" err="1" smtClean="0">
                <a:latin typeface="Times New Roman" panose="02020603050405020304" pitchFamily="18" charset="0"/>
                <a:cs typeface="Times New Roman" panose="02020603050405020304" pitchFamily="18" charset="0"/>
                <a:sym typeface="Wingdings"/>
              </a:rPr>
              <a:t>str</a:t>
            </a:r>
            <a:r>
              <a:rPr lang="en-US" sz="1800" dirty="0" smtClean="0">
                <a:latin typeface="Times New Roman" panose="02020603050405020304" pitchFamily="18" charset="0"/>
                <a:cs typeface="Times New Roman" panose="02020603050405020304" pitchFamily="18" charset="0"/>
                <a:sym typeface="Wingdings"/>
              </a:rPr>
              <a:t>)</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581726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 errors</a:t>
            </a:r>
            <a:endParaRPr lang="en-US" dirty="0"/>
          </a:p>
        </p:txBody>
      </p:sp>
      <p:sp>
        <p:nvSpPr>
          <p:cNvPr id="3" name="Content Placeholder 2"/>
          <p:cNvSpPr>
            <a:spLocks noGrp="1"/>
          </p:cNvSpPr>
          <p:nvPr>
            <p:ph idx="1"/>
          </p:nvPr>
        </p:nvSpPr>
        <p:spPr/>
        <p:txBody>
          <a:bodyPr/>
          <a:lstStyle/>
          <a:p>
            <a:r>
              <a:rPr lang="en-US" dirty="0"/>
              <a:t>But if the user types something other than a string of digits, you get an error:</a:t>
            </a:r>
          </a:p>
          <a:p>
            <a:pPr marL="0"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speed = </a:t>
            </a:r>
            <a:r>
              <a:rPr lang="en-US" sz="1800" dirty="0" err="1">
                <a:latin typeface="Times New Roman" panose="02020603050405020304" pitchFamily="18" charset="0"/>
                <a:cs typeface="Times New Roman" panose="02020603050405020304" pitchFamily="18" charset="0"/>
              </a:rPr>
              <a:t>raw_input</a:t>
            </a:r>
            <a:r>
              <a:rPr lang="en-US" sz="1800" dirty="0">
                <a:latin typeface="Times New Roman" panose="02020603050405020304" pitchFamily="18" charset="0"/>
                <a:cs typeface="Times New Roman" panose="02020603050405020304" pitchFamily="18" charset="0"/>
              </a:rPr>
              <a:t>(prompt)</a:t>
            </a:r>
          </a:p>
          <a:p>
            <a:pPr marL="0" indent="0">
              <a:buNone/>
            </a:pPr>
            <a:r>
              <a:rPr lang="en-US" sz="1800" dirty="0">
                <a:latin typeface="Times New Roman" panose="02020603050405020304" pitchFamily="18" charset="0"/>
                <a:cs typeface="Times New Roman" panose="02020603050405020304" pitchFamily="18" charset="0"/>
              </a:rPr>
              <a:t>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What do you mean, an African or a European swallow?</a:t>
            </a:r>
          </a:p>
          <a:p>
            <a:pPr marL="0"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a:t>
            </a:r>
            <a:r>
              <a:rPr lang="en-US" sz="1800" b="1" dirty="0" smtClean="0">
                <a:solidFill>
                  <a:srgbClr val="FF0000"/>
                </a:solidFill>
                <a:latin typeface="Times New Roman" panose="02020603050405020304" pitchFamily="18" charset="0"/>
                <a:cs typeface="Times New Roman" panose="02020603050405020304" pitchFamily="18" charset="0"/>
              </a:rPr>
              <a:t>10</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Traceback</a:t>
            </a:r>
            <a:r>
              <a:rPr lang="en-US" sz="1800" b="1" dirty="0">
                <a:solidFill>
                  <a:srgbClr val="FF0000"/>
                </a:solidFill>
                <a:latin typeface="Times New Roman" panose="02020603050405020304" pitchFamily="18" charset="0"/>
                <a:cs typeface="Times New Roman" panose="02020603050405020304" pitchFamily="18" charset="0"/>
              </a:rPr>
              <a:t> (most recent call last</a:t>
            </a:r>
            <a:r>
              <a:rPr lang="en-US" sz="1800" b="1"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File "&lt;</a:t>
            </a:r>
            <a:r>
              <a:rPr lang="en-US" sz="1800" b="1" dirty="0" err="1">
                <a:solidFill>
                  <a:srgbClr val="FF0000"/>
                </a:solidFill>
                <a:latin typeface="Times New Roman" panose="02020603050405020304" pitchFamily="18" charset="0"/>
                <a:cs typeface="Times New Roman" panose="02020603050405020304" pitchFamily="18" charset="0"/>
              </a:rPr>
              <a:t>stdin</a:t>
            </a:r>
            <a:r>
              <a:rPr lang="en-US" sz="1800" b="1" dirty="0">
                <a:solidFill>
                  <a:srgbClr val="FF0000"/>
                </a:solidFill>
                <a:latin typeface="Times New Roman" panose="02020603050405020304" pitchFamily="18" charset="0"/>
                <a:cs typeface="Times New Roman" panose="02020603050405020304" pitchFamily="18" charset="0"/>
              </a:rPr>
              <a:t>&gt;", line 1, in &lt;module</a:t>
            </a:r>
            <a:r>
              <a:rPr lang="en-US" sz="1800" b="1" dirty="0" smtClean="0">
                <a:solidFill>
                  <a:srgbClr val="FF0000"/>
                </a:solidFill>
                <a:latin typeface="Times New Roman" panose="02020603050405020304" pitchFamily="18" charset="0"/>
                <a:cs typeface="Times New Roman" panose="02020603050405020304" pitchFamily="18" charset="0"/>
              </a:rPr>
              <a:t>&gt;</a:t>
            </a:r>
          </a:p>
          <a:p>
            <a:pPr marL="0" indent="0">
              <a:buNone/>
            </a:pPr>
            <a:r>
              <a:rPr lang="en-US" sz="1800" b="1" dirty="0" err="1" smtClean="0">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10: 'What do you mean, an African or a European swallow?'</a:t>
            </a:r>
          </a:p>
        </p:txBody>
      </p:sp>
    </p:spTree>
    <p:extLst>
      <p:ext uri="{BB962C8B-B14F-4D97-AF65-F5344CB8AC3E}">
        <p14:creationId xmlns:p14="http://schemas.microsoft.com/office/powerpoint/2010/main" val="1386344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a:t>
            </a:r>
            <a:r>
              <a:rPr lang="en-US" dirty="0" err="1" smtClean="0"/>
              <a:t>Traceback</a:t>
            </a:r>
            <a:endParaRPr lang="en-US" dirty="0"/>
          </a:p>
        </p:txBody>
      </p:sp>
      <p:sp>
        <p:nvSpPr>
          <p:cNvPr id="3" name="Content Placeholder 2"/>
          <p:cNvSpPr>
            <a:spLocks noGrp="1"/>
          </p:cNvSpPr>
          <p:nvPr>
            <p:ph idx="1"/>
          </p:nvPr>
        </p:nvSpPr>
        <p:spPr/>
        <p:txBody>
          <a:bodyPr>
            <a:normAutofit fontScale="85000" lnSpcReduction="10000"/>
          </a:bodyPr>
          <a:lstStyle/>
          <a:p>
            <a:r>
              <a:rPr lang="en-US" sz="2100" dirty="0"/>
              <a:t>The most </a:t>
            </a:r>
            <a:r>
              <a:rPr lang="en-US" sz="2100" dirty="0" smtClean="0"/>
              <a:t>useful parts of a </a:t>
            </a:r>
            <a:r>
              <a:rPr lang="en-US" sz="2100" dirty="0" err="1" smtClean="0"/>
              <a:t>Traceback</a:t>
            </a:r>
            <a:r>
              <a:rPr lang="en-US" sz="2100" dirty="0" smtClean="0"/>
              <a:t> are usually:</a:t>
            </a:r>
          </a:p>
          <a:p>
            <a:pPr lvl="1"/>
            <a:r>
              <a:rPr lang="en-US" sz="2800" dirty="0" smtClean="0">
                <a:solidFill>
                  <a:srgbClr val="FF0000"/>
                </a:solidFill>
              </a:rPr>
              <a:t>What </a:t>
            </a:r>
            <a:r>
              <a:rPr lang="en-US" sz="2800" dirty="0">
                <a:solidFill>
                  <a:srgbClr val="FF0000"/>
                </a:solidFill>
              </a:rPr>
              <a:t>kind of error it was, </a:t>
            </a:r>
            <a:r>
              <a:rPr lang="en-US" sz="2800" dirty="0" smtClean="0">
                <a:solidFill>
                  <a:srgbClr val="FF0000"/>
                </a:solidFill>
              </a:rPr>
              <a:t>and</a:t>
            </a:r>
          </a:p>
          <a:p>
            <a:pPr lvl="1"/>
            <a:r>
              <a:rPr lang="en-US" sz="2800" dirty="0" smtClean="0">
                <a:solidFill>
                  <a:srgbClr val="FF0000"/>
                </a:solidFill>
              </a:rPr>
              <a:t>Where </a:t>
            </a:r>
            <a:r>
              <a:rPr lang="en-US" sz="2800" dirty="0">
                <a:solidFill>
                  <a:srgbClr val="FF0000"/>
                </a:solidFill>
              </a:rPr>
              <a:t>it </a:t>
            </a:r>
            <a:r>
              <a:rPr lang="en-US" sz="2800" dirty="0" smtClean="0">
                <a:solidFill>
                  <a:srgbClr val="FF0000"/>
                </a:solidFill>
              </a:rPr>
              <a:t>occurred</a:t>
            </a:r>
          </a:p>
          <a:p>
            <a:r>
              <a:rPr lang="en-US" sz="2100" dirty="0">
                <a:solidFill>
                  <a:srgbClr val="FF0000"/>
                </a:solidFill>
              </a:rPr>
              <a:t>Whitespace errors </a:t>
            </a:r>
            <a:r>
              <a:rPr lang="en-US" sz="2100" dirty="0" smtClean="0">
                <a:solidFill>
                  <a:srgbClr val="FF0000"/>
                </a:solidFill>
              </a:rPr>
              <a:t>can be </a:t>
            </a:r>
            <a:r>
              <a:rPr lang="en-US" sz="2100" dirty="0">
                <a:solidFill>
                  <a:srgbClr val="FF0000"/>
                </a:solidFill>
              </a:rPr>
              <a:t>tricky because spaces and tabs are invisible and we are used to ignoring them</a:t>
            </a:r>
            <a:r>
              <a:rPr lang="en-US" sz="2100" dirty="0" smtClean="0">
                <a:solidFill>
                  <a:srgbClr val="FF0000"/>
                </a:solidFill>
              </a:rPr>
              <a:t>.</a:t>
            </a:r>
          </a:p>
          <a:p>
            <a:r>
              <a:rPr lang="en-US" sz="2100" dirty="0">
                <a:solidFill>
                  <a:srgbClr val="FF0000"/>
                </a:solidFill>
              </a:rPr>
              <a:t>T</a:t>
            </a:r>
            <a:r>
              <a:rPr lang="en-US" sz="2100" dirty="0" smtClean="0">
                <a:solidFill>
                  <a:srgbClr val="FF0000"/>
                </a:solidFill>
              </a:rPr>
              <a:t>he actual error might be earlier in the code, sometimes on a previous line.</a:t>
            </a:r>
            <a:endParaRPr lang="en-US" sz="2100" dirty="0">
              <a:solidFill>
                <a:srgbClr val="FF0000"/>
              </a:solidFill>
            </a:endParaRPr>
          </a:p>
          <a:p>
            <a:pPr marL="914400" lvl="2"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x=5</a:t>
            </a:r>
          </a:p>
          <a:p>
            <a:pPr marL="914400" lvl="2" indent="0">
              <a:buNone/>
            </a:pPr>
            <a:r>
              <a:rPr lang="en-US" sz="1800" dirty="0" smtClean="0">
                <a:latin typeface="Times New Roman" panose="02020603050405020304" pitchFamily="18" charset="0"/>
                <a:cs typeface="Times New Roman" panose="02020603050405020304" pitchFamily="18" charset="0"/>
              </a:rPr>
              <a:t>&gt;&gt;&gt;     y=6</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"&lt;</a:t>
            </a:r>
            <a:r>
              <a:rPr lang="en-US" sz="1800" dirty="0" err="1">
                <a:latin typeface="Times New Roman" panose="02020603050405020304" pitchFamily="18" charset="0"/>
                <a:cs typeface="Times New Roman" panose="02020603050405020304" pitchFamily="18" charset="0"/>
              </a:rPr>
              <a:t>stdin</a:t>
            </a:r>
            <a:r>
              <a:rPr lang="en-US" sz="1800" dirty="0">
                <a:latin typeface="Times New Roman" panose="02020603050405020304" pitchFamily="18" charset="0"/>
                <a:cs typeface="Times New Roman" panose="02020603050405020304" pitchFamily="18" charset="0"/>
              </a:rPr>
              <a:t>&gt;", line </a:t>
            </a:r>
            <a:r>
              <a:rPr lang="en-US" sz="1800" dirty="0" smtClean="0">
                <a:latin typeface="Times New Roman" panose="02020603050405020304" pitchFamily="18" charset="0"/>
                <a:cs typeface="Times New Roman" panose="02020603050405020304" pitchFamily="18" charset="0"/>
              </a:rPr>
              <a:t>1</a:t>
            </a:r>
          </a:p>
          <a:p>
            <a:pPr marL="914400" lvl="2" indent="0">
              <a:buNone/>
            </a:pPr>
            <a:r>
              <a:rPr lang="en-US" sz="1800" dirty="0" smtClean="0">
                <a:latin typeface="Times New Roman" panose="02020603050405020304" pitchFamily="18" charset="0"/>
                <a:cs typeface="Times New Roman" panose="02020603050405020304" pitchFamily="18" charset="0"/>
              </a:rPr>
              <a:t>    y=6</a:t>
            </a:r>
          </a:p>
          <a:p>
            <a:pPr marL="914400" lvl="2" indent="0">
              <a:buNone/>
            </a:pPr>
            <a:r>
              <a:rPr lang="en-US" sz="1800" dirty="0" smtClean="0">
                <a:latin typeface="Times New Roman" panose="02020603050405020304" pitchFamily="18" charset="0"/>
                <a:cs typeface="Times New Roman" panose="02020603050405020304" pitchFamily="18" charset="0"/>
              </a:rPr>
              <a:t>    ^</a:t>
            </a:r>
          </a:p>
          <a:p>
            <a:pPr marL="914400" lvl="2" indent="0">
              <a:buNone/>
            </a:pPr>
            <a:r>
              <a:rPr lang="en-US" sz="1800" dirty="0" err="1" smtClean="0">
                <a:latin typeface="Times New Roman" panose="02020603050405020304" pitchFamily="18" charset="0"/>
                <a:cs typeface="Times New Roman" panose="02020603050405020304" pitchFamily="18" charset="0"/>
              </a:rPr>
              <a:t>IndentationError</a:t>
            </a:r>
            <a:r>
              <a:rPr lang="en-US" sz="1800" dirty="0">
                <a:latin typeface="Times New Roman" panose="02020603050405020304" pitchFamily="18" charset="0"/>
                <a:cs typeface="Times New Roman" panose="02020603050405020304" pitchFamily="18" charset="0"/>
              </a:rPr>
              <a:t>: unexpected </a:t>
            </a:r>
            <a:r>
              <a:rPr lang="en-US" sz="1800" dirty="0" smtClean="0">
                <a:latin typeface="Times New Roman" panose="02020603050405020304" pitchFamily="18" charset="0"/>
                <a:cs typeface="Times New Roman" panose="02020603050405020304" pitchFamily="18" charset="0"/>
              </a:rPr>
              <a:t>indent</a:t>
            </a:r>
          </a:p>
          <a:p>
            <a:pPr marL="914400" lvl="2" indent="0">
              <a:buNone/>
            </a:pPr>
            <a:endParaRPr lang="en-US" sz="1800" dirty="0" smtClean="0">
              <a:latin typeface="Times New Roman" panose="02020603050405020304" pitchFamily="18" charset="0"/>
              <a:cs typeface="Times New Roman" panose="02020603050405020304" pitchFamily="18" charset="0"/>
            </a:endParaRPr>
          </a:p>
          <a:p>
            <a:pPr marL="914400" lvl="2" indent="0">
              <a:buNone/>
            </a:pPr>
            <a:r>
              <a:rPr lang="en-US" sz="2100" dirty="0" smtClean="0"/>
              <a:t>In this example, the problem is that the second line is indented by one space. But the error message points to y, which is misleading. In general, error messages indicate where the problem was discovered, but </a:t>
            </a:r>
            <a:r>
              <a:rPr lang="en-US" sz="2100" b="1" dirty="0" smtClean="0">
                <a:solidFill>
                  <a:srgbClr val="FF0000"/>
                </a:solidFill>
              </a:rPr>
              <a:t>the actual error might be earlier in the code, sometimes on a previous line.</a:t>
            </a:r>
            <a:endParaRPr lang="en-US" sz="21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r>
              <a:rPr lang="en-US" dirty="0" smtClean="0"/>
              <a:t>Runtime error (another example Py2 vs Py3)</a:t>
            </a:r>
            <a:br>
              <a:rPr lang="en-US" dirty="0" smtClean="0"/>
            </a:br>
            <a:r>
              <a:rPr lang="en-US" sz="1100" b="1" dirty="0" smtClean="0">
                <a:solidFill>
                  <a:srgbClr val="FF0000"/>
                </a:solidFill>
              </a:rPr>
              <a:t>The most useful parts are usually:</a:t>
            </a:r>
            <a:br>
              <a:rPr lang="en-US" sz="1100" b="1" dirty="0" smtClean="0">
                <a:solidFill>
                  <a:srgbClr val="FF0000"/>
                </a:solidFill>
              </a:rPr>
            </a:br>
            <a:r>
              <a:rPr lang="en-US" sz="1100" b="1" dirty="0" smtClean="0">
                <a:solidFill>
                  <a:srgbClr val="FF0000"/>
                </a:solidFill>
              </a:rPr>
              <a:t>* What kind of error it was, and</a:t>
            </a:r>
            <a:br>
              <a:rPr lang="en-US" sz="1100" b="1" dirty="0" smtClean="0">
                <a:solidFill>
                  <a:srgbClr val="FF0000"/>
                </a:solidFill>
              </a:rPr>
            </a:br>
            <a:r>
              <a:rPr lang="en-US" sz="1100" b="1" dirty="0" smtClean="0">
                <a:solidFill>
                  <a:srgbClr val="FF0000"/>
                </a:solidFill>
              </a:rPr>
              <a:t>* Where it occurred.</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t>Compute </a:t>
            </a:r>
            <a:r>
              <a:rPr lang="en-US" sz="2900" dirty="0"/>
              <a:t>a signal-to-noise ratio in decibels. </a:t>
            </a:r>
            <a:r>
              <a:rPr lang="en-US" sz="2900" dirty="0" smtClean="0"/>
              <a:t/>
            </a:r>
            <a:br>
              <a:rPr lang="en-US" sz="2900" dirty="0" smtClean="0"/>
            </a:br>
            <a:r>
              <a:rPr lang="en-US" sz="2900" dirty="0" smtClean="0"/>
              <a:t>The </a:t>
            </a:r>
            <a:r>
              <a:rPr lang="en-US" sz="2900" dirty="0"/>
              <a:t>formula </a:t>
            </a:r>
            <a:r>
              <a:rPr lang="en-US" sz="2900" dirty="0" smtClean="0"/>
              <a:t>is </a:t>
            </a:r>
            <a:r>
              <a:rPr lang="en-US" sz="2900" dirty="0" err="1" smtClean="0"/>
              <a:t>SNRdb</a:t>
            </a:r>
            <a:r>
              <a:rPr lang="en-US" sz="2900" dirty="0" smtClean="0"/>
              <a:t> </a:t>
            </a:r>
            <a:r>
              <a:rPr lang="en-US" sz="2900" dirty="0"/>
              <a:t>= 10 log10(</a:t>
            </a:r>
            <a:r>
              <a:rPr lang="en-US" sz="2900" dirty="0" err="1"/>
              <a:t>Psignal</a:t>
            </a:r>
            <a:r>
              <a:rPr lang="en-US" sz="2900" dirty="0"/>
              <a:t>/</a:t>
            </a:r>
            <a:r>
              <a:rPr lang="en-US" sz="2900" dirty="0" err="1"/>
              <a:t>Pnoise</a:t>
            </a:r>
            <a:r>
              <a:rPr lang="en-US" sz="2900" dirty="0"/>
              <a:t>). In Python, you might write something like this:</a:t>
            </a:r>
          </a:p>
          <a:p>
            <a:pPr marL="457200" lvl="1" indent="0">
              <a:buNone/>
            </a:pPr>
            <a:r>
              <a:rPr lang="en-US" sz="1900" dirty="0">
                <a:latin typeface="Times New Roman" panose="02020603050405020304" pitchFamily="18" charset="0"/>
                <a:cs typeface="Times New Roman" panose="02020603050405020304" pitchFamily="18" charset="0"/>
              </a:rPr>
              <a:t>import math</a:t>
            </a:r>
          </a:p>
          <a:p>
            <a:pPr marL="457200" lvl="1" indent="0">
              <a:buNone/>
            </a:pP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9</a:t>
            </a:r>
          </a:p>
          <a:p>
            <a:pPr marL="457200" lvl="1" indent="0">
              <a:buNone/>
            </a:pPr>
            <a:r>
              <a:rPr lang="en-US" sz="1900" dirty="0" err="1">
                <a:latin typeface="Times New Roman" panose="02020603050405020304" pitchFamily="18" charset="0"/>
                <a:cs typeface="Times New Roman" panose="02020603050405020304" pitchFamily="18" charset="0"/>
              </a:rPr>
              <a:t>noise_power</a:t>
            </a:r>
            <a:r>
              <a:rPr lang="en-US" sz="1900" dirty="0">
                <a:latin typeface="Times New Roman" panose="02020603050405020304" pitchFamily="18" charset="0"/>
                <a:cs typeface="Times New Roman" panose="02020603050405020304" pitchFamily="18" charset="0"/>
              </a:rPr>
              <a:t> = 10</a:t>
            </a:r>
          </a:p>
          <a:p>
            <a:pPr marL="457200" lvl="1" indent="0">
              <a:buNone/>
            </a:pPr>
            <a:r>
              <a:rPr lang="en-US" sz="1900" dirty="0">
                <a:latin typeface="Times New Roman" panose="02020603050405020304" pitchFamily="18" charset="0"/>
                <a:cs typeface="Times New Roman" panose="02020603050405020304" pitchFamily="18" charset="0"/>
              </a:rPr>
              <a:t>ratio = </a:t>
            </a: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noise_power</a:t>
            </a:r>
            <a:endParaRPr lang="en-US" sz="1900" dirty="0">
              <a:latin typeface="Times New Roman" panose="02020603050405020304" pitchFamily="18" charset="0"/>
              <a:cs typeface="Times New Roman" panose="02020603050405020304" pitchFamily="18" charset="0"/>
            </a:endParaRP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dirty="0">
                <a:latin typeface="Times New Roman" panose="02020603050405020304" pitchFamily="18" charset="0"/>
                <a:cs typeface="Times New Roman" panose="02020603050405020304" pitchFamily="18" charset="0"/>
              </a:rPr>
              <a:t>print decibels</a:t>
            </a:r>
          </a:p>
          <a:p>
            <a:r>
              <a:rPr lang="en-US" dirty="0">
                <a:cs typeface="Times New Roman" panose="02020603050405020304" pitchFamily="18" charset="0"/>
              </a:rPr>
              <a:t>But when you run </a:t>
            </a:r>
            <a:r>
              <a:rPr lang="en-US" dirty="0"/>
              <a:t>it in Python 2, you get an error message.</a:t>
            </a:r>
          </a:p>
          <a:p>
            <a:pPr marL="457200" lvl="1" indent="0">
              <a:buNone/>
            </a:pPr>
            <a:r>
              <a:rPr lang="en-US" sz="1900" dirty="0" err="1">
                <a:latin typeface="Times New Roman" panose="02020603050405020304" pitchFamily="18" charset="0"/>
                <a:cs typeface="Times New Roman" panose="02020603050405020304" pitchFamily="18" charset="0"/>
              </a:rPr>
              <a:t>Traceback</a:t>
            </a:r>
            <a:r>
              <a:rPr lang="en-US" sz="1900" dirty="0">
                <a:latin typeface="Times New Roman" panose="02020603050405020304" pitchFamily="18" charset="0"/>
                <a:cs typeface="Times New Roman" panose="02020603050405020304" pitchFamily="18" charset="0"/>
              </a:rPr>
              <a:t> (most recent call last):</a:t>
            </a:r>
          </a:p>
          <a:p>
            <a:pPr marL="457200" lvl="1" indent="0">
              <a:buNone/>
            </a:pPr>
            <a:r>
              <a:rPr lang="en-US" sz="1900" dirty="0">
                <a:latin typeface="Times New Roman" panose="02020603050405020304" pitchFamily="18" charset="0"/>
                <a:cs typeface="Times New Roman" panose="02020603050405020304" pitchFamily="18" charset="0"/>
              </a:rPr>
              <a:t>File "snr.py", line 5, in ?</a:t>
            </a: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b="1" dirty="0" err="1">
                <a:solidFill>
                  <a:srgbClr val="FF0000"/>
                </a:solidFill>
                <a:latin typeface="Times New Roman" panose="02020603050405020304" pitchFamily="18" charset="0"/>
                <a:cs typeface="Times New Roman" panose="02020603050405020304" pitchFamily="18" charset="0"/>
              </a:rPr>
              <a:t>ValueError</a:t>
            </a:r>
            <a:r>
              <a:rPr lang="en-US" sz="1900" b="1" dirty="0">
                <a:solidFill>
                  <a:srgbClr val="FF0000"/>
                </a:solidFill>
                <a:latin typeface="Times New Roman" panose="02020603050405020304" pitchFamily="18" charset="0"/>
                <a:cs typeface="Times New Roman" panose="02020603050405020304" pitchFamily="18" charset="0"/>
              </a:rPr>
              <a:t>: math domain error</a:t>
            </a:r>
          </a:p>
          <a:p>
            <a:r>
              <a:rPr lang="en-US" sz="2900" dirty="0"/>
              <a:t>The error message indicates line 5, but there is nothing wrong with that line. To find </a:t>
            </a:r>
            <a:r>
              <a:rPr lang="en-US" sz="2900" dirty="0" smtClean="0"/>
              <a:t>the real </a:t>
            </a:r>
            <a:r>
              <a:rPr lang="en-US" sz="2900" dirty="0"/>
              <a:t>error, it might be useful to print the value of ratio, which turns out to be 0. </a:t>
            </a:r>
            <a:r>
              <a:rPr lang="en-US" sz="2900" dirty="0" smtClean="0"/>
              <a:t>The problem </a:t>
            </a:r>
            <a:r>
              <a:rPr lang="en-US" sz="2900" dirty="0"/>
              <a:t>is in line 4, because dividing two integers does floor division. The solution is </a:t>
            </a:r>
            <a:r>
              <a:rPr lang="en-US" sz="2900" dirty="0" smtClean="0"/>
              <a:t>to represent </a:t>
            </a:r>
            <a:r>
              <a:rPr lang="en-US" sz="2900" dirty="0"/>
              <a:t>signal power and noise power with floating-point values.</a:t>
            </a:r>
          </a:p>
          <a:p>
            <a:r>
              <a:rPr lang="en-US" sz="2900" b="1" dirty="0">
                <a:solidFill>
                  <a:srgbClr val="FF0000"/>
                </a:solidFill>
              </a:rPr>
              <a:t>In general, error messages tell you where the problem was discovered, but that is often </a:t>
            </a:r>
            <a:r>
              <a:rPr lang="en-US" sz="2900" b="1" dirty="0" smtClean="0">
                <a:solidFill>
                  <a:srgbClr val="FF0000"/>
                </a:solidFill>
              </a:rPr>
              <a:t>not where </a:t>
            </a:r>
            <a:r>
              <a:rPr lang="en-US" sz="2900" b="1" dirty="0">
                <a:solidFill>
                  <a:srgbClr val="FF0000"/>
                </a:solidFill>
              </a:rPr>
              <a:t>it was caused.</a:t>
            </a:r>
          </a:p>
          <a:p>
            <a:r>
              <a:rPr lang="en-US" sz="1600" i="1" dirty="0" smtClean="0"/>
              <a:t>*In </a:t>
            </a:r>
            <a:r>
              <a:rPr lang="en-US" sz="1600" i="1" dirty="0"/>
              <a:t>Python 3, this example does not cause an error; the division operator performs </a:t>
            </a:r>
            <a:r>
              <a:rPr lang="en-US" sz="1600" i="1" dirty="0" err="1" smtClean="0"/>
              <a:t>floatingpoint</a:t>
            </a:r>
            <a:r>
              <a:rPr lang="en-US" sz="1600" i="1" dirty="0" smtClean="0"/>
              <a:t> division </a:t>
            </a:r>
            <a:r>
              <a:rPr lang="en-US" sz="1600" i="1" dirty="0"/>
              <a:t>even with integer operands.</a:t>
            </a:r>
          </a:p>
        </p:txBody>
      </p:sp>
    </p:spTree>
    <p:extLst>
      <p:ext uri="{BB962C8B-B14F-4D97-AF65-F5344CB8AC3E}">
        <p14:creationId xmlns:p14="http://schemas.microsoft.com/office/powerpoint/2010/main" val="48006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6</a:t>
            </a:r>
            <a:endParaRPr lang="en-US" dirty="0"/>
          </a:p>
        </p:txBody>
      </p:sp>
      <p:sp>
        <p:nvSpPr>
          <p:cNvPr id="3" name="Content Placeholder 2"/>
          <p:cNvSpPr>
            <a:spLocks noGrp="1"/>
          </p:cNvSpPr>
          <p:nvPr>
            <p:ph idx="1"/>
          </p:nvPr>
        </p:nvSpPr>
        <p:spPr/>
        <p:txBody>
          <a:bodyPr/>
          <a:lstStyle/>
          <a:p>
            <a:r>
              <a:rPr lang="en-US" dirty="0" smtClean="0"/>
              <a:t>Fruitful functions</a:t>
            </a:r>
            <a:endParaRPr lang="en-US" dirty="0"/>
          </a:p>
        </p:txBody>
      </p:sp>
    </p:spTree>
    <p:extLst>
      <p:ext uri="{BB962C8B-B14F-4D97-AF65-F5344CB8AC3E}">
        <p14:creationId xmlns:p14="http://schemas.microsoft.com/office/powerpoint/2010/main" val="1352788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Fruitful vs Void</a:t>
            </a:r>
            <a:endParaRPr lang="en-US" dirty="0"/>
          </a:p>
        </p:txBody>
      </p:sp>
      <p:sp>
        <p:nvSpPr>
          <p:cNvPr id="3" name="Content Placeholder 2"/>
          <p:cNvSpPr>
            <a:spLocks noGrp="1"/>
          </p:cNvSpPr>
          <p:nvPr>
            <p:ph idx="1"/>
          </p:nvPr>
        </p:nvSpPr>
        <p:spPr/>
        <p:txBody>
          <a:bodyPr>
            <a:normAutofit/>
          </a:bodyPr>
          <a:lstStyle/>
          <a:p>
            <a:r>
              <a:rPr lang="en-US" dirty="0" smtClean="0"/>
              <a:t>Void functions </a:t>
            </a:r>
            <a:r>
              <a:rPr lang="en-US" dirty="0"/>
              <a:t>return value is None</a:t>
            </a:r>
            <a:r>
              <a:rPr lang="en-US" dirty="0" smtClean="0"/>
              <a:t>.</a:t>
            </a:r>
          </a:p>
          <a:p>
            <a:r>
              <a:rPr lang="en-US" dirty="0" smtClean="0"/>
              <a:t>Can use a return statement</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temp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radius**2</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smtClean="0">
                <a:solidFill>
                  <a:srgbClr val="FF0000"/>
                </a:solidFill>
                <a:latin typeface="Times New Roman" panose="02020603050405020304" pitchFamily="18" charset="0"/>
                <a:cs typeface="Times New Roman" panose="02020603050405020304" pitchFamily="18" charset="0"/>
              </a:rPr>
              <a:t>temp</a:t>
            </a:r>
          </a:p>
          <a:p>
            <a:r>
              <a:rPr lang="en-US" sz="1800" dirty="0"/>
              <a:t>We have seen the return statement before, but </a:t>
            </a:r>
            <a:r>
              <a:rPr lang="en-US" sz="1800" b="1" dirty="0">
                <a:solidFill>
                  <a:srgbClr val="FF0000"/>
                </a:solidFill>
              </a:rPr>
              <a:t>in a fruitful function the return </a:t>
            </a:r>
            <a:r>
              <a:rPr lang="en-US" sz="1800" b="1" dirty="0" smtClean="0">
                <a:solidFill>
                  <a:srgbClr val="FF0000"/>
                </a:solidFill>
              </a:rPr>
              <a:t>statement includes </a:t>
            </a:r>
            <a:r>
              <a:rPr lang="en-US" sz="1800" b="1" dirty="0">
                <a:solidFill>
                  <a:srgbClr val="FF0000"/>
                </a:solidFill>
              </a:rPr>
              <a:t>an expression</a:t>
            </a:r>
            <a:r>
              <a:rPr lang="en-US" sz="1800" dirty="0"/>
              <a:t>. This statement means: “Return immediately from this </a:t>
            </a:r>
            <a:r>
              <a:rPr lang="en-US" sz="1800" dirty="0" smtClean="0"/>
              <a:t>function and </a:t>
            </a:r>
            <a:r>
              <a:rPr lang="en-US" sz="1800" dirty="0"/>
              <a:t>use the following expression as a return value.” The expression can be </a:t>
            </a:r>
            <a:r>
              <a:rPr lang="en-US" sz="1800" dirty="0" smtClean="0"/>
              <a:t>arbitrarily complicated</a:t>
            </a:r>
            <a:r>
              <a:rPr lang="en-US" sz="1800" dirty="0"/>
              <a:t>, so we could have written this function more concisely:</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a:t>
            </a:r>
            <a:r>
              <a:rPr lang="en-US" sz="1800" dirty="0" smtClean="0">
                <a:latin typeface="Times New Roman" panose="02020603050405020304" pitchFamily="18" charset="0"/>
                <a:cs typeface="Times New Roman" panose="02020603050405020304" pitchFamily="18" charset="0"/>
              </a:rPr>
              <a:t>2</a:t>
            </a:r>
          </a:p>
          <a:p>
            <a:r>
              <a:rPr lang="en-US" sz="1800" dirty="0" smtClean="0"/>
              <a:t>On the other hand, </a:t>
            </a:r>
            <a:r>
              <a:rPr lang="en-US" sz="1800" b="1" dirty="0" smtClean="0">
                <a:solidFill>
                  <a:srgbClr val="FF0000"/>
                </a:solidFill>
              </a:rPr>
              <a:t>temporary variables </a:t>
            </a:r>
            <a:r>
              <a:rPr lang="en-US" sz="1800" dirty="0" smtClean="0">
                <a:solidFill>
                  <a:srgbClr val="FF0000"/>
                </a:solidFill>
              </a:rPr>
              <a:t>like </a:t>
            </a:r>
            <a:r>
              <a:rPr lang="en-US" sz="1800" u="sng" dirty="0" smtClean="0">
                <a:solidFill>
                  <a:srgbClr val="FF0000"/>
                </a:solidFill>
              </a:rPr>
              <a:t>temp</a:t>
            </a:r>
            <a:r>
              <a:rPr lang="en-US" sz="1800" dirty="0" smtClean="0">
                <a:solidFill>
                  <a:srgbClr val="FF0000"/>
                </a:solidFill>
              </a:rPr>
              <a:t> often make debugging easier.</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202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Return Statements (for readability)</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Sometimes </a:t>
            </a:r>
            <a:r>
              <a:rPr lang="en-US" dirty="0">
                <a:solidFill>
                  <a:srgbClr val="FF0000"/>
                </a:solidFill>
              </a:rPr>
              <a:t>it is useful to have multiple return statements</a:t>
            </a:r>
            <a:r>
              <a:rPr lang="en-US" dirty="0"/>
              <a:t>, one in each branch of a conditional:</a:t>
            </a:r>
          </a:p>
          <a:p>
            <a:pPr marL="457200" lvl="1"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absolute_value</a:t>
            </a:r>
            <a:r>
              <a:rPr lang="en-US" dirty="0">
                <a:latin typeface="Times New Roman" panose="02020603050405020304" pitchFamily="18" charset="0"/>
                <a:cs typeface="Times New Roman" panose="02020603050405020304" pitchFamily="18" charset="0"/>
              </a:rPr>
              <a:t>(x):</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a:t>
            </a:r>
          </a:p>
          <a:p>
            <a:r>
              <a:rPr lang="en-US" dirty="0" smtClean="0"/>
              <a:t>Since </a:t>
            </a:r>
            <a:r>
              <a:rPr lang="en-US" dirty="0"/>
              <a:t>these return statements are in an alternative conditional, </a:t>
            </a:r>
            <a:r>
              <a:rPr lang="en-US" b="1" dirty="0">
                <a:solidFill>
                  <a:srgbClr val="FF0000"/>
                </a:solidFill>
              </a:rPr>
              <a:t>only one will be executed</a:t>
            </a:r>
            <a:r>
              <a:rPr lang="en-US" b="1" dirty="0" smtClean="0">
                <a:solidFill>
                  <a:srgbClr val="FF0000"/>
                </a:solidFill>
              </a:rPr>
              <a:t>.</a:t>
            </a:r>
          </a:p>
          <a:p>
            <a:r>
              <a:rPr lang="en-US" dirty="0"/>
              <a:t>In a fruitful function, it is a good idea to ensure that every possible path through the </a:t>
            </a:r>
            <a:r>
              <a:rPr lang="en-US" dirty="0" smtClean="0"/>
              <a:t>program hits </a:t>
            </a:r>
            <a:r>
              <a:rPr lang="en-US" dirty="0"/>
              <a:t>a return statement.</a:t>
            </a:r>
            <a:endParaRPr lang="en-US" b="1" dirty="0">
              <a:solidFill>
                <a:srgbClr val="FF0000"/>
              </a:solidFill>
            </a:endParaRPr>
          </a:p>
        </p:txBody>
      </p:sp>
    </p:spTree>
    <p:extLst>
      <p:ext uri="{BB962C8B-B14F-4D97-AF65-F5344CB8AC3E}">
        <p14:creationId xmlns:p14="http://schemas.microsoft.com/office/powerpoint/2010/main" val="1227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Operator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&gt;&gt;&gt; quotient = 7 /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print(quotient)</a:t>
            </a:r>
            <a:endParaRPr lang="en-US" sz="1600" dirty="0">
              <a:latin typeface="Times New Roman" panose="02020603050405020304" pitchFamily="18" charset="0"/>
              <a:cs typeface="Times New Roman" panose="02020603050405020304" pitchFamily="18" charset="0"/>
            </a:endParaRPr>
          </a:p>
          <a:p>
            <a:pPr marL="0" indent="0">
              <a:buNone/>
            </a:pPr>
            <a:r>
              <a:rPr lang="hr-HR" sz="1600" dirty="0" smtClean="0">
                <a:latin typeface="Times New Roman" panose="02020603050405020304" pitchFamily="18" charset="0"/>
                <a:cs typeface="Times New Roman" panose="02020603050405020304" pitchFamily="18" charset="0"/>
              </a:rPr>
              <a:t>2.3333333333333335</a:t>
            </a:r>
          </a:p>
          <a:p>
            <a:pPr marL="0"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remainder = 7 </a:t>
            </a:r>
            <a:r>
              <a:rPr lang="en-US" sz="1600" b="1" dirty="0">
                <a:solidFill>
                  <a:srgbClr val="FF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print(remainder)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10413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a:t>
            </a:r>
            <a:endParaRPr lang="en-US" dirty="0"/>
          </a:p>
        </p:txBody>
      </p:sp>
      <p:sp>
        <p:nvSpPr>
          <p:cNvPr id="3" name="Content Placeholder 2"/>
          <p:cNvSpPr>
            <a:spLocks noGrp="1"/>
          </p:cNvSpPr>
          <p:nvPr>
            <p:ph idx="1"/>
          </p:nvPr>
        </p:nvSpPr>
        <p:spPr/>
        <p:txBody>
          <a:bodyPr/>
          <a:lstStyle/>
          <a:p>
            <a:r>
              <a:rPr lang="en-US" dirty="0" smtClean="0"/>
              <a:t>To </a:t>
            </a:r>
            <a:r>
              <a:rPr lang="en-US" dirty="0"/>
              <a:t>deal with increasingly complex programs, you might want to try a process called </a:t>
            </a:r>
            <a:r>
              <a:rPr lang="en-US" b="1" dirty="0" smtClean="0"/>
              <a:t>incremental development</a:t>
            </a:r>
            <a:r>
              <a:rPr lang="en-US" dirty="0"/>
              <a:t>. </a:t>
            </a:r>
            <a:endParaRPr lang="en-US" dirty="0" smtClean="0"/>
          </a:p>
          <a:p>
            <a:r>
              <a:rPr lang="en-US" dirty="0" smtClean="0"/>
              <a:t>The </a:t>
            </a:r>
            <a:r>
              <a:rPr lang="en-US" dirty="0"/>
              <a:t>goal of incremental development is to avoid long </a:t>
            </a:r>
            <a:r>
              <a:rPr lang="en-US" dirty="0" smtClean="0"/>
              <a:t>debugging sessions </a:t>
            </a:r>
            <a:r>
              <a:rPr lang="en-US" dirty="0"/>
              <a:t>by adding and testing only a small amount of code at a time.</a:t>
            </a:r>
          </a:p>
        </p:txBody>
      </p:sp>
    </p:spTree>
    <p:extLst>
      <p:ext uri="{BB962C8B-B14F-4D97-AF65-F5344CB8AC3E}">
        <p14:creationId xmlns:p14="http://schemas.microsoft.com/office/powerpoint/2010/main" val="264901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a:t>
            </a:r>
            <a:endParaRPr lang="en-US" dirty="0"/>
          </a:p>
        </p:txBody>
      </p:sp>
      <p:sp>
        <p:nvSpPr>
          <p:cNvPr id="3" name="Content Placeholder 2"/>
          <p:cNvSpPr>
            <a:spLocks noGrp="1"/>
          </p:cNvSpPr>
          <p:nvPr>
            <p:ph idx="1"/>
          </p:nvPr>
        </p:nvSpPr>
        <p:spPr/>
        <p:txBody>
          <a:bodyPr>
            <a:normAutofit/>
          </a:bodyPr>
          <a:lstStyle/>
          <a:p>
            <a:r>
              <a:rPr lang="en-US" sz="2000" b="1" dirty="0" smtClean="0"/>
              <a:t>Scaffolding: </a:t>
            </a:r>
            <a:r>
              <a:rPr lang="en-US" sz="2000" dirty="0" smtClean="0"/>
              <a:t>Code </a:t>
            </a:r>
            <a:r>
              <a:rPr lang="en-US" sz="2000" dirty="0"/>
              <a:t>that is used during program development but is not part of the </a:t>
            </a:r>
            <a:r>
              <a:rPr lang="en-US" sz="2000" dirty="0" smtClean="0"/>
              <a:t>final version.</a:t>
            </a:r>
          </a:p>
          <a:p>
            <a:endParaRPr lang="es-ES" sz="2000" dirty="0" smtClean="0">
              <a:latin typeface="Times New Roman" panose="02020603050405020304" pitchFamily="18" charset="0"/>
              <a:cs typeface="Times New Roman" panose="02020603050405020304" pitchFamily="18" charset="0"/>
            </a:endParaRPr>
          </a:p>
          <a:p>
            <a:pPr marL="457200" lvl="1" indent="0">
              <a:buNone/>
            </a:pPr>
            <a:r>
              <a:rPr lang="es-ES" sz="1500" dirty="0" err="1" smtClean="0">
                <a:latin typeface="Times New Roman" panose="02020603050405020304" pitchFamily="18" charset="0"/>
                <a:cs typeface="Times New Roman" panose="02020603050405020304" pitchFamily="18" charset="0"/>
              </a:rPr>
              <a:t>def</a:t>
            </a:r>
            <a:r>
              <a:rPr lang="es-ES" sz="1500" dirty="0" smtClean="0">
                <a:latin typeface="Times New Roman" panose="02020603050405020304" pitchFamily="18" charset="0"/>
                <a:cs typeface="Times New Roman" panose="02020603050405020304" pitchFamily="18" charset="0"/>
              </a:rPr>
              <a:t> </a:t>
            </a:r>
            <a:r>
              <a:rPr lang="es-ES" sz="1500" dirty="0" err="1" smtClean="0">
                <a:latin typeface="Times New Roman" panose="02020603050405020304" pitchFamily="18" charset="0"/>
                <a:cs typeface="Times New Roman" panose="02020603050405020304" pitchFamily="18" charset="0"/>
              </a:rPr>
              <a:t>distance</a:t>
            </a:r>
            <a:r>
              <a:rPr lang="es-ES" sz="1500" dirty="0" smtClean="0">
                <a:latin typeface="Times New Roman" panose="02020603050405020304" pitchFamily="18" charset="0"/>
                <a:cs typeface="Times New Roman" panose="02020603050405020304" pitchFamily="18" charset="0"/>
              </a:rPr>
              <a:t>(x1, y1, x2, y2):</a:t>
            </a:r>
          </a:p>
          <a:p>
            <a:pPr marL="457200" lvl="1" indent="0">
              <a:buNone/>
            </a:pPr>
            <a:r>
              <a:rPr lang="en-US" sz="1500" dirty="0" smtClean="0">
                <a:latin typeface="Times New Roman" panose="02020603050405020304" pitchFamily="18" charset="0"/>
                <a:cs typeface="Times New Roman" panose="02020603050405020304" pitchFamily="18" charset="0"/>
              </a:rPr>
              <a:t>    dx </a:t>
            </a:r>
            <a:r>
              <a:rPr lang="en-US" sz="1500" dirty="0">
                <a:latin typeface="Times New Roman" panose="02020603050405020304" pitchFamily="18" charset="0"/>
                <a:cs typeface="Times New Roman" panose="02020603050405020304" pitchFamily="18" charset="0"/>
              </a:rPr>
              <a:t>= x2 - x1</a:t>
            </a:r>
          </a:p>
          <a:p>
            <a:pPr marL="457200" lvl="1" indent="0">
              <a:buNone/>
            </a:pP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dy</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y2 - y1</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'dx is', dx</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a:t>
            </a:r>
            <a:r>
              <a:rPr lang="en-US" sz="1500" dirty="0" err="1">
                <a:solidFill>
                  <a:srgbClr val="FF0000"/>
                </a:solidFill>
                <a:latin typeface="Times New Roman" panose="02020603050405020304" pitchFamily="18" charset="0"/>
                <a:cs typeface="Times New Roman" panose="02020603050405020304" pitchFamily="18" charset="0"/>
              </a:rPr>
              <a:t>dy</a:t>
            </a:r>
            <a:r>
              <a:rPr lang="en-US" sz="1500" dirty="0">
                <a:solidFill>
                  <a:srgbClr val="FF0000"/>
                </a:solidFill>
                <a:latin typeface="Times New Roman" panose="02020603050405020304" pitchFamily="18" charset="0"/>
                <a:cs typeface="Times New Roman" panose="02020603050405020304" pitchFamily="18" charset="0"/>
              </a:rPr>
              <a:t> is', </a:t>
            </a:r>
            <a:r>
              <a:rPr lang="en-US" sz="1500" dirty="0" err="1">
                <a:solidFill>
                  <a:srgbClr val="FF0000"/>
                </a:solidFill>
                <a:latin typeface="Times New Roman" panose="02020603050405020304" pitchFamily="18" charset="0"/>
                <a:cs typeface="Times New Roman" panose="02020603050405020304" pitchFamily="18" charset="0"/>
              </a:rPr>
              <a:t>dy</a:t>
            </a:r>
            <a:endParaRPr lang="en-US" sz="1500"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sz="1500" dirty="0" smtClean="0">
                <a:latin typeface="Times New Roman" panose="02020603050405020304" pitchFamily="18" charset="0"/>
                <a:cs typeface="Times New Roman" panose="02020603050405020304" pitchFamily="18" charset="0"/>
              </a:rPr>
              <a:t>    return 0.0</a:t>
            </a:r>
          </a:p>
          <a:p>
            <a:pPr marL="457200" lvl="1" indent="0">
              <a:buNone/>
            </a:pPr>
            <a:endParaRPr lang="en-US" sz="1500" dirty="0" smtClean="0">
              <a:latin typeface="Times New Roman" panose="02020603050405020304" pitchFamily="18" charset="0"/>
              <a:cs typeface="Times New Roman" panose="02020603050405020304" pitchFamily="18" charset="0"/>
            </a:endParaRPr>
          </a:p>
          <a:p>
            <a:r>
              <a:rPr lang="en-US" sz="2000" dirty="0" smtClean="0"/>
              <a:t>The </a:t>
            </a:r>
            <a:r>
              <a:rPr lang="en-US" sz="2000" dirty="0"/>
              <a:t>final version of the function doesn’t display anything when it runs; it only </a:t>
            </a:r>
            <a:r>
              <a:rPr lang="en-US" sz="2000" dirty="0" smtClean="0"/>
              <a:t>returns a </a:t>
            </a:r>
            <a:r>
              <a:rPr lang="en-US" sz="2000" dirty="0"/>
              <a:t>value. The </a:t>
            </a:r>
            <a:r>
              <a:rPr lang="en-US" sz="2000" dirty="0">
                <a:solidFill>
                  <a:srgbClr val="FF0000"/>
                </a:solidFill>
              </a:rPr>
              <a:t>print statements </a:t>
            </a:r>
            <a:r>
              <a:rPr lang="en-US" sz="2000" dirty="0"/>
              <a:t>we wrote are </a:t>
            </a:r>
            <a:r>
              <a:rPr lang="en-US" sz="2000" dirty="0">
                <a:solidFill>
                  <a:srgbClr val="FF0000"/>
                </a:solidFill>
              </a:rPr>
              <a:t>useful</a:t>
            </a:r>
            <a:r>
              <a:rPr lang="en-US" sz="2000" dirty="0"/>
              <a:t> </a:t>
            </a:r>
            <a:r>
              <a:rPr lang="en-US" sz="2000" dirty="0">
                <a:solidFill>
                  <a:srgbClr val="FF0000"/>
                </a:solidFill>
              </a:rPr>
              <a:t>for debugging</a:t>
            </a:r>
            <a:r>
              <a:rPr lang="en-US" sz="2000" dirty="0"/>
              <a:t>, but once you get </a:t>
            </a:r>
            <a:r>
              <a:rPr lang="en-US" sz="2000" dirty="0" smtClean="0"/>
              <a:t>the function </a:t>
            </a:r>
            <a:r>
              <a:rPr lang="en-US" sz="2000" dirty="0"/>
              <a:t>working, you should </a:t>
            </a:r>
            <a:r>
              <a:rPr lang="en-US" sz="2000" dirty="0">
                <a:solidFill>
                  <a:srgbClr val="FF0000"/>
                </a:solidFill>
              </a:rPr>
              <a:t>remove them</a:t>
            </a:r>
            <a:r>
              <a:rPr lang="en-US" sz="2000" dirty="0" smtClean="0"/>
              <a:t>..</a:t>
            </a:r>
            <a:endParaRPr lang="en-US" sz="2000" dirty="0"/>
          </a:p>
        </p:txBody>
      </p:sp>
    </p:spTree>
    <p:extLst>
      <p:ext uri="{BB962C8B-B14F-4D97-AF65-F5344CB8AC3E}">
        <p14:creationId xmlns:p14="http://schemas.microsoft.com/office/powerpoint/2010/main" val="169204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(process)</a:t>
            </a:r>
            <a:endParaRPr lang="en-US" dirty="0"/>
          </a:p>
        </p:txBody>
      </p:sp>
      <p:sp>
        <p:nvSpPr>
          <p:cNvPr id="3" name="Content Placeholder 2"/>
          <p:cNvSpPr>
            <a:spLocks noGrp="1"/>
          </p:cNvSpPr>
          <p:nvPr>
            <p:ph idx="1"/>
          </p:nvPr>
        </p:nvSpPr>
        <p:spPr/>
        <p:txBody>
          <a:bodyPr>
            <a:normAutofit/>
          </a:bodyPr>
          <a:lstStyle/>
          <a:p>
            <a:r>
              <a:rPr lang="en-US" b="1" dirty="0"/>
              <a:t>The key aspects of the process are:</a:t>
            </a:r>
          </a:p>
          <a:p>
            <a:pPr marL="514350" indent="-514350">
              <a:buFont typeface="+mj-lt"/>
              <a:buAutoNum type="arabicPeriod"/>
            </a:pPr>
            <a:r>
              <a:rPr lang="en-US" dirty="0" smtClean="0"/>
              <a:t>Start </a:t>
            </a:r>
            <a:r>
              <a:rPr lang="en-US" dirty="0"/>
              <a:t>with a working program and make small incremental changes. At any point, </a:t>
            </a:r>
            <a:r>
              <a:rPr lang="en-US" dirty="0" smtClean="0"/>
              <a:t>if there </a:t>
            </a:r>
            <a:r>
              <a:rPr lang="en-US" dirty="0"/>
              <a:t>is an error, you should have a good idea where it is.</a:t>
            </a:r>
          </a:p>
          <a:p>
            <a:pPr marL="514350" indent="-514350">
              <a:buFont typeface="+mj-lt"/>
              <a:buAutoNum type="arabicPeriod"/>
            </a:pPr>
            <a:r>
              <a:rPr lang="en-US" dirty="0" smtClean="0"/>
              <a:t>Use </a:t>
            </a:r>
            <a:r>
              <a:rPr lang="en-US" dirty="0"/>
              <a:t>temporary variables to hold intermediate values so you can display and </a:t>
            </a:r>
            <a:r>
              <a:rPr lang="en-US" dirty="0" smtClean="0"/>
              <a:t>check them</a:t>
            </a:r>
            <a:r>
              <a:rPr lang="en-US" dirty="0"/>
              <a:t>.</a:t>
            </a:r>
          </a:p>
          <a:p>
            <a:pPr marL="514350" indent="-514350">
              <a:buFont typeface="+mj-lt"/>
              <a:buAutoNum type="arabicPeriod"/>
            </a:pPr>
            <a:r>
              <a:rPr lang="en-US" dirty="0" smtClean="0"/>
              <a:t>Once </a:t>
            </a:r>
            <a:r>
              <a:rPr lang="en-US" dirty="0"/>
              <a:t>the program is working, you might want to remove some of </a:t>
            </a:r>
            <a:r>
              <a:rPr lang="en-US" dirty="0" smtClean="0"/>
              <a:t>the </a:t>
            </a:r>
            <a:r>
              <a:rPr lang="en-US" dirty="0"/>
              <a:t>scaffolding </a:t>
            </a:r>
            <a:r>
              <a:rPr lang="en-US" dirty="0" smtClean="0"/>
              <a:t>or consolidate </a:t>
            </a:r>
            <a:r>
              <a:rPr lang="en-US" dirty="0"/>
              <a:t>multiple statements into compound expressions, but only if it does </a:t>
            </a:r>
            <a:r>
              <a:rPr lang="en-US" dirty="0" smtClean="0"/>
              <a:t>not make </a:t>
            </a:r>
            <a:r>
              <a:rPr lang="en-US" dirty="0"/>
              <a:t>the program difficult to read.</a:t>
            </a:r>
          </a:p>
        </p:txBody>
      </p:sp>
    </p:spTree>
    <p:extLst>
      <p:ext uri="{BB962C8B-B14F-4D97-AF65-F5344CB8AC3E}">
        <p14:creationId xmlns:p14="http://schemas.microsoft.com/office/powerpoint/2010/main" val="57076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FF0000"/>
                </a:solidFill>
              </a:rPr>
              <a:t>The ability to call one function from within another is </a:t>
            </a:r>
            <a:r>
              <a:rPr lang="en-US" sz="2400" dirty="0">
                <a:solidFill>
                  <a:srgbClr val="FF0000"/>
                </a:solidFill>
              </a:rPr>
              <a:t>called </a:t>
            </a:r>
            <a:r>
              <a:rPr lang="en-US" sz="2400" b="1" dirty="0">
                <a:solidFill>
                  <a:srgbClr val="FF0000"/>
                </a:solidFill>
              </a:rPr>
              <a:t>composition</a:t>
            </a:r>
            <a:r>
              <a:rPr lang="en-US" sz="2400" dirty="0" smtClean="0">
                <a:solidFill>
                  <a:srgbClr val="FF0000"/>
                </a:solidFill>
              </a:rPr>
              <a:t>.</a:t>
            </a:r>
          </a:p>
          <a:p>
            <a:endParaRPr lang="en-US" sz="2400" dirty="0" smtClean="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fr-FR" sz="1800" dirty="0" smtClean="0">
                <a:latin typeface="Times New Roman" panose="02020603050405020304" pitchFamily="18" charset="0"/>
                <a:cs typeface="Times New Roman" panose="02020603050405020304" pitchFamily="18" charset="0"/>
              </a:rPr>
              <a:t>    radius </a:t>
            </a:r>
            <a:r>
              <a:rPr lang="fr-FR" sz="1800" dirty="0">
                <a:latin typeface="Times New Roman" panose="02020603050405020304" pitchFamily="18" charset="0"/>
                <a:cs typeface="Times New Roman" panose="02020603050405020304" pitchFamily="18" charset="0"/>
              </a:rPr>
              <a:t>= distance(xc, </a:t>
            </a:r>
            <a:r>
              <a:rPr lang="fr-FR" sz="1800" dirty="0" err="1">
                <a:latin typeface="Times New Roman" panose="02020603050405020304" pitchFamily="18" charset="0"/>
                <a:cs typeface="Times New Roman" panose="02020603050405020304" pitchFamily="18" charset="0"/>
              </a:rPr>
              <a:t>yc</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xp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yp</a:t>
            </a:r>
            <a:r>
              <a:rPr lang="fr-FR"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result </a:t>
            </a:r>
            <a:r>
              <a:rPr lang="en-US" sz="1800" dirty="0">
                <a:latin typeface="Times New Roman" panose="02020603050405020304" pitchFamily="18" charset="0"/>
                <a:cs typeface="Times New Roman" panose="02020603050405020304" pitchFamily="18" charset="0"/>
              </a:rPr>
              <a:t>= area(radius)</a:t>
            </a:r>
          </a:p>
          <a:p>
            <a:pPr marL="457200" lvl="1" indent="0">
              <a:buNone/>
            </a:pPr>
            <a:r>
              <a:rPr lang="en-US" sz="1800" dirty="0" smtClean="0">
                <a:latin typeface="Times New Roman" panose="02020603050405020304" pitchFamily="18" charset="0"/>
                <a:cs typeface="Times New Roman" panose="02020603050405020304" pitchFamily="18" charset="0"/>
              </a:rPr>
              <a:t>    return result</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000" dirty="0"/>
              <a:t>The temporary variables radius and result are useful for development and </a:t>
            </a:r>
            <a:r>
              <a:rPr lang="en-US" sz="2000" dirty="0" smtClean="0"/>
              <a:t>debugging, but </a:t>
            </a:r>
            <a:r>
              <a:rPr lang="en-US" sz="2000" dirty="0"/>
              <a:t>once the program is working, we can make it more concise by composing the </a:t>
            </a:r>
            <a:r>
              <a:rPr lang="en-US" sz="2000" dirty="0" smtClean="0"/>
              <a:t>function calls:</a:t>
            </a:r>
          </a:p>
          <a:p>
            <a:endParaRPr lang="en-US" sz="2400" dirty="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return </a:t>
            </a:r>
            <a:r>
              <a:rPr lang="en-US" sz="1800" dirty="0">
                <a:latin typeface="Times New Roman" panose="02020603050405020304" pitchFamily="18" charset="0"/>
                <a:cs typeface="Times New Roman" panose="02020603050405020304" pitchFamily="18" charset="0"/>
              </a:rPr>
              <a:t>area(distance(xc,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249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 </a:t>
            </a:r>
            <a:r>
              <a:rPr lang="en-US" sz="1600" i="1" dirty="0" smtClean="0"/>
              <a:t>(and other definitions)</a:t>
            </a:r>
            <a:endParaRPr lang="en-US" sz="1600" i="1" dirty="0"/>
          </a:p>
        </p:txBody>
      </p:sp>
      <p:sp>
        <p:nvSpPr>
          <p:cNvPr id="3" name="Content Placeholder 2"/>
          <p:cNvSpPr>
            <a:spLocks noGrp="1"/>
          </p:cNvSpPr>
          <p:nvPr>
            <p:ph idx="1"/>
          </p:nvPr>
        </p:nvSpPr>
        <p:spPr/>
        <p:txBody>
          <a:bodyPr>
            <a:normAutofit fontScale="92500" lnSpcReduction="20000"/>
          </a:bodyPr>
          <a:lstStyle/>
          <a:p>
            <a:r>
              <a:rPr lang="en-US" b="1" dirty="0"/>
              <a:t>temporary variable: </a:t>
            </a:r>
            <a:r>
              <a:rPr lang="en-US" dirty="0"/>
              <a:t>A variable used to store an intermediate value in a complex calculation.</a:t>
            </a:r>
          </a:p>
          <a:p>
            <a:r>
              <a:rPr lang="en-US" b="1" dirty="0"/>
              <a:t>dead code: </a:t>
            </a:r>
            <a:r>
              <a:rPr lang="en-US" dirty="0"/>
              <a:t>Part of a program that can never be executed, often because it appears after </a:t>
            </a:r>
            <a:r>
              <a:rPr lang="en-US" dirty="0" smtClean="0"/>
              <a:t>a return </a:t>
            </a:r>
            <a:r>
              <a:rPr lang="en-US" dirty="0"/>
              <a:t>statement.</a:t>
            </a:r>
          </a:p>
          <a:p>
            <a:r>
              <a:rPr lang="en-US" dirty="0"/>
              <a:t>None</a:t>
            </a:r>
            <a:r>
              <a:rPr lang="en-US" b="1" dirty="0"/>
              <a:t>: </a:t>
            </a:r>
            <a:r>
              <a:rPr lang="en-US" dirty="0"/>
              <a:t>A special value returned by functions that have no return statement or a return </a:t>
            </a:r>
            <a:r>
              <a:rPr lang="en-US" dirty="0" smtClean="0"/>
              <a:t>statement without </a:t>
            </a:r>
            <a:r>
              <a:rPr lang="en-US" dirty="0"/>
              <a:t>an argument.</a:t>
            </a:r>
          </a:p>
          <a:p>
            <a:r>
              <a:rPr lang="en-US" b="1" dirty="0"/>
              <a:t>incremental development: </a:t>
            </a:r>
            <a:r>
              <a:rPr lang="en-US" dirty="0"/>
              <a:t>A program development plan intended to avoid debugging </a:t>
            </a:r>
            <a:r>
              <a:rPr lang="en-US" dirty="0" smtClean="0"/>
              <a:t>by adding </a:t>
            </a:r>
            <a:r>
              <a:rPr lang="en-US" dirty="0"/>
              <a:t>and testing only a small amount of code at a time.</a:t>
            </a:r>
          </a:p>
          <a:p>
            <a:r>
              <a:rPr lang="en-US" b="1" dirty="0"/>
              <a:t>scaffolding: </a:t>
            </a:r>
            <a:r>
              <a:rPr lang="en-US" dirty="0"/>
              <a:t>Code that is used during program development but is not part of the </a:t>
            </a:r>
            <a:r>
              <a:rPr lang="en-US" dirty="0" smtClean="0"/>
              <a:t>final version</a:t>
            </a:r>
            <a:r>
              <a:rPr lang="en-US" dirty="0"/>
              <a:t>.</a:t>
            </a:r>
          </a:p>
          <a:p>
            <a:r>
              <a:rPr lang="en-US" b="1" dirty="0">
                <a:solidFill>
                  <a:srgbClr val="FF0000"/>
                </a:solidFill>
              </a:rPr>
              <a:t>guardian: </a:t>
            </a:r>
            <a:r>
              <a:rPr lang="en-US" dirty="0">
                <a:solidFill>
                  <a:srgbClr val="FF0000"/>
                </a:solidFill>
              </a:rPr>
              <a:t>A programming pattern that uses a </a:t>
            </a:r>
            <a:r>
              <a:rPr lang="en-US" dirty="0" smtClean="0">
                <a:solidFill>
                  <a:srgbClr val="FF0000"/>
                </a:solidFill>
              </a:rPr>
              <a:t>conditional </a:t>
            </a:r>
            <a:r>
              <a:rPr lang="en-US" dirty="0">
                <a:solidFill>
                  <a:srgbClr val="FF0000"/>
                </a:solidFill>
              </a:rPr>
              <a:t>statement to check for and </a:t>
            </a:r>
            <a:r>
              <a:rPr lang="en-US" dirty="0" smtClean="0">
                <a:solidFill>
                  <a:srgbClr val="FF0000"/>
                </a:solidFill>
              </a:rPr>
              <a:t>handle circumstances </a:t>
            </a:r>
            <a:r>
              <a:rPr lang="en-US" dirty="0">
                <a:solidFill>
                  <a:srgbClr val="FF0000"/>
                </a:solidFill>
              </a:rPr>
              <a:t>that might cause an error.</a:t>
            </a:r>
          </a:p>
        </p:txBody>
      </p:sp>
    </p:spTree>
    <p:extLst>
      <p:ext uri="{BB962C8B-B14F-4D97-AF65-F5344CB8AC3E}">
        <p14:creationId xmlns:p14="http://schemas.microsoft.com/office/powerpoint/2010/main" val="1845583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functions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solidFill>
                  <a:srgbClr val="FF0000"/>
                </a:solidFill>
              </a:rPr>
              <a:t>Functions can return </a:t>
            </a:r>
            <a:r>
              <a:rPr lang="en-US" b="1" dirty="0" err="1">
                <a:solidFill>
                  <a:srgbClr val="FF0000"/>
                </a:solidFill>
              </a:rPr>
              <a:t>booleans</a:t>
            </a:r>
            <a:r>
              <a:rPr lang="en-US" dirty="0">
                <a:solidFill>
                  <a:srgbClr val="FF0000"/>
                </a:solidFill>
              </a:rPr>
              <a:t>, </a:t>
            </a:r>
            <a:r>
              <a:rPr lang="en-US" dirty="0"/>
              <a:t>which is often </a:t>
            </a:r>
            <a:r>
              <a:rPr lang="en-US" b="1" dirty="0">
                <a:solidFill>
                  <a:srgbClr val="FF0000"/>
                </a:solidFill>
              </a:rPr>
              <a:t>convenient for hiding complicated tests </a:t>
            </a:r>
            <a:r>
              <a:rPr lang="en-US" b="1" dirty="0" smtClean="0">
                <a:solidFill>
                  <a:srgbClr val="FF0000"/>
                </a:solidFill>
              </a:rPr>
              <a:t>inside functions</a:t>
            </a:r>
            <a:r>
              <a:rPr lang="en-US" dirty="0" smtClean="0">
                <a:solidFill>
                  <a:srgbClr val="FF0000"/>
                </a:solidFill>
              </a:rPr>
              <a:t>.</a:t>
            </a:r>
            <a:endParaRPr lang="en-US" dirty="0" smtClean="0"/>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is_divisible</a:t>
            </a:r>
            <a:r>
              <a:rPr lang="en-US" dirty="0" smtClean="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 y ==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True</a:t>
            </a: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False</a:t>
            </a:r>
          </a:p>
          <a:p>
            <a:pPr marL="457200" lvl="1" indent="0">
              <a:buNone/>
            </a:pPr>
            <a:endParaRPr lang="en-US" dirty="0" smtClean="0">
              <a:latin typeface="Times New Roman" panose="02020603050405020304" pitchFamily="18" charset="0"/>
              <a:cs typeface="Times New Roman" panose="02020603050405020304" pitchFamily="18" charset="0"/>
            </a:endParaRPr>
          </a:p>
          <a:p>
            <a:r>
              <a:rPr lang="en-US" dirty="0"/>
              <a:t>It is </a:t>
            </a:r>
            <a:r>
              <a:rPr lang="en-US" b="1" dirty="0">
                <a:solidFill>
                  <a:srgbClr val="FF0000"/>
                </a:solidFill>
              </a:rPr>
              <a:t>common to give </a:t>
            </a:r>
            <a:r>
              <a:rPr lang="en-US" b="1" dirty="0" err="1">
                <a:solidFill>
                  <a:srgbClr val="FF0000"/>
                </a:solidFill>
              </a:rPr>
              <a:t>boolean</a:t>
            </a:r>
            <a:r>
              <a:rPr lang="en-US" b="1" dirty="0">
                <a:solidFill>
                  <a:srgbClr val="FF0000"/>
                </a:solidFill>
              </a:rPr>
              <a:t> functions names that sound like yes/no </a:t>
            </a:r>
            <a:r>
              <a:rPr lang="en-US" b="1" dirty="0" smtClean="0">
                <a:solidFill>
                  <a:srgbClr val="FF0000"/>
                </a:solidFill>
              </a:rPr>
              <a:t>questions</a:t>
            </a:r>
            <a:r>
              <a:rPr lang="en-US" dirty="0" smtClean="0"/>
              <a:t>; </a:t>
            </a:r>
            <a:r>
              <a:rPr lang="en-US" dirty="0" err="1" smtClean="0"/>
              <a:t>is_divisible</a:t>
            </a:r>
            <a:r>
              <a:rPr lang="en-US" dirty="0" smtClean="0"/>
              <a:t> </a:t>
            </a:r>
            <a:r>
              <a:rPr lang="en-US" dirty="0"/>
              <a:t>returns either True or False to indicate whether x is divisible by y</a:t>
            </a:r>
            <a:r>
              <a:rPr lang="en-US" dirty="0" smtClean="0"/>
              <a:t>.</a:t>
            </a:r>
          </a:p>
          <a:p>
            <a:endParaRPr lang="en-US" dirty="0"/>
          </a:p>
          <a:p>
            <a:pPr marL="457200" lvl="1" indent="0">
              <a:buNone/>
            </a:pPr>
            <a:r>
              <a:rPr lang="en-US" dirty="0" smtClean="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(6, 4)</a:t>
            </a:r>
          </a:p>
          <a:p>
            <a:pPr marL="457200" lvl="1" indent="0">
              <a:buNone/>
            </a:pPr>
            <a:r>
              <a:rPr lang="en-US" dirty="0">
                <a:latin typeface="Times New Roman" panose="02020603050405020304" pitchFamily="18" charset="0"/>
                <a:cs typeface="Times New Roman" panose="02020603050405020304" pitchFamily="18" charset="0"/>
              </a:rPr>
              <a:t>False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(6, 3)</a:t>
            </a:r>
          </a:p>
          <a:p>
            <a:pPr marL="457200" lvl="1" indent="0">
              <a:buNone/>
            </a:pPr>
            <a:r>
              <a:rPr lang="en-US" dirty="0" smtClean="0">
                <a:latin typeface="Times New Roman" panose="02020603050405020304" pitchFamily="18" charset="0"/>
                <a:cs typeface="Times New Roman" panose="02020603050405020304" pitchFamily="18" charset="0"/>
              </a:rPr>
              <a:t>True</a:t>
            </a:r>
          </a:p>
          <a:p>
            <a:pPr marL="457200" lvl="1" indent="0">
              <a:buNone/>
            </a:pPr>
            <a:endParaRPr lang="en-US" dirty="0">
              <a:latin typeface="Times New Roman" panose="02020603050405020304" pitchFamily="18" charset="0"/>
              <a:cs typeface="Times New Roman" panose="02020603050405020304" pitchFamily="18" charset="0"/>
            </a:endParaRPr>
          </a:p>
          <a:p>
            <a:r>
              <a:rPr lang="en-US" dirty="0"/>
              <a:t>The </a:t>
            </a:r>
            <a:r>
              <a:rPr lang="en-US" b="1" dirty="0">
                <a:solidFill>
                  <a:srgbClr val="FF0000"/>
                </a:solidFill>
              </a:rPr>
              <a:t>result of the == operator is a </a:t>
            </a:r>
            <a:r>
              <a:rPr lang="en-US" b="1" dirty="0" err="1">
                <a:solidFill>
                  <a:srgbClr val="FF0000"/>
                </a:solidFill>
              </a:rPr>
              <a:t>boolean</a:t>
            </a:r>
            <a:r>
              <a:rPr lang="en-US" dirty="0"/>
              <a:t>, so we can write the function more concisely </a:t>
            </a:r>
            <a:r>
              <a:rPr lang="en-US" dirty="0" smtClean="0"/>
              <a:t>by returning </a:t>
            </a:r>
            <a:r>
              <a:rPr lang="en-US" dirty="0"/>
              <a:t>it directly</a:t>
            </a:r>
            <a:r>
              <a:rPr lang="en-US" dirty="0" smtClean="0"/>
              <a:t>:</a:t>
            </a:r>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 % y == 0</a:t>
            </a:r>
          </a:p>
        </p:txBody>
      </p:sp>
    </p:spTree>
    <p:extLst>
      <p:ext uri="{BB962C8B-B14F-4D97-AF65-F5344CB8AC3E}">
        <p14:creationId xmlns:p14="http://schemas.microsoft.com/office/powerpoint/2010/main" val="2454160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factorial?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Definition of a factorial </a:t>
            </a:r>
            <a:r>
              <a:rPr lang="en-US" sz="1100" i="1" dirty="0" smtClean="0"/>
              <a:t>(dust off your math skills)</a:t>
            </a:r>
            <a:r>
              <a:rPr lang="en-US" dirty="0" smtClean="0"/>
              <a:t>:</a:t>
            </a:r>
          </a:p>
          <a:p>
            <a:pPr marL="0" indent="0">
              <a:buNone/>
            </a:pPr>
            <a:endParaRPr lang="en-US" sz="1600" dirty="0" smtClean="0"/>
          </a:p>
          <a:p>
            <a:pPr marL="0" indent="0">
              <a:buNone/>
            </a:pPr>
            <a:r>
              <a:rPr lang="en-US" sz="1600" dirty="0" smtClean="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1</a:t>
            </a:r>
          </a:p>
          <a:p>
            <a:pPr marL="0" indent="0">
              <a:buNone/>
            </a:pPr>
            <a:r>
              <a:rPr lang="en-US" sz="1600" dirty="0">
                <a:latin typeface="Times New Roman" panose="02020603050405020304" pitchFamily="18" charset="0"/>
                <a:cs typeface="Times New Roman" panose="02020603050405020304" pitchFamily="18" charset="0"/>
              </a:rPr>
              <a:t>n! = n(n </a:t>
            </a:r>
            <a:r>
              <a:rPr lang="en-US" sz="1600" dirty="0" smtClean="0">
                <a:latin typeface="Times New Roman" panose="02020603050405020304" pitchFamily="18" charset="0"/>
                <a:cs typeface="Times New Roman" panose="02020603050405020304" pitchFamily="18" charset="0"/>
              </a:rPr>
              <a:t>- 1)!</a:t>
            </a:r>
          </a:p>
          <a:p>
            <a:pPr marL="0" indent="0">
              <a:buNone/>
            </a:pPr>
            <a:endParaRPr lang="en-US" sz="1600" dirty="0"/>
          </a:p>
          <a:p>
            <a:r>
              <a:rPr lang="en-US" dirty="0" smtClean="0"/>
              <a:t>English Definition of a factorial:</a:t>
            </a:r>
          </a:p>
          <a:p>
            <a:endParaRPr lang="en-US" sz="1500" dirty="0" smtClean="0"/>
          </a:p>
          <a:p>
            <a:pPr lvl="1"/>
            <a:r>
              <a:rPr lang="en-US" sz="1600" dirty="0" smtClean="0"/>
              <a:t>This </a:t>
            </a:r>
            <a:r>
              <a:rPr lang="en-US" sz="1600" dirty="0"/>
              <a:t>definition says that the factorial of 0 is 1, and the factorial of any other value, n, is </a:t>
            </a:r>
            <a:r>
              <a:rPr lang="en-US" sz="1600" dirty="0" smtClean="0"/>
              <a:t>n multiplied </a:t>
            </a:r>
            <a:r>
              <a:rPr lang="en-US" sz="1600" dirty="0"/>
              <a:t>by the factorial of </a:t>
            </a:r>
            <a:r>
              <a:rPr lang="en-US" sz="1600" dirty="0" smtClean="0"/>
              <a:t>n - 1.</a:t>
            </a:r>
            <a:endParaRPr lang="en-US" sz="1600" dirty="0"/>
          </a:p>
          <a:p>
            <a:pPr lvl="1"/>
            <a:r>
              <a:rPr lang="en-US" sz="1600" dirty="0"/>
              <a:t>So 3! is 3 times 2!, which is 2 times 1!, which is 1 times 0!. Putting it all together, 3! equals </a:t>
            </a:r>
            <a:r>
              <a:rPr lang="en-US" sz="1600" dirty="0" smtClean="0"/>
              <a:t>3 times </a:t>
            </a:r>
            <a:r>
              <a:rPr lang="en-US" sz="1600" dirty="0"/>
              <a:t>2 times 1 times 1, which is 6</a:t>
            </a:r>
            <a:r>
              <a:rPr lang="en-US" sz="1600" dirty="0" smtClean="0"/>
              <a:t>.</a:t>
            </a:r>
          </a:p>
          <a:p>
            <a:pPr lvl="1"/>
            <a:endParaRPr lang="en-US" sz="1600" dirty="0" smtClean="0"/>
          </a:p>
          <a:p>
            <a:r>
              <a:rPr lang="en-US" sz="2000" dirty="0" smtClean="0"/>
              <a:t>A function which computes a factorial is a good example of recursion.</a:t>
            </a:r>
            <a:endParaRPr lang="en-US" sz="2000" dirty="0"/>
          </a:p>
        </p:txBody>
      </p:sp>
    </p:spTree>
    <p:extLst>
      <p:ext uri="{BB962C8B-B14F-4D97-AF65-F5344CB8AC3E}">
        <p14:creationId xmlns:p14="http://schemas.microsoft.com/office/powerpoint/2010/main" val="29442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Example (factorial)</a:t>
            </a:r>
            <a:endParaRPr lang="en-US" dirty="0"/>
          </a:p>
        </p:txBody>
      </p:sp>
      <p:sp>
        <p:nvSpPr>
          <p:cNvPr id="3" name="Content Placeholder 2"/>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factorial(n):</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 0:</a:t>
            </a: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factorial(n-1)</a:t>
            </a:r>
          </a:p>
          <a:p>
            <a:pPr marL="0" indent="0">
              <a:buNone/>
            </a:pPr>
            <a:r>
              <a:rPr lang="en-US" dirty="0" smtClean="0">
                <a:latin typeface="Times New Roman" panose="02020603050405020304" pitchFamily="18" charset="0"/>
                <a:cs typeface="Times New Roman" panose="02020603050405020304" pitchFamily="18" charset="0"/>
              </a:rPr>
              <a:t>        result </a:t>
            </a:r>
            <a:r>
              <a:rPr lang="en-US" dirty="0">
                <a:latin typeface="Times New Roman" panose="02020603050405020304" pitchFamily="18" charset="0"/>
                <a:cs typeface="Times New Roman" panose="02020603050405020304" pitchFamily="18" charset="0"/>
              </a:rPr>
              <a:t>= n * </a:t>
            </a:r>
            <a:r>
              <a:rPr lang="en-US" dirty="0" err="1">
                <a:latin typeface="Times New Roman" panose="02020603050405020304" pitchFamily="18" charset="0"/>
                <a:cs typeface="Times New Roman" panose="02020603050405020304" pitchFamily="18" charset="0"/>
              </a:rPr>
              <a:t>recurse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520424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values / types 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What happens if we call factorial and give it 1.5 as an argument</a:t>
            </a:r>
            <a:r>
              <a:rPr lang="en-US" dirty="0" smtClean="0"/>
              <a:t>? </a:t>
            </a:r>
            <a:r>
              <a:rPr lang="en-US" b="1" dirty="0" smtClean="0">
                <a:solidFill>
                  <a:srgbClr val="FF0000"/>
                </a:solidFill>
              </a:rPr>
              <a:t>ERROR</a:t>
            </a:r>
            <a:endParaRPr lang="en-US" b="1" dirty="0">
              <a:solidFill>
                <a:srgbClr val="FF0000"/>
              </a:solidFill>
            </a:endParaRPr>
          </a:p>
          <a:p>
            <a:pPr marL="0" indent="0">
              <a:buNone/>
            </a:pPr>
            <a:r>
              <a:rPr lang="en-US" sz="1600" dirty="0">
                <a:latin typeface="Times New Roman" panose="02020603050405020304" pitchFamily="18" charset="0"/>
                <a:cs typeface="Times New Roman" panose="02020603050405020304" pitchFamily="18" charset="0"/>
              </a:rPr>
              <a:t>&gt;&gt;&gt; factorial(1.5)</a:t>
            </a:r>
          </a:p>
          <a:p>
            <a:pPr marL="0" indent="0">
              <a:buNone/>
            </a:pPr>
            <a:r>
              <a:rPr lang="en-US" sz="1600" dirty="0" err="1">
                <a:solidFill>
                  <a:srgbClr val="FF0000"/>
                </a:solidFill>
                <a:latin typeface="Times New Roman" panose="02020603050405020304" pitchFamily="18" charset="0"/>
                <a:cs typeface="Times New Roman" panose="02020603050405020304" pitchFamily="18" charset="0"/>
              </a:rPr>
              <a:t>RuntimeError</a:t>
            </a:r>
            <a:r>
              <a:rPr lang="en-US" sz="1600" dirty="0">
                <a:solidFill>
                  <a:srgbClr val="FF0000"/>
                </a:solidFill>
                <a:latin typeface="Times New Roman" panose="02020603050405020304" pitchFamily="18" charset="0"/>
                <a:cs typeface="Times New Roman" panose="02020603050405020304" pitchFamily="18" charset="0"/>
              </a:rPr>
              <a:t>: Maximum recursion depth </a:t>
            </a:r>
            <a:r>
              <a:rPr lang="en-US" sz="1600" dirty="0" smtClean="0">
                <a:solidFill>
                  <a:srgbClr val="FF0000"/>
                </a:solidFill>
                <a:latin typeface="Times New Roman" panose="02020603050405020304" pitchFamily="18" charset="0"/>
                <a:cs typeface="Times New Roman" panose="02020603050405020304" pitchFamily="18" charset="0"/>
              </a:rPr>
              <a:t>exceeded</a:t>
            </a:r>
          </a:p>
          <a:p>
            <a:r>
              <a:rPr lang="en-US" dirty="0" smtClean="0"/>
              <a:t>Input checking code </a:t>
            </a:r>
            <a:r>
              <a:rPr lang="en-US" i="1" dirty="0" smtClean="0">
                <a:solidFill>
                  <a:srgbClr val="FF0000"/>
                </a:solidFill>
              </a:rPr>
              <a:t>(in red):</a:t>
            </a:r>
          </a:p>
          <a:p>
            <a:pPr marL="0" indent="0">
              <a:buNone/>
            </a:pPr>
            <a:r>
              <a:rPr lang="en-US" sz="1600" dirty="0" err="1" smtClean="0"/>
              <a:t>def</a:t>
            </a:r>
            <a:r>
              <a:rPr lang="en-US" sz="1600" dirty="0" smtClean="0"/>
              <a:t> factorial (n):</a:t>
            </a:r>
          </a:p>
          <a:p>
            <a:pPr marL="0" indent="0">
              <a:buNone/>
            </a:pPr>
            <a:r>
              <a:rPr lang="en-US" sz="1600" dirty="0" smtClean="0">
                <a:solidFill>
                  <a:srgbClr val="FF0000"/>
                </a:solidFill>
              </a:rPr>
              <a:t>    if </a:t>
            </a:r>
            <a:r>
              <a:rPr lang="en-US" sz="1600" dirty="0">
                <a:solidFill>
                  <a:srgbClr val="FF0000"/>
                </a:solidFill>
              </a:rPr>
              <a:t>not </a:t>
            </a:r>
            <a:r>
              <a:rPr lang="en-US" sz="1600" dirty="0" err="1">
                <a:solidFill>
                  <a:srgbClr val="FF0000"/>
                </a:solidFill>
              </a:rPr>
              <a:t>isinstance</a:t>
            </a:r>
            <a:r>
              <a:rPr lang="en-US" sz="1600" dirty="0">
                <a:solidFill>
                  <a:srgbClr val="FF0000"/>
                </a:solidFill>
              </a:rPr>
              <a:t>(n, </a:t>
            </a:r>
            <a:r>
              <a:rPr lang="en-US" sz="1600" dirty="0" err="1">
                <a:solidFill>
                  <a:srgbClr val="FF0000"/>
                </a:solidFill>
              </a:rPr>
              <a:t>int</a:t>
            </a:r>
            <a:r>
              <a:rPr lang="en-US" sz="1600" dirty="0">
                <a:solidFill>
                  <a:srgbClr val="FF0000"/>
                </a:solidFill>
              </a:rPr>
              <a:t>):</a:t>
            </a:r>
          </a:p>
          <a:p>
            <a:pPr marL="0" indent="0">
              <a:buNone/>
            </a:pPr>
            <a:r>
              <a:rPr lang="en-US" sz="1600" dirty="0" smtClean="0">
                <a:solidFill>
                  <a:srgbClr val="FF0000"/>
                </a:solidFill>
              </a:rPr>
              <a:t>        print('Factorial </a:t>
            </a:r>
            <a:r>
              <a:rPr lang="en-US" sz="1600" dirty="0">
                <a:solidFill>
                  <a:srgbClr val="FF0000"/>
                </a:solidFill>
              </a:rPr>
              <a:t>is only defined for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solidFill>
                  <a:srgbClr val="FF0000"/>
                </a:solidFill>
              </a:rPr>
              <a:t>    </a:t>
            </a:r>
            <a:r>
              <a:rPr lang="en-US" sz="1600" dirty="0" err="1" smtClean="0">
                <a:solidFill>
                  <a:srgbClr val="FF0000"/>
                </a:solidFill>
              </a:rPr>
              <a:t>elif</a:t>
            </a:r>
            <a:r>
              <a:rPr lang="en-US" sz="1600" dirty="0" smtClean="0">
                <a:solidFill>
                  <a:srgbClr val="FF0000"/>
                </a:solidFill>
              </a:rPr>
              <a:t> </a:t>
            </a:r>
            <a:r>
              <a:rPr lang="en-US" sz="1600" dirty="0">
                <a:solidFill>
                  <a:srgbClr val="FF0000"/>
                </a:solidFill>
              </a:rPr>
              <a:t>n &lt; 0:</a:t>
            </a:r>
          </a:p>
          <a:p>
            <a:pPr marL="0" indent="0">
              <a:buNone/>
            </a:pPr>
            <a:r>
              <a:rPr lang="en-US" sz="1600" dirty="0" smtClean="0">
                <a:solidFill>
                  <a:srgbClr val="FF0000"/>
                </a:solidFill>
              </a:rPr>
              <a:t>        print('Factorial </a:t>
            </a:r>
            <a:r>
              <a:rPr lang="en-US" sz="1600" dirty="0">
                <a:solidFill>
                  <a:srgbClr val="FF0000"/>
                </a:solidFill>
              </a:rPr>
              <a:t>is not defined for negative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t>    </a:t>
            </a:r>
            <a:r>
              <a:rPr lang="en-US" sz="1600" dirty="0" err="1" smtClean="0"/>
              <a:t>elif</a:t>
            </a:r>
            <a:r>
              <a:rPr lang="en-US" sz="1600" dirty="0" smtClean="0"/>
              <a:t> </a:t>
            </a:r>
            <a:r>
              <a:rPr lang="en-US" sz="1600" dirty="0"/>
              <a:t>n == 0:</a:t>
            </a:r>
          </a:p>
          <a:p>
            <a:pPr marL="0" indent="0">
              <a:buNone/>
            </a:pPr>
            <a:r>
              <a:rPr lang="en-US" sz="1600" dirty="0" smtClean="0"/>
              <a:t>        return </a:t>
            </a:r>
            <a:r>
              <a:rPr lang="en-US" sz="1600" dirty="0"/>
              <a:t>1</a:t>
            </a:r>
          </a:p>
          <a:p>
            <a:pPr marL="0" indent="0">
              <a:buNone/>
            </a:pPr>
            <a:r>
              <a:rPr lang="en-US" sz="1600" dirty="0" smtClean="0"/>
              <a:t>    else</a:t>
            </a:r>
            <a:r>
              <a:rPr lang="en-US" sz="1600" dirty="0"/>
              <a:t>:</a:t>
            </a:r>
          </a:p>
          <a:p>
            <a:pPr marL="0" indent="0">
              <a:buNone/>
            </a:pPr>
            <a:r>
              <a:rPr lang="en-US" sz="1600" dirty="0" smtClean="0"/>
              <a:t>        return </a:t>
            </a:r>
            <a:r>
              <a:rPr lang="en-US" sz="1600" dirty="0"/>
              <a:t>n * factorial(n-1</a:t>
            </a:r>
            <a:r>
              <a:rPr lang="en-US" sz="1600" dirty="0" smtClean="0"/>
              <a:t>)</a:t>
            </a:r>
          </a:p>
          <a:p>
            <a:r>
              <a:rPr lang="en-US" sz="2900" dirty="0"/>
              <a:t>The first base case handles </a:t>
            </a:r>
            <a:r>
              <a:rPr lang="en-US" sz="2900" dirty="0" err="1"/>
              <a:t>nonintegers</a:t>
            </a:r>
            <a:r>
              <a:rPr lang="en-US" sz="2900" dirty="0"/>
              <a:t>; the second catches negative integers. In both </a:t>
            </a:r>
            <a:r>
              <a:rPr lang="en-US" sz="2900" dirty="0" smtClean="0"/>
              <a:t>cases, the </a:t>
            </a:r>
            <a:r>
              <a:rPr lang="en-US" sz="2900" dirty="0"/>
              <a:t>program prints an error message and returns None to indicate that something </a:t>
            </a:r>
            <a:r>
              <a:rPr lang="en-US" sz="2900" dirty="0" smtClean="0"/>
              <a:t>went wrong.</a:t>
            </a:r>
          </a:p>
          <a:p>
            <a:pPr lvl="2"/>
            <a:r>
              <a:rPr lang="en-US" sz="1700" dirty="0" smtClean="0">
                <a:cs typeface="Times New Roman" panose="02020603050405020304" pitchFamily="18" charset="0"/>
              </a:rPr>
              <a:t>Run Example: </a:t>
            </a:r>
            <a:r>
              <a:rPr lang="en-US" sz="1200" dirty="0" smtClean="0">
                <a:latin typeface="Times New Roman" panose="02020603050405020304" pitchFamily="18" charset="0"/>
                <a:cs typeface="Times New Roman" panose="02020603050405020304" pitchFamily="18" charset="0"/>
              </a:rPr>
              <a:t>factorial</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fred</a:t>
            </a:r>
            <a:r>
              <a:rPr lang="en-US" sz="1200" dirty="0" smtClean="0">
                <a:latin typeface="Times New Roman" panose="02020603050405020304" pitchFamily="18" charset="0"/>
                <a:cs typeface="Times New Roman" panose="02020603050405020304" pitchFamily="18" charset="0"/>
              </a:rPr>
              <a:t>')  </a:t>
            </a:r>
            <a:r>
              <a:rPr lang="en-US" sz="1200" dirty="0" smtClean="0"/>
              <a:t>OR </a:t>
            </a:r>
            <a:r>
              <a:rPr lang="en-US" sz="12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factorial</a:t>
            </a:r>
            <a:r>
              <a:rPr lang="en-US" sz="1000" dirty="0" smtClean="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7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diagram</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Following </a:t>
            </a:r>
            <a:r>
              <a:rPr lang="en-US" dirty="0"/>
              <a:t>the flow of execution is one way to read programs, but it can quickly </a:t>
            </a:r>
            <a:r>
              <a:rPr lang="en-US" dirty="0" smtClean="0"/>
              <a:t>become labyrinthine</a:t>
            </a:r>
            <a:r>
              <a:rPr lang="en-US" dirty="0"/>
              <a:t>. An alternative is what I call the </a:t>
            </a:r>
            <a:r>
              <a:rPr lang="en-US" b="1" dirty="0">
                <a:solidFill>
                  <a:srgbClr val="FF0000"/>
                </a:solidFill>
              </a:rPr>
              <a:t>“leap of faith.” </a:t>
            </a:r>
            <a:r>
              <a:rPr lang="en-US" dirty="0"/>
              <a:t>When you come to a </a:t>
            </a:r>
            <a:r>
              <a:rPr lang="en-US" dirty="0" smtClean="0"/>
              <a:t>function call</a:t>
            </a:r>
            <a:r>
              <a:rPr lang="en-US" dirty="0"/>
              <a:t>, instead of following the flow of execution, you </a:t>
            </a:r>
            <a:r>
              <a:rPr lang="en-US" b="1" dirty="0">
                <a:solidFill>
                  <a:srgbClr val="FF0000"/>
                </a:solidFill>
              </a:rPr>
              <a:t>assume that the function works </a:t>
            </a:r>
            <a:r>
              <a:rPr lang="en-US" b="1" dirty="0" smtClean="0">
                <a:solidFill>
                  <a:srgbClr val="FF0000"/>
                </a:solidFill>
              </a:rPr>
              <a:t>correctly and </a:t>
            </a:r>
            <a:r>
              <a:rPr lang="en-US" b="1" dirty="0">
                <a:solidFill>
                  <a:srgbClr val="FF0000"/>
                </a:solidFill>
              </a:rPr>
              <a:t>returns the right result</a:t>
            </a:r>
            <a:r>
              <a:rPr lang="en-US" b="1" dirty="0" smtClean="0">
                <a:solidFill>
                  <a:srgbClr val="FF0000"/>
                </a:solidFill>
              </a:rPr>
              <a:t>.</a:t>
            </a:r>
          </a:p>
          <a:p>
            <a:pPr marL="514350" indent="-514350">
              <a:buFont typeface="+mj-lt"/>
              <a:buAutoNum type="arabicPeriod"/>
            </a:pPr>
            <a:endParaRPr lang="en-US" b="1" dirty="0" smtClean="0">
              <a:solidFill>
                <a:srgbClr val="FF0000"/>
              </a:solidFill>
            </a:endParaRPr>
          </a:p>
          <a:p>
            <a:pPr marL="514350" indent="-514350">
              <a:buFont typeface="+mj-lt"/>
              <a:buAutoNum type="arabicPeriod"/>
            </a:pPr>
            <a:r>
              <a:rPr lang="en-US" dirty="0"/>
              <a:t>When you get to the recursive call, instead </a:t>
            </a:r>
            <a:r>
              <a:rPr lang="en-US" dirty="0" smtClean="0"/>
              <a:t>of following </a:t>
            </a:r>
            <a:r>
              <a:rPr lang="en-US" dirty="0"/>
              <a:t>the flow of execution, you should assume that the recursive call works (</a:t>
            </a:r>
            <a:r>
              <a:rPr lang="en-US" dirty="0" smtClean="0"/>
              <a:t>yields the </a:t>
            </a:r>
            <a:r>
              <a:rPr lang="en-US" dirty="0"/>
              <a:t>correct result) and then ask yourself, </a:t>
            </a:r>
            <a:r>
              <a:rPr lang="en-US" dirty="0">
                <a:solidFill>
                  <a:srgbClr val="FF0000"/>
                </a:solidFill>
              </a:rPr>
              <a:t>“</a:t>
            </a:r>
            <a:r>
              <a:rPr lang="en-US" b="1" u="sng" dirty="0">
                <a:solidFill>
                  <a:srgbClr val="FF0000"/>
                </a:solidFill>
              </a:rPr>
              <a:t>Assuming</a:t>
            </a:r>
            <a:r>
              <a:rPr lang="en-US" dirty="0">
                <a:solidFill>
                  <a:srgbClr val="FF0000"/>
                </a:solidFill>
              </a:rPr>
              <a:t> that I can find the factorial of n </a:t>
            </a:r>
            <a:r>
              <a:rPr lang="en-US" dirty="0" smtClean="0">
                <a:solidFill>
                  <a:srgbClr val="FF0000"/>
                </a:solidFill>
              </a:rPr>
              <a:t>-1, can </a:t>
            </a:r>
            <a:r>
              <a:rPr lang="en-US" dirty="0">
                <a:solidFill>
                  <a:srgbClr val="FF0000"/>
                </a:solidFill>
              </a:rPr>
              <a:t>I compute the factorial of n?” </a:t>
            </a:r>
            <a:r>
              <a:rPr lang="en-US" dirty="0"/>
              <a:t>In this case, it is clear that you can, by multiplying by </a:t>
            </a:r>
            <a:r>
              <a:rPr lang="en-US" dirty="0" smtClean="0"/>
              <a:t>n.</a:t>
            </a:r>
          </a:p>
          <a:p>
            <a:pPr marL="514350" indent="-514350">
              <a:buFont typeface="+mj-lt"/>
              <a:buAutoNum type="arabicPeriod"/>
            </a:pPr>
            <a:endParaRPr lang="en-US" dirty="0" smtClean="0"/>
          </a:p>
          <a:p>
            <a:pPr marL="514350" indent="-514350">
              <a:buFont typeface="+mj-lt"/>
              <a:buAutoNum type="arabicPeriod"/>
            </a:pPr>
            <a:r>
              <a:rPr lang="en-US" dirty="0"/>
              <a:t>O</a:t>
            </a:r>
            <a:r>
              <a:rPr lang="en-US" dirty="0" smtClean="0"/>
              <a:t>f </a:t>
            </a:r>
            <a:r>
              <a:rPr lang="en-US" dirty="0"/>
              <a:t>course, it’s a bit strange to assume that the function works correctly when you </a:t>
            </a:r>
            <a:r>
              <a:rPr lang="en-US" dirty="0" smtClean="0"/>
              <a:t>haven’t finished </a:t>
            </a:r>
            <a:r>
              <a:rPr lang="en-US" dirty="0"/>
              <a:t>writing it, but that’s why it’s called a leap of faith!</a:t>
            </a:r>
          </a:p>
        </p:txBody>
      </p:sp>
    </p:spTree>
    <p:extLst>
      <p:ext uri="{BB962C8B-B14F-4D97-AF65-F5344CB8AC3E}">
        <p14:creationId xmlns:p14="http://schemas.microsoft.com/office/powerpoint/2010/main" val="278187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5</a:t>
            </a:r>
          </a:p>
          <a:p>
            <a:pPr marL="457200" lvl="1" indent="0">
              <a:buNone/>
            </a:pPr>
            <a:r>
              <a:rPr lang="en-US" sz="1800" dirty="0">
                <a:latin typeface="Times New Roman" panose="02020603050405020304" pitchFamily="18" charset="0"/>
                <a:cs typeface="Times New Roman" panose="02020603050405020304" pitchFamily="18" charset="0"/>
              </a:rPr>
              <a:t>True</a:t>
            </a:r>
          </a:p>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6</a:t>
            </a:r>
          </a:p>
          <a:p>
            <a:pPr marL="457200" lvl="1" indent="0">
              <a:buNone/>
            </a:pPr>
            <a:r>
              <a:rPr lang="en-US" sz="1800" dirty="0">
                <a:latin typeface="Times New Roman" panose="02020603050405020304" pitchFamily="18" charset="0"/>
                <a:cs typeface="Times New Roman" panose="02020603050405020304" pitchFamily="18" charset="0"/>
              </a:rPr>
              <a:t>False</a:t>
            </a:r>
          </a:p>
          <a:p>
            <a:endParaRPr lang="en-US" dirty="0" smtClean="0"/>
          </a:p>
          <a:p>
            <a:r>
              <a:rPr lang="en-US" dirty="0" smtClean="0"/>
              <a:t>True </a:t>
            </a:r>
            <a:r>
              <a:rPr lang="en-US" dirty="0"/>
              <a:t>and False are special values that belong to the type </a:t>
            </a:r>
            <a:r>
              <a:rPr lang="en-US" dirty="0" err="1"/>
              <a:t>bool</a:t>
            </a:r>
            <a:r>
              <a:rPr lang="en-US" dirty="0"/>
              <a:t>; they are not strings:</a:t>
            </a:r>
          </a:p>
          <a:p>
            <a:pPr marL="457200" lvl="1" indent="0">
              <a:buNone/>
            </a:pPr>
            <a:r>
              <a:rPr lang="en-US" sz="1600" dirty="0">
                <a:latin typeface="Times New Roman" panose="02020603050405020304" pitchFamily="18" charset="0"/>
                <a:cs typeface="Times New Roman" panose="02020603050405020304" pitchFamily="18" charset="0"/>
              </a:rPr>
              <a:t>&gt;&gt;&gt; type(True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a:t>
            </a:r>
            <a:r>
              <a:rPr lang="en-US" sz="1600" dirty="0" smtClean="0">
                <a:latin typeface="Times New Roman" panose="02020603050405020304" pitchFamily="18" charset="0"/>
                <a:cs typeface="Times New Roman" panose="02020603050405020304" pitchFamily="18" charset="0"/>
              </a:rPr>
              <a:t>'&gt;</a:t>
            </a:r>
          </a:p>
          <a:p>
            <a:pPr marL="457200" lvl="1"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type(False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'bool'&gt;</a:t>
            </a:r>
          </a:p>
        </p:txBody>
      </p:sp>
    </p:spTree>
    <p:extLst>
      <p:ext uri="{BB962C8B-B14F-4D97-AF65-F5344CB8AC3E}">
        <p14:creationId xmlns:p14="http://schemas.microsoft.com/office/powerpoint/2010/main" val="2783913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stack diagram</a:t>
            </a:r>
            <a:endParaRPr lang="en-US" dirty="0"/>
          </a:p>
        </p:txBody>
      </p:sp>
      <p:pic>
        <p:nvPicPr>
          <p:cNvPr id="4" name="Content Placeholder 3"/>
          <p:cNvPicPr>
            <a:picLocks noGrp="1" noChangeAspect="1"/>
          </p:cNvPicPr>
          <p:nvPr>
            <p:ph sz="half" idx="1"/>
          </p:nvPr>
        </p:nvPicPr>
        <p:blipFill>
          <a:blip r:embed="rId2"/>
          <a:stretch>
            <a:fillRect/>
          </a:stretch>
        </p:blipFill>
        <p:spPr>
          <a:xfrm>
            <a:off x="1047271" y="2730275"/>
            <a:ext cx="4340790" cy="2542038"/>
          </a:xfrm>
          <a:prstGeom prst="rect">
            <a:avLst/>
          </a:prstGeom>
        </p:spPr>
      </p:pic>
      <p:sp>
        <p:nvSpPr>
          <p:cNvPr id="5" name="Content Placeholder 4"/>
          <p:cNvSpPr>
            <a:spLocks noGrp="1"/>
          </p:cNvSpPr>
          <p:nvPr>
            <p:ph sz="half" idx="2"/>
          </p:nvPr>
        </p:nvSpPr>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factorial(n):</a:t>
            </a:r>
          </a:p>
          <a:p>
            <a:pPr marL="0" indent="0">
              <a:buNone/>
            </a:pP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n == 0:</a:t>
            </a: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1</a:t>
            </a:r>
          </a:p>
          <a:p>
            <a:pPr marL="0" indent="0">
              <a:buNone/>
            </a:pPr>
            <a:r>
              <a:rPr lang="en-US" sz="2000" dirty="0" smtClean="0">
                <a:latin typeface="Times New Roman" panose="02020603050405020304" pitchFamily="18" charset="0"/>
                <a:cs typeface="Times New Roman" panose="02020603050405020304" pitchFamily="18" charset="0"/>
              </a:rPr>
              <a:t>    else</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factorial(n-1)</a:t>
            </a:r>
          </a:p>
          <a:p>
            <a:pPr marL="0" indent="0">
              <a:buNone/>
            </a:pPr>
            <a:r>
              <a:rPr lang="en-US" sz="2000" dirty="0" smtClean="0">
                <a:latin typeface="Times New Roman" panose="02020603050405020304" pitchFamily="18" charset="0"/>
                <a:cs typeface="Times New Roman" panose="02020603050405020304" pitchFamily="18" charset="0"/>
              </a:rPr>
              <a:t>        result </a:t>
            </a:r>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recurse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489685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Breaking a large program into smaller functions creates natural checkpoints for debugging.</a:t>
            </a:r>
          </a:p>
          <a:p>
            <a:r>
              <a:rPr lang="en-US" dirty="0">
                <a:solidFill>
                  <a:srgbClr val="FF0000"/>
                </a:solidFill>
              </a:rPr>
              <a:t>If a function is not working, there are three possibilities to </a:t>
            </a:r>
            <a:r>
              <a:rPr lang="en-US" dirty="0" smtClean="0">
                <a:solidFill>
                  <a:srgbClr val="FF0000"/>
                </a:solidFill>
              </a:rPr>
              <a:t>consider:</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arguments</a:t>
            </a:r>
            <a:r>
              <a:rPr lang="en-US" dirty="0">
                <a:solidFill>
                  <a:srgbClr val="FF0000"/>
                </a:solidFill>
              </a:rPr>
              <a:t> the function is getting; a </a:t>
            </a:r>
            <a:r>
              <a:rPr lang="en-US" dirty="0" smtClean="0">
                <a:solidFill>
                  <a:srgbClr val="FF0000"/>
                </a:solidFill>
              </a:rPr>
              <a:t>precondition is 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function</a:t>
            </a:r>
            <a:r>
              <a:rPr lang="en-US" dirty="0">
                <a:solidFill>
                  <a:srgbClr val="FF0000"/>
                </a:solidFill>
              </a:rPr>
              <a:t>; a </a:t>
            </a:r>
            <a:r>
              <a:rPr lang="en-US" dirty="0" err="1">
                <a:solidFill>
                  <a:srgbClr val="FF0000"/>
                </a:solidFill>
              </a:rPr>
              <a:t>postcondition</a:t>
            </a:r>
            <a:r>
              <a:rPr lang="en-US" dirty="0">
                <a:solidFill>
                  <a:srgbClr val="FF0000"/>
                </a:solidFill>
              </a:rPr>
              <a:t> is </a:t>
            </a:r>
            <a:r>
              <a:rPr lang="en-US" dirty="0" smtClean="0">
                <a:solidFill>
                  <a:srgbClr val="FF0000"/>
                </a:solidFill>
              </a:rPr>
              <a:t>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return value </a:t>
            </a:r>
            <a:r>
              <a:rPr lang="en-US" dirty="0">
                <a:solidFill>
                  <a:srgbClr val="FF0000"/>
                </a:solidFill>
              </a:rPr>
              <a:t>or the way it is being used.</a:t>
            </a:r>
          </a:p>
          <a:p>
            <a:r>
              <a:rPr lang="en-US" dirty="0"/>
              <a:t>To rule out the first possibility, you can add a print statement at the beginning of </a:t>
            </a:r>
            <a:r>
              <a:rPr lang="en-US" dirty="0" smtClean="0"/>
              <a:t>the function </a:t>
            </a:r>
            <a:r>
              <a:rPr lang="en-US" dirty="0"/>
              <a:t>and display the values of the parameters (and maybe their types). Or you </a:t>
            </a:r>
            <a:r>
              <a:rPr lang="en-US" dirty="0" smtClean="0"/>
              <a:t>can write </a:t>
            </a:r>
            <a:r>
              <a:rPr lang="en-US" dirty="0"/>
              <a:t>code that checks the preconditions </a:t>
            </a:r>
            <a:r>
              <a:rPr lang="en-US" dirty="0" smtClean="0"/>
              <a:t>explicitly.  If </a:t>
            </a:r>
            <a:r>
              <a:rPr lang="en-US" dirty="0"/>
              <a:t>the parameters look good, add a print statement before each return statement that </a:t>
            </a:r>
            <a:r>
              <a:rPr lang="en-US" dirty="0" smtClean="0"/>
              <a:t>displays the </a:t>
            </a:r>
            <a:r>
              <a:rPr lang="en-US" dirty="0"/>
              <a:t>return value. If possible, check the result by hand. Consider calling the </a:t>
            </a:r>
            <a:r>
              <a:rPr lang="en-US" dirty="0" smtClean="0"/>
              <a:t>function with </a:t>
            </a:r>
            <a:r>
              <a:rPr lang="en-US" dirty="0"/>
              <a:t>values that make it easy to check the result (as in Section 6.2).</a:t>
            </a:r>
          </a:p>
          <a:p>
            <a:r>
              <a:rPr lang="en-US" dirty="0"/>
              <a:t>If the function seems to be working, look at the function call to make sure the return </a:t>
            </a:r>
            <a:r>
              <a:rPr lang="en-US" dirty="0" smtClean="0"/>
              <a:t>value is </a:t>
            </a:r>
            <a:r>
              <a:rPr lang="en-US" dirty="0"/>
              <a:t>being used correctly (or used at all!).</a:t>
            </a:r>
          </a:p>
          <a:p>
            <a:r>
              <a:rPr lang="en-US" dirty="0"/>
              <a:t>Adding print statements at the beginning and end of a function can help make the flow </a:t>
            </a:r>
            <a:r>
              <a:rPr lang="en-US" dirty="0" smtClean="0"/>
              <a:t>of execution </a:t>
            </a:r>
            <a:r>
              <a:rPr lang="en-US" dirty="0"/>
              <a:t>more visible</a:t>
            </a:r>
            <a:r>
              <a:rPr lang="en-US" dirty="0" smtClean="0"/>
              <a:t>.</a:t>
            </a:r>
            <a:endParaRPr lang="en-US" dirty="0"/>
          </a:p>
        </p:txBody>
      </p:sp>
    </p:spTree>
    <p:extLst>
      <p:ext uri="{BB962C8B-B14F-4D97-AF65-F5344CB8AC3E}">
        <p14:creationId xmlns:p14="http://schemas.microsoft.com/office/powerpoint/2010/main" val="4164697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(week4 CH7)</a:t>
            </a:r>
            <a:endParaRPr lang="en-US" dirty="0"/>
          </a:p>
        </p:txBody>
      </p:sp>
    </p:spTree>
    <p:extLst>
      <p:ext uri="{BB962C8B-B14F-4D97-AF65-F5344CB8AC3E}">
        <p14:creationId xmlns:p14="http://schemas.microsoft.com/office/powerpoint/2010/main" val="189102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sz="3600" dirty="0" smtClean="0"/>
              <a:t>Topics</a:t>
            </a:r>
          </a:p>
          <a:p>
            <a:pPr lvl="1"/>
            <a:r>
              <a:rPr lang="en-US" sz="3200" dirty="0" smtClean="0"/>
              <a:t>Strings</a:t>
            </a:r>
          </a:p>
          <a:p>
            <a:r>
              <a:rPr lang="en-US" sz="3600" dirty="0" smtClean="0"/>
              <a:t>Next week:</a:t>
            </a:r>
          </a:p>
          <a:p>
            <a:pPr lvl="1"/>
            <a:r>
              <a:rPr lang="en-US" sz="3200" dirty="0" smtClean="0"/>
              <a:t>Lists</a:t>
            </a:r>
          </a:p>
          <a:p>
            <a:pPr lvl="1"/>
            <a:r>
              <a:rPr lang="en-US" sz="3200" dirty="0" smtClean="0"/>
              <a:t>Dictionaries</a:t>
            </a:r>
          </a:p>
          <a:p>
            <a:pPr lvl="1"/>
            <a:r>
              <a:rPr lang="en-US" sz="3200" dirty="0" smtClean="0"/>
              <a:t>Tuples</a:t>
            </a:r>
          </a:p>
          <a:p>
            <a:pPr lvl="1"/>
            <a:r>
              <a:rPr lang="en-US" sz="3200" dirty="0" smtClean="0"/>
              <a:t>Files</a:t>
            </a:r>
          </a:p>
          <a:p>
            <a:endParaRPr lang="en-US" dirty="0" smtClean="0"/>
          </a:p>
        </p:txBody>
      </p:sp>
    </p:spTree>
    <p:extLst>
      <p:ext uri="{BB962C8B-B14F-4D97-AF65-F5344CB8AC3E}">
        <p14:creationId xmlns:p14="http://schemas.microsoft.com/office/powerpoint/2010/main" val="2114882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b="1" dirty="0" smtClean="0"/>
              <a:t>A </a:t>
            </a:r>
            <a:r>
              <a:rPr lang="en-US" b="1" dirty="0"/>
              <a:t>string is a sequence</a:t>
            </a:r>
          </a:p>
          <a:p>
            <a:pPr lvl="1"/>
            <a:r>
              <a:rPr lang="en-US" dirty="0"/>
              <a:t>A string is a </a:t>
            </a:r>
            <a:r>
              <a:rPr lang="en-US" b="1" dirty="0"/>
              <a:t>sequence </a:t>
            </a:r>
            <a:r>
              <a:rPr lang="en-US" dirty="0"/>
              <a:t>of characters. You can access the characters one at a time with the</a:t>
            </a:r>
          </a:p>
          <a:p>
            <a:r>
              <a:rPr lang="en-US" dirty="0" smtClean="0"/>
              <a:t>Use the bracket </a:t>
            </a:r>
            <a:r>
              <a:rPr lang="en-US" dirty="0"/>
              <a:t>operator:</a:t>
            </a:r>
          </a:p>
          <a:p>
            <a:pPr marL="457200" lvl="1" indent="0">
              <a:buNone/>
            </a:pPr>
            <a:r>
              <a:rPr lang="en-US" sz="1800" dirty="0">
                <a:latin typeface="Times New Roman" panose="02020603050405020304" pitchFamily="18" charset="0"/>
                <a:cs typeface="Times New Roman" panose="02020603050405020304" pitchFamily="18" charset="0"/>
              </a:rPr>
              <a:t>&gt;&gt;&gt; fruit = 'banana'</a:t>
            </a:r>
          </a:p>
          <a:p>
            <a:pPr marL="457200" lvl="1" indent="0">
              <a:buNone/>
            </a:pPr>
            <a:r>
              <a:rPr lang="en-US" sz="1800" dirty="0">
                <a:latin typeface="Times New Roman" panose="02020603050405020304" pitchFamily="18" charset="0"/>
                <a:cs typeface="Times New Roman" panose="02020603050405020304" pitchFamily="18" charset="0"/>
              </a:rPr>
              <a:t>&gt;&gt;&gt; letter = fruit[1]</a:t>
            </a:r>
          </a:p>
          <a:p>
            <a:r>
              <a:rPr lang="en-US" dirty="0" smtClean="0"/>
              <a:t>The second statement selects character</a:t>
            </a:r>
            <a:br>
              <a:rPr lang="en-US" dirty="0" smtClean="0"/>
            </a:br>
            <a:r>
              <a:rPr lang="en-US" sz="1800" dirty="0" smtClean="0">
                <a:latin typeface="Times New Roman" charset="0"/>
                <a:ea typeface="Times New Roman" charset="0"/>
                <a:cs typeface="Times New Roman" charset="0"/>
              </a:rPr>
              <a:t>&gt;&gt;&gt; print (letter)</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a</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print(fruit)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banana</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28957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Traversing a string</a:t>
            </a:r>
          </a:p>
          <a:p>
            <a:r>
              <a:rPr lang="en-US" dirty="0" smtClean="0"/>
              <a:t>One </a:t>
            </a:r>
            <a:r>
              <a:rPr lang="en-US" dirty="0"/>
              <a:t>way to write a traversal is with </a:t>
            </a:r>
            <a:r>
              <a:rPr lang="en-US" dirty="0" smtClean="0"/>
              <a:t>a while </a:t>
            </a:r>
            <a:r>
              <a:rPr lang="en-US" dirty="0"/>
              <a:t>loop:</a:t>
            </a:r>
          </a:p>
          <a:p>
            <a:pPr marL="457200" lvl="1" indent="0">
              <a:buNone/>
            </a:pPr>
            <a:r>
              <a:rPr lang="en-US" sz="2000" dirty="0">
                <a:latin typeface="Times New Roman" panose="02020603050405020304" pitchFamily="18" charset="0"/>
                <a:cs typeface="Times New Roman" panose="02020603050405020304" pitchFamily="18" charset="0"/>
              </a:rPr>
              <a:t>index = 0</a:t>
            </a:r>
          </a:p>
          <a:p>
            <a:pPr marL="457200" lvl="1" indent="0">
              <a:buNone/>
            </a:pPr>
            <a:r>
              <a:rPr lang="en-US" sz="2000" dirty="0">
                <a:latin typeface="Times New Roman" panose="02020603050405020304" pitchFamily="18" charset="0"/>
                <a:cs typeface="Times New Roman" panose="02020603050405020304" pitchFamily="18" charset="0"/>
              </a:rPr>
              <a:t>while index &lt;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(fruit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letter </a:t>
            </a:r>
            <a:r>
              <a:rPr lang="en-US" sz="2000" dirty="0">
                <a:latin typeface="Times New Roman" panose="02020603050405020304" pitchFamily="18" charset="0"/>
                <a:cs typeface="Times New Roman" panose="02020603050405020304" pitchFamily="18" charset="0"/>
              </a:rPr>
              <a:t>= fruit[index]</a:t>
            </a:r>
          </a:p>
          <a:p>
            <a:pPr marL="457200" lvl="1" indent="0">
              <a:buNone/>
            </a:pPr>
            <a:r>
              <a:rPr lang="en-US" sz="2000" dirty="0" smtClean="0">
                <a:latin typeface="Times New Roman" panose="02020603050405020304" pitchFamily="18" charset="0"/>
                <a:cs typeface="Times New Roman" panose="02020603050405020304" pitchFamily="18" charset="0"/>
              </a:rPr>
              <a:t>    print (letter)</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index </a:t>
            </a:r>
            <a:r>
              <a:rPr lang="en-US" sz="2000" dirty="0">
                <a:latin typeface="Times New Roman" panose="02020603050405020304" pitchFamily="18" charset="0"/>
                <a:cs typeface="Times New Roman" panose="02020603050405020304" pitchFamily="18" charset="0"/>
              </a:rPr>
              <a:t>= index + </a:t>
            </a:r>
            <a:r>
              <a:rPr lang="en-US" sz="2000" dirty="0" smtClean="0">
                <a:latin typeface="Times New Roman" panose="02020603050405020304" pitchFamily="18" charset="0"/>
                <a:cs typeface="Times New Roman" panose="02020603050405020304" pitchFamily="18" charset="0"/>
              </a:rPr>
              <a:t>1</a:t>
            </a:r>
          </a:p>
          <a:p>
            <a:r>
              <a:rPr lang="en-US" dirty="0"/>
              <a:t>Another way to write a traversal is with a for loop:</a:t>
            </a:r>
          </a:p>
          <a:p>
            <a:pPr marL="457200" lvl="1" indent="0">
              <a:buNone/>
            </a:pPr>
            <a:r>
              <a:rPr lang="en-US" sz="2000" dirty="0">
                <a:latin typeface="Times New Roman" panose="02020603050405020304" pitchFamily="18" charset="0"/>
                <a:cs typeface="Times New Roman" panose="02020603050405020304" pitchFamily="18" charset="0"/>
              </a:rPr>
              <a:t>for char in fruit:</a:t>
            </a:r>
          </a:p>
          <a:p>
            <a:pPr marL="457200" lvl="1" indent="0">
              <a:buNone/>
            </a:pPr>
            <a:r>
              <a:rPr lang="en-US" sz="2000" dirty="0" smtClean="0">
                <a:latin typeface="Times New Roman" panose="02020603050405020304" pitchFamily="18" charset="0"/>
                <a:cs typeface="Times New Roman" panose="02020603050405020304" pitchFamily="18" charset="0"/>
              </a:rPr>
              <a:t>    print (char)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63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t>
            </a:r>
            <a:r>
              <a:rPr lang="en-US" dirty="0" err="1" smtClean="0"/>
              <a:t>indicies</a:t>
            </a:r>
            <a:r>
              <a:rPr lang="en-US" dirty="0"/>
              <a:t>)</a:t>
            </a:r>
          </a:p>
        </p:txBody>
      </p:sp>
      <p:sp>
        <p:nvSpPr>
          <p:cNvPr id="3" name="Content Placeholder 2"/>
          <p:cNvSpPr>
            <a:spLocks noGrp="1"/>
          </p:cNvSpPr>
          <p:nvPr>
            <p:ph idx="1"/>
          </p:nvPr>
        </p:nvSpPr>
        <p:spPr/>
        <p:txBody>
          <a:bodyPr/>
          <a:lstStyle/>
          <a:p>
            <a:r>
              <a:rPr lang="en-US" dirty="0" smtClean="0"/>
              <a:t>Python </a:t>
            </a:r>
            <a:r>
              <a:rPr lang="en-US" dirty="0" err="1" smtClean="0"/>
              <a:t>indexs</a:t>
            </a:r>
            <a:r>
              <a:rPr lang="en-US" dirty="0" smtClean="0"/>
              <a:t> start at zero</a:t>
            </a:r>
          </a:p>
          <a:p>
            <a:endParaRPr lang="en-US" dirty="0"/>
          </a:p>
          <a:p>
            <a:endParaRPr lang="en-US" dirty="0"/>
          </a:p>
        </p:txBody>
      </p:sp>
      <p:pic>
        <p:nvPicPr>
          <p:cNvPr id="5" name="Picture 4"/>
          <p:cNvPicPr>
            <a:picLocks noChangeAspect="1"/>
          </p:cNvPicPr>
          <p:nvPr/>
        </p:nvPicPr>
        <p:blipFill>
          <a:blip r:embed="rId2"/>
          <a:stretch>
            <a:fillRect/>
          </a:stretch>
        </p:blipFill>
        <p:spPr>
          <a:xfrm>
            <a:off x="4546455" y="2912485"/>
            <a:ext cx="3286125" cy="1323975"/>
          </a:xfrm>
          <a:prstGeom prst="rect">
            <a:avLst/>
          </a:prstGeom>
        </p:spPr>
      </p:pic>
    </p:spTree>
    <p:extLst>
      <p:ext uri="{BB962C8B-B14F-4D97-AF65-F5344CB8AC3E}">
        <p14:creationId xmlns:p14="http://schemas.microsoft.com/office/powerpoint/2010/main" val="1663299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are immutable</a:t>
            </a:r>
            <a:endParaRPr lang="en-US" dirty="0"/>
          </a:p>
        </p:txBody>
      </p:sp>
      <p:sp>
        <p:nvSpPr>
          <p:cNvPr id="3" name="Content Placeholder 2"/>
          <p:cNvSpPr>
            <a:spLocks noGrp="1"/>
          </p:cNvSpPr>
          <p:nvPr>
            <p:ph idx="1"/>
          </p:nvPr>
        </p:nvSpPr>
        <p:spPr/>
        <p:txBody>
          <a:bodyPr/>
          <a:lstStyle/>
          <a:p>
            <a:r>
              <a:rPr lang="en-US" dirty="0" smtClean="0"/>
              <a:t>Immutable: (</a:t>
            </a:r>
            <a:r>
              <a:rPr lang="en-US" dirty="0" err="1" smtClean="0"/>
              <a:t>eg</a:t>
            </a:r>
            <a:r>
              <a:rPr lang="en-US" dirty="0" smtClean="0"/>
              <a:t>. You cannot change an existing string.)</a:t>
            </a:r>
            <a:br>
              <a:rPr lang="en-US" dirty="0" smtClean="0"/>
            </a:br>
            <a:r>
              <a:rPr lang="en-US" sz="1800" dirty="0" smtClean="0">
                <a:latin typeface="Times New Roman" charset="0"/>
                <a:ea typeface="Times New Roman" charset="0"/>
                <a:cs typeface="Times New Roman" charset="0"/>
              </a:rPr>
              <a:t>	&gt;&gt;&gt; </a:t>
            </a:r>
            <a:r>
              <a:rPr lang="en-US" sz="1800" dirty="0">
                <a:latin typeface="Times New Roman" charset="0"/>
                <a:ea typeface="Times New Roman" charset="0"/>
                <a:cs typeface="Times New Roman" charset="0"/>
              </a:rPr>
              <a:t>greeting = '</a:t>
            </a:r>
            <a:r>
              <a:rPr lang="en-US" sz="1800" dirty="0" err="1">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&gt;&gt;&gt; </a:t>
            </a:r>
            <a:r>
              <a:rPr lang="en-US" sz="1800" dirty="0">
                <a:latin typeface="Times New Roman" charset="0"/>
                <a:ea typeface="Times New Roman" charset="0"/>
                <a:cs typeface="Times New Roman" charset="0"/>
              </a:rPr>
              <a:t>greeting[0]=</a:t>
            </a:r>
            <a:r>
              <a:rPr lang="en-US" sz="1800" dirty="0" smtClean="0">
                <a:latin typeface="Times New Roman" charset="0"/>
                <a:ea typeface="Times New Roman" charset="0"/>
                <a:cs typeface="Times New Roman" charset="0"/>
              </a:rPr>
              <a:t>'J’</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Traceback</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(most recent call last):  </a:t>
            </a:r>
            <a:r>
              <a:rPr lang="en-US" sz="1800" dirty="0" smtClean="0">
                <a:latin typeface="Times New Roman" charset="0"/>
                <a:ea typeface="Times New Roman" charset="0"/>
                <a:cs typeface="Times New Roman" charset="0"/>
              </a:rPr>
              <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File </a:t>
            </a:r>
            <a:r>
              <a:rPr lang="en-US" sz="1800" dirty="0">
                <a:latin typeface="Times New Roman" charset="0"/>
                <a:ea typeface="Times New Roman" charset="0"/>
                <a:cs typeface="Times New Roman" charset="0"/>
              </a:rPr>
              <a:t>"&lt;</a:t>
            </a:r>
            <a:r>
              <a:rPr lang="en-US" sz="1800" dirty="0" err="1">
                <a:latin typeface="Times New Roman" charset="0"/>
                <a:ea typeface="Times New Roman" charset="0"/>
                <a:cs typeface="Times New Roman" charset="0"/>
              </a:rPr>
              <a:t>stdin</a:t>
            </a:r>
            <a:r>
              <a:rPr lang="en-US" sz="1800" dirty="0">
                <a:latin typeface="Times New Roman" charset="0"/>
                <a:ea typeface="Times New Roman" charset="0"/>
                <a:cs typeface="Times New Roman" charset="0"/>
              </a:rPr>
              <a:t>&gt;", line 1, in &lt;module</a:t>
            </a:r>
            <a:r>
              <a:rPr lang="en-US" sz="1800" dirty="0" smtClean="0">
                <a:latin typeface="Times New Roman" charset="0"/>
                <a:ea typeface="Times New Roman" charset="0"/>
                <a:cs typeface="Times New Roman" charset="0"/>
              </a:rPr>
              <a:t>&gt;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a:t>
            </a:r>
            <a:r>
              <a:rPr lang="en-US" sz="1800" dirty="0" err="1" smtClean="0">
                <a:latin typeface="Times New Roman" charset="0"/>
                <a:ea typeface="Times New Roman" charset="0"/>
                <a:cs typeface="Times New Roman" charset="0"/>
              </a:rPr>
              <a:t>TypeError</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str</a:t>
            </a:r>
            <a:r>
              <a:rPr lang="en-US" sz="1800" dirty="0">
                <a:latin typeface="Times New Roman" charset="0"/>
                <a:ea typeface="Times New Roman" charset="0"/>
                <a:cs typeface="Times New Roman" charset="0"/>
              </a:rPr>
              <a:t>' object does not support item assignment</a:t>
            </a:r>
          </a:p>
        </p:txBody>
      </p:sp>
    </p:spTree>
    <p:extLst>
      <p:ext uri="{BB962C8B-B14F-4D97-AF65-F5344CB8AC3E}">
        <p14:creationId xmlns:p14="http://schemas.microsoft.com/office/powerpoint/2010/main" val="880006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The in operator</a:t>
            </a:r>
            <a:endParaRPr lang="en-US" dirty="0"/>
          </a:p>
        </p:txBody>
      </p:sp>
      <p:sp>
        <p:nvSpPr>
          <p:cNvPr id="3" name="Content Placeholder 2"/>
          <p:cNvSpPr>
            <a:spLocks noGrp="1"/>
          </p:cNvSpPr>
          <p:nvPr>
            <p:ph idx="1"/>
          </p:nvPr>
        </p:nvSpPr>
        <p:spPr/>
        <p:txBody>
          <a:bodyPr/>
          <a:lstStyle/>
          <a:p>
            <a:r>
              <a:rPr lang="en-US" dirty="0" smtClean="0"/>
              <a:t>The in operator</a:t>
            </a:r>
            <a:br>
              <a:rPr lang="en-US" dirty="0" smtClean="0"/>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'a'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False</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print(greeting</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err="1" smtClean="0">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'e'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True</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if 'e'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            print</a:t>
            </a:r>
            <a:r>
              <a:rPr lang="en-US" sz="1800" dirty="0">
                <a:latin typeface="Times New Roman" charset="0"/>
                <a:ea typeface="Times New Roman" charset="0"/>
                <a:cs typeface="Times New Roman" charset="0"/>
              </a:rPr>
              <a:t>('e is found in', </a:t>
            </a:r>
            <a:r>
              <a:rPr lang="en-US" sz="1800" dirty="0" smtClean="0">
                <a:latin typeface="Times New Roman" charset="0"/>
                <a:ea typeface="Times New Roman" charset="0"/>
                <a:cs typeface="Times New Roman" charset="0"/>
              </a:rPr>
              <a:t>greeting)</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e </a:t>
            </a:r>
            <a:r>
              <a:rPr lang="en-US" sz="1800" dirty="0">
                <a:latin typeface="Times New Roman" charset="0"/>
                <a:ea typeface="Times New Roman" charset="0"/>
                <a:cs typeface="Times New Roman" charset="0"/>
              </a:rPr>
              <a:t>is found in </a:t>
            </a:r>
            <a:r>
              <a:rPr lang="en-US" sz="1800" dirty="0" err="1">
                <a:latin typeface="Times New Roman" charset="0"/>
                <a:ea typeface="Times New Roman" charset="0"/>
                <a:cs typeface="Times New Roman" charset="0"/>
              </a:rPr>
              <a:t>Hello,world</a:t>
            </a:r>
            <a:r>
              <a:rPr lang="en-US" sz="1800" dirty="0" smtClean="0">
                <a:latin typeface="Times New Roman" charset="0"/>
                <a:ea typeface="Times New Roman" charset="0"/>
                <a:cs typeface="Times New Roman" charset="0"/>
              </a:rPr>
              <a:t>!</a:t>
            </a:r>
          </a:p>
          <a:p>
            <a:r>
              <a:rPr lang="en-US" sz="1800" dirty="0" smtClean="0">
                <a:ea typeface="Times New Roman" charset="0"/>
                <a:cs typeface="Times New Roman" charset="0"/>
              </a:rPr>
              <a:t>The ‘u’ is for </a:t>
            </a:r>
            <a:r>
              <a:rPr lang="en-US" sz="1800" dirty="0" err="1" smtClean="0">
                <a:ea typeface="Times New Roman" charset="0"/>
                <a:cs typeface="Times New Roman" charset="0"/>
              </a:rPr>
              <a:t>unicode</a:t>
            </a:r>
            <a:r>
              <a:rPr lang="en-US" sz="1800" dirty="0" smtClean="0">
                <a:ea typeface="Times New Roman" charset="0"/>
                <a:cs typeface="Times New Roman" charset="0"/>
              </a:rPr>
              <a:t> operator.  Some strings require defining this ‘u’ when passing to a library in Python3</a:t>
            </a:r>
            <a:br>
              <a:rPr lang="en-US" sz="1800" dirty="0" smtClean="0">
                <a:ea typeface="Times New Roman" charset="0"/>
                <a:cs typeface="Times New Roman" charset="0"/>
              </a:rPr>
            </a:br>
            <a:r>
              <a:rPr lang="en-US" sz="1800" dirty="0">
                <a:ea typeface="Times New Roman" charset="0"/>
                <a:cs typeface="Times New Roman" charset="0"/>
              </a:rPr>
              <a:t/>
            </a:r>
            <a:br>
              <a:rPr lang="en-US" sz="1800" dirty="0">
                <a:ea typeface="Times New Roman" charset="0"/>
                <a:cs typeface="Times New Roman" charset="0"/>
              </a:rPr>
            </a:br>
            <a:r>
              <a:rPr lang="en-US" sz="1800" dirty="0">
                <a:latin typeface="Times New Roman" charset="0"/>
                <a:ea typeface="Times New Roman" charset="0"/>
                <a:cs typeface="Times New Roman" charset="0"/>
              </a:rPr>
              <a:t>&gt;&gt;&gt; print(</a:t>
            </a:r>
            <a:r>
              <a:rPr lang="en-US" sz="1800" dirty="0" err="1">
                <a:latin typeface="Times New Roman" charset="0"/>
                <a:ea typeface="Times New Roman" charset="0"/>
                <a:cs typeface="Times New Roman" charset="0"/>
              </a:rPr>
              <a:t>u'this</a:t>
            </a:r>
            <a:r>
              <a:rPr lang="en-US" sz="1800" dirty="0">
                <a:latin typeface="Times New Roman" charset="0"/>
                <a:ea typeface="Times New Roman" charset="0"/>
                <a:cs typeface="Times New Roman" charset="0"/>
              </a:rPr>
              <a:t> is some text</a:t>
            </a:r>
            <a:r>
              <a:rPr lang="en-US" sz="1800" dirty="0" smtClean="0">
                <a:latin typeface="Times New Roman" charset="0"/>
                <a:ea typeface="Times New Roman" charset="0"/>
                <a:cs typeface="Times New Roman" charset="0"/>
              </a:rPr>
              <a:t>')</a:t>
            </a:r>
            <a:br>
              <a:rPr lang="en-US" sz="1800" dirty="0" smtClean="0">
                <a:latin typeface="Times New Roman" charset="0"/>
                <a:ea typeface="Times New Roman" charset="0"/>
                <a:cs typeface="Times New Roman" charset="0"/>
              </a:rPr>
            </a:br>
            <a:r>
              <a:rPr lang="en-US" sz="1800" dirty="0" smtClean="0">
                <a:latin typeface="Times New Roman" charset="0"/>
                <a:ea typeface="Times New Roman" charset="0"/>
                <a:cs typeface="Times New Roman" charset="0"/>
              </a:rPr>
              <a:t>this </a:t>
            </a:r>
            <a:r>
              <a:rPr lang="en-US" sz="1800" dirty="0">
                <a:latin typeface="Times New Roman" charset="0"/>
                <a:ea typeface="Times New Roman" charset="0"/>
                <a:cs typeface="Times New Roman" charset="0"/>
              </a:rPr>
              <a:t>is some text</a:t>
            </a:r>
          </a:p>
        </p:txBody>
      </p:sp>
    </p:spTree>
    <p:extLst>
      <p:ext uri="{BB962C8B-B14F-4D97-AF65-F5344CB8AC3E}">
        <p14:creationId xmlns:p14="http://schemas.microsoft.com/office/powerpoint/2010/main" val="894921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STOP HERE FOR TODAY</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586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three </a:t>
            </a:r>
            <a:r>
              <a:rPr lang="en-US" b="1" dirty="0"/>
              <a:t>logical operators</a:t>
            </a:r>
            <a:r>
              <a:rPr lang="en-US" dirty="0"/>
              <a:t>: </a:t>
            </a:r>
            <a:r>
              <a:rPr lang="en-US" b="1" dirty="0">
                <a:solidFill>
                  <a:srgbClr val="FF0000"/>
                </a:solidFill>
              </a:rPr>
              <a:t>and, or, and not</a:t>
            </a:r>
            <a:r>
              <a:rPr lang="en-US" dirty="0"/>
              <a:t>. </a:t>
            </a:r>
            <a:r>
              <a:rPr lang="en-US" dirty="0" smtClean="0"/>
              <a:t/>
            </a:r>
            <a:br>
              <a:rPr lang="en-US" dirty="0" smtClean="0"/>
            </a:br>
            <a:r>
              <a:rPr lang="en-US" dirty="0" smtClean="0"/>
              <a:t>The </a:t>
            </a:r>
            <a:r>
              <a:rPr lang="en-US" dirty="0"/>
              <a:t>semantics (meaning) of </a:t>
            </a:r>
            <a:r>
              <a:rPr lang="en-US" dirty="0" smtClean="0"/>
              <a:t>these operators </a:t>
            </a:r>
            <a:r>
              <a:rPr lang="en-US" dirty="0"/>
              <a:t>is similar to their meaning in English</a:t>
            </a:r>
            <a:r>
              <a:rPr lang="en-US" dirty="0" smtClean="0"/>
              <a:t>.</a:t>
            </a:r>
          </a:p>
          <a:p>
            <a:r>
              <a:rPr lang="en-US" dirty="0" smtClean="0"/>
              <a:t> </a:t>
            </a:r>
            <a:r>
              <a:rPr lang="en-US" dirty="0"/>
              <a:t>For example, x &gt; 0 and x &lt; 10 is </a:t>
            </a:r>
            <a:r>
              <a:rPr lang="en-US" dirty="0" smtClean="0"/>
              <a:t>true only </a:t>
            </a:r>
            <a:r>
              <a:rPr lang="en-US" dirty="0"/>
              <a:t>if x is greater than 0 and less than 10.</a:t>
            </a:r>
          </a:p>
          <a:p>
            <a:r>
              <a:rPr lang="en-US" dirty="0"/>
              <a:t>n%2 == 0 or n%3 == 0 is true if either of the conditions is true, that is, if the number </a:t>
            </a:r>
            <a:r>
              <a:rPr lang="en-US" dirty="0" smtClean="0"/>
              <a:t>is divisible </a:t>
            </a:r>
            <a:r>
              <a:rPr lang="en-US" dirty="0"/>
              <a:t>by 2 or 3.</a:t>
            </a:r>
          </a:p>
          <a:p>
            <a:r>
              <a:rPr lang="en-US" dirty="0"/>
              <a:t>Finally, the not operator negates a </a:t>
            </a:r>
            <a:r>
              <a:rPr lang="en-US" dirty="0" err="1"/>
              <a:t>boolean</a:t>
            </a:r>
            <a:r>
              <a:rPr lang="en-US" dirty="0"/>
              <a:t> expression, so not (x &gt; y) is true if x &gt; y </a:t>
            </a:r>
            <a:r>
              <a:rPr lang="en-US" dirty="0" smtClean="0"/>
              <a:t>is false</a:t>
            </a:r>
            <a:r>
              <a:rPr lang="en-US" dirty="0"/>
              <a:t>, that is, if x is less than or equal to y.</a:t>
            </a:r>
          </a:p>
          <a:p>
            <a:r>
              <a:rPr lang="en-US" dirty="0"/>
              <a:t>Strictly speaking, the operands of the logical operators should be </a:t>
            </a:r>
            <a:r>
              <a:rPr lang="en-US" dirty="0" err="1"/>
              <a:t>boolean</a:t>
            </a:r>
            <a:r>
              <a:rPr lang="en-US" dirty="0"/>
              <a:t> expressions, </a:t>
            </a:r>
            <a:r>
              <a:rPr lang="en-US" dirty="0" smtClean="0"/>
              <a:t>but </a:t>
            </a:r>
            <a:r>
              <a:rPr lang="en-US" dirty="0" smtClean="0">
                <a:solidFill>
                  <a:srgbClr val="FF0000"/>
                </a:solidFill>
              </a:rPr>
              <a:t>Python </a:t>
            </a:r>
            <a:r>
              <a:rPr lang="en-US" dirty="0">
                <a:solidFill>
                  <a:srgbClr val="FF0000"/>
                </a:solidFill>
              </a:rPr>
              <a:t>is not very strict. Any nonzero number is interpreted as “true.”</a:t>
            </a:r>
          </a:p>
          <a:p>
            <a:pPr marL="914400" lvl="2" indent="0">
              <a:buNone/>
            </a:pPr>
            <a:r>
              <a:rPr lang="en-US" sz="2100" dirty="0">
                <a:latin typeface="Times New Roman" panose="02020603050405020304" pitchFamily="18" charset="0"/>
                <a:cs typeface="Times New Roman" panose="02020603050405020304" pitchFamily="18" charset="0"/>
              </a:rPr>
              <a:t>&gt;&gt;&gt; 17 and True</a:t>
            </a:r>
          </a:p>
          <a:p>
            <a:pPr marL="914400" lvl="2" indent="0">
              <a:buNone/>
            </a:pPr>
            <a:r>
              <a:rPr lang="en-US" sz="2100" dirty="0">
                <a:latin typeface="Times New Roman" panose="02020603050405020304" pitchFamily="18" charset="0"/>
                <a:cs typeface="Times New Roman" panose="02020603050405020304" pitchFamily="18" charset="0"/>
              </a:rPr>
              <a:t>True</a:t>
            </a:r>
          </a:p>
          <a:p>
            <a:r>
              <a:rPr lang="en-US" dirty="0"/>
              <a:t>This flexibility can be useful, but there are some subtleties to it that might be confusing.</a:t>
            </a:r>
          </a:p>
          <a:p>
            <a:r>
              <a:rPr lang="en-US" dirty="0"/>
              <a:t>You might want to avoid it (unless you know what you are doing).</a:t>
            </a:r>
          </a:p>
        </p:txBody>
      </p:sp>
    </p:spTree>
    <p:extLst>
      <p:ext uri="{BB962C8B-B14F-4D97-AF65-F5344CB8AC3E}">
        <p14:creationId xmlns:p14="http://schemas.microsoft.com/office/powerpoint/2010/main" val="9669904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 XX</a:t>
            </a:r>
            <a:endParaRPr lang="en-US" dirty="0"/>
          </a:p>
        </p:txBody>
      </p:sp>
      <p:sp>
        <p:nvSpPr>
          <p:cNvPr id="3" name="Content Placeholder 2"/>
          <p:cNvSpPr>
            <a:spLocks noGrp="1"/>
          </p:cNvSpPr>
          <p:nvPr>
            <p:ph idx="1"/>
          </p:nvPr>
        </p:nvSpPr>
        <p:spPr/>
        <p:txBody>
          <a:bodyPr/>
          <a:lstStyle/>
          <a:p>
            <a:r>
              <a:rPr lang="en-US" dirty="0" smtClean="0"/>
              <a:t>Review</a:t>
            </a:r>
            <a:endParaRPr lang="en-US" dirty="0"/>
          </a:p>
        </p:txBody>
      </p:sp>
    </p:spTree>
    <p:extLst>
      <p:ext uri="{BB962C8B-B14F-4D97-AF65-F5344CB8AC3E}">
        <p14:creationId xmlns:p14="http://schemas.microsoft.com/office/powerpoint/2010/main" val="1241270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sz="1800" b="1" dirty="0"/>
              <a:t>A list is a </a:t>
            </a:r>
            <a:r>
              <a:rPr lang="en-US" sz="1800" b="1" dirty="0" smtClean="0"/>
              <a:t>sequence</a:t>
            </a:r>
          </a:p>
          <a:p>
            <a:pPr marL="0" indent="0">
              <a:buNone/>
            </a:pPr>
            <a:r>
              <a:rPr lang="en-US" sz="1200" dirty="0">
                <a:latin typeface="Times New Roman" panose="02020603050405020304" pitchFamily="18" charset="0"/>
                <a:cs typeface="Times New Roman" panose="02020603050405020304" pitchFamily="18" charset="0"/>
              </a:rPr>
              <a:t>&gt;&gt;&gt; cheeses = ['Cheddar', 'Edam', 'Gouda']</a:t>
            </a:r>
          </a:p>
          <a:p>
            <a:pPr marL="0" indent="0">
              <a:buNone/>
            </a:pPr>
            <a:r>
              <a:rPr lang="en-US" sz="1200" dirty="0">
                <a:latin typeface="Times New Roman" panose="02020603050405020304" pitchFamily="18" charset="0"/>
                <a:cs typeface="Times New Roman" panose="02020603050405020304" pitchFamily="18" charset="0"/>
              </a:rPr>
              <a:t>&gt;&gt;&gt; numbers = [17, 123]</a:t>
            </a:r>
          </a:p>
          <a:p>
            <a:pPr marL="0" indent="0">
              <a:buNone/>
            </a:pPr>
            <a:r>
              <a:rPr lang="en-US" sz="1200" dirty="0">
                <a:latin typeface="Times New Roman" panose="02020603050405020304" pitchFamily="18" charset="0"/>
                <a:cs typeface="Times New Roman" panose="02020603050405020304" pitchFamily="18" charset="0"/>
              </a:rPr>
              <a:t>&gt;&gt;&gt; empty = []</a:t>
            </a:r>
          </a:p>
          <a:p>
            <a:pPr marL="0" indent="0">
              <a:buNone/>
            </a:pPr>
            <a:r>
              <a:rPr lang="en-US" sz="1200" dirty="0">
                <a:latin typeface="Times New Roman" panose="02020603050405020304" pitchFamily="18" charset="0"/>
                <a:cs typeface="Times New Roman" panose="02020603050405020304" pitchFamily="18" charset="0"/>
              </a:rPr>
              <a:t>&gt;&gt;&gt; print cheeses, numbers, empty</a:t>
            </a:r>
          </a:p>
          <a:p>
            <a:pPr marL="0" indent="0">
              <a:buNone/>
            </a:pPr>
            <a:r>
              <a:rPr lang="en-US" sz="1200" dirty="0">
                <a:latin typeface="Times New Roman" panose="02020603050405020304" pitchFamily="18" charset="0"/>
                <a:cs typeface="Times New Roman" panose="02020603050405020304" pitchFamily="18" charset="0"/>
              </a:rPr>
              <a:t>['Cheddar', 'Edam', 'Gouda'] [17, 123] </a:t>
            </a:r>
            <a:r>
              <a:rPr lang="en-US" sz="1200" dirty="0" smtClean="0">
                <a:latin typeface="Times New Roman" panose="02020603050405020304" pitchFamily="18" charset="0"/>
                <a:cs typeface="Times New Roman" panose="02020603050405020304" pitchFamily="18" charset="0"/>
              </a:rPr>
              <a:t>[]</a:t>
            </a:r>
          </a:p>
          <a:p>
            <a:endParaRPr lang="en-US" sz="1800" b="1" dirty="0" smtClean="0"/>
          </a:p>
          <a:p>
            <a:r>
              <a:rPr lang="en-US" sz="1800" b="1" dirty="0" smtClean="0"/>
              <a:t>State diagram  -&gt;</a:t>
            </a:r>
          </a:p>
          <a:p>
            <a:endParaRPr lang="en-US" sz="1800" b="1" dirty="0"/>
          </a:p>
          <a:p>
            <a:r>
              <a:rPr lang="en-US" sz="1800" b="1" dirty="0" smtClean="0"/>
              <a:t>A list is mutable</a:t>
            </a:r>
          </a:p>
          <a:p>
            <a:endParaRPr lang="en-US" sz="1800" b="1" dirty="0" smtClean="0"/>
          </a:p>
          <a:p>
            <a:endParaRPr lang="en-US" sz="1800" b="1" dirty="0" smtClean="0"/>
          </a:p>
          <a:p>
            <a:pPr marL="0" indent="0">
              <a:buNone/>
            </a:pP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82366" y="2178193"/>
            <a:ext cx="5048250" cy="3228975"/>
          </a:xfrm>
          <a:prstGeom prst="rect">
            <a:avLst/>
          </a:prstGeom>
        </p:spPr>
      </p:pic>
    </p:spTree>
    <p:extLst>
      <p:ext uri="{BB962C8B-B14F-4D97-AF65-F5344CB8AC3E}">
        <p14:creationId xmlns:p14="http://schemas.microsoft.com/office/powerpoint/2010/main" val="786834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This works well if you only need to read the elements of the list. </a:t>
            </a:r>
            <a:endParaRPr lang="en-US" sz="1600" dirty="0" smtClean="0">
              <a:latin typeface="Times New Roman" panose="02020603050405020304" pitchFamily="18" charset="0"/>
              <a:cs typeface="Times New Roman" panose="02020603050405020304" pitchFamily="18" charset="0"/>
            </a:endParaRPr>
          </a:p>
          <a:p>
            <a:pPr marL="1371600" lvl="3" indent="0">
              <a:buNone/>
            </a:pPr>
            <a:r>
              <a:rPr lang="en-US" sz="1600" dirty="0" smtClean="0">
                <a:latin typeface="Times New Roman" panose="02020603050405020304" pitchFamily="18" charset="0"/>
                <a:cs typeface="Times New Roman" panose="02020603050405020304" pitchFamily="18" charset="0"/>
              </a:rPr>
              <a:t>for cheese in cheeses:</a:t>
            </a:r>
          </a:p>
          <a:p>
            <a:pPr marL="1371600" lvl="3" indent="0">
              <a:buNone/>
            </a:pPr>
            <a:r>
              <a:rPr lang="en-US" sz="1600" dirty="0" smtClean="0">
                <a:latin typeface="Times New Roman" panose="02020603050405020304" pitchFamily="18" charset="0"/>
                <a:cs typeface="Times New Roman" panose="02020603050405020304" pitchFamily="18" charset="0"/>
              </a:rPr>
              <a:t>    print (cheese)</a:t>
            </a:r>
            <a:endParaRPr lang="en-US" sz="1600" dirty="0">
              <a:latin typeface="Times New Roman" panose="02020603050405020304" pitchFamily="18" charset="0"/>
              <a:cs typeface="Times New Roman" panose="02020603050405020304" pitchFamily="18" charset="0"/>
            </a:endParaRPr>
          </a:p>
          <a:p>
            <a:r>
              <a:rPr lang="en-US" b="1" dirty="0" smtClean="0">
                <a:solidFill>
                  <a:srgbClr val="FF0000"/>
                </a:solidFill>
              </a:rPr>
              <a:t>To write or </a:t>
            </a:r>
            <a:r>
              <a:rPr lang="en-US" b="1" dirty="0">
                <a:solidFill>
                  <a:srgbClr val="FF0000"/>
                </a:solidFill>
              </a:rPr>
              <a:t>update the elements, you need the indices.</a:t>
            </a:r>
            <a:r>
              <a:rPr lang="en-US" dirty="0"/>
              <a:t> A common way to do that is to combine </a:t>
            </a:r>
            <a:r>
              <a:rPr lang="en-US" dirty="0" smtClean="0"/>
              <a:t>the functions </a:t>
            </a:r>
            <a:r>
              <a:rPr lang="en-US" dirty="0"/>
              <a:t>range and </a:t>
            </a:r>
            <a:r>
              <a:rPr lang="en-US" dirty="0" err="1"/>
              <a:t>len</a:t>
            </a:r>
            <a:r>
              <a:rPr lang="en-US" dirty="0" smtClean="0"/>
              <a:t>:</a:t>
            </a:r>
          </a:p>
          <a:p>
            <a:pPr marL="1371600" lvl="3" indent="0">
              <a:buNone/>
            </a:pPr>
            <a:r>
              <a:rPr lang="en-US" dirty="0" smtClean="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(numbers)):</a:t>
            </a:r>
          </a:p>
          <a:p>
            <a:pPr marL="1371600" lvl="3" indent="0">
              <a:buNone/>
            </a:pPr>
            <a:r>
              <a:rPr lang="en-US" dirty="0" smtClean="0">
                <a:latin typeface="Times New Roman" panose="02020603050405020304" pitchFamily="18" charset="0"/>
                <a:cs typeface="Times New Roman" panose="02020603050405020304" pitchFamily="18" charset="0"/>
              </a:rPr>
              <a:t>    numbers[</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numbers[</a:t>
            </a:r>
            <a:r>
              <a:rPr lang="en-US"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r>
              <a:rPr lang="en-US" sz="1800" b="1" dirty="0">
                <a:solidFill>
                  <a:srgbClr val="FF0000"/>
                </a:solidFill>
              </a:rPr>
              <a:t>A for loop over an empty list never executes the body:</a:t>
            </a:r>
          </a:p>
          <a:p>
            <a:pPr marL="1371600" lvl="3" indent="0">
              <a:buNone/>
            </a:pPr>
            <a:r>
              <a:rPr lang="en-US" sz="1600" dirty="0">
                <a:latin typeface="Times New Roman" panose="02020603050405020304" pitchFamily="18" charset="0"/>
                <a:cs typeface="Times New Roman" panose="02020603050405020304" pitchFamily="18" charset="0"/>
              </a:rPr>
              <a:t>for x in []:</a:t>
            </a:r>
          </a:p>
          <a:p>
            <a:pPr marL="1371600" lvl="3" indent="0">
              <a:buNone/>
            </a:pPr>
            <a:r>
              <a:rPr lang="en-US" sz="1600" dirty="0" smtClean="0">
                <a:latin typeface="Times New Roman" panose="02020603050405020304" pitchFamily="18" charset="0"/>
                <a:cs typeface="Times New Roman" panose="02020603050405020304" pitchFamily="18" charset="0"/>
              </a:rPr>
              <a:t>    print ('This </a:t>
            </a:r>
            <a:r>
              <a:rPr lang="en-US" sz="1600" dirty="0">
                <a:latin typeface="Times New Roman" panose="02020603050405020304" pitchFamily="18" charset="0"/>
                <a:cs typeface="Times New Roman" panose="02020603050405020304" pitchFamily="18" charset="0"/>
              </a:rPr>
              <a:t>never happens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995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a:t>The function </a:t>
            </a:r>
            <a:r>
              <a:rPr lang="en-US" dirty="0" err="1"/>
              <a:t>dict</a:t>
            </a:r>
            <a:r>
              <a:rPr lang="en-US" dirty="0"/>
              <a:t> creates a new dictionary with no items. </a:t>
            </a:r>
            <a:r>
              <a:rPr lang="en-US" dirty="0" smtClean="0"/>
              <a:t/>
            </a:r>
            <a:br>
              <a:rPr lang="en-US" dirty="0" smtClean="0"/>
            </a:br>
            <a:r>
              <a:rPr lang="en-US" sz="2000" dirty="0" err="1" smtClean="0"/>
              <a:t>dict</a:t>
            </a:r>
            <a:r>
              <a:rPr lang="en-US" sz="2000" dirty="0" smtClean="0"/>
              <a:t> </a:t>
            </a:r>
            <a:r>
              <a:rPr lang="en-US" sz="2000" dirty="0"/>
              <a:t>is the name of </a:t>
            </a:r>
            <a:r>
              <a:rPr lang="en-US" sz="2000" dirty="0" smtClean="0"/>
              <a:t>a built-in </a:t>
            </a:r>
            <a:r>
              <a:rPr lang="en-US" sz="2000" dirty="0"/>
              <a:t>function</a:t>
            </a:r>
            <a:r>
              <a:rPr lang="en-US" sz="2000" dirty="0" smtClean="0"/>
              <a:t>, </a:t>
            </a:r>
            <a:r>
              <a:rPr lang="en-US" sz="2000" dirty="0"/>
              <a:t>avoid using it as a variable name.</a:t>
            </a:r>
          </a:p>
          <a:p>
            <a:pPr marL="914400" lvl="2" indent="0">
              <a:buNone/>
            </a:pPr>
            <a:r>
              <a:rPr lang="en-US" dirty="0">
                <a:latin typeface="Times New Roman" panose="02020603050405020304" pitchFamily="18" charset="0"/>
                <a:cs typeface="Times New Roman" panose="02020603050405020304" pitchFamily="18" charset="0"/>
              </a:rPr>
              <a:t>&gt;&gt;&gt; eng2sp = </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(eng2sp)</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r>
              <a:rPr lang="en-US" dirty="0"/>
              <a:t>The squiggly-brackets, {}, represent an empty dictionary. </a:t>
            </a:r>
            <a:r>
              <a:rPr lang="en-US" dirty="0" smtClean="0"/>
              <a:t/>
            </a:r>
            <a:br>
              <a:rPr lang="en-US" dirty="0" smtClean="0"/>
            </a:br>
            <a:r>
              <a:rPr lang="en-US" dirty="0" smtClean="0"/>
              <a:t>To </a:t>
            </a:r>
            <a:r>
              <a:rPr lang="en-US" dirty="0"/>
              <a:t>add items to the </a:t>
            </a:r>
            <a:r>
              <a:rPr lang="en-US" dirty="0" smtClean="0"/>
              <a:t>dictionary, you </a:t>
            </a:r>
            <a:r>
              <a:rPr lang="en-US" dirty="0"/>
              <a:t>can use square brackets:</a:t>
            </a:r>
          </a:p>
          <a:p>
            <a:pPr marL="914400" lvl="2" indent="0">
              <a:buNone/>
            </a:pPr>
            <a:r>
              <a:rPr lang="en-US" dirty="0">
                <a:latin typeface="Times New Roman" panose="02020603050405020304" pitchFamily="18" charset="0"/>
                <a:cs typeface="Times New Roman" panose="02020603050405020304" pitchFamily="18" charset="0"/>
              </a:rPr>
              <a:t>&gt;&gt;&gt; eng2sp['one'] =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438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pPr marL="914400" lvl="2" indent="0">
              <a:buNone/>
            </a:pPr>
            <a:r>
              <a:rPr lang="en-US" sz="2400" dirty="0">
                <a:latin typeface="Times New Roman" panose="02020603050405020304" pitchFamily="18" charset="0"/>
                <a:cs typeface="Times New Roman" panose="02020603050405020304" pitchFamily="18" charset="0"/>
              </a:rPr>
              <a:t>&gt;&gt;&gt; print </a:t>
            </a:r>
            <a:r>
              <a:rPr lang="en-US" sz="2400" dirty="0" smtClean="0">
                <a:latin typeface="Times New Roman" panose="02020603050405020304" pitchFamily="18" charset="0"/>
                <a:cs typeface="Times New Roman" panose="02020603050405020304" pitchFamily="18" charset="0"/>
              </a:rPr>
              <a:t>(eng2sp)</a:t>
            </a:r>
            <a:endParaRPr lang="en-US" sz="2400" dirty="0">
              <a:latin typeface="Times New Roman" panose="02020603050405020304" pitchFamily="18" charset="0"/>
              <a:cs typeface="Times New Roman" panose="02020603050405020304" pitchFamily="18" charset="0"/>
            </a:endParaRPr>
          </a:p>
          <a:p>
            <a:pPr marL="914400" lvl="2" indent="0">
              <a:buNone/>
            </a:pP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a:t>
            </a:r>
          </a:p>
          <a:p>
            <a:r>
              <a:rPr lang="en-US" dirty="0"/>
              <a:t>This output format is also an input format. For example, you can </a:t>
            </a:r>
            <a:r>
              <a:rPr lang="en-US" b="1" dirty="0">
                <a:solidFill>
                  <a:srgbClr val="FF0000"/>
                </a:solidFill>
              </a:rPr>
              <a:t>create a new </a:t>
            </a:r>
            <a:r>
              <a:rPr lang="en-US" b="1" dirty="0" smtClean="0">
                <a:solidFill>
                  <a:srgbClr val="FF0000"/>
                </a:solidFill>
              </a:rPr>
              <a:t>dictionary with </a:t>
            </a:r>
            <a:r>
              <a:rPr lang="en-US" b="1" dirty="0">
                <a:solidFill>
                  <a:srgbClr val="FF0000"/>
                </a:solidFill>
              </a:rPr>
              <a:t>three items</a:t>
            </a:r>
            <a:r>
              <a:rPr lang="en-US" dirty="0"/>
              <a:t>:</a:t>
            </a:r>
          </a:p>
          <a:p>
            <a:pPr marL="914400" lvl="2" indent="0">
              <a:buNone/>
            </a:pPr>
            <a:r>
              <a:rPr lang="en-US" sz="2400" dirty="0">
                <a:latin typeface="Times New Roman" panose="02020603050405020304" pitchFamily="18" charset="0"/>
                <a:cs typeface="Times New Roman" panose="02020603050405020304" pitchFamily="18" charset="0"/>
              </a:rPr>
              <a:t>&gt;&gt;&gt; eng2sp = {'one':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'two': 'dos',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a:t>
            </a:r>
          </a:p>
          <a:p>
            <a:r>
              <a:rPr lang="en-US" dirty="0" smtClean="0"/>
              <a:t>In general, </a:t>
            </a:r>
            <a:r>
              <a:rPr lang="en-US" b="1" dirty="0">
                <a:solidFill>
                  <a:srgbClr val="FF0000"/>
                </a:solidFill>
              </a:rPr>
              <a:t>the order of items in </a:t>
            </a:r>
            <a:r>
              <a:rPr lang="en-US" b="1" dirty="0" smtClean="0">
                <a:solidFill>
                  <a:srgbClr val="FF0000"/>
                </a:solidFill>
              </a:rPr>
              <a:t>a dictionary </a:t>
            </a:r>
            <a:r>
              <a:rPr lang="en-US" b="1" dirty="0">
                <a:solidFill>
                  <a:srgbClr val="FF0000"/>
                </a:solidFill>
              </a:rPr>
              <a:t>is unpredictable</a:t>
            </a:r>
            <a:r>
              <a:rPr lang="en-US" dirty="0"/>
              <a:t>.</a:t>
            </a:r>
            <a:endParaRPr lang="en-US" dirty="0" smtClean="0"/>
          </a:p>
          <a:p>
            <a:pPr marL="914400" lvl="2" indent="0">
              <a:buNone/>
            </a:pPr>
            <a:r>
              <a:rPr lang="en-US" sz="2400" dirty="0" smtClean="0">
                <a:latin typeface="Times New Roman" panose="02020603050405020304" pitchFamily="18" charset="0"/>
                <a:cs typeface="Times New Roman" panose="02020603050405020304" pitchFamily="18" charset="0"/>
              </a:rPr>
              <a:t>&gt;&gt;&gt; print (eng2sp)</a:t>
            </a:r>
          </a:p>
          <a:p>
            <a:pPr marL="914400" lvl="2"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 'two': 'dos'}</a:t>
            </a:r>
          </a:p>
        </p:txBody>
      </p:sp>
    </p:spTree>
    <p:extLst>
      <p:ext uri="{BB962C8B-B14F-4D97-AF65-F5344CB8AC3E}">
        <p14:creationId xmlns:p14="http://schemas.microsoft.com/office/powerpoint/2010/main" val="2087083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sz="2400" i="1" dirty="0" smtClean="0"/>
              <a:t>(functions for </a:t>
            </a:r>
            <a:r>
              <a:rPr lang="en-US" sz="2400" i="1" dirty="0" err="1" smtClean="0"/>
              <a:t>dict</a:t>
            </a:r>
            <a:r>
              <a:rPr lang="en-US" sz="2400" i="1" dirty="0" smtClean="0"/>
              <a:t>)</a:t>
            </a:r>
            <a:endParaRPr lang="en-US" sz="2400" i="1" dirty="0"/>
          </a:p>
        </p:txBody>
      </p:sp>
      <p:sp>
        <p:nvSpPr>
          <p:cNvPr id="3" name="Content Placeholder 2"/>
          <p:cNvSpPr>
            <a:spLocks noGrp="1"/>
          </p:cNvSpPr>
          <p:nvPr>
            <p:ph idx="1"/>
          </p:nvPr>
        </p:nvSpPr>
        <p:spPr/>
        <p:txBody>
          <a:bodyPr>
            <a:normAutofit fontScale="92500" lnSpcReduction="10000"/>
          </a:bodyPr>
          <a:lstStyle/>
          <a:p>
            <a:r>
              <a:rPr lang="en-US" sz="2000" dirty="0"/>
              <a:t>The </a:t>
            </a:r>
            <a:r>
              <a:rPr lang="en-US" sz="2000" b="1" dirty="0" err="1">
                <a:solidFill>
                  <a:srgbClr val="FF0000"/>
                </a:solidFill>
              </a:rPr>
              <a:t>len</a:t>
            </a:r>
            <a:r>
              <a:rPr lang="en-US" sz="2000" dirty="0">
                <a:solidFill>
                  <a:srgbClr val="FF0000"/>
                </a:solidFill>
              </a:rPr>
              <a:t> </a:t>
            </a:r>
            <a:r>
              <a:rPr lang="en-US" sz="2000" dirty="0"/>
              <a:t>function works on dictionaries; </a:t>
            </a:r>
            <a:r>
              <a:rPr lang="en-US" sz="2000" b="1" dirty="0">
                <a:solidFill>
                  <a:srgbClr val="FF0000"/>
                </a:solidFill>
              </a:rPr>
              <a:t>it returns the number of key-value pairs</a:t>
            </a:r>
            <a:r>
              <a:rPr lang="en-US" sz="2000" dirty="0"/>
              <a:t>:</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(eng2sp</a:t>
            </a:r>
            <a:r>
              <a:rPr lang="en-US" dirty="0" smtClean="0">
                <a:latin typeface="Times New Roman" panose="02020603050405020304" pitchFamily="18" charset="0"/>
                <a:cs typeface="Times New Roman" panose="02020603050405020304" pitchFamily="18" charset="0"/>
              </a:rPr>
              <a:t>)</a:t>
            </a:r>
          </a:p>
          <a:p>
            <a:r>
              <a:rPr lang="en-US" sz="2200" dirty="0"/>
              <a:t>The </a:t>
            </a:r>
            <a:r>
              <a:rPr lang="en-US" sz="2200" b="1" dirty="0">
                <a:solidFill>
                  <a:srgbClr val="FF0000"/>
                </a:solidFill>
              </a:rPr>
              <a:t>in</a:t>
            </a:r>
            <a:r>
              <a:rPr lang="en-US" sz="2200" dirty="0"/>
              <a:t> operator works on dictionaries; </a:t>
            </a:r>
            <a:r>
              <a:rPr lang="en-US" sz="2200" b="1" dirty="0">
                <a:solidFill>
                  <a:srgbClr val="FF0000"/>
                </a:solidFill>
              </a:rPr>
              <a:t>it tells you whether something appears as a key </a:t>
            </a:r>
            <a:r>
              <a:rPr lang="en-US" sz="2200" dirty="0" smtClean="0"/>
              <a:t>in the </a:t>
            </a:r>
            <a:r>
              <a:rPr lang="en-US" sz="2200" dirty="0"/>
              <a:t>dictionary (appearing as a value is not good enough).</a:t>
            </a:r>
          </a:p>
          <a:p>
            <a:pPr marL="914400" lvl="2" indent="0">
              <a:buNone/>
            </a:pPr>
            <a:r>
              <a:rPr lang="en-US" dirty="0">
                <a:latin typeface="Times New Roman" panose="02020603050405020304" pitchFamily="18" charset="0"/>
                <a:cs typeface="Times New Roman" panose="02020603050405020304" pitchFamily="18" charset="0"/>
              </a:rPr>
              <a:t>&gt;&gt;&gt; 'one' in eng2sp</a:t>
            </a:r>
          </a:p>
          <a:p>
            <a:pPr marL="914400" lvl="2" indent="0">
              <a:buNone/>
            </a:pPr>
            <a:r>
              <a:rPr lang="en-US" dirty="0">
                <a:latin typeface="Times New Roman" panose="02020603050405020304" pitchFamily="18" charset="0"/>
                <a:cs typeface="Times New Roman" panose="02020603050405020304" pitchFamily="18" charset="0"/>
              </a:rPr>
              <a:t>True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 in eng2sp</a:t>
            </a:r>
          </a:p>
          <a:p>
            <a:pPr marL="914400" lvl="2" indent="0">
              <a:buNone/>
            </a:pPr>
            <a:r>
              <a:rPr lang="en-US" dirty="0">
                <a:latin typeface="Times New Roman" panose="02020603050405020304" pitchFamily="18" charset="0"/>
                <a:cs typeface="Times New Roman" panose="02020603050405020304" pitchFamily="18" charset="0"/>
              </a:rPr>
              <a:t>False</a:t>
            </a:r>
          </a:p>
          <a:p>
            <a:r>
              <a:rPr lang="en-US" sz="2200" dirty="0"/>
              <a:t>To see whether </a:t>
            </a:r>
            <a:r>
              <a:rPr lang="en-US" sz="2200" dirty="0">
                <a:solidFill>
                  <a:srgbClr val="FF0000"/>
                </a:solidFill>
              </a:rPr>
              <a:t>something appears as a value in a dictionary, </a:t>
            </a:r>
            <a:r>
              <a:rPr lang="en-US" sz="2200" dirty="0"/>
              <a:t>you can use the </a:t>
            </a:r>
            <a:r>
              <a:rPr lang="en-US" sz="2200" dirty="0" smtClean="0"/>
              <a:t>method </a:t>
            </a:r>
            <a:r>
              <a:rPr lang="en-US" sz="2200" b="1" dirty="0" smtClean="0">
                <a:solidFill>
                  <a:srgbClr val="FF0000"/>
                </a:solidFill>
              </a:rPr>
              <a:t>values</a:t>
            </a:r>
            <a:r>
              <a:rPr lang="en-US" sz="2200" dirty="0"/>
              <a:t>, which returns the values as a list, and then use the in operator:</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vals</a:t>
            </a:r>
            <a:r>
              <a:rPr lang="en-US" sz="1600" dirty="0">
                <a:latin typeface="Times New Roman" panose="02020603050405020304" pitchFamily="18" charset="0"/>
                <a:cs typeface="Times New Roman" panose="02020603050405020304" pitchFamily="18" charset="0"/>
              </a:rPr>
              <a:t> = eng2sp.values()</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uno</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vals</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r>
              <a:rPr lang="en-US" sz="2200" dirty="0"/>
              <a:t>Lists can appear as values in a dictionary.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22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Tuples </a:t>
            </a:r>
            <a:r>
              <a:rPr lang="en-US" b="1" dirty="0"/>
              <a:t>are immutable</a:t>
            </a:r>
          </a:p>
          <a:p>
            <a:r>
              <a:rPr lang="en-US" dirty="0"/>
              <a:t>A tuple is a sequence of values. </a:t>
            </a:r>
            <a:r>
              <a:rPr lang="en-US" dirty="0" smtClean="0"/>
              <a:t/>
            </a:r>
            <a:br>
              <a:rPr lang="en-US" dirty="0" smtClean="0"/>
            </a:br>
            <a:r>
              <a:rPr lang="en-US" dirty="0" smtClean="0"/>
              <a:t>The </a:t>
            </a:r>
            <a:r>
              <a:rPr lang="en-US" dirty="0"/>
              <a:t>values can be any type, and they are indexed </a:t>
            </a:r>
            <a:r>
              <a:rPr lang="en-US" dirty="0" smtClean="0"/>
              <a:t>by integers</a:t>
            </a:r>
            <a:r>
              <a:rPr lang="en-US" dirty="0"/>
              <a:t>, so in that respect tuples are a lot like lists. </a:t>
            </a:r>
            <a:r>
              <a:rPr lang="en-US" dirty="0" smtClean="0"/>
              <a:t/>
            </a:r>
            <a:br>
              <a:rPr lang="en-US" dirty="0" smtClean="0"/>
            </a:br>
            <a:r>
              <a:rPr lang="en-US" b="1" dirty="0" smtClean="0">
                <a:solidFill>
                  <a:srgbClr val="FF0000"/>
                </a:solidFill>
              </a:rPr>
              <a:t>The </a:t>
            </a:r>
            <a:r>
              <a:rPr lang="en-US" b="1" dirty="0">
                <a:solidFill>
                  <a:srgbClr val="FF0000"/>
                </a:solidFill>
              </a:rPr>
              <a:t>important difference is that </a:t>
            </a:r>
            <a:r>
              <a:rPr lang="en-US" b="1" dirty="0" smtClean="0">
                <a:solidFill>
                  <a:srgbClr val="FF0000"/>
                </a:solidFill>
              </a:rPr>
              <a:t>tuples are </a:t>
            </a:r>
            <a:r>
              <a:rPr lang="en-US" b="1" dirty="0">
                <a:solidFill>
                  <a:srgbClr val="FF0000"/>
                </a:solidFill>
              </a:rPr>
              <a:t>immutable.</a:t>
            </a:r>
          </a:p>
          <a:p>
            <a:r>
              <a:rPr lang="en-US" dirty="0"/>
              <a:t>Syntactically, a tuple is a comma-separated list of values: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Although it is not necessary, it is common to enclose tuples in parentheses: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To create a tuple with a single element, you have to include a final comma:</a:t>
            </a:r>
          </a:p>
          <a:p>
            <a:pPr marL="914400" lvl="2" indent="0">
              <a:buNone/>
            </a:pPr>
            <a:r>
              <a:rPr lang="en-US" dirty="0">
                <a:latin typeface="Times New Roman" panose="02020603050405020304" pitchFamily="18" charset="0"/>
                <a:cs typeface="Times New Roman" panose="02020603050405020304" pitchFamily="18" charset="0"/>
              </a:rPr>
              <a:t>&gt;&gt;&gt; t1 = 'a',</a:t>
            </a:r>
          </a:p>
          <a:p>
            <a:pPr marL="914400" lvl="2" indent="0">
              <a:buNone/>
            </a:pPr>
            <a:r>
              <a:rPr lang="en-US" dirty="0">
                <a:latin typeface="Times New Roman" panose="02020603050405020304" pitchFamily="18" charset="0"/>
                <a:cs typeface="Times New Roman" panose="02020603050405020304" pitchFamily="18" charset="0"/>
              </a:rPr>
              <a:t>&gt;&gt;&gt; type(t1)</a:t>
            </a:r>
          </a:p>
          <a:p>
            <a:pPr marL="914400" lvl="2" indent="0">
              <a:buNone/>
            </a:pPr>
            <a:r>
              <a:rPr lang="en-US" dirty="0" smtClean="0">
                <a:latin typeface="Times New Roman" panose="02020603050405020304" pitchFamily="18" charset="0"/>
                <a:cs typeface="Times New Roman" panose="02020603050405020304" pitchFamily="18" charset="0"/>
              </a:rPr>
              <a:t>&lt;class 'tuple'&gt;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320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value in parentheses is not a tuple:</a:t>
            </a:r>
          </a:p>
          <a:p>
            <a:pPr marL="914400" lvl="2" indent="0">
              <a:buNone/>
            </a:pPr>
            <a:r>
              <a:rPr lang="en-US" dirty="0" smtClean="0">
                <a:latin typeface="Times New Roman" panose="02020603050405020304" pitchFamily="18" charset="0"/>
                <a:cs typeface="Times New Roman" panose="02020603050405020304" pitchFamily="18" charset="0"/>
              </a:rPr>
              <a:t>&gt;&gt;&gt; t2 = ('a')</a:t>
            </a:r>
          </a:p>
          <a:p>
            <a:pPr marL="914400" lvl="2" indent="0">
              <a:buNone/>
            </a:pPr>
            <a:r>
              <a:rPr lang="en-US" dirty="0" smtClean="0">
                <a:latin typeface="Times New Roman" panose="02020603050405020304" pitchFamily="18" charset="0"/>
                <a:cs typeface="Times New Roman" panose="02020603050405020304" pitchFamily="18" charset="0"/>
              </a:rPr>
              <a:t>&gt;&gt;&gt; type(t2)</a:t>
            </a:r>
          </a:p>
          <a:p>
            <a:pPr marL="914400" lvl="2" indent="0">
              <a:buNone/>
            </a:pPr>
            <a:r>
              <a:rPr lang="en-US" dirty="0" smtClean="0">
                <a:latin typeface="Times New Roman" panose="02020603050405020304" pitchFamily="18" charset="0"/>
                <a:cs typeface="Times New Roman" panose="02020603050405020304" pitchFamily="18" charset="0"/>
              </a:rPr>
              <a:t>&lt;class '</a:t>
            </a:r>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'&gt;</a:t>
            </a:r>
          </a:p>
          <a:p>
            <a:r>
              <a:rPr lang="en-US" dirty="0" smtClean="0"/>
              <a:t>Another way to create a tuple is the built-in function tuple. With no argument, it creates an empty tuple:</a:t>
            </a:r>
          </a:p>
          <a:p>
            <a:pPr marL="914400" lvl="2" indent="0">
              <a:buNone/>
            </a:pPr>
            <a:r>
              <a:rPr lang="en-US" dirty="0" smtClean="0">
                <a:latin typeface="Times New Roman" panose="02020603050405020304" pitchFamily="18" charset="0"/>
                <a:cs typeface="Times New Roman" panose="02020603050405020304" pitchFamily="18" charset="0"/>
              </a:rPr>
              <a:t>&gt;&gt;&gt; t = tuple()</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en-US" dirty="0" smtClean="0">
                <a:latin typeface="Times New Roman" panose="02020603050405020304" pitchFamily="18" charset="0"/>
                <a:cs typeface="Times New Roman" panose="02020603050405020304" pitchFamily="18" charset="0"/>
              </a:rPr>
              <a:t>()</a:t>
            </a:r>
          </a:p>
          <a:p>
            <a:r>
              <a:rPr lang="en-US" dirty="0" smtClean="0"/>
              <a:t>If the argument is a sequence (string, list or tuple), the result is a tuple with the elements of the sequence:</a:t>
            </a:r>
          </a:p>
          <a:p>
            <a:pPr marL="914400" lvl="2" indent="0">
              <a:buNone/>
            </a:pPr>
            <a:r>
              <a:rPr lang="en-US" dirty="0" smtClean="0">
                <a:latin typeface="Times New Roman" panose="02020603050405020304" pitchFamily="18" charset="0"/>
                <a:cs typeface="Times New Roman" panose="02020603050405020304" pitchFamily="18" charset="0"/>
              </a:rPr>
              <a:t>&gt;&gt;&gt; t = tuple('</a:t>
            </a:r>
            <a:r>
              <a:rPr lang="en-US" dirty="0" err="1" smtClean="0">
                <a:latin typeface="Times New Roman" panose="02020603050405020304" pitchFamily="18" charset="0"/>
                <a:cs typeface="Times New Roman" panose="02020603050405020304" pitchFamily="18" charset="0"/>
              </a:rPr>
              <a:t>lupins</a:t>
            </a:r>
            <a:r>
              <a:rPr lang="en-US" dirty="0" smtClean="0">
                <a:latin typeface="Times New Roman" panose="02020603050405020304" pitchFamily="18" charset="0"/>
                <a:cs typeface="Times New Roman" panose="02020603050405020304" pitchFamily="18" charset="0"/>
              </a:rPr>
              <a:t>')</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it-IT" dirty="0" smtClean="0">
                <a:latin typeface="Times New Roman" panose="02020603050405020304" pitchFamily="18" charset="0"/>
                <a:cs typeface="Times New Roman" panose="02020603050405020304" pitchFamily="18" charset="0"/>
              </a:rPr>
              <a:t>('l', 'u', 'p', 'i', 'n', 's')</a:t>
            </a:r>
            <a:endParaRPr lang="en-US" dirty="0" smtClean="0">
              <a:latin typeface="Times New Roman" panose="02020603050405020304" pitchFamily="18" charset="0"/>
              <a:cs typeface="Times New Roman" panose="02020603050405020304" pitchFamily="18" charset="0"/>
            </a:endParaRPr>
          </a:p>
          <a:p>
            <a:r>
              <a:rPr lang="en-US" dirty="0"/>
              <a:t>And the slice operator selects a range of elements.</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(t[1:3])</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(’u', ’p')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822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a:t>
            </a:r>
            <a:r>
              <a:rPr lang="en-US" sz="2800" i="1" dirty="0" smtClean="0"/>
              <a:t>(assignment) (skipping this section for talk, will be in slides)</a:t>
            </a:r>
            <a:endParaRPr lang="en-US" i="1" dirty="0"/>
          </a:p>
        </p:txBody>
      </p:sp>
      <p:sp>
        <p:nvSpPr>
          <p:cNvPr id="3" name="Content Placeholder 2"/>
          <p:cNvSpPr>
            <a:spLocks noGrp="1"/>
          </p:cNvSpPr>
          <p:nvPr>
            <p:ph idx="1"/>
          </p:nvPr>
        </p:nvSpPr>
        <p:spPr/>
        <p:txBody>
          <a:bodyPr>
            <a:normAutofit fontScale="62500" lnSpcReduction="20000"/>
          </a:bodyPr>
          <a:lstStyle/>
          <a:p>
            <a:r>
              <a:rPr lang="en-US" b="1" dirty="0"/>
              <a:t>Tuple assignment</a:t>
            </a:r>
          </a:p>
          <a:p>
            <a:r>
              <a:rPr lang="en-US" dirty="0"/>
              <a:t>It is often useful to swap the values of two variables. With conventional assignments, </a:t>
            </a:r>
            <a:r>
              <a:rPr lang="en-US" dirty="0" smtClean="0"/>
              <a:t>you have </a:t>
            </a:r>
            <a:r>
              <a:rPr lang="en-US" dirty="0"/>
              <a:t>to use a temporary variable. For example, to swap a and b:</a:t>
            </a:r>
          </a:p>
          <a:p>
            <a:pPr marL="914400" lvl="2" indent="0">
              <a:buNone/>
            </a:pPr>
            <a:r>
              <a:rPr lang="en-US" dirty="0">
                <a:latin typeface="Times New Roman" panose="02020603050405020304" pitchFamily="18" charset="0"/>
                <a:cs typeface="Times New Roman" panose="02020603050405020304" pitchFamily="18" charset="0"/>
              </a:rPr>
              <a:t>&gt;&gt;&gt; temp = a</a:t>
            </a:r>
          </a:p>
          <a:p>
            <a:pPr marL="914400" lvl="2" indent="0">
              <a:buNone/>
            </a:pPr>
            <a:r>
              <a:rPr lang="en-US" dirty="0">
                <a:latin typeface="Times New Roman" panose="02020603050405020304" pitchFamily="18" charset="0"/>
                <a:cs typeface="Times New Roman" panose="02020603050405020304" pitchFamily="18" charset="0"/>
              </a:rPr>
              <a:t>&gt;&gt;&gt; a = b</a:t>
            </a:r>
          </a:p>
          <a:p>
            <a:pPr marL="914400" lvl="2" indent="0">
              <a:buNone/>
            </a:pPr>
            <a:r>
              <a:rPr lang="en-US" dirty="0">
                <a:latin typeface="Times New Roman" panose="02020603050405020304" pitchFamily="18" charset="0"/>
                <a:cs typeface="Times New Roman" panose="02020603050405020304" pitchFamily="18" charset="0"/>
              </a:rPr>
              <a:t>&gt;&gt;&gt; b = temp</a:t>
            </a:r>
          </a:p>
          <a:p>
            <a:r>
              <a:rPr lang="en-US" dirty="0"/>
              <a:t>This solution is cumbersome; </a:t>
            </a:r>
            <a:r>
              <a:rPr lang="en-US" b="1" dirty="0" smtClean="0"/>
              <a:t>tuple </a:t>
            </a:r>
            <a:r>
              <a:rPr lang="en-US" b="1" dirty="0"/>
              <a:t>assignment </a:t>
            </a:r>
            <a:r>
              <a:rPr lang="en-US" dirty="0"/>
              <a:t>is more elegant:</a:t>
            </a:r>
          </a:p>
          <a:p>
            <a:pPr marL="457200" lvl="1" indent="0">
              <a:buNone/>
            </a:pPr>
            <a:r>
              <a:rPr lang="en-US" dirty="0">
                <a:latin typeface="Times New Roman" panose="02020603050405020304" pitchFamily="18" charset="0"/>
                <a:cs typeface="Times New Roman" panose="02020603050405020304" pitchFamily="18" charset="0"/>
              </a:rPr>
              <a:t>&gt;&gt;&gt; a, b = b, a</a:t>
            </a:r>
          </a:p>
          <a:p>
            <a:r>
              <a:rPr lang="en-US" dirty="0"/>
              <a:t>The left side is a tuple of variables; the right side is a tuple of expressions. Each </a:t>
            </a:r>
            <a:r>
              <a:rPr lang="en-US" dirty="0" smtClean="0"/>
              <a:t>value is </a:t>
            </a:r>
            <a:r>
              <a:rPr lang="en-US" dirty="0"/>
              <a:t>assigned to its respective variable. All the expressions on the right side are </a:t>
            </a:r>
            <a:r>
              <a:rPr lang="en-US" dirty="0" smtClean="0"/>
              <a:t>evaluated before </a:t>
            </a:r>
            <a:r>
              <a:rPr lang="en-US" dirty="0"/>
              <a:t>any of the </a:t>
            </a:r>
            <a:r>
              <a:rPr lang="en-US" dirty="0" smtClean="0"/>
              <a:t>assignments.  The </a:t>
            </a:r>
            <a:r>
              <a:rPr lang="en-US" dirty="0"/>
              <a:t>number of variables on the left and the number of values on the right have to be </a:t>
            </a:r>
            <a:r>
              <a:rPr lang="en-US" dirty="0" smtClean="0"/>
              <a:t>the same</a:t>
            </a:r>
            <a:r>
              <a:rPr lang="en-US" dirty="0"/>
              <a:t>:</a:t>
            </a:r>
          </a:p>
          <a:p>
            <a:pPr marL="457200" lvl="1" indent="0">
              <a:buNone/>
            </a:pPr>
            <a:r>
              <a:rPr lang="pt-BR" dirty="0">
                <a:latin typeface="Times New Roman" panose="02020603050405020304" pitchFamily="18" charset="0"/>
                <a:cs typeface="Times New Roman" panose="02020603050405020304" pitchFamily="18" charset="0"/>
              </a:rPr>
              <a:t>&gt;&gt;&gt; a, b = 1, 2, 3</a:t>
            </a:r>
          </a:p>
          <a:p>
            <a:pPr marL="457200" lvl="1" indent="0">
              <a:buNone/>
            </a:pP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too many values to </a:t>
            </a:r>
            <a:r>
              <a:rPr lang="en-US" dirty="0" smtClean="0">
                <a:latin typeface="Times New Roman" panose="02020603050405020304" pitchFamily="18" charset="0"/>
                <a:cs typeface="Times New Roman" panose="02020603050405020304" pitchFamily="18" charset="0"/>
              </a:rPr>
              <a:t>unpack (expected 2)</a:t>
            </a:r>
            <a:endParaRPr lang="en-US" dirty="0">
              <a:latin typeface="Times New Roman" panose="02020603050405020304" pitchFamily="18" charset="0"/>
              <a:cs typeface="Times New Roman" panose="02020603050405020304" pitchFamily="18" charset="0"/>
            </a:endParaRPr>
          </a:p>
          <a:p>
            <a:r>
              <a:rPr lang="en-US" dirty="0"/>
              <a:t>More generally, the right side can be any kind of sequence (string, list or tuple). For </a:t>
            </a:r>
            <a:r>
              <a:rPr lang="en-US" dirty="0" smtClean="0"/>
              <a:t>example, to </a:t>
            </a:r>
            <a:r>
              <a:rPr lang="en-US" dirty="0"/>
              <a:t>split an email address into a user name and a domain, you could write: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 'monty@python.org'</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domain = </a:t>
            </a:r>
            <a:r>
              <a:rPr lang="en-US" dirty="0" err="1">
                <a:latin typeface="Times New Roman" panose="02020603050405020304" pitchFamily="18" charset="0"/>
                <a:cs typeface="Times New Roman" panose="02020603050405020304" pitchFamily="18" charset="0"/>
              </a:rPr>
              <a:t>addr.split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8859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(write 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write a file, you have to open it with mode 'w' as a second parameter:</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a:t>
            </a:r>
            <a:r>
              <a:rPr lang="en-US" dirty="0">
                <a:latin typeface="Times New Roman" panose="02020603050405020304" pitchFamily="18" charset="0"/>
                <a:cs typeface="Times New Roman" panose="02020603050405020304" pitchFamily="18" charset="0"/>
              </a:rPr>
              <a:t> = open('output.txt', 'w')</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err="1">
                <a:latin typeface="Times New Roman" panose="02020603050405020304" pitchFamily="18" charset="0"/>
                <a:cs typeface="Times New Roman" panose="02020603050405020304" pitchFamily="18" charset="0"/>
              </a:rPr>
              <a:t>fout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&lt;open file 'output.txt', mode 'w' at 0xb7eb2410</a:t>
            </a:r>
            <a:r>
              <a:rPr lang="en-US" dirty="0" smtClean="0">
                <a:latin typeface="Times New Roman" panose="02020603050405020304" pitchFamily="18" charset="0"/>
                <a:cs typeface="Times New Roman" panose="02020603050405020304" pitchFamily="18" charset="0"/>
              </a:rPr>
              <a:t>&gt;</a:t>
            </a:r>
          </a:p>
          <a:p>
            <a:r>
              <a:rPr lang="en-US" dirty="0"/>
              <a:t>The write method puts data into the file.</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line1 = "This here's the wattle,\n"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(line1)</a:t>
            </a:r>
          </a:p>
          <a:p>
            <a:r>
              <a:rPr lang="en-US" dirty="0"/>
              <a:t>Again, the file object keeps track of where it is, so if you call write again, it adds the </a:t>
            </a:r>
            <a:r>
              <a:rPr lang="en-US" dirty="0" smtClean="0"/>
              <a:t>new data </a:t>
            </a:r>
            <a:r>
              <a:rPr lang="en-US" dirty="0"/>
              <a:t>to the end.</a:t>
            </a:r>
          </a:p>
          <a:p>
            <a:pPr marL="914400" lvl="2" indent="0">
              <a:buNone/>
            </a:pPr>
            <a:r>
              <a:rPr lang="en-US" dirty="0">
                <a:latin typeface="Times New Roman" panose="02020603050405020304" pitchFamily="18" charset="0"/>
                <a:cs typeface="Times New Roman" panose="02020603050405020304" pitchFamily="18" charset="0"/>
              </a:rPr>
              <a:t>&gt;&gt;&gt; line2 = "the emblem of our land.\n"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(line2)</a:t>
            </a:r>
          </a:p>
          <a:p>
            <a:r>
              <a:rPr lang="en-US" dirty="0"/>
              <a:t>When you are done writing, you have to close the file.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9697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Execution</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sz="2000" b="1" dirty="0" smtClean="0"/>
              <a:t>Conditional </a:t>
            </a:r>
            <a:r>
              <a:rPr lang="en-US" sz="2000" b="1" dirty="0"/>
              <a:t>statements </a:t>
            </a:r>
            <a:r>
              <a:rPr lang="en-US" sz="2000" dirty="0"/>
              <a:t>give us the ability to check </a:t>
            </a:r>
            <a:r>
              <a:rPr lang="en-US" sz="2000" dirty="0" smtClean="0"/>
              <a:t>conditions and </a:t>
            </a:r>
            <a:r>
              <a:rPr lang="en-US" sz="2000" dirty="0"/>
              <a:t>change the behavior of the program accordingly</a:t>
            </a:r>
            <a:r>
              <a:rPr lang="en-US" sz="2000" dirty="0" smtClean="0"/>
              <a:t>. </a:t>
            </a:r>
            <a:r>
              <a:rPr lang="en-US" sz="2000" dirty="0"/>
              <a:t>The simplest form is the if statement:</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x=1</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if </a:t>
            </a:r>
            <a:r>
              <a:rPr lang="en-US" sz="1800" dirty="0">
                <a:solidFill>
                  <a:srgbClr val="FF0000"/>
                </a:solidFill>
                <a:latin typeface="Times New Roman" panose="02020603050405020304" pitchFamily="18" charset="0"/>
                <a:cs typeface="Times New Roman" panose="02020603050405020304" pitchFamily="18" charset="0"/>
              </a:rPr>
              <a:t>x &gt; 0:</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    print(’x </a:t>
            </a:r>
            <a:r>
              <a:rPr lang="en-US" sz="1800" dirty="0">
                <a:solidFill>
                  <a:srgbClr val="FF0000"/>
                </a:solidFill>
                <a:latin typeface="Times New Roman" panose="02020603050405020304" pitchFamily="18" charset="0"/>
                <a:cs typeface="Times New Roman" panose="02020603050405020304" pitchFamily="18" charset="0"/>
              </a:rPr>
              <a:t>is </a:t>
            </a:r>
            <a:r>
              <a:rPr lang="en-US" sz="1800" dirty="0" smtClean="0">
                <a:solidFill>
                  <a:srgbClr val="FF0000"/>
                </a:solidFill>
                <a:latin typeface="Times New Roman" panose="02020603050405020304" pitchFamily="18" charset="0"/>
                <a:cs typeface="Times New Roman" panose="02020603050405020304" pitchFamily="18" charset="0"/>
              </a:rPr>
              <a:t>positive’)</a:t>
            </a: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if</a:t>
            </a:r>
            <a:r>
              <a:rPr lang="en-US" sz="2000" dirty="0" smtClean="0"/>
              <a:t> </a:t>
            </a:r>
            <a:r>
              <a:rPr lang="en-US" sz="2000" dirty="0"/>
              <a:t>statements have the same structure as function definitions: a header followed by </a:t>
            </a:r>
            <a:r>
              <a:rPr lang="en-US" sz="2000" dirty="0" smtClean="0"/>
              <a:t>an indented </a:t>
            </a:r>
            <a:r>
              <a:rPr lang="en-US" sz="2000" dirty="0"/>
              <a:t>body. Statements like this are called </a:t>
            </a:r>
            <a:r>
              <a:rPr lang="en-US" sz="2000" b="1" dirty="0">
                <a:solidFill>
                  <a:srgbClr val="FF0000"/>
                </a:solidFill>
              </a:rPr>
              <a:t>compound statements</a:t>
            </a:r>
            <a:r>
              <a:rPr lang="en-US" sz="2000" dirty="0" smtClean="0"/>
              <a:t>.</a:t>
            </a:r>
          </a:p>
          <a:p>
            <a:r>
              <a:rPr lang="en-US" sz="2000" dirty="0"/>
              <a:t>Occasionally, it is useful to have a </a:t>
            </a:r>
            <a:r>
              <a:rPr lang="en-US" sz="2000" b="1" dirty="0">
                <a:solidFill>
                  <a:srgbClr val="FF0000"/>
                </a:solidFill>
              </a:rPr>
              <a:t>body with no statements </a:t>
            </a:r>
            <a:r>
              <a:rPr lang="en-US" sz="2000" dirty="0"/>
              <a:t>(usually as </a:t>
            </a:r>
            <a:r>
              <a:rPr lang="en-US" sz="2000" dirty="0" smtClean="0"/>
              <a:t>a place </a:t>
            </a:r>
            <a:r>
              <a:rPr lang="en-US" sz="2000" dirty="0"/>
              <a:t>keeper for code you haven’t written yet). In that case, you can </a:t>
            </a:r>
            <a:r>
              <a:rPr lang="en-US" sz="2000" b="1" dirty="0">
                <a:solidFill>
                  <a:srgbClr val="FF0000"/>
                </a:solidFill>
              </a:rPr>
              <a:t>use the pass </a:t>
            </a:r>
            <a:r>
              <a:rPr lang="en-US" sz="2000" b="1" dirty="0" smtClean="0">
                <a:solidFill>
                  <a:srgbClr val="FF0000"/>
                </a:solidFill>
              </a:rPr>
              <a:t>statement</a:t>
            </a:r>
            <a:r>
              <a:rPr lang="en-US" sz="2000" dirty="0" smtClean="0"/>
              <a:t>, which </a:t>
            </a:r>
            <a:r>
              <a:rPr lang="en-US" sz="2000" dirty="0"/>
              <a:t>does nothing.</a:t>
            </a:r>
            <a:endParaRPr lang="en-US" sz="2000" dirty="0" smtClean="0"/>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x &lt; 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pass </a:t>
            </a:r>
            <a:r>
              <a:rPr lang="en-US" sz="1800" dirty="0">
                <a:latin typeface="Times New Roman" panose="02020603050405020304" pitchFamily="18" charset="0"/>
                <a:cs typeface="Times New Roman" panose="02020603050405020304" pitchFamily="18" charset="0"/>
              </a:rPr>
              <a:t># need to handle negative values!</a:t>
            </a:r>
          </a:p>
        </p:txBody>
      </p:sp>
    </p:spTree>
    <p:extLst>
      <p:ext uri="{BB962C8B-B14F-4D97-AF65-F5344CB8AC3E}">
        <p14:creationId xmlns:p14="http://schemas.microsoft.com/office/powerpoint/2010/main" val="3124762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(read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example, the Unix command ls -l normally displays the contents of the current </a:t>
            </a:r>
            <a:r>
              <a:rPr lang="en-US" dirty="0" smtClean="0"/>
              <a:t>directory (in </a:t>
            </a:r>
            <a:r>
              <a:rPr lang="en-US" dirty="0"/>
              <a:t>long format). You can launch ls with os.popen1:</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 'ls -l'</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os.popen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p>
          <a:p>
            <a:r>
              <a:rPr lang="en-US" dirty="0"/>
              <a:t>The argument is a string that contains a shell command. The return value is an object </a:t>
            </a:r>
            <a:r>
              <a:rPr lang="en-US" dirty="0" smtClean="0"/>
              <a:t>that behaves </a:t>
            </a:r>
            <a:r>
              <a:rPr lang="en-US" dirty="0"/>
              <a:t>just like an open file. You can read the output from the ls process one line at </a:t>
            </a:r>
            <a:r>
              <a:rPr lang="en-US" dirty="0" smtClean="0"/>
              <a:t>a time </a:t>
            </a:r>
            <a:r>
              <a:rPr lang="en-US" dirty="0"/>
              <a:t>with </a:t>
            </a:r>
            <a:r>
              <a:rPr lang="en-US" dirty="0" err="1"/>
              <a:t>readline</a:t>
            </a:r>
            <a:r>
              <a:rPr lang="en-US" dirty="0"/>
              <a:t> or get the whole thing at once with read:</a:t>
            </a:r>
          </a:p>
          <a:p>
            <a:r>
              <a:rPr lang="en-US" dirty="0"/>
              <a:t>1popen is deprecated now, </a:t>
            </a:r>
            <a:r>
              <a:rPr lang="en-US" dirty="0" smtClean="0"/>
              <a:t>use the </a:t>
            </a:r>
            <a:r>
              <a:rPr lang="en-US" dirty="0" err="1" smtClean="0"/>
              <a:t>subprocess</a:t>
            </a:r>
            <a:r>
              <a:rPr lang="en-US" dirty="0" smtClean="0"/>
              <a:t> module</a:t>
            </a:r>
            <a:r>
              <a:rPr lang="en-US" dirty="0"/>
              <a:t>. </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res = </a:t>
            </a:r>
            <a:r>
              <a:rPr lang="en-US" dirty="0" err="1">
                <a:latin typeface="Times New Roman" panose="02020603050405020304" pitchFamily="18" charset="0"/>
                <a:cs typeface="Times New Roman" panose="02020603050405020304" pitchFamily="18" charset="0"/>
              </a:rPr>
              <a:t>fp.read</a:t>
            </a:r>
            <a:r>
              <a:rPr lang="en-US" dirty="0">
                <a:latin typeface="Times New Roman" panose="02020603050405020304" pitchFamily="18" charset="0"/>
                <a:cs typeface="Times New Roman" panose="02020603050405020304" pitchFamily="18" charset="0"/>
              </a:rPr>
              <a:t>()</a:t>
            </a:r>
          </a:p>
          <a:p>
            <a:r>
              <a:rPr lang="en-US" dirty="0"/>
              <a:t>When you are done, you close the pipe like a file:</a:t>
            </a:r>
          </a:p>
          <a:p>
            <a:pPr marL="914400" lvl="2" indent="0">
              <a:buNone/>
            </a:pPr>
            <a:r>
              <a:rPr lang="en-US" dirty="0">
                <a:latin typeface="Times New Roman" panose="02020603050405020304" pitchFamily="18" charset="0"/>
                <a:cs typeface="Times New Roman" panose="02020603050405020304" pitchFamily="18" charset="0"/>
              </a:rPr>
              <a:t>&gt;&gt;&gt; stat = </a:t>
            </a:r>
            <a:r>
              <a:rPr lang="en-US" dirty="0" err="1">
                <a:latin typeface="Times New Roman" panose="02020603050405020304" pitchFamily="18" charset="0"/>
                <a:cs typeface="Times New Roman" panose="02020603050405020304" pitchFamily="18" charset="0"/>
              </a:rPr>
              <a:t>fp.close</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stat</a:t>
            </a:r>
          </a:p>
          <a:p>
            <a:pPr marL="914400" lvl="2" indent="0">
              <a:buNone/>
            </a:pPr>
            <a:r>
              <a:rPr lang="en-US"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1224739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files using “with”</a:t>
            </a:r>
            <a:endParaRPr lang="en-US" dirty="0"/>
          </a:p>
        </p:txBody>
      </p:sp>
      <p:sp>
        <p:nvSpPr>
          <p:cNvPr id="3" name="Content Placeholder 2"/>
          <p:cNvSpPr>
            <a:spLocks noGrp="1"/>
          </p:cNvSpPr>
          <p:nvPr>
            <p:ph idx="1"/>
          </p:nvPr>
        </p:nvSpPr>
        <p:spPr/>
        <p:txBody>
          <a:bodyPr>
            <a:normAutofit/>
          </a:bodyPr>
          <a:lstStyle/>
          <a:p>
            <a:r>
              <a:rPr lang="en-US" dirty="0" smtClean="0"/>
              <a:t>The “with” method allows us to “auto-close” the file handle when we’re done:</a:t>
            </a:r>
          </a:p>
          <a:p>
            <a:pPr marL="914400" lvl="2" indent="0">
              <a:buNone/>
            </a:pPr>
            <a:r>
              <a:rPr lang="en-US" sz="1600" dirty="0" smtClean="0">
                <a:latin typeface="Times New Roman" panose="02020603050405020304" pitchFamily="18" charset="0"/>
                <a:cs typeface="Times New Roman" panose="02020603050405020304" pitchFamily="18" charset="0"/>
              </a:rPr>
              <a:t>&gt;&gt;&gt; with open('./00_cmdfile.txt', 'r') as fin:</a:t>
            </a:r>
          </a:p>
          <a:p>
            <a:pPr marL="914400" lvl="2"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fin.read</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&gt;&gt;&gt; </a:t>
            </a:r>
            <a:r>
              <a:rPr lang="en-US" sz="1600" dirty="0" err="1" smtClean="0">
                <a:latin typeface="Times New Roman" panose="02020603050405020304" pitchFamily="18" charset="0"/>
                <a:cs typeface="Times New Roman" panose="02020603050405020304" pitchFamily="18" charset="0"/>
              </a:rPr>
              <a:t>fin.closed</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pPr marL="914400" lvl="2" indent="0">
              <a:buNone/>
            </a:pPr>
            <a:r>
              <a:rPr lang="en-US" sz="1600" dirty="0" smtClean="0">
                <a:latin typeface="Times New Roman" panose="02020603050405020304" pitchFamily="18" charset="0"/>
                <a:cs typeface="Times New Roman" panose="02020603050405020304" pitchFamily="18" charset="0"/>
              </a:rPr>
              <a:t>&gt;&gt;&gt; print </a:t>
            </a:r>
            <a:r>
              <a:rPr lang="en-US" sz="1600" dirty="0" err="1" smtClean="0">
                <a:latin typeface="Times New Roman" panose="02020603050405020304" pitchFamily="18" charset="0"/>
                <a:cs typeface="Times New Roman" panose="02020603050405020304" pitchFamily="18" charset="0"/>
              </a:rPr>
              <a:t>read_data</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term length 0</a:t>
            </a:r>
          </a:p>
          <a:p>
            <a:pPr marL="914400" lvl="2" indent="0">
              <a:buNone/>
            </a:pPr>
            <a:r>
              <a:rPr lang="en-US" sz="1600" dirty="0" smtClean="0">
                <a:latin typeface="Times New Roman" panose="02020603050405020304" pitchFamily="18" charset="0"/>
                <a:cs typeface="Times New Roman" panose="02020603050405020304" pitchFamily="18" charset="0"/>
              </a:rPr>
              <a:t>show version</a:t>
            </a:r>
          </a:p>
          <a:p>
            <a:pPr marL="914400" lvl="2" indent="0">
              <a:buNone/>
            </a:pPr>
            <a:r>
              <a:rPr lang="en-US" sz="1600" dirty="0" smtClean="0">
                <a:latin typeface="Times New Roman" panose="02020603050405020304" pitchFamily="18" charset="0"/>
                <a:cs typeface="Times New Roman" panose="02020603050405020304" pitchFamily="18" charset="0"/>
              </a:rPr>
              <a:t>show license host-id</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675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using pipes example</a:t>
            </a:r>
            <a:endParaRPr lang="en-US" dirty="0"/>
          </a:p>
        </p:txBody>
      </p:sp>
      <p:sp>
        <p:nvSpPr>
          <p:cNvPr id="3" name="Content Placeholder 2"/>
          <p:cNvSpPr>
            <a:spLocks noGrp="1"/>
          </p:cNvSpPr>
          <p:nvPr>
            <p:ph idx="1"/>
          </p:nvPr>
        </p:nvSpPr>
        <p:spPr/>
        <p:txBody>
          <a:bodyPr>
            <a:normAutofit/>
          </a:bodyPr>
          <a:lstStyle/>
          <a:p>
            <a:r>
              <a:rPr lang="en-US" dirty="0"/>
              <a:t>You can use a pipe to run md5sum from Python and get the result:</a:t>
            </a:r>
          </a:p>
          <a:p>
            <a:pPr marL="914400" lvl="2" indent="0">
              <a:buNone/>
            </a:pPr>
            <a:r>
              <a:rPr lang="en-US" sz="1400" dirty="0">
                <a:latin typeface="Times New Roman" panose="02020603050405020304" pitchFamily="18" charset="0"/>
                <a:cs typeface="Times New Roman" panose="02020603050405020304" pitchFamily="18" charset="0"/>
              </a:rPr>
              <a:t>&gt;&gt;&gt; filename = '</a:t>
            </a:r>
            <a:r>
              <a:rPr lang="en-US" sz="1400" dirty="0" err="1">
                <a:latin typeface="Times New Roman" panose="02020603050405020304" pitchFamily="18" charset="0"/>
                <a:cs typeface="Times New Roman" panose="02020603050405020304" pitchFamily="18" charset="0"/>
              </a:rPr>
              <a:t>book.tex</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 = 'md5sum ' + filename</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fp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os.popen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res = </a:t>
            </a:r>
            <a:r>
              <a:rPr lang="en-US" sz="1400" dirty="0" err="1">
                <a:latin typeface="Times New Roman" panose="02020603050405020304" pitchFamily="18" charset="0"/>
                <a:cs typeface="Times New Roman" panose="02020603050405020304" pitchFamily="18" charset="0"/>
              </a:rPr>
              <a:t>fp.read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stat = </a:t>
            </a:r>
            <a:r>
              <a:rPr lang="en-US" sz="1400" dirty="0" err="1">
                <a:latin typeface="Times New Roman" panose="02020603050405020304" pitchFamily="18" charset="0"/>
                <a:cs typeface="Times New Roman" panose="02020603050405020304" pitchFamily="18" charset="0"/>
              </a:rPr>
              <a:t>fp.close</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print res</a:t>
            </a:r>
          </a:p>
          <a:p>
            <a:pPr marL="914400" lvl="2" indent="0">
              <a:buNone/>
            </a:pPr>
            <a:r>
              <a:rPr lang="en-US" sz="1400" dirty="0">
                <a:latin typeface="Times New Roman" panose="02020603050405020304" pitchFamily="18" charset="0"/>
                <a:cs typeface="Times New Roman" panose="02020603050405020304" pitchFamily="18" charset="0"/>
              </a:rPr>
              <a:t>1e0033f0ed0656636de0d75144ba32e0 </a:t>
            </a:r>
            <a:r>
              <a:rPr lang="en-US" sz="1400" dirty="0" err="1">
                <a:latin typeface="Times New Roman" panose="02020603050405020304" pitchFamily="18" charset="0"/>
                <a:cs typeface="Times New Roman" panose="02020603050405020304" pitchFamily="18" charset="0"/>
              </a:rPr>
              <a:t>book.tex</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&gt;&gt;&gt; print </a:t>
            </a:r>
            <a:r>
              <a:rPr lang="en-US" sz="1400" dirty="0" smtClean="0">
                <a:latin typeface="Times New Roman" panose="02020603050405020304" pitchFamily="18" charset="0"/>
                <a:cs typeface="Times New Roman" panose="02020603050405020304" pitchFamily="18" charset="0"/>
              </a:rPr>
              <a:t>stat</a:t>
            </a: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*note </a:t>
            </a:r>
            <a:r>
              <a:rPr lang="en-US" sz="1200" dirty="0" err="1" smtClean="0">
                <a:latin typeface="Times New Roman" panose="02020603050405020304" pitchFamily="18" charset="0"/>
                <a:cs typeface="Times New Roman" panose="02020603050405020304" pitchFamily="18" charset="0"/>
              </a:rPr>
              <a:t>popen</a:t>
            </a:r>
            <a:r>
              <a:rPr lang="en-US" sz="1200" dirty="0" smtClean="0">
                <a:latin typeface="Times New Roman" panose="02020603050405020304" pitchFamily="18" charset="0"/>
                <a:cs typeface="Times New Roman" panose="02020603050405020304" pitchFamily="18" charset="0"/>
              </a:rPr>
              <a:t> is depreciated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8540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Sometimes there are more than two possibilities and we need more than two </a:t>
            </a:r>
            <a:r>
              <a:rPr lang="en-US" dirty="0" smtClean="0"/>
              <a:t>branches. One </a:t>
            </a:r>
            <a:r>
              <a:rPr lang="en-US" dirty="0"/>
              <a:t>way to express a computation like that is a </a:t>
            </a:r>
            <a:r>
              <a:rPr lang="en-US" b="1" dirty="0"/>
              <a:t>chained conditional</a:t>
            </a:r>
            <a:r>
              <a:rPr lang="en-US" dirty="0"/>
              <a:t>:</a:t>
            </a:r>
          </a:p>
          <a:p>
            <a:pPr marL="0" indent="0">
              <a:buNone/>
            </a:pPr>
            <a:r>
              <a:rPr lang="en-US" sz="2000" dirty="0">
                <a:latin typeface="Times New Roman" panose="02020603050405020304" pitchFamily="18" charset="0"/>
                <a:cs typeface="Times New Roman" panose="02020603050405020304" pitchFamily="18" charset="0"/>
              </a:rPr>
              <a:t>if x &lt; y:</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less than y')</a:t>
            </a:r>
          </a:p>
          <a:p>
            <a:pPr marL="0" indent="0">
              <a:buNone/>
            </a:pPr>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 x &gt; y:</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greater than y')</a:t>
            </a:r>
          </a:p>
          <a:p>
            <a:pPr marL="0" indent="0">
              <a:buNone/>
            </a:pPr>
            <a:r>
              <a:rPr lang="en-US" sz="2000" dirty="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print('x and y are equal')</a:t>
            </a:r>
            <a:endParaRPr lang="en-US" sz="2000" dirty="0" smtClean="0">
              <a:latin typeface="Times New Roman" panose="02020603050405020304" pitchFamily="18" charset="0"/>
              <a:cs typeface="Times New Roman" panose="02020603050405020304" pitchFamily="18" charset="0"/>
            </a:endParaRPr>
          </a:p>
          <a:p>
            <a:r>
              <a:rPr lang="en-US" sz="2000" dirty="0"/>
              <a:t>Each condition is checked in order. If the first is false, the next is checked, and so on. </a:t>
            </a:r>
            <a:r>
              <a:rPr lang="en-US" sz="2000" b="1" dirty="0">
                <a:solidFill>
                  <a:srgbClr val="FF0000"/>
                </a:solidFill>
              </a:rPr>
              <a:t>If </a:t>
            </a:r>
            <a:r>
              <a:rPr lang="en-US" sz="2000" b="1" dirty="0" smtClean="0">
                <a:solidFill>
                  <a:srgbClr val="FF0000"/>
                </a:solidFill>
              </a:rPr>
              <a:t>one of </a:t>
            </a:r>
            <a:r>
              <a:rPr lang="en-US" sz="2000" b="1" dirty="0">
                <a:solidFill>
                  <a:srgbClr val="FF0000"/>
                </a:solidFill>
              </a:rPr>
              <a:t>them is true, the corresponding branch executes, and the statement ends.</a:t>
            </a:r>
            <a:r>
              <a:rPr lang="en-US" sz="2000" dirty="0"/>
              <a:t> Even if </a:t>
            </a:r>
            <a:r>
              <a:rPr lang="en-US" sz="2000" dirty="0" smtClean="0"/>
              <a:t>more than </a:t>
            </a:r>
            <a:r>
              <a:rPr lang="en-US" sz="2000" dirty="0"/>
              <a:t>one condition is true, only the first true branch executes.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77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(1/2)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if x == y:</a:t>
            </a:r>
          </a:p>
          <a:p>
            <a:pPr marL="0" indent="0">
              <a:buNone/>
            </a:pPr>
            <a:r>
              <a:rPr lang="en-US" dirty="0" smtClean="0">
                <a:latin typeface="Times New Roman" panose="02020603050405020304" pitchFamily="18" charset="0"/>
                <a:cs typeface="Times New Roman" panose="02020603050405020304" pitchFamily="18" charset="0"/>
              </a:rPr>
              <a:t>    print('x </a:t>
            </a:r>
            <a:r>
              <a:rPr lang="en-US" dirty="0">
                <a:latin typeface="Times New Roman" panose="02020603050405020304" pitchFamily="18" charset="0"/>
                <a:cs typeface="Times New Roman" panose="02020603050405020304" pitchFamily="18" charset="0"/>
              </a:rPr>
              <a:t>and y are equal')</a:t>
            </a:r>
          </a:p>
          <a:p>
            <a:pPr marL="0" indent="0">
              <a:buNone/>
            </a:pPr>
            <a:r>
              <a:rPr lang="en-US" dirty="0" smtClean="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y:</a:t>
            </a:r>
          </a:p>
          <a:p>
            <a:pPr marL="0" indent="0">
              <a:buNone/>
            </a:pPr>
            <a:r>
              <a:rPr lang="en-US" dirty="0" smtClean="0">
                <a:latin typeface="Times New Roman" panose="02020603050405020304" pitchFamily="18" charset="0"/>
                <a:cs typeface="Times New Roman" panose="02020603050405020304" pitchFamily="18" charset="0"/>
              </a:rPr>
              <a:t>        print('x </a:t>
            </a:r>
            <a:r>
              <a:rPr lang="en-US" dirty="0">
                <a:latin typeface="Times New Roman" panose="02020603050405020304" pitchFamily="18" charset="0"/>
                <a:cs typeface="Times New Roman" panose="02020603050405020304" pitchFamily="18" charset="0"/>
              </a:rPr>
              <a:t>is less than y')</a:t>
            </a: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print('x is greater </a:t>
            </a:r>
            <a:r>
              <a:rPr lang="en-US" dirty="0">
                <a:latin typeface="Times New Roman" panose="02020603050405020304" pitchFamily="18" charset="0"/>
                <a:cs typeface="Times New Roman" panose="02020603050405020304" pitchFamily="18" charset="0"/>
              </a:rPr>
              <a:t>than </a:t>
            </a:r>
            <a:r>
              <a:rPr lang="en-US" dirty="0" smtClean="0">
                <a:latin typeface="Times New Roman" panose="02020603050405020304" pitchFamily="18" charset="0"/>
                <a:cs typeface="Times New Roman" panose="02020603050405020304" pitchFamily="18" charset="0"/>
              </a:rPr>
              <a: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1700" dirty="0"/>
              <a:t>Although the indentation of the statements makes the structure apparent, </a:t>
            </a:r>
            <a:r>
              <a:rPr lang="en-US" sz="1700" b="1" dirty="0"/>
              <a:t>nested </a:t>
            </a:r>
            <a:r>
              <a:rPr lang="en-US" sz="1700" b="1" dirty="0" smtClean="0"/>
              <a:t>conditionals </a:t>
            </a:r>
            <a:r>
              <a:rPr lang="en-US" sz="1700" dirty="0" smtClean="0"/>
              <a:t>become </a:t>
            </a:r>
            <a:r>
              <a:rPr lang="en-US" sz="1700" b="1" dirty="0">
                <a:solidFill>
                  <a:srgbClr val="FF0000"/>
                </a:solidFill>
              </a:rPr>
              <a:t>difficult to read</a:t>
            </a:r>
            <a:r>
              <a:rPr lang="en-US" sz="1700" dirty="0"/>
              <a:t> very quickly. In general, it is a good idea to </a:t>
            </a:r>
            <a:r>
              <a:rPr lang="en-US" sz="1700" b="1" dirty="0">
                <a:solidFill>
                  <a:srgbClr val="FF0000"/>
                </a:solidFill>
              </a:rPr>
              <a:t>avoid </a:t>
            </a:r>
            <a:r>
              <a:rPr lang="en-US" sz="1700" b="1" dirty="0" smtClean="0">
                <a:solidFill>
                  <a:srgbClr val="FF0000"/>
                </a:solidFill>
              </a:rPr>
              <a:t>them when </a:t>
            </a:r>
            <a:r>
              <a:rPr lang="en-US" sz="1700" b="1" dirty="0">
                <a:solidFill>
                  <a:srgbClr val="FF0000"/>
                </a:solidFill>
              </a:rPr>
              <a:t>you can</a:t>
            </a:r>
            <a:r>
              <a:rPr lang="en-US" sz="1700" dirty="0"/>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45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(2/2)</a:t>
            </a:r>
            <a:endParaRPr lang="en-US" dirty="0"/>
          </a:p>
        </p:txBody>
      </p:sp>
      <p:sp>
        <p:nvSpPr>
          <p:cNvPr id="3" name="Content Placeholder 2"/>
          <p:cNvSpPr>
            <a:spLocks noGrp="1"/>
          </p:cNvSpPr>
          <p:nvPr>
            <p:ph idx="1"/>
          </p:nvPr>
        </p:nvSpPr>
        <p:spPr/>
        <p:txBody>
          <a:bodyPr>
            <a:normAutofit/>
          </a:bodyPr>
          <a:lstStyle/>
          <a:p>
            <a:r>
              <a:rPr lang="en-US" dirty="0"/>
              <a:t>Logical operators often provide a way to simplify nested conditional statements. For </a:t>
            </a:r>
            <a:r>
              <a:rPr lang="en-US" dirty="0" smtClean="0"/>
              <a:t>example, we </a:t>
            </a:r>
            <a:r>
              <a:rPr lang="en-US" dirty="0"/>
              <a:t>can rewrite the following code using a single conditional:</a:t>
            </a:r>
          </a:p>
          <a:p>
            <a:pPr marL="0" indent="0">
              <a:buNone/>
            </a:pPr>
            <a:r>
              <a:rPr lang="en-US" sz="2200" dirty="0">
                <a:latin typeface="Times New Roman" panose="02020603050405020304" pitchFamily="18" charset="0"/>
                <a:cs typeface="Times New Roman" panose="02020603050405020304" pitchFamily="18" charset="0"/>
              </a:rPr>
              <a:t>if 0 &lt; x:</a:t>
            </a:r>
          </a:p>
          <a:p>
            <a:pPr marL="0" indent="0">
              <a:buNone/>
            </a:pPr>
            <a:r>
              <a:rPr lang="en-US" sz="2200" dirty="0" smtClean="0">
                <a:latin typeface="Times New Roman" panose="02020603050405020304" pitchFamily="18" charset="0"/>
                <a:cs typeface="Times New Roman" panose="02020603050405020304" pitchFamily="18" charset="0"/>
              </a:rPr>
              <a:t>    if </a:t>
            </a:r>
            <a:r>
              <a:rPr lang="en-US" sz="2200" dirty="0">
                <a:latin typeface="Times New Roman" panose="02020603050405020304" pitchFamily="18" charset="0"/>
                <a:cs typeface="Times New Roman" panose="02020603050405020304" pitchFamily="18" charset="0"/>
              </a:rPr>
              <a:t>x &lt; 10:</a:t>
            </a:r>
          </a:p>
          <a:p>
            <a:pPr marL="0" indent="0">
              <a:buNone/>
            </a:pPr>
            <a:r>
              <a:rPr lang="en-US" sz="2200" dirty="0" smtClean="0">
                <a:latin typeface="Times New Roman" panose="02020603050405020304" pitchFamily="18" charset="0"/>
                <a:cs typeface="Times New Roman" panose="02020603050405020304" pitchFamily="18" charset="0"/>
              </a:rPr>
              <a:t>        print('x </a:t>
            </a:r>
            <a:r>
              <a:rPr lang="en-US" sz="2200" dirty="0">
                <a:latin typeface="Times New Roman" panose="02020603050405020304" pitchFamily="18" charset="0"/>
                <a:cs typeface="Times New Roman" panose="02020603050405020304" pitchFamily="18" charset="0"/>
              </a:rPr>
              <a:t>is a positive single-digit number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dirty="0" smtClean="0"/>
              <a:t>Can get the </a:t>
            </a:r>
            <a:r>
              <a:rPr lang="en-US" dirty="0"/>
              <a:t>same effect with the </a:t>
            </a:r>
            <a:r>
              <a:rPr lang="en-US" b="1" dirty="0"/>
              <a:t>and</a:t>
            </a:r>
            <a:r>
              <a:rPr lang="en-US" dirty="0"/>
              <a:t> operator:</a:t>
            </a:r>
          </a:p>
          <a:p>
            <a:pPr marL="0" indent="0">
              <a:buNone/>
            </a:pPr>
            <a:r>
              <a:rPr lang="en-US" sz="2000" dirty="0">
                <a:latin typeface="Times New Roman" panose="02020603050405020304" pitchFamily="18" charset="0"/>
                <a:cs typeface="Times New Roman" panose="02020603050405020304" pitchFamily="18" charset="0"/>
              </a:rPr>
              <a:t>if 0 &lt; x </a:t>
            </a:r>
            <a:r>
              <a:rPr lang="en-US" sz="2000" dirty="0">
                <a:solidFill>
                  <a:srgbClr val="FF0000"/>
                </a:solidFill>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x &lt; 10:</a:t>
            </a:r>
          </a:p>
          <a:p>
            <a:pPr marL="0" indent="0">
              <a:buNone/>
            </a:pPr>
            <a:r>
              <a:rPr lang="en-US" sz="2000" dirty="0" smtClean="0">
                <a:latin typeface="Times New Roman" panose="02020603050405020304" pitchFamily="18" charset="0"/>
                <a:cs typeface="Times New Roman" panose="02020603050405020304" pitchFamily="18" charset="0"/>
              </a:rPr>
              <a:t>    print('x </a:t>
            </a:r>
            <a:r>
              <a:rPr lang="en-US" sz="2000" dirty="0">
                <a:latin typeface="Times New Roman" panose="02020603050405020304" pitchFamily="18" charset="0"/>
                <a:cs typeface="Times New Roman" panose="02020603050405020304" pitchFamily="18" charset="0"/>
              </a:rPr>
              <a:t>is a positive single-digit number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5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(1/2)</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Times New Roman" panose="02020603050405020304" pitchFamily="18" charset="0"/>
                <a:cs typeface="Times New Roman" panose="02020603050405020304" pitchFamily="18" charset="0"/>
              </a:rPr>
              <a:t>def</a:t>
            </a:r>
            <a:r>
              <a:rPr lang="en-US" sz="2000" dirty="0" smtClean="0">
                <a:latin typeface="Times New Roman" panose="02020603050405020304" pitchFamily="18" charset="0"/>
                <a:cs typeface="Times New Roman" panose="02020603050405020304" pitchFamily="18" charset="0"/>
              </a:rPr>
              <a:t> countdown(n):</a:t>
            </a:r>
          </a:p>
          <a:p>
            <a:pPr marL="0" indent="0">
              <a:buNone/>
            </a:pPr>
            <a:r>
              <a:rPr lang="en-US" sz="2000" dirty="0" smtClean="0">
                <a:latin typeface="Times New Roman" panose="02020603050405020304" pitchFamily="18" charset="0"/>
                <a:cs typeface="Times New Roman" panose="02020603050405020304" pitchFamily="18" charset="0"/>
              </a:rPr>
              <a:t>    if n &lt;= 0:</a:t>
            </a:r>
          </a:p>
          <a:p>
            <a:pPr marL="0" indent="0">
              <a:buNone/>
            </a:pPr>
            <a:r>
              <a:rPr lang="en-US" sz="2000" dirty="0" smtClean="0">
                <a:latin typeface="Times New Roman" panose="02020603050405020304" pitchFamily="18" charset="0"/>
                <a:cs typeface="Times New Roman" panose="02020603050405020304" pitchFamily="18" charset="0"/>
              </a:rPr>
              <a:t>        print('Blastoff!’)</a:t>
            </a:r>
          </a:p>
          <a:p>
            <a:pPr marL="0" indent="0">
              <a:buNone/>
            </a:pPr>
            <a:r>
              <a:rPr lang="en-US" sz="2000" dirty="0" smtClean="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print(n)</a:t>
            </a:r>
          </a:p>
          <a:p>
            <a:pPr marL="0" indent="0">
              <a:buNone/>
            </a:pPr>
            <a:r>
              <a:rPr lang="en-US" sz="2000" dirty="0" smtClean="0">
                <a:latin typeface="Times New Roman" panose="02020603050405020304" pitchFamily="18" charset="0"/>
                <a:cs typeface="Times New Roman" panose="02020603050405020304" pitchFamily="18" charset="0"/>
              </a:rPr>
              <a:t>    countdown(n-1)</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t>If </a:t>
            </a:r>
            <a:r>
              <a:rPr lang="en-US" sz="2000" dirty="0"/>
              <a:t>n is 0 or negative, it outputs the word, “Blastoff!” Otherwise, it outputs n and then </a:t>
            </a:r>
            <a:r>
              <a:rPr lang="en-US" sz="2000" dirty="0" smtClean="0"/>
              <a:t>calls a </a:t>
            </a:r>
            <a:r>
              <a:rPr lang="en-US" sz="2000" dirty="0"/>
              <a:t>function named </a:t>
            </a:r>
            <a:r>
              <a:rPr lang="en-US" sz="2000" dirty="0" smtClean="0"/>
              <a:t>countdown—itself—passing </a:t>
            </a:r>
            <a:r>
              <a:rPr lang="en-US" sz="2000" dirty="0"/>
              <a:t>n-1 as an argument</a:t>
            </a:r>
            <a:r>
              <a:rPr lang="en-US" sz="2000" dirty="0" smtClean="0"/>
              <a:t>.</a:t>
            </a:r>
          </a:p>
          <a:p>
            <a:r>
              <a:rPr lang="en-US" sz="2000" dirty="0" smtClean="0"/>
              <a:t>Example usage:</a:t>
            </a:r>
          </a:p>
          <a:p>
            <a:pPr marL="914400" lvl="2" indent="0">
              <a:buNone/>
            </a:pPr>
            <a:r>
              <a:rPr lang="en-US" dirty="0">
                <a:latin typeface="Times New Roman" panose="02020603050405020304" pitchFamily="18" charset="0"/>
                <a:cs typeface="Times New Roman" panose="02020603050405020304" pitchFamily="18" charset="0"/>
              </a:rPr>
              <a:t>&gt;&gt;&gt; countdown(3)</a:t>
            </a:r>
          </a:p>
        </p:txBody>
      </p:sp>
    </p:spTree>
    <p:extLst>
      <p:ext uri="{BB962C8B-B14F-4D97-AF65-F5344CB8AC3E}">
        <p14:creationId xmlns:p14="http://schemas.microsoft.com/office/powerpoint/2010/main" val="1141545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3875</Words>
  <Application>Microsoft Macintosh PowerPoint</Application>
  <PresentationFormat>Widescreen</PresentationFormat>
  <Paragraphs>471</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Calibri</vt:lpstr>
      <vt:lpstr>Calibri Light</vt:lpstr>
      <vt:lpstr>Times New Roman</vt:lpstr>
      <vt:lpstr>Wingdings</vt:lpstr>
      <vt:lpstr>Arial</vt:lpstr>
      <vt:lpstr>Office Theme</vt:lpstr>
      <vt:lpstr>Python  </vt:lpstr>
      <vt:lpstr>Modulus Operator</vt:lpstr>
      <vt:lpstr>Boolean Expressions</vt:lpstr>
      <vt:lpstr>Logical Operators</vt:lpstr>
      <vt:lpstr>Conditional Execution</vt:lpstr>
      <vt:lpstr>Chained Execution</vt:lpstr>
      <vt:lpstr>Nested Conditionals (1/2)</vt:lpstr>
      <vt:lpstr>Nested Conditionals (2/2)</vt:lpstr>
      <vt:lpstr>Recursion (1/2)</vt:lpstr>
      <vt:lpstr>Recursion (2/2)</vt:lpstr>
      <vt:lpstr>Recursion Stack Diagram  (countdown module)</vt:lpstr>
      <vt:lpstr>Infinite recursion (is bad)</vt:lpstr>
      <vt:lpstr>Keyboard input</vt:lpstr>
      <vt:lpstr>Keyboard input errors</vt:lpstr>
      <vt:lpstr>Debugging / Traceback</vt:lpstr>
      <vt:lpstr>Runtime error (another example Py2 vs Py3) The most useful parts are usually: * What kind of error it was, and * Where it occurred. </vt:lpstr>
      <vt:lpstr>Ch. 6</vt:lpstr>
      <vt:lpstr>Fruitful vs Void</vt:lpstr>
      <vt:lpstr>Multiple Return Statements (for readability)</vt:lpstr>
      <vt:lpstr>Incremental Development</vt:lpstr>
      <vt:lpstr>Scaffolding</vt:lpstr>
      <vt:lpstr>Incremental Development (process)</vt:lpstr>
      <vt:lpstr>Composition</vt:lpstr>
      <vt:lpstr>Guardian (and other definitions)</vt:lpstr>
      <vt:lpstr>Boolean functions</vt:lpstr>
      <vt:lpstr>What is a factorial?</vt:lpstr>
      <vt:lpstr>Recursion Example (factorial)</vt:lpstr>
      <vt:lpstr>Checking values / types example</vt:lpstr>
      <vt:lpstr>Leap of faith diagram</vt:lpstr>
      <vt:lpstr>Leap of faith stack diagram</vt:lpstr>
      <vt:lpstr>Debugging</vt:lpstr>
      <vt:lpstr>Python  </vt:lpstr>
      <vt:lpstr>Today’s Topics</vt:lpstr>
      <vt:lpstr>Strings</vt:lpstr>
      <vt:lpstr>Strings</vt:lpstr>
      <vt:lpstr>Strings (indicies)</vt:lpstr>
      <vt:lpstr>Strings are immutable</vt:lpstr>
      <vt:lpstr>Strings: The in operator</vt:lpstr>
      <vt:lpstr>STOP HERE FOR TODAY</vt:lpstr>
      <vt:lpstr>Chapter 9 - XX</vt:lpstr>
      <vt:lpstr>Lists</vt:lpstr>
      <vt:lpstr>Lists</vt:lpstr>
      <vt:lpstr>Dictionaries</vt:lpstr>
      <vt:lpstr>Dictionaries</vt:lpstr>
      <vt:lpstr>Dictionaries (functions for dict)</vt:lpstr>
      <vt:lpstr>Tuples</vt:lpstr>
      <vt:lpstr>Tuples</vt:lpstr>
      <vt:lpstr>Tuple (assignment) (skipping this section for talk, will be in slides)</vt:lpstr>
      <vt:lpstr>Files (write file)</vt:lpstr>
      <vt:lpstr>Files (read files)</vt:lpstr>
      <vt:lpstr>Read files using “with”</vt:lpstr>
      <vt:lpstr>Files and using pipes example</vt:lpstr>
      <vt:lpstr>Classes and objects</vt:lpstr>
    </vt:vector>
  </TitlesOfParts>
  <Company>Apptio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Mark O'Brien</dc:creator>
  <cp:lastModifiedBy>Mark O'Brien</cp:lastModifiedBy>
  <cp:revision>59</cp:revision>
  <dcterms:created xsi:type="dcterms:W3CDTF">2015-03-10T08:00:47Z</dcterms:created>
  <dcterms:modified xsi:type="dcterms:W3CDTF">2017-03-14T17:07:18Z</dcterms:modified>
</cp:coreProperties>
</file>