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33">
          <p15:clr>
            <a:srgbClr val="000000"/>
          </p15:clr>
        </p15:guide>
        <p15:guide id="2" pos="1216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oQyXQBK6Z3/CPsAd66PNZA4g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33" orient="horz"/>
        <p:guide pos="121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50" lIns="96725" spcFirstLastPara="1" rIns="96725" wrap="square" tIns="48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50" lIns="96725" spcFirstLastPara="1" rIns="96725" wrap="square" tIns="48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48a21aeb_0_12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1a48a21aeb_0_12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48a21aeb_0_15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1a48a21aeb_0_15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48a21aeb_0_18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1a48a21aeb_0_18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48a21aeb_0_21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1a48a21aeb_0_21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48a21aeb_0_24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a48a21aeb_0_24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48a21aeb_0_27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1a48a21aeb_0_27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48a21aeb_0_3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a48a21aeb_0_3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48a21aeb_0_33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1a48a21aeb_0_33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263650" y="720725"/>
            <a:ext cx="47942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8239f7437e39c_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888239f7437e39c_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8239f7437e39c_4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888239f7437e39c_4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8239f7437e39c_8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888239f7437e39c_8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48a21aeb_0_0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1a48a21aeb_0_0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48a21aeb_0_3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a48a21aeb_0_3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48a21aeb_0_6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1a48a21aeb_0_6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48a21aeb_0_9:notes"/>
          <p:cNvSpPr txBox="1"/>
          <p:nvPr>
            <p:ph idx="1" type="body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50" lIns="96725" spcFirstLastPara="1" rIns="96725" wrap="square" tIns="48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a48a21aeb_0_9:notes"/>
          <p:cNvSpPr/>
          <p:nvPr>
            <p:ph idx="2" type="sldImg"/>
          </p:nvPr>
        </p:nvSpPr>
        <p:spPr>
          <a:xfrm>
            <a:off x="1263650" y="720725"/>
            <a:ext cx="4794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DS - AJIT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ynlabs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6550" y="-3175"/>
            <a:ext cx="3322320" cy="69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 rot="5400000">
            <a:off x="2052796" y="17622"/>
            <a:ext cx="5245100" cy="697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 rot="5400000">
            <a:off x="4871244" y="2343944"/>
            <a:ext cx="5888037" cy="174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 rot="5400000">
            <a:off x="1308100" y="676276"/>
            <a:ext cx="5888037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7129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2306638" y="6395403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indent="-302894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712913" y="914400"/>
            <a:ext cx="3409950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275263" y="914400"/>
            <a:ext cx="341153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●"/>
              <a:defRPr sz="20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0987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379A4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8C7DA7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4002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E9CC0"/>
              </a:buClr>
              <a:buSzPts val="71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0987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0987" lvl="5" marL="2743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0987" lvl="6" marL="3200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0987" lvl="7" marL="3657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0987" lvl="8" marL="4114800" marR="0" rtl="0" algn="l">
              <a:lnSpc>
                <a:spcPct val="100000"/>
              </a:lnSpc>
              <a:spcBef>
                <a:spcPts val="330"/>
              </a:spcBef>
              <a:spcAft>
                <a:spcPts val="330"/>
              </a:spcAft>
              <a:buClr>
                <a:srgbClr val="90AFB7"/>
              </a:buClr>
              <a:buSzPts val="825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4"/>
          <p:cNvCxnSpPr/>
          <p:nvPr/>
        </p:nvCxnSpPr>
        <p:spPr>
          <a:xfrm>
            <a:off x="309563" y="728663"/>
            <a:ext cx="8377237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4"/>
          <p:cNvSpPr/>
          <p:nvPr/>
        </p:nvSpPr>
        <p:spPr>
          <a:xfrm>
            <a:off x="411480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201613" y="6253163"/>
            <a:ext cx="11096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5205413" y="6248400"/>
            <a:ext cx="2274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"/>
          <p:cNvCxnSpPr/>
          <p:nvPr/>
        </p:nvCxnSpPr>
        <p:spPr>
          <a:xfrm>
            <a:off x="461963" y="6267450"/>
            <a:ext cx="8377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"/>
          <p:cNvSpPr/>
          <p:nvPr/>
        </p:nvSpPr>
        <p:spPr>
          <a:xfrm>
            <a:off x="377190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1843088" y="6415088"/>
            <a:ext cx="293211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a-one-stop-shop-for-principal-component-analysis-5582fb7e0a9c" TargetMode="External"/><Relationship Id="rId4" Type="http://schemas.openxmlformats.org/officeDocument/2006/relationships/hyperlink" Target="https://www.youtube.com/watch?v=HMOI_lkzW08" TargetMode="External"/><Relationship Id="rId5" Type="http://schemas.openxmlformats.org/officeDocument/2006/relationships/hyperlink" Target="https://www.youtube.com/watch?v=PFDu9oVAE-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1150166" y="1413313"/>
            <a:ext cx="7029450" cy="1537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E30000"/>
                </a:solidFill>
                <a:latin typeface="Verdana"/>
                <a:ea typeface="Verdana"/>
                <a:cs typeface="Verdana"/>
                <a:sym typeface="Verdana"/>
              </a:rPr>
              <a:t>Principal Component Analysis</a:t>
            </a:r>
            <a:endParaRPr b="1" sz="5400">
              <a:solidFill>
                <a:srgbClr val="E3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Author</a:t>
            </a:r>
            <a:endParaRPr b="1" i="0" sz="2000" u="none" cap="none" strike="noStrik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48a21aeb_0_12"/>
          <p:cNvSpPr txBox="1"/>
          <p:nvPr/>
        </p:nvSpPr>
        <p:spPr>
          <a:xfrm>
            <a:off x="581660" y="1102995"/>
            <a:ext cx="458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Here, the “red direction” is the more important one because it represents the line which best fits the data</a:t>
            </a:r>
            <a:endParaRPr/>
          </a:p>
        </p:txBody>
      </p:sp>
      <p:pic>
        <p:nvPicPr>
          <p:cNvPr id="121" name="Google Shape;121;g11a48a21ae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669" y="2385782"/>
            <a:ext cx="3643828" cy="399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48a21aeb_0_15"/>
          <p:cNvSpPr txBox="1"/>
          <p:nvPr/>
        </p:nvSpPr>
        <p:spPr>
          <a:xfrm>
            <a:off x="453150" y="942278"/>
            <a:ext cx="5503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We transform our original data to align with these important directions (which are combinations of our original variables).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can be in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 dimensions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Identify which “directions” are most “important,”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Compress or project our data into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smaller space </a:t>
            </a:r>
            <a:endParaRPr/>
          </a:p>
        </p:txBody>
      </p:sp>
      <p:pic>
        <p:nvPicPr>
          <p:cNvPr id="127" name="Google Shape;127;g11a48a21ae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612" y="3006204"/>
            <a:ext cx="2989738" cy="343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1a48a21ae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" y="1180465"/>
            <a:ext cx="7291705" cy="412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48a21aeb_0_21"/>
          <p:cNvSpPr txBox="1"/>
          <p:nvPr/>
        </p:nvSpPr>
        <p:spPr>
          <a:xfrm>
            <a:off x="453150" y="942278"/>
            <a:ext cx="55038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We transform our original data to align with these important directions (which are combinations of our original variables).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can be in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 dimensions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Identify which “directions” are most “important,”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Compress or project our data into a smaller space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Drop the “directions” that are the “least important.”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AutoNum type="arabicParenR"/>
            </a:pP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By </a:t>
            </a:r>
            <a:r>
              <a:rPr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projecting our data into a smaller space</a:t>
            </a:r>
            <a:r>
              <a:rPr lang="en-US" sz="16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we reduce dimensionality of our feature space…</a:t>
            </a:r>
            <a:endParaRPr sz="16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g11a48a21ae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839" y="889000"/>
            <a:ext cx="2330611" cy="267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48a21aeb_0_24"/>
          <p:cNvSpPr txBox="1"/>
          <p:nvPr/>
        </p:nvSpPr>
        <p:spPr>
          <a:xfrm>
            <a:off x="932815" y="1129665"/>
            <a:ext cx="6775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PCA in terms of Eigenvectors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covariance matrix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is a matrix that contains estimates of how every variable relates to every other variable.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Eigenvectors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represent directions of dispersal of data.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Eigenvalues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represent magnitude, or importance. Bigger eigenvalues correlate with more important directions.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48a21aeb_0_27"/>
          <p:cNvSpPr txBox="1"/>
          <p:nvPr/>
        </p:nvSpPr>
        <p:spPr>
          <a:xfrm>
            <a:off x="932815" y="1129665"/>
            <a:ext cx="67755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Variability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in a particular direction correlates with explaining the behavior of the dependent variable.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More variability usually indicates signal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whereas little variability usually indicates noise. In other words, the more the variability there is in a particular direction, it is of significance and therefore something you want to detect.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PCA is an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orthogonal linear transformation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that transforms data to a new coordinate system such that the greatest variance on some projection of data lies on the first principal component – the second greatest variance on the second component – and so on</a:t>
            </a:r>
            <a:endParaRPr/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48a21aeb_0_30"/>
          <p:cNvSpPr txBox="1"/>
          <p:nvPr/>
        </p:nvSpPr>
        <p:spPr>
          <a:xfrm>
            <a:off x="932815" y="1129665"/>
            <a:ext cx="677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PCA plot converts the correlation or lack thereof into a 2 d graph. Cells that are highly corelated cluster together.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g11a48a21ae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431" y="2269477"/>
            <a:ext cx="3533629" cy="402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48a21aeb_0_33"/>
          <p:cNvSpPr txBox="1"/>
          <p:nvPr/>
        </p:nvSpPr>
        <p:spPr>
          <a:xfrm>
            <a:off x="932815" y="1129665"/>
            <a:ext cx="67755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Source adapted from: </a:t>
            </a:r>
            <a:r>
              <a:rPr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https://towardsdatascience.com/a-one-stop-shop-for-principal-component-analysis-5582fb7e0a9c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Video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https://www.youtube.com/watch?v=HMOI_lkzW08</a:t>
            </a:r>
            <a:r>
              <a:rPr lang="en-US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For eigen vectors: </a:t>
            </a:r>
            <a:r>
              <a:rPr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https://www.youtube.com/watch?v=PFDu9oVAE-g</a:t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693118" y="916601"/>
            <a:ext cx="7429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State of play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Machine Learning: Pandas, NumPy, Matplotlib, sklearn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Regression and Classification and MLP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CNN and LSTM (also coding of these) and exercises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NLP, RNN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PCA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Autoencoders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Maths of Deep Learning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8239f7437e39c_0"/>
          <p:cNvSpPr/>
          <p:nvPr/>
        </p:nvSpPr>
        <p:spPr>
          <a:xfrm>
            <a:off x="2907671" y="2980700"/>
            <a:ext cx="2824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What is PCA?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8239f7437e39c_4"/>
          <p:cNvSpPr txBox="1"/>
          <p:nvPr/>
        </p:nvSpPr>
        <p:spPr>
          <a:xfrm>
            <a:off x="932815" y="1129665"/>
            <a:ext cx="67755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Problem: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Predict GDP of UK for 2022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You have a large number of data sources: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GDP of previous years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Economic indicators: like the unemployment rate, inflation rate, and so on.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Census data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Survey data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Industrial output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Stock prices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IPOs etc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This leads to a large number of features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239f7437e39c_8"/>
          <p:cNvSpPr txBox="1"/>
          <p:nvPr/>
        </p:nvSpPr>
        <p:spPr>
          <a:xfrm>
            <a:off x="1101491" y="1200687"/>
            <a:ext cx="67755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a nutshell,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you have a lot of variables to consider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Problems: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Overfitting – learns both noise and signal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Sparse data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Unclear relationship between variables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 for post" id="95" name="Google Shape;95;g888239f7437e39c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491" y="35320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48a21aeb_0_0"/>
          <p:cNvSpPr txBox="1"/>
          <p:nvPr/>
        </p:nvSpPr>
        <p:spPr>
          <a:xfrm>
            <a:off x="932815" y="1129665"/>
            <a:ext cx="6775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Objective: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rabi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focus on only a few variables i.e. reduce the dimension of your feature space.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rabi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By reducing the dimension of your feature space, you have fewer relationships between variables to consider and you are less likely to overfit your model. </a:t>
            </a:r>
            <a:endParaRPr/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Based on two broad strategies: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rabi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Feature elimination (dropping features)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rabi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Feature extraction 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48a21aeb_0_3"/>
          <p:cNvSpPr txBox="1"/>
          <p:nvPr/>
        </p:nvSpPr>
        <p:spPr>
          <a:xfrm>
            <a:off x="932815" y="1129665"/>
            <a:ext cx="67755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Feature elimination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is simpler but problematic (which criteria do we use to drop these features?)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Feature extraction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takes a different approach. In a nutshell, if you have 20 variables, you create (say) 5 new variables from these 20 such each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new (artificial)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feature is a linear combination of each of the old variables.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Also, we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create these new independent variables in a specific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way and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these new variables by how well they predict our dependent variable.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a48a21aeb_0_6"/>
          <p:cNvSpPr txBox="1"/>
          <p:nvPr/>
        </p:nvSpPr>
        <p:spPr>
          <a:xfrm>
            <a:off x="932815" y="1129665"/>
            <a:ext cx="6775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effect,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lphaL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reduces the number of dimensions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AutoNum type="alphaLcParenR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But also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because new independent variables are combinations of our old ones, we’re still keeping the most valuable parts of our old variables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lphaL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Finally, we are considering the new variables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order of their importance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to predict the dependent variable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lphaL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After PCA, all the new (artificial variables) are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independent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of each other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AutoNum type="alphaLcParenR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These variables are used for model building instead of the original variables 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8a21aeb_0_9"/>
          <p:cNvSpPr txBox="1"/>
          <p:nvPr/>
        </p:nvSpPr>
        <p:spPr>
          <a:xfrm>
            <a:off x="932815" y="1129665"/>
            <a:ext cx="6775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How does PCA work?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Calculate a matrix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that summarizes how our variables all relate to one another.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Break this matrix down into two separate components: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direction and magnitude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Direction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– represents the orientation in which our data is more dispersed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Magnitude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– represents how important each direction 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2001-04-20T21:34:00Z</dcterms:created>
  <dc:creator>Sknow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