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33">
          <p15:clr>
            <a:srgbClr val="000000"/>
          </p15:clr>
        </p15:guide>
        <p15:guide id="2" pos="1216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8" roundtripDataSignature="AMtx7mgWsXSZfCGL1vfJhToTUVx0Ck9c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33" orient="horz"/>
        <p:guide pos="121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63650" y="720725"/>
            <a:ext cx="47942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50" lIns="96725" spcFirstLastPara="1" rIns="96725" wrap="square" tIns="483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20188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50" lIns="96725" spcFirstLastPara="1" rIns="96725" wrap="square" tIns="48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263650" y="720725"/>
            <a:ext cx="47942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48a21aeb_0_204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1a48a21aeb_0_204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86f30e44_0_0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1986f30e44_0_0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86f30e44_0_3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1986f30e44_0_3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86f30e44_0_6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1986f30e44_0_6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86f30e44_0_9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1986f30e44_0_9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86f30e44_0_42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1986f30e44_0_42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86f30e44_0_12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1986f30e44_0_12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86f30e44_0_15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1986f30e44_0_15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86f30e44_0_18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1986f30e44_0_18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86f30e44_0_21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1986f30e44_0_21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a48a21aeb_0_180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1a48a21aeb_0_180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86f30e44_0_24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1986f30e44_0_24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a48a21aeb_0_207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a48a21aeb_0_207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48a21aeb_0_210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1a48a21aeb_0_210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a48a21aeb_0_213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1a48a21aeb_0_213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48a21aeb_0_216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1a48a21aeb_0_216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a48a21aeb_0_219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1a48a21aeb_0_219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48a21aeb_0_222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a48a21aeb_0_222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48a21aeb_0_225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1a48a21aeb_0_225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a48a21aeb_0_228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1a48a21aeb_0_228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48a21aeb_0_231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1a48a21aeb_0_231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48a21aeb_0_183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1a48a21aeb_0_183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48a21aeb_0_234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1a48a21aeb_0_234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a48a21aeb_0_237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1a48a21aeb_0_237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/>
          <p:nvPr>
            <p:ph idx="2" type="sldImg"/>
          </p:nvPr>
        </p:nvSpPr>
        <p:spPr>
          <a:xfrm>
            <a:off x="1263650" y="720725"/>
            <a:ext cx="47942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48a21aeb_0_186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1a48a21aeb_0_186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48a21aeb_0_189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1a48a21aeb_0_189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48a21aeb_0_192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1a48a21aeb_0_192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48a21aeb_0_195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1a48a21aeb_0_195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48a21aeb_0_198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1a48a21aeb_0_198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48a21aeb_0_201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a48a21aeb_0_201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DS - AJIT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ynlabs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6550" y="-3175"/>
            <a:ext cx="3322320" cy="69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 rot="5400000">
            <a:off x="2052796" y="17622"/>
            <a:ext cx="5245100" cy="697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 rot="5400000">
            <a:off x="4871244" y="2343944"/>
            <a:ext cx="5888037" cy="174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 rot="5400000">
            <a:off x="1308100" y="676276"/>
            <a:ext cx="5888037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7129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2306638" y="6395403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712913" y="914400"/>
            <a:ext cx="3409950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 sz="18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275263" y="914400"/>
            <a:ext cx="341153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Char char="●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Char char="●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●"/>
              <a:defRPr sz="20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0987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7379A4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8C7DA7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4002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7E9CC0"/>
              </a:buClr>
              <a:buSzPts val="71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0987" lvl="5" marL="2743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0987" lvl="6" marL="3200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0987" lvl="7" marL="3657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0987" lvl="8" marL="4114800" marR="0" rtl="0" algn="l">
              <a:lnSpc>
                <a:spcPct val="100000"/>
              </a:lnSpc>
              <a:spcBef>
                <a:spcPts val="330"/>
              </a:spcBef>
              <a:spcAft>
                <a:spcPts val="33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4"/>
          <p:cNvCxnSpPr/>
          <p:nvPr/>
        </p:nvCxnSpPr>
        <p:spPr>
          <a:xfrm>
            <a:off x="309563" y="728663"/>
            <a:ext cx="8377237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4"/>
          <p:cNvSpPr/>
          <p:nvPr/>
        </p:nvSpPr>
        <p:spPr>
          <a:xfrm>
            <a:off x="411480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/>
        </p:nvSpPr>
        <p:spPr>
          <a:xfrm>
            <a:off x="201613" y="6253163"/>
            <a:ext cx="110966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5205413" y="6248400"/>
            <a:ext cx="2274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"/>
          <p:cNvCxnSpPr/>
          <p:nvPr/>
        </p:nvCxnSpPr>
        <p:spPr>
          <a:xfrm>
            <a:off x="461963" y="6267450"/>
            <a:ext cx="8377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"/>
          <p:cNvSpPr/>
          <p:nvPr/>
        </p:nvSpPr>
        <p:spPr>
          <a:xfrm>
            <a:off x="377190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1843088" y="6415088"/>
            <a:ext cx="293211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jeremyjordan.me/variational-autoencoders/" TargetMode="External"/><Relationship Id="rId4" Type="http://schemas.openxmlformats.org/officeDocument/2006/relationships/hyperlink" Target="https://towardsdatascience.com/intuitively-understanding-variational-autoencoders-1bfe67eb5da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youtube.com/watch?v=Rdpbnd0pCiI" TargetMode="External"/><Relationship Id="rId4" Type="http://schemas.openxmlformats.org/officeDocument/2006/relationships/hyperlink" Target="https://www.youtube.com/watch?v=b9COD6To5L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1150166" y="1413313"/>
            <a:ext cx="7029450" cy="1537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E30000"/>
                </a:solidFill>
                <a:latin typeface="Verdana"/>
                <a:ea typeface="Verdana"/>
                <a:cs typeface="Verdana"/>
                <a:sym typeface="Verdana"/>
              </a:rPr>
              <a:t>Autoencoders.</a:t>
            </a:r>
            <a:endParaRPr b="1" i="0" sz="2000" u="none" cap="none" strike="noStrik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48a21aeb_0_204"/>
          <p:cNvSpPr txBox="1"/>
          <p:nvPr/>
        </p:nvSpPr>
        <p:spPr>
          <a:xfrm>
            <a:off x="932815" y="1129665"/>
            <a:ext cx="6775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Sparse autoencoders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Sparse autoencoders offer us an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alternative method for introducing an information bottleneck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without requiring a reduction in the number of nodes at our hidden layers.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Instead of the bottleneck layer, we will introduce an artificial scarcity by learning encoding and decoding from a small number of neurons(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spare autoencoding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the diagram of a generic sparse autoencoder,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opacity of a node corresponds with the level of activation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1986f30e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385" y="1180465"/>
            <a:ext cx="57816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86f30e44_0_3"/>
          <p:cNvSpPr txBox="1"/>
          <p:nvPr/>
        </p:nvSpPr>
        <p:spPr>
          <a:xfrm>
            <a:off x="932815" y="1129665"/>
            <a:ext cx="6775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Denoising autoencoders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Another approach towards developing a generalizable model is to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slightly corrupt the input data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but still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maintain the uncorrupted data as our target output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g11986f30e4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910" y="2802890"/>
            <a:ext cx="6017895" cy="3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86f30e44_0_6"/>
          <p:cNvSpPr txBox="1"/>
          <p:nvPr/>
        </p:nvSpPr>
        <p:spPr>
          <a:xfrm>
            <a:off x="932815" y="1129665"/>
            <a:ext cx="677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core idea here is: the manifold accurately captures the natural data and in doing so, we've effectively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"canceled out" the added noise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i.e. we have retained the  salient portion of the input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86f30e44_0_9"/>
          <p:cNvSpPr txBox="1"/>
          <p:nvPr/>
        </p:nvSpPr>
        <p:spPr>
          <a:xfrm>
            <a:off x="764139" y="943234"/>
            <a:ext cx="67755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 autoencoder is a neural network architecture capable of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discovering structure within data in order to develop a compressed representation of the input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Many different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variants of the general autoencoder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architecture exist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Their goal is to ensure that the compressed representation represents meaningful attributes of the original data input;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Typically the biggest challenge when working with autoencoders is getting your model to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actually learn a meaningful and generalizable latent space representation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86f30e44_0_42"/>
          <p:cNvSpPr/>
          <p:nvPr/>
        </p:nvSpPr>
        <p:spPr>
          <a:xfrm>
            <a:off x="1150166" y="1413313"/>
            <a:ext cx="70296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E30000"/>
                </a:solidFill>
                <a:latin typeface="Verdana"/>
                <a:ea typeface="Verdana"/>
                <a:cs typeface="Verdana"/>
                <a:sym typeface="Verdana"/>
              </a:rPr>
              <a:t>Variational autoecoders</a:t>
            </a:r>
            <a:endParaRPr b="1" sz="5400">
              <a:solidFill>
                <a:srgbClr val="E3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86f30e44_0_12"/>
          <p:cNvSpPr txBox="1"/>
          <p:nvPr/>
        </p:nvSpPr>
        <p:spPr>
          <a:xfrm>
            <a:off x="932656" y="1184386"/>
            <a:ext cx="6775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Variational Autoencoders (VAEs)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extend the idea of the autoencoder to create a powerful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generative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mechanism for producing synthetic content(fake human faces, synthetic music etc)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Remember that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generative models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create a new output that looks similar to the input data.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VAEs allow you to alter(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hence the name variational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) to the generated representation. We can see clearly with an 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ro.medium.com/max/439/1*8wsxA93n4iLb3cfyzGOi0g.png" id="156" name="Google Shape;156;g11986f30e4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393825"/>
            <a:ext cx="41814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86f30e44_0_18"/>
          <p:cNvSpPr txBox="1"/>
          <p:nvPr/>
        </p:nvSpPr>
        <p:spPr>
          <a:xfrm>
            <a:off x="785495" y="1025360"/>
            <a:ext cx="6775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Remember that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 autoencoder is actually a pair of two connected networks, an encoder and a decoder.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encoder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network takes in an input, and converts it into a smaller,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dense representation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which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decoder network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can use to convert it back to the original input.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idea of encoding is actually more general i.e.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 CNN is also an encoder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(which captures the representation) and a classifier on top ex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1986f30e4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63" y="1469783"/>
            <a:ext cx="7556436" cy="354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a48a21aeb_0_180"/>
          <p:cNvSpPr txBox="1"/>
          <p:nvPr/>
        </p:nvSpPr>
        <p:spPr>
          <a:xfrm>
            <a:off x="932815" y="1156335"/>
            <a:ext cx="6775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Autoencoders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are an unsupervised learning technique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Autoencoders leverage neural networks for representation learning.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Autoencoders introduce a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bottleneck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which forces a compressed knowledge representation of the original input.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idea is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to capture a structure in the data if one exists in the bottleneck. Once identified, the underlying structure can be used for other things like anomaly detection. 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86f30e44_0_24"/>
          <p:cNvSpPr txBox="1"/>
          <p:nvPr/>
        </p:nvSpPr>
        <p:spPr>
          <a:xfrm>
            <a:off x="832736" y="945846"/>
            <a:ext cx="6975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the CNN, we take an image and convert it to a much more compact, dense representation (eg. rank 1 tensor of size 1000).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This dense representation is then used by the fully connected classifier network to classify the image.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Similarly, the autoencoder,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network that takes in an input and produces a much smaller representation (the encoding),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encoding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contains enough information for the next part of the network to process it into the desired output format.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48a21aeb_0_207"/>
          <p:cNvSpPr txBox="1"/>
          <p:nvPr/>
        </p:nvSpPr>
        <p:spPr>
          <a:xfrm>
            <a:off x="932656" y="1146037"/>
            <a:ext cx="6775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Typically, the encoder is trained together with the other parts of the network(ex: the decoder) and  optimized via back-propagation, </a:t>
            </a:r>
            <a:r>
              <a:rPr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to produce encodings that are useful for the task at hand.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CNNs</a:t>
            </a: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that task is the encodings produce a representation that is useful for </a:t>
            </a:r>
            <a:r>
              <a:rPr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classification.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So, for autoencoders, </a:t>
            </a:r>
            <a:r>
              <a:rPr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 make the encoder generate encodings that are useful for recreating its own input</a:t>
            </a: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a48a21aeb_0_210"/>
          <p:cNvSpPr txBox="1"/>
          <p:nvPr/>
        </p:nvSpPr>
        <p:spPr>
          <a:xfrm>
            <a:off x="779855" y="3392210"/>
            <a:ext cx="6743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network is trained as a whole.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loss function is usually either the mean-squared error or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cross-entropy between the output and the input, known as the reconstruction loss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reconstruction loss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penalizes the network for creating outputs different from the input.</a:t>
            </a:r>
            <a:endParaRPr/>
          </a:p>
        </p:txBody>
      </p:sp>
      <p:pic>
        <p:nvPicPr>
          <p:cNvPr id="182" name="Google Shape;182;g11a48a21aeb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855" y="1081366"/>
            <a:ext cx="67437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a48a21aeb_0_213"/>
          <p:cNvSpPr txBox="1"/>
          <p:nvPr/>
        </p:nvSpPr>
        <p:spPr>
          <a:xfrm>
            <a:off x="932656" y="1290403"/>
            <a:ext cx="6775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You can think of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encoding as the output of the hidden / intermediate layer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except that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it has less layers than the input layer (in comparison to the MLP)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Because of the limit on encoding,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encoder learns to preserve the salient information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The decoder learns to take that compressed information and reconstruct the full image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48a21aeb_0_216"/>
          <p:cNvSpPr txBox="1"/>
          <p:nvPr/>
        </p:nvSpPr>
        <p:spPr>
          <a:xfrm>
            <a:off x="550916" y="864532"/>
            <a:ext cx="76254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autoencoders,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latent space may not be contiguous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to allow for easy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interpolation.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latent space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is the area between the encoder and the decoder.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If latent spaces are contiguous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it allows for easy random sampling and interpolation.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Interpolation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is a type of estimation, a method of constructing new data points within the range of a discrete set of known data points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Variational autoencoders (VAE) provides a probabilistic manner for describing an observation in latent space.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VAE,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encoder describes each latent variable as a probability distribution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instead of a static value.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48a21aeb_0_219"/>
          <p:cNvSpPr txBox="1"/>
          <p:nvPr/>
        </p:nvSpPr>
        <p:spPr>
          <a:xfrm>
            <a:off x="106017" y="4668432"/>
            <a:ext cx="821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For the above input image, each latent variable is described in terms of a single value.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contrast, for the next image, each latent variable is described as a probability distribution. </a:t>
            </a:r>
            <a:endParaRPr/>
          </a:p>
        </p:txBody>
      </p:sp>
      <p:pic>
        <p:nvPicPr>
          <p:cNvPr id="198" name="Google Shape;198;g11a48a21aeb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96" y="1348377"/>
            <a:ext cx="7369891" cy="287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1a48a21aeb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93" y="1134371"/>
            <a:ext cx="71151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a48a21aeb_0_225"/>
          <p:cNvSpPr txBox="1"/>
          <p:nvPr/>
        </p:nvSpPr>
        <p:spPr>
          <a:xfrm>
            <a:off x="301745" y="932594"/>
            <a:ext cx="8037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With this approach, we'll now represent each latent attribute for a given input as a probability distribution.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When decoding from the latent state, we'll randomly sample from each latent state distribution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to generate a vector as input for our decoder model.</a:t>
            </a:r>
            <a:endParaRPr/>
          </a:p>
        </p:txBody>
      </p:sp>
      <p:pic>
        <p:nvPicPr>
          <p:cNvPr id="209" name="Google Shape;209;g11a48a21aeb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81" y="3241675"/>
            <a:ext cx="70104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1a48a21aeb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81" y="1254055"/>
            <a:ext cx="75438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a48a21aeb_0_231"/>
          <p:cNvSpPr txBox="1"/>
          <p:nvPr/>
        </p:nvSpPr>
        <p:spPr>
          <a:xfrm>
            <a:off x="932815" y="1129665"/>
            <a:ext cx="6775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Applications of autoencoders include: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Anomaly detection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Data denoising (ex. images, audio)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Image inpainting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Information retrieval</a:t>
            </a:r>
            <a:endParaRPr/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48a21aeb_0_183"/>
          <p:cNvSpPr txBox="1"/>
          <p:nvPr/>
        </p:nvSpPr>
        <p:spPr>
          <a:xfrm>
            <a:off x="932815" y="1129665"/>
            <a:ext cx="6775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First, we take an unlabeled dataset and attempt to reconstruct the original (x) by obtaining its reconstruction(x^). This network can be trained by minimizing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reconstruction error.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As the name implies, the reconstruction error represents the difference between the original and the reconstruction.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Note that the reconstruction occurs through a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bottleneck.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 bottleneck constrains the amount of information that can traverse the full network,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forcing a learned compression of the input data.</a:t>
            </a:r>
            <a:endParaRPr/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a48a21aeb_0_234"/>
          <p:cNvSpPr/>
          <p:nvPr/>
        </p:nvSpPr>
        <p:spPr>
          <a:xfrm>
            <a:off x="609590" y="2210623"/>
            <a:ext cx="74217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Sources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https://www.jeremyjordan.me/variational-autoencoders/</a:t>
            </a:r>
            <a:endParaRPr b="1" sz="18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https://towardsdatascience.com/intuitively-understanding-variational-autoencoders-1bfe67eb5daf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48a21aeb_0_237"/>
          <p:cNvSpPr txBox="1"/>
          <p:nvPr/>
        </p:nvSpPr>
        <p:spPr>
          <a:xfrm>
            <a:off x="932815" y="1129665"/>
            <a:ext cx="6775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Videos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https://www.youtube.com/watch?v=Rdpbnd0pCiI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https://www.youtube.com/watch?v=b9COD6To5LM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Sources: Introduction to autoencoders – by Jeremy Jordan</a:t>
            </a:r>
            <a:endParaRPr/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"/>
          <p:cNvSpPr txBox="1"/>
          <p:nvPr/>
        </p:nvSpPr>
        <p:spPr>
          <a:xfrm>
            <a:off x="841375" y="2457450"/>
            <a:ext cx="746125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Section Title</a:t>
            </a:r>
            <a:endParaRPr b="0" i="0" sz="4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1a48a21aeb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290" y="1371600"/>
            <a:ext cx="47625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1a48a21aeb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630" y="1188720"/>
            <a:ext cx="51625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48a21aeb_0_192"/>
          <p:cNvSpPr txBox="1"/>
          <p:nvPr/>
        </p:nvSpPr>
        <p:spPr>
          <a:xfrm>
            <a:off x="932815" y="1129665"/>
            <a:ext cx="6775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ideal autoencoder manages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 trade-off between two things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Sensitivity to inputs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to be able to create a reconstruction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Insensitivity to inputs to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avoid memorizing the training data.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This involves constructing a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loss function which is a representation error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and a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regularizer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" name="Google Shape;100;g11a48a21aeb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369" y="5353685"/>
            <a:ext cx="43656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1a48a21aeb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55" y="1136650"/>
            <a:ext cx="54483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48a21aeb_0_198"/>
          <p:cNvSpPr txBox="1"/>
          <p:nvPr/>
        </p:nvSpPr>
        <p:spPr>
          <a:xfrm>
            <a:off x="932815" y="1129665"/>
            <a:ext cx="6775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Because neural networks are capable of learning nonlinear relationships, this can be thought of as a more powerful (nonlinear) generalization of PCA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Whereas PCA attempts to discover a lower dimensional hyperplane which describes the original data,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autoencoders are capable of learning nonlinear manifolds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(a manifold is defined in simple terms as a continuous, non-intersecting surface). The difference between these two approaches is visualized below.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1a48a21ae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730" y="1645920"/>
            <a:ext cx="50863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2001-04-20T21:34:00Z</dcterms:created>
  <dc:creator>Sknow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