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33">
          <p15:clr>
            <a:srgbClr val="000000"/>
          </p15:clr>
        </p15:guide>
        <p15:guide id="2" pos="1216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vrHpSg6CKfaUuZn396CYy/T21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70" y="72"/>
      </p:cViewPr>
      <p:guideLst>
        <p:guide orient="horz" pos="833"/>
        <p:guide pos="12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8650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6550" y="0"/>
            <a:ext cx="3168650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63650" y="720725"/>
            <a:ext cx="4794250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750" cy="4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68650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6550" y="9120188"/>
            <a:ext cx="3168650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750" cy="4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250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32eb304dd_0_458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1132eb304dd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3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32eb304dd_0_470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g1132eb304dd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3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32eb304dd_0_467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g1132eb304dd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3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32eb304dd_0_473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g1132eb304dd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3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32eb304dd_0_476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g1132eb304dd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3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32eb304dd_0_479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g1132eb304dd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3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32eb304dd_0_482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g1132eb304dd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3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32eb304dd_0_461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g1132eb304dd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3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32eb304dd_0_464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g1132eb304dd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3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ad235d320_0_3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g10ad235d32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3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750" cy="4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250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ad235d320_0_45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g10ad235d32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3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32eb304dd_0_522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1132eb304dd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3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32eb304dd_0_525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1132eb304dd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3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32eb304dd_0_528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1132eb304dd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3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32eb304dd_0_531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1132eb304dd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3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32eb304dd_0_534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g1132eb304dd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3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32eb304dd_0_537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g1132eb304dd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3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32eb304dd_0_540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1132eb304dd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3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32eb304dd_0_543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g1132eb304d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3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32eb304dd_0_546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g1132eb304dd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3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32eb304dd_0_437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g1132eb304dd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3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32eb304dd_0_549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g1132eb304dd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3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32eb304dd_0_552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g1132eb304dd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3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32eb304dd_0_555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g1132eb304dd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3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32eb304dd_0_558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g1132eb304dd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3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32eb304dd_0_561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g1132eb304dd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3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32eb304dd_0_440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g1132eb304dd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3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32eb304dd_0_443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1132eb304dd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3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32eb304dd_0_446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1132eb304dd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3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32eb304dd_0_449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g1132eb304dd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3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32eb304dd_0_452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g1132eb304dd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3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32eb304dd_0_455:notes"/>
          <p:cNvSpPr txBox="1">
            <a:spLocks noGrp="1"/>
          </p:cNvSpPr>
          <p:nvPr>
            <p:ph type="body" idx="1"/>
          </p:nvPr>
        </p:nvSpPr>
        <p:spPr>
          <a:xfrm>
            <a:off x="974725" y="4562475"/>
            <a:ext cx="5365800" cy="4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25" tIns="48350" rIns="96725" bIns="48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1132eb304dd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720725"/>
            <a:ext cx="4794300" cy="359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DS - AJIT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 descr="feynlab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16550" y="-3175"/>
            <a:ext cx="3322320" cy="692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1154113" y="271463"/>
            <a:ext cx="6915150" cy="46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 rot="5400000">
            <a:off x="2052796" y="17622"/>
            <a:ext cx="5245100" cy="697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2pPr>
            <a:lvl3pPr marL="1371600" lvl="2" indent="-3429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02894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17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5pPr>
            <a:lvl6pPr marL="2743200" lvl="5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6pPr>
            <a:lvl7pPr marL="3200400" lvl="6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7pPr>
            <a:lvl8pPr marL="3657600" lvl="7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8pPr>
            <a:lvl9pPr marL="4114800" lvl="8" indent="-314325" algn="l">
              <a:lnSpc>
                <a:spcPct val="100000"/>
              </a:lnSpc>
              <a:spcBef>
                <a:spcPts val="540"/>
              </a:spcBef>
              <a:spcAft>
                <a:spcPts val="540"/>
              </a:spcAft>
              <a:buSzPts val="1350"/>
              <a:buChar char="●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 rot="5400000">
            <a:off x="4871244" y="2343944"/>
            <a:ext cx="5888037" cy="17430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 rot="5400000">
            <a:off x="1308100" y="676276"/>
            <a:ext cx="5888037" cy="5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2pPr>
            <a:lvl3pPr marL="1371600" lvl="2" indent="-3429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02894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17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5pPr>
            <a:lvl6pPr marL="2743200" lvl="5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6pPr>
            <a:lvl7pPr marL="3200400" lvl="6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7pPr>
            <a:lvl8pPr marL="3657600" lvl="7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8pPr>
            <a:lvl9pPr marL="4114800" lvl="8" indent="-314325" algn="l">
              <a:lnSpc>
                <a:spcPct val="100000"/>
              </a:lnSpc>
              <a:spcBef>
                <a:spcPts val="540"/>
              </a:spcBef>
              <a:spcAft>
                <a:spcPts val="540"/>
              </a:spcAft>
              <a:buSzPts val="1350"/>
              <a:buChar char="●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1712913" y="271463"/>
            <a:ext cx="6915150" cy="46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188403" y="882015"/>
            <a:ext cx="6973887" cy="5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2pPr>
            <a:lvl3pPr marL="1371600" lvl="2" indent="-3429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02894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17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5pPr>
            <a:lvl6pPr marL="2743200" lvl="5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6pPr>
            <a:lvl7pPr marL="3200400" lvl="6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7pPr>
            <a:lvl8pPr marL="3657600" lvl="7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8pPr>
            <a:lvl9pPr marL="4114800" lvl="8" indent="-314325" algn="l">
              <a:lnSpc>
                <a:spcPct val="100000"/>
              </a:lnSpc>
              <a:spcBef>
                <a:spcPts val="540"/>
              </a:spcBef>
              <a:spcAft>
                <a:spcPts val="540"/>
              </a:spcAft>
              <a:buSzPts val="1350"/>
              <a:buChar char="●"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ftr" idx="11"/>
          </p:nvPr>
        </p:nvSpPr>
        <p:spPr>
          <a:xfrm>
            <a:off x="2306638" y="6395403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1154113" y="271463"/>
            <a:ext cx="6915150" cy="46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1188403" y="882015"/>
            <a:ext cx="6973887" cy="5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2pPr>
            <a:lvl3pPr marL="1371600" lvl="2" indent="-3429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02894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17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5pPr>
            <a:lvl6pPr marL="2743200" lvl="5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6pPr>
            <a:lvl7pPr marL="3200400" lvl="6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7pPr>
            <a:lvl8pPr marL="3657600" lvl="7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/>
            </a:lvl8pPr>
            <a:lvl9pPr marL="4114800" lvl="8" indent="-314325" algn="l">
              <a:lnSpc>
                <a:spcPct val="100000"/>
              </a:lnSpc>
              <a:spcBef>
                <a:spcPts val="540"/>
              </a:spcBef>
              <a:spcAft>
                <a:spcPts val="540"/>
              </a:spcAft>
              <a:buSzPts val="1350"/>
              <a:buChar char="●"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91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05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05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05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05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420"/>
              </a:spcBef>
              <a:spcAft>
                <a:spcPts val="420"/>
              </a:spcAft>
              <a:buSzPts val="105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ftr" idx="11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154113" y="271463"/>
            <a:ext cx="6915150" cy="46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1712913" y="914400"/>
            <a:ext cx="3409950" cy="5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3429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800"/>
              <a:buChar char="●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 sz="1800"/>
            </a:lvl5pPr>
            <a:lvl6pPr marL="2743200" lvl="5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 sz="1800"/>
            </a:lvl6pPr>
            <a:lvl7pPr marL="3200400" lvl="6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 sz="1800"/>
            </a:lvl7pPr>
            <a:lvl8pPr marL="3657600" lvl="7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 sz="1800"/>
            </a:lvl8pPr>
            <a:lvl9pPr marL="4114800" lvl="8" indent="-314325" algn="l">
              <a:lnSpc>
                <a:spcPct val="100000"/>
              </a:lnSpc>
              <a:spcBef>
                <a:spcPts val="540"/>
              </a:spcBef>
              <a:spcAft>
                <a:spcPts val="540"/>
              </a:spcAft>
              <a:buSzPts val="1350"/>
              <a:buChar char="●"/>
              <a:defRPr sz="18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5275263" y="914400"/>
            <a:ext cx="3411537" cy="5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3429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800"/>
              <a:buChar char="●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 sz="1800"/>
            </a:lvl5pPr>
            <a:lvl6pPr marL="2743200" lvl="5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 sz="1800"/>
            </a:lvl6pPr>
            <a:lvl7pPr marL="3200400" lvl="6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 sz="1800"/>
            </a:lvl7pPr>
            <a:lvl8pPr marL="3657600" lvl="7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●"/>
              <a:defRPr sz="1800"/>
            </a:lvl8pPr>
            <a:lvl9pPr marL="4114800" lvl="8" indent="-314325" algn="l">
              <a:lnSpc>
                <a:spcPct val="100000"/>
              </a:lnSpc>
              <a:spcBef>
                <a:spcPts val="540"/>
              </a:spcBef>
              <a:spcAft>
                <a:spcPts val="540"/>
              </a:spcAft>
              <a:buSzPts val="1350"/>
              <a:buChar char="●"/>
              <a:defRPr sz="18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480"/>
              </a:spcBef>
              <a:spcAft>
                <a:spcPts val="480"/>
              </a:spcAft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32385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500"/>
              <a:buChar char="●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04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1600"/>
            </a:lvl5pPr>
            <a:lvl6pPr marL="2743200" lvl="5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1600"/>
            </a:lvl6pPr>
            <a:lvl7pPr marL="3200400" lvl="6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1600"/>
            </a:lvl8pPr>
            <a:lvl9pPr marL="4114800" lvl="8" indent="-304800" algn="l">
              <a:lnSpc>
                <a:spcPct val="100000"/>
              </a:lnSpc>
              <a:spcBef>
                <a:spcPts val="480"/>
              </a:spcBef>
              <a:spcAft>
                <a:spcPts val="480"/>
              </a:spcAft>
              <a:buSzPts val="1200"/>
              <a:buChar char="●"/>
              <a:defRPr sz="16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480"/>
              </a:spcBef>
              <a:spcAft>
                <a:spcPts val="480"/>
              </a:spcAft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32385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500"/>
              <a:buChar char="●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04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1600"/>
            </a:lvl5pPr>
            <a:lvl6pPr marL="2743200" lvl="5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1600"/>
            </a:lvl6pPr>
            <a:lvl7pPr marL="3200400" lvl="6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1600"/>
            </a:lvl8pPr>
            <a:lvl9pPr marL="4114800" lvl="8" indent="-304800" algn="l">
              <a:lnSpc>
                <a:spcPct val="100000"/>
              </a:lnSpc>
              <a:spcBef>
                <a:spcPts val="480"/>
              </a:spcBef>
              <a:spcAft>
                <a:spcPts val="480"/>
              </a:spcAft>
              <a:buSzPts val="1200"/>
              <a:buChar char="●"/>
              <a:defRPr sz="16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1154113" y="271463"/>
            <a:ext cx="6915150" cy="46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ftr" idx="11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36195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Char char="●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1115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300"/>
              <a:buChar char="●"/>
              <a:defRPr sz="2000"/>
            </a:lvl4pPr>
            <a:lvl5pPr marL="2286000" lvl="4" indent="-3238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  <a:defRPr sz="2000"/>
            </a:lvl5pPr>
            <a:lvl6pPr marL="2743200" lvl="5" indent="-3238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  <a:defRPr sz="2000"/>
            </a:lvl6pPr>
            <a:lvl7pPr marL="3200400" lvl="6" indent="-3238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  <a:defRPr sz="2000"/>
            </a:lvl7pPr>
            <a:lvl8pPr marL="3657600" lvl="7" indent="-3238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●"/>
              <a:defRPr sz="2000"/>
            </a:lvl8pPr>
            <a:lvl9pPr marL="4114800" lvl="8" indent="-32385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●"/>
              <a:defRPr sz="2000"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7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7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7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70"/>
              </a:spcBef>
              <a:spcAft>
                <a:spcPts val="270"/>
              </a:spcAft>
              <a:buSzPts val="675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ftr" idx="11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7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7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7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70"/>
              </a:spcBef>
              <a:spcAft>
                <a:spcPts val="270"/>
              </a:spcAft>
              <a:buSzPts val="675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1154113" y="271463"/>
            <a:ext cx="6915150" cy="46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7379A4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7379A4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7379A4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7379A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7379A4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7379A4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7379A4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7379A4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1188403" y="882015"/>
            <a:ext cx="6973887" cy="5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80987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7379A4"/>
              </a:buClr>
              <a:buSzPts val="825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8C7DA7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74002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7E9CC0"/>
              </a:buClr>
              <a:buSzPts val="715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0987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90AFB7"/>
              </a:buClr>
              <a:buSzPts val="825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0987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90AFB7"/>
              </a:buClr>
              <a:buSzPts val="825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0987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90AFB7"/>
              </a:buClr>
              <a:buSzPts val="825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0987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90AFB7"/>
              </a:buClr>
              <a:buSzPts val="825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0987" algn="l" rtl="0">
              <a:lnSpc>
                <a:spcPct val="100000"/>
              </a:lnSpc>
              <a:spcBef>
                <a:spcPts val="330"/>
              </a:spcBef>
              <a:spcAft>
                <a:spcPts val="330"/>
              </a:spcAft>
              <a:buClr>
                <a:srgbClr val="90AFB7"/>
              </a:buClr>
              <a:buSzPts val="825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ftr" idx="11"/>
          </p:nvPr>
        </p:nvSpPr>
        <p:spPr>
          <a:xfrm>
            <a:off x="2306638" y="6408738"/>
            <a:ext cx="407828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" name="Google Shape;13;p4"/>
          <p:cNvCxnSpPr/>
          <p:nvPr/>
        </p:nvCxnSpPr>
        <p:spPr>
          <a:xfrm>
            <a:off x="309563" y="728663"/>
            <a:ext cx="8377237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4"/>
          <p:cNvSpPr/>
          <p:nvPr/>
        </p:nvSpPr>
        <p:spPr>
          <a:xfrm>
            <a:off x="4114800" y="32146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"/>
          <p:cNvSpPr txBox="1"/>
          <p:nvPr/>
        </p:nvSpPr>
        <p:spPr>
          <a:xfrm>
            <a:off x="201613" y="6253163"/>
            <a:ext cx="1109662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"/>
          <p:cNvSpPr txBox="1"/>
          <p:nvPr/>
        </p:nvSpPr>
        <p:spPr>
          <a:xfrm>
            <a:off x="5205413" y="6248400"/>
            <a:ext cx="22748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4"/>
          <p:cNvCxnSpPr/>
          <p:nvPr/>
        </p:nvCxnSpPr>
        <p:spPr>
          <a:xfrm>
            <a:off x="461963" y="6267450"/>
            <a:ext cx="83772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4"/>
          <p:cNvSpPr/>
          <p:nvPr/>
        </p:nvSpPr>
        <p:spPr>
          <a:xfrm>
            <a:off x="3771900" y="3200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 txBox="1"/>
          <p:nvPr/>
        </p:nvSpPr>
        <p:spPr>
          <a:xfrm>
            <a:off x="1843088" y="6415088"/>
            <a:ext cx="293211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Msci1HYDj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h.com/blog/what-does-training-neural-networks-mea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h.com/blog/what-does-training-neural-networks-mea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o.stanford.edu/entries/artificial-intelligence/neural-net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n-introduction-to-convolutional-neural-networks-eb0b60b58fd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gif"/><Relationship Id="rId4" Type="http://schemas.openxmlformats.org/officeDocument/2006/relationships/hyperlink" Target="https://www.cs.iusb.edu/~danav/teach/c463/12_nn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n-introduction-to-convolutional-neural-networks-eb0b60b58fd7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standing-hyperparameters-and-its-optimisation-techniques-f0debba07568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floydhub.com/guide-to-hyperparameters-search-for-deep-learning-model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igopt.com/blog/common-problems-in-hyperparameter-optimization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ubscription.packtpub.com/book/big_data_and_business_intelligence/9781788479042/1/ch01lvl1sec11/hyperparameter-tuning-and-cross-validatio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yperparameters-optimization-526348bb8e2d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epai.org/machine-learning-glossary-and-terms/hyperparameter" TargetMode="External"/><Relationship Id="rId5" Type="http://schemas.openxmlformats.org/officeDocument/2006/relationships/hyperlink" Target="https://stats.stackexchange.com/questions/309729/what-are-the-real-hyperparameters-of-a-neural-network" TargetMode="External"/><Relationship Id="rId4" Type="http://schemas.openxmlformats.org/officeDocument/2006/relationships/hyperlink" Target="https://dkopczyk.quantee.co.uk/hyperparameter-optimization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Stochastic_process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h.com/blog/what-does-training-neural-networks-mea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/>
          <p:nvPr/>
        </p:nvSpPr>
        <p:spPr>
          <a:xfrm>
            <a:off x="1150166" y="1413313"/>
            <a:ext cx="702945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dirty="0">
                <a:solidFill>
                  <a:srgbClr val="E30000"/>
                </a:solidFill>
                <a:latin typeface="Verdana"/>
                <a:ea typeface="Verdana"/>
                <a:cs typeface="Verdana"/>
                <a:sym typeface="Verdana"/>
              </a:rPr>
              <a:t>Deep Learning algorithms</a:t>
            </a:r>
            <a:endParaRPr sz="5400" b="1" dirty="0">
              <a:solidFill>
                <a:srgbClr val="E3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dirty="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dirty="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32eb304dd_0_458"/>
          <p:cNvSpPr/>
          <p:nvPr/>
        </p:nvSpPr>
        <p:spPr>
          <a:xfrm>
            <a:off x="551543" y="5917614"/>
            <a:ext cx="7811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Image source:</a:t>
            </a:r>
            <a:r>
              <a:rPr lang="en-US"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https://www.youtube.com/watch?v=YMsci1HYDjs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7" name="Google Shape;127;g1132eb304dd_0_4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656" y="1108075"/>
            <a:ext cx="779145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32eb304dd_0_470"/>
          <p:cNvSpPr/>
          <p:nvPr/>
        </p:nvSpPr>
        <p:spPr>
          <a:xfrm>
            <a:off x="551543" y="5917614"/>
            <a:ext cx="7811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Image source: </a:t>
            </a:r>
            <a:r>
              <a:rPr lang="en-US"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https://www.ovh.com/blog/what-does-training-neural-networks-mean/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3" name="Google Shape;133;g1132eb304dd_0_4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543" y="1633538"/>
            <a:ext cx="7277878" cy="2707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32eb304dd_0_467"/>
          <p:cNvSpPr/>
          <p:nvPr/>
        </p:nvSpPr>
        <p:spPr>
          <a:xfrm>
            <a:off x="551543" y="5917614"/>
            <a:ext cx="7811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Image source: </a:t>
            </a:r>
            <a:r>
              <a:rPr lang="en-US"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https://www.ovh.com/blog/what-does-training-neural-networks-mean/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9" name="Google Shape;139;g1132eb304dd_0_4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0256" y="1625600"/>
            <a:ext cx="6856310" cy="2564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32eb304dd_0_473"/>
          <p:cNvSpPr/>
          <p:nvPr/>
        </p:nvSpPr>
        <p:spPr>
          <a:xfrm>
            <a:off x="551543" y="5917614"/>
            <a:ext cx="7811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Image source:</a:t>
            </a:r>
            <a:r>
              <a:rPr lang="en-US"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https://plato.stanford.edu/entries/artificial-intelligence/neural-nets.html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5" name="Google Shape;145;g1132eb304dd_0_473" descr="Artificial Intelligence &gt; Neural Nets (Stanford Encyclopedia of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098" y="1091878"/>
            <a:ext cx="6758329" cy="4083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32eb304dd_0_476"/>
          <p:cNvSpPr/>
          <p:nvPr/>
        </p:nvSpPr>
        <p:spPr>
          <a:xfrm>
            <a:off x="551543" y="5917612"/>
            <a:ext cx="7811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Image </a:t>
            </a:r>
            <a:r>
              <a:rPr lang="en-US" sz="1600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source:</a:t>
            </a:r>
            <a:r>
              <a:rPr lang="en-US"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https://www.cs.iusb.edu/~danav/teach/c463/12_nn.html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1" name="Google Shape;151;g1132eb304dd_0_476" descr="Neural Network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8002" y="1294229"/>
            <a:ext cx="6005097" cy="2603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32eb304dd_0_479"/>
          <p:cNvSpPr/>
          <p:nvPr/>
        </p:nvSpPr>
        <p:spPr>
          <a:xfrm>
            <a:off x="896337" y="2699392"/>
            <a:ext cx="738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Why bother ..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1132eb304dd_0_482" descr="Graph: Line lies on (-2,-4), (1,2) and (2,4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106" y="1319439"/>
            <a:ext cx="7067655" cy="4355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32eb304dd_0_461"/>
          <p:cNvSpPr/>
          <p:nvPr/>
        </p:nvSpPr>
        <p:spPr>
          <a:xfrm>
            <a:off x="551543" y="5917612"/>
            <a:ext cx="7811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Image </a:t>
            </a:r>
            <a:r>
              <a:rPr lang="en-US" sz="1600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source:</a:t>
            </a:r>
            <a:r>
              <a:rPr lang="en-US"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stack overflow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7" name="Google Shape;167;g1132eb304dd_0_461" descr="Neural Networ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8792" y="1499017"/>
            <a:ext cx="5831582" cy="3090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32eb304dd_0_464"/>
          <p:cNvSpPr/>
          <p:nvPr/>
        </p:nvSpPr>
        <p:spPr>
          <a:xfrm>
            <a:off x="551543" y="5413502"/>
            <a:ext cx="78111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Image </a:t>
            </a:r>
            <a:r>
              <a:rPr lang="en-US" sz="1600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source:</a:t>
            </a:r>
            <a:r>
              <a:rPr lang="en-US"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https://towardsdatascience.com/understanding-hyperparameters-and-its-optimisation-techniques-f0debba07568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3" name="Google Shape;173;g1132eb304dd_0_464" descr="Understanding Hyperparameters and its Optimisation techniqu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079" y="1327150"/>
            <a:ext cx="6396859" cy="3503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ad235d320_0_3"/>
          <p:cNvSpPr/>
          <p:nvPr/>
        </p:nvSpPr>
        <p:spPr>
          <a:xfrm>
            <a:off x="551543" y="5794502"/>
            <a:ext cx="78111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Image </a:t>
            </a:r>
            <a:r>
              <a:rPr lang="en-US" sz="1600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source: </a:t>
            </a:r>
            <a:r>
              <a:rPr lang="en-US"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https://blog.floydhub.com/guide-to-hyperparameters-search-for-deep-learning-models/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9" name="Google Shape;179;g10ad235d320_0_3" descr="Practical Guide to Hyperparameters Optimization for Deep Learning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712" y="1252955"/>
            <a:ext cx="7979337" cy="4296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" descr="https://qph.ec.quoracdn.net/main-qimg-a90cba64e905ad5b581609926a659ffa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417" y="1402685"/>
            <a:ext cx="4851618" cy="24595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"/>
          <p:cNvSpPr/>
          <p:nvPr/>
        </p:nvSpPr>
        <p:spPr>
          <a:xfrm>
            <a:off x="571840" y="3862186"/>
            <a:ext cx="7814100" cy="2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Deterministic vs. stochastic models • 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deterministic models</a:t>
            </a:r>
            <a:r>
              <a:rPr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, the output of the model is fully determined by the parameter values and the initial conditions. • 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Stochastic models </a:t>
            </a:r>
            <a:r>
              <a:rPr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possess some inherent randomness. The same set of parameter values and initial conditions will lead to an ensemble of different outputs. • 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Obviously, the natural world is buffeted by stochasticity</a:t>
            </a:r>
            <a:r>
              <a:rPr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. Stochastic models are considerably  more complicated</a:t>
            </a: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https://www.quora.com/What-are-stochastic-and-deterministic-processes-And-how-can-I-learn-more-about-these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ad235d320_0_45"/>
          <p:cNvSpPr/>
          <p:nvPr/>
        </p:nvSpPr>
        <p:spPr>
          <a:xfrm>
            <a:off x="414770" y="5227516"/>
            <a:ext cx="781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Image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https://sigopt.com/blog/common-problems-in-hyperparameter-optimization/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5" name="Google Shape;185;g10ad235d320_0_45" descr="Common Problems in Hyperparameter Optimization | SigOp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770" y="1714378"/>
            <a:ext cx="7595773" cy="283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32eb304dd_0_522"/>
          <p:cNvSpPr/>
          <p:nvPr/>
        </p:nvSpPr>
        <p:spPr>
          <a:xfrm>
            <a:off x="414770" y="5096711"/>
            <a:ext cx="7811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Image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https://subscription.packtpub.com/book/big_data_and_business_intelligence/9781788479042/1/ch01lvl1sec11/hyperparameter-tuning-and-cross-validation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1" name="Google Shape;191;g1132eb304dd_0_522" descr="Hyperparameter tuning and cross-validation - Scala Machine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600" y="1546102"/>
            <a:ext cx="7799388" cy="322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32eb304dd_0_525"/>
          <p:cNvSpPr/>
          <p:nvPr/>
        </p:nvSpPr>
        <p:spPr>
          <a:xfrm>
            <a:off x="551543" y="4733337"/>
            <a:ext cx="7811100" cy="16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Image </a:t>
            </a:r>
            <a:r>
              <a:rPr lang="en-US" sz="1600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source: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https://towardsdatascience.com/hyperparameters-optimization-526348bb8e2d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https://dkopczyk.quantee.co.uk/hyperparameter-optimization/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https://stats.stackexchange.com/questions/309729/what-are-the-real-hyperparameters-of-a-neural-network</a:t>
            </a:r>
            <a:endParaRPr sz="1600">
              <a:solidFill>
                <a:srgbClr val="0563C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https://deepai.org/machine-learning-glossary-and-terms/hyperparameter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7" name="Google Shape;197;g1132eb304dd_0_525" descr="Hyperparameter Definition | DeepAI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1543" y="949795"/>
            <a:ext cx="7348153" cy="3873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32eb304dd_0_528"/>
          <p:cNvSpPr/>
          <p:nvPr/>
        </p:nvSpPr>
        <p:spPr>
          <a:xfrm>
            <a:off x="896337" y="2699392"/>
            <a:ext cx="738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What is learning ..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32eb304dd_0_531"/>
          <p:cNvSpPr txBox="1"/>
          <p:nvPr/>
        </p:nvSpPr>
        <p:spPr>
          <a:xfrm>
            <a:off x="704850" y="852170"/>
            <a:ext cx="76269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Linear Regression</a:t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Let us first start with the idea of ‘learning’. In Machine Learning, the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process of learning involves 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finding a mathematical function that maps the inputs to the outputs.</a:t>
            </a:r>
            <a:endParaRPr/>
          </a:p>
        </p:txBody>
      </p:sp>
      <p:pic>
        <p:nvPicPr>
          <p:cNvPr id="208" name="Google Shape;208;g1132eb304dd_0_5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0665" y="2877185"/>
            <a:ext cx="3475990" cy="294259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132eb304dd_0_531"/>
          <p:cNvSpPr txBox="1"/>
          <p:nvPr/>
        </p:nvSpPr>
        <p:spPr>
          <a:xfrm>
            <a:off x="704850" y="5858510"/>
            <a:ext cx="762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Source: http://www.math.toronto.edu/preparing-for-calculus/4_functions/we_4...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32eb304dd_0_534"/>
          <p:cNvSpPr txBox="1"/>
          <p:nvPr/>
        </p:nvSpPr>
        <p:spPr>
          <a:xfrm>
            <a:off x="932180" y="1118235"/>
            <a:ext cx="67755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In the simplest case, that function is linear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What is a Linear Relationship?</a:t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 linear relationship means that you can represent the relationship between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two sets of variables with a straight line. 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Many phenomena represent a linear relationship. For example, the force involved in stretching a rubber band. We can represent this relationship in the form of a linear equation in the form: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32eb304dd_0_537"/>
          <p:cNvSpPr txBox="1"/>
          <p:nvPr/>
        </p:nvSpPr>
        <p:spPr>
          <a:xfrm>
            <a:off x="932180" y="1326515"/>
            <a:ext cx="67755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y = mx + b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Where: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“m” is the slope of the line,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“x” is any point (an input or x-value) on the line,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and “b” is where the line crosses the y-axis.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g1132eb304dd_0_540" descr="Graph: Line lies on (-2,-4), (1,2) and (2,4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106" y="1319439"/>
            <a:ext cx="7067655" cy="4355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32eb304dd_0_543"/>
          <p:cNvSpPr txBox="1"/>
          <p:nvPr/>
        </p:nvSpPr>
        <p:spPr>
          <a:xfrm>
            <a:off x="932180" y="1073150"/>
            <a:ext cx="677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It can be represented as below:</a:t>
            </a:r>
            <a:endParaRPr/>
          </a:p>
        </p:txBody>
      </p:sp>
      <p:pic>
        <p:nvPicPr>
          <p:cNvPr id="230" name="Google Shape;230;g1132eb304dd_0_5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3410" y="1795145"/>
            <a:ext cx="4873625" cy="3755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32eb304dd_0_546"/>
          <p:cNvSpPr txBox="1"/>
          <p:nvPr/>
        </p:nvSpPr>
        <p:spPr>
          <a:xfrm>
            <a:off x="225425" y="4980305"/>
            <a:ext cx="817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Image Credits: http://wiki.engageeducation.org.au/further-maths/data-analysis/resi...</a:t>
            </a:r>
            <a:endParaRPr/>
          </a:p>
        </p:txBody>
      </p:sp>
      <p:pic>
        <p:nvPicPr>
          <p:cNvPr id="236" name="Google Shape;236;g1132eb304dd_0_5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3370" y="1183005"/>
            <a:ext cx="4869815" cy="3617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g1132eb304dd_0_437" descr="https://upload.wikimedia.org/wikipedia/commons/thumb/3/3f/DriftedWienerProcess1D.svg/720px-DriftedWienerProcess1D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6417" y="1009085"/>
            <a:ext cx="6211208" cy="465840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1132eb304dd_0_437"/>
          <p:cNvSpPr/>
          <p:nvPr/>
        </p:nvSpPr>
        <p:spPr>
          <a:xfrm>
            <a:off x="624112" y="5825119"/>
            <a:ext cx="586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1600"/>
              <a:buFont typeface="Verdana"/>
              <a:buNone/>
            </a:pPr>
            <a:r>
              <a:rPr lang="en-US" sz="1600" b="0" i="0" u="sng" strike="noStrike" cap="none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https://en.wikipedia.org/wiki/Stochastic_process</a:t>
            </a: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32eb304dd_0_549"/>
          <p:cNvSpPr txBox="1"/>
          <p:nvPr/>
        </p:nvSpPr>
        <p:spPr>
          <a:xfrm>
            <a:off x="932180" y="1027430"/>
            <a:ext cx="6775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To define and measure the error of our model we define the cost function as the sum of the squares of the residuals. The cost function is denoted by</a:t>
            </a:r>
            <a:endParaRPr/>
          </a:p>
        </p:txBody>
      </p:sp>
      <p:sp>
        <p:nvSpPr>
          <p:cNvPr id="242" name="Google Shape;242;g1132eb304dd_0_549"/>
          <p:cNvSpPr txBox="1"/>
          <p:nvPr/>
        </p:nvSpPr>
        <p:spPr>
          <a:xfrm>
            <a:off x="932815" y="4582160"/>
            <a:ext cx="67755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Multiple linear regression can be illustrated in the commonly used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Boston Housing Dataset</a:t>
            </a:r>
            <a:endParaRPr/>
          </a:p>
        </p:txBody>
      </p:sp>
      <p:pic>
        <p:nvPicPr>
          <p:cNvPr id="243" name="Google Shape;243;g1132eb304dd_0_5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4110" y="2639695"/>
            <a:ext cx="3832225" cy="100520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1132eb304dd_0_549"/>
          <p:cNvSpPr txBox="1"/>
          <p:nvPr/>
        </p:nvSpPr>
        <p:spPr>
          <a:xfrm>
            <a:off x="344170" y="3644900"/>
            <a:ext cx="7953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Credits: http://www.wbur.org/radioboston/2013/09/18/bostons-housing-challenge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32eb304dd_0_552"/>
          <p:cNvSpPr/>
          <p:nvPr/>
        </p:nvSpPr>
        <p:spPr>
          <a:xfrm>
            <a:off x="1680216" y="2980700"/>
            <a:ext cx="52794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Deep Learning – a highly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parameterised model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32eb304dd_0_555"/>
          <p:cNvSpPr txBox="1"/>
          <p:nvPr/>
        </p:nvSpPr>
        <p:spPr>
          <a:xfrm>
            <a:off x="826283" y="1050222"/>
            <a:ext cx="6775500" cy="53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One final aspect of the model we can infer is – MLP (Deep Learning) is an example of a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highly parameterised model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. Considering our example of finding the price of a house based on a set of features, for the equation y = mx + c,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the quantities m and c are called the parameters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. We derive the value of the parameters from the data and the strategy for solving the equation. In contrast,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hyperparameters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are set in advance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A hyperparameter is a parameter that is set before the learning process begins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. These parameters are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tunable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and can directly affect how well a model trains. 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32eb304dd_0_558"/>
          <p:cNvSpPr txBox="1"/>
          <p:nvPr/>
        </p:nvSpPr>
        <p:spPr>
          <a:xfrm>
            <a:off x="932815" y="1446530"/>
            <a:ext cx="6775500" cy="41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The parameters of an equation can be seen as the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degrees of freedom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. 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Linear regression 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has a relatively smaller number of parameters. However, the more complex MLP has a much wider range of parameters (degrees of freedom). Both are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parameterised models, but MLPs </a:t>
            </a: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follow a more complex optimisation strategy (back propagation and gradient descent) than Linear Regression (least square). More degrees of freedom also means that more complex problems can be learnt and inferred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32eb304dd_0_561"/>
          <p:cNvSpPr txBox="1"/>
          <p:nvPr/>
        </p:nvSpPr>
        <p:spPr>
          <a:xfrm>
            <a:off x="932815" y="1365250"/>
            <a:ext cx="67755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In this sense, neural networks can be seen as a complex evolution of linear regression. </a:t>
            </a: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The highly parameterised nature of multilayer perceptrons allow for the modelling of complex functions.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32eb304dd_0_440"/>
          <p:cNvSpPr/>
          <p:nvPr/>
        </p:nvSpPr>
        <p:spPr>
          <a:xfrm>
            <a:off x="551544" y="5375901"/>
            <a:ext cx="535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http://xaktly.com/MathFunctions.html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2" name="Google Shape;92;g1132eb304dd_0_440" descr="Image result for mapping func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9675" y="1541145"/>
            <a:ext cx="672465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1132eb304dd_0_443" descr="https://image.slidesharecdn.com/corr-and-regress-1196170902124433-4/95/corr-and-regress-15-728.jpg?cb=1196142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612" y="1308418"/>
            <a:ext cx="3771901" cy="3092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1132eb304dd_0_4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9237" y="1183004"/>
            <a:ext cx="2589530" cy="321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32eb304dd_0_446"/>
          <p:cNvSpPr/>
          <p:nvPr/>
        </p:nvSpPr>
        <p:spPr>
          <a:xfrm>
            <a:off x="896337" y="2699392"/>
            <a:ext cx="738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The brain .. And neurons ..and imperfect analogy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32eb304dd_0_449"/>
          <p:cNvSpPr/>
          <p:nvPr/>
        </p:nvSpPr>
        <p:spPr>
          <a:xfrm>
            <a:off x="551544" y="5353041"/>
            <a:ext cx="535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1600"/>
              <a:buFont typeface="Verdana"/>
              <a:buNone/>
            </a:pPr>
            <a:r>
              <a:rPr lang="en-US" sz="1600" b="0" i="0" u="none" strike="noStrike" cap="none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Image source: wikipedia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9" name="Google Shape;109;g1132eb304dd_0_449" descr="Neuron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544" y="1148071"/>
            <a:ext cx="5997863" cy="3867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32eb304dd_0_452"/>
          <p:cNvSpPr/>
          <p:nvPr/>
        </p:nvSpPr>
        <p:spPr>
          <a:xfrm>
            <a:off x="551544" y="5429241"/>
            <a:ext cx="535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1600"/>
              <a:buFont typeface="Verdana"/>
              <a:buNone/>
            </a:pPr>
            <a:r>
              <a:rPr lang="en-US" sz="1600" b="0" i="0" u="none" strike="noStrike" cap="none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Image source: wikipedia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5" name="Google Shape;115;g1132eb304dd_0_452" descr="Neural Networks – an Intui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193" y="1103314"/>
            <a:ext cx="7221476" cy="4239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32eb304dd_0_455"/>
          <p:cNvSpPr/>
          <p:nvPr/>
        </p:nvSpPr>
        <p:spPr>
          <a:xfrm>
            <a:off x="551543" y="5917614"/>
            <a:ext cx="7811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rPr>
              <a:t>Image source: </a:t>
            </a:r>
            <a:r>
              <a:rPr lang="en-US"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https://www.ovh.com/blog/what-does-training-neural-networks-mean/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1" name="Google Shape;121;g1132eb304dd_0_4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543" y="1175823"/>
            <a:ext cx="5302220" cy="4131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</Words>
  <Application>Microsoft Office PowerPoint</Application>
  <PresentationFormat>On-screen Show (4:3)</PresentationFormat>
  <Paragraphs>57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Times New Roman</vt:lpstr>
      <vt:lpstr>Verdana</vt:lpstr>
      <vt:lpstr>1_Office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Sknow</dc:creator>
  <cp:lastModifiedBy>Ajit Jaokar</cp:lastModifiedBy>
  <cp:revision>1</cp:revision>
  <dcterms:created xsi:type="dcterms:W3CDTF">2001-04-20T21:34:00Z</dcterms:created>
  <dcterms:modified xsi:type="dcterms:W3CDTF">2022-02-25T23:08:43Z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</Properties>
</file>