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2F2F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32</c:v>
                </c:pt>
                <c:pt idx="2">
                  <c:v>28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41632"/>
        <c:axId val="47981696"/>
      </c:radarChart>
      <c:catAx>
        <c:axId val="47541632"/>
        <c:scaling>
          <c:orientation val="minMax"/>
        </c:scaling>
        <c:delete val="1"/>
        <c:axPos val="b"/>
        <c:majorGridlines/>
        <c:numFmt formatCode="m/d/yyyy" sourceLinked="1"/>
        <c:majorTickMark val="out"/>
        <c:minorTickMark val="none"/>
        <c:tickLblPos val="nextTo"/>
        <c:crossAx val="47981696"/>
        <c:crosses val="autoZero"/>
        <c:auto val="1"/>
        <c:lblAlgn val="ctr"/>
        <c:lblOffset val="100"/>
        <c:noMultiLvlLbl val="0"/>
      </c:catAx>
      <c:valAx>
        <c:axId val="47981696"/>
        <c:scaling>
          <c:orientation val="minMax"/>
        </c:scaling>
        <c:delete val="1"/>
        <c:axPos val="l"/>
        <c:numFmt formatCode="General" sourceLinked="1"/>
        <c:majorTickMark val="cross"/>
        <c:minorTickMark val="none"/>
        <c:tickLblPos val="nextTo"/>
        <c:crossAx val="475416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32</c:v>
                </c:pt>
                <c:pt idx="2">
                  <c:v>28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033984"/>
        <c:axId val="91035520"/>
      </c:radarChart>
      <c:catAx>
        <c:axId val="91033984"/>
        <c:scaling>
          <c:orientation val="minMax"/>
        </c:scaling>
        <c:delete val="1"/>
        <c:axPos val="b"/>
        <c:majorGridlines/>
        <c:numFmt formatCode="m/d/yyyy" sourceLinked="1"/>
        <c:majorTickMark val="out"/>
        <c:minorTickMark val="none"/>
        <c:tickLblPos val="nextTo"/>
        <c:crossAx val="91035520"/>
        <c:crosses val="autoZero"/>
        <c:auto val="1"/>
        <c:lblAlgn val="ctr"/>
        <c:lblOffset val="100"/>
        <c:noMultiLvlLbl val="0"/>
      </c:catAx>
      <c:valAx>
        <c:axId val="91035520"/>
        <c:scaling>
          <c:orientation val="minMax"/>
        </c:scaling>
        <c:delete val="1"/>
        <c:axPos val="l"/>
        <c:numFmt formatCode="General" sourceLinked="1"/>
        <c:majorTickMark val="cross"/>
        <c:minorTickMark val="none"/>
        <c:tickLblPos val="nextTo"/>
        <c:crossAx val="910339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32</c:v>
                </c:pt>
                <c:pt idx="2">
                  <c:v>28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279104"/>
        <c:axId val="109280640"/>
      </c:radarChart>
      <c:catAx>
        <c:axId val="109279104"/>
        <c:scaling>
          <c:orientation val="minMax"/>
        </c:scaling>
        <c:delete val="1"/>
        <c:axPos val="b"/>
        <c:majorGridlines/>
        <c:numFmt formatCode="m/d/yyyy" sourceLinked="1"/>
        <c:majorTickMark val="out"/>
        <c:minorTickMark val="none"/>
        <c:tickLblPos val="nextTo"/>
        <c:crossAx val="109280640"/>
        <c:crosses val="autoZero"/>
        <c:auto val="1"/>
        <c:lblAlgn val="ctr"/>
        <c:lblOffset val="100"/>
        <c:noMultiLvlLbl val="0"/>
      </c:catAx>
      <c:valAx>
        <c:axId val="109280640"/>
        <c:scaling>
          <c:orientation val="minMax"/>
        </c:scaling>
        <c:delete val="1"/>
        <c:axPos val="l"/>
        <c:numFmt formatCode="General" sourceLinked="1"/>
        <c:majorTickMark val="cross"/>
        <c:minorTickMark val="none"/>
        <c:tickLblPos val="nextTo"/>
        <c:crossAx val="1092791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32</c:v>
                </c:pt>
                <c:pt idx="2">
                  <c:v>28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88064"/>
        <c:axId val="90955776"/>
      </c:radarChart>
      <c:catAx>
        <c:axId val="87288064"/>
        <c:scaling>
          <c:orientation val="minMax"/>
        </c:scaling>
        <c:delete val="1"/>
        <c:axPos val="b"/>
        <c:majorGridlines/>
        <c:numFmt formatCode="m/d/yyyy" sourceLinked="1"/>
        <c:majorTickMark val="out"/>
        <c:minorTickMark val="none"/>
        <c:tickLblPos val="nextTo"/>
        <c:crossAx val="90955776"/>
        <c:crosses val="autoZero"/>
        <c:auto val="1"/>
        <c:lblAlgn val="ctr"/>
        <c:lblOffset val="100"/>
        <c:noMultiLvlLbl val="0"/>
      </c:catAx>
      <c:valAx>
        <c:axId val="90955776"/>
        <c:scaling>
          <c:orientation val="minMax"/>
        </c:scaling>
        <c:delete val="1"/>
        <c:axPos val="l"/>
        <c:numFmt formatCode="General" sourceLinked="1"/>
        <c:majorTickMark val="cross"/>
        <c:minorTickMark val="none"/>
        <c:tickLblPos val="nextTo"/>
        <c:crossAx val="872880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32</c:v>
                </c:pt>
                <c:pt idx="2">
                  <c:v>28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numRef>
              <c:f>Feuil1!$A$2:$A$6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Feuil1!$C$2:$C$6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240704"/>
        <c:axId val="109242240"/>
      </c:radarChart>
      <c:catAx>
        <c:axId val="109240704"/>
        <c:scaling>
          <c:orientation val="minMax"/>
        </c:scaling>
        <c:delete val="1"/>
        <c:axPos val="b"/>
        <c:majorGridlines/>
        <c:numFmt formatCode="m/d/yyyy" sourceLinked="1"/>
        <c:majorTickMark val="out"/>
        <c:minorTickMark val="none"/>
        <c:tickLblPos val="nextTo"/>
        <c:crossAx val="109242240"/>
        <c:crosses val="autoZero"/>
        <c:auto val="1"/>
        <c:lblAlgn val="ctr"/>
        <c:lblOffset val="100"/>
        <c:noMultiLvlLbl val="0"/>
      </c:catAx>
      <c:valAx>
        <c:axId val="109242240"/>
        <c:scaling>
          <c:orientation val="minMax"/>
        </c:scaling>
        <c:delete val="1"/>
        <c:axPos val="l"/>
        <c:numFmt formatCode="General" sourceLinked="1"/>
        <c:majorTickMark val="cross"/>
        <c:minorTickMark val="none"/>
        <c:tickLblPos val="nextTo"/>
        <c:crossAx val="1092407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0.37033</cdr:x>
      <cdr:y>0.60571</cdr:y>
    </cdr:from>
    <cdr:to>
      <cdr:x>0.39472</cdr:x>
      <cdr:y>0.62873</cdr:y>
    </cdr:to>
    <cdr:sp macro="" textlink="">
      <cdr:nvSpPr>
        <cdr:cNvPr id="2" name="Ellipse 1"/>
        <cdr:cNvSpPr/>
      </cdr:nvSpPr>
      <cdr:spPr>
        <a:xfrm xmlns:a="http://schemas.openxmlformats.org/drawingml/2006/main">
          <a:off x="1093330" y="1894585"/>
          <a:ext cx="72008" cy="72008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fr-F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73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2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7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43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8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71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01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0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59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9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27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53AA-9DD1-47E0-A435-9E69849CCE2D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B330-D784-4491-B552-D9979E65E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3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à l’</a:t>
            </a:r>
            <a:r>
              <a:rPr lang="fr-FR" dirty="0" err="1" smtClean="0"/>
              <a:t>algo</a:t>
            </a:r>
            <a:r>
              <a:rPr lang="fr-FR" dirty="0" smtClean="0"/>
              <a:t> de labellisation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Vendredi 20 février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2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grands cas de l’analyse (partie 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Cas du pseudo rapprochement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1549877762"/>
              </p:ext>
            </p:extLst>
          </p:nvPr>
        </p:nvGraphicFramePr>
        <p:xfrm>
          <a:off x="3059832" y="2420888"/>
          <a:ext cx="2952328" cy="312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rme libre 10"/>
          <p:cNvSpPr/>
          <p:nvPr/>
        </p:nvSpPr>
        <p:spPr>
          <a:xfrm>
            <a:off x="3908244" y="3401568"/>
            <a:ext cx="384032" cy="957072"/>
          </a:xfrm>
          <a:custGeom>
            <a:avLst/>
            <a:gdLst>
              <a:gd name="connsiteX0" fmla="*/ 243132 w 384032"/>
              <a:gd name="connsiteY0" fmla="*/ 0 h 957072"/>
              <a:gd name="connsiteX1" fmla="*/ 84636 w 384032"/>
              <a:gd name="connsiteY1" fmla="*/ 103632 h 957072"/>
              <a:gd name="connsiteX2" fmla="*/ 5388 w 384032"/>
              <a:gd name="connsiteY2" fmla="*/ 298704 h 957072"/>
              <a:gd name="connsiteX3" fmla="*/ 230940 w 384032"/>
              <a:gd name="connsiteY3" fmla="*/ 396240 h 957072"/>
              <a:gd name="connsiteX4" fmla="*/ 358956 w 384032"/>
              <a:gd name="connsiteY4" fmla="*/ 493776 h 957072"/>
              <a:gd name="connsiteX5" fmla="*/ 163884 w 384032"/>
              <a:gd name="connsiteY5" fmla="*/ 627888 h 957072"/>
              <a:gd name="connsiteX6" fmla="*/ 377244 w 384032"/>
              <a:gd name="connsiteY6" fmla="*/ 762000 h 957072"/>
              <a:gd name="connsiteX7" fmla="*/ 310188 w 384032"/>
              <a:gd name="connsiteY7" fmla="*/ 957072 h 9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32" h="957072">
                <a:moveTo>
                  <a:pt x="243132" y="0"/>
                </a:moveTo>
                <a:cubicBezTo>
                  <a:pt x="183696" y="26924"/>
                  <a:pt x="124260" y="53848"/>
                  <a:pt x="84636" y="103632"/>
                </a:cubicBezTo>
                <a:cubicBezTo>
                  <a:pt x="45012" y="153416"/>
                  <a:pt x="-18996" y="249936"/>
                  <a:pt x="5388" y="298704"/>
                </a:cubicBezTo>
                <a:cubicBezTo>
                  <a:pt x="29772" y="347472"/>
                  <a:pt x="172012" y="363728"/>
                  <a:pt x="230940" y="396240"/>
                </a:cubicBezTo>
                <a:cubicBezTo>
                  <a:pt x="289868" y="428752"/>
                  <a:pt x="370132" y="455168"/>
                  <a:pt x="358956" y="493776"/>
                </a:cubicBezTo>
                <a:cubicBezTo>
                  <a:pt x="347780" y="532384"/>
                  <a:pt x="160836" y="583184"/>
                  <a:pt x="163884" y="627888"/>
                </a:cubicBezTo>
                <a:cubicBezTo>
                  <a:pt x="166932" y="672592"/>
                  <a:pt x="352860" y="707136"/>
                  <a:pt x="377244" y="762000"/>
                </a:cubicBezTo>
                <a:cubicBezTo>
                  <a:pt x="401628" y="816864"/>
                  <a:pt x="355908" y="886968"/>
                  <a:pt x="310188" y="9570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12036" y="2835460"/>
            <a:ext cx="12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M’C == MA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763688" y="3001526"/>
            <a:ext cx="72008" cy="7200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118942" y="3356992"/>
            <a:ext cx="72008" cy="7200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164721" y="433309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83182" y="3204792"/>
            <a:ext cx="211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Etat de fin du niveau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599210" y="3353454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220268" y="3170878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12036" y="24661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MC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076677" y="2614790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4010577" y="3128341"/>
            <a:ext cx="202219" cy="232418"/>
          </a:xfrm>
          <a:custGeom>
            <a:avLst/>
            <a:gdLst>
              <a:gd name="connsiteX0" fmla="*/ 0 w 105712"/>
              <a:gd name="connsiteY0" fmla="*/ 0 h 335280"/>
              <a:gd name="connsiteX1" fmla="*/ 101600 w 105712"/>
              <a:gd name="connsiteY1" fmla="*/ 157480 h 335280"/>
              <a:gd name="connsiteX2" fmla="*/ 76200 w 105712"/>
              <a:gd name="connsiteY2" fmla="*/ 335280 h 335280"/>
              <a:gd name="connsiteX0" fmla="*/ 0 w 489782"/>
              <a:gd name="connsiteY0" fmla="*/ 0 h 190500"/>
              <a:gd name="connsiteX1" fmla="*/ 459740 w 489782"/>
              <a:gd name="connsiteY1" fmla="*/ 12700 h 190500"/>
              <a:gd name="connsiteX2" fmla="*/ 434340 w 489782"/>
              <a:gd name="connsiteY2" fmla="*/ 190500 h 190500"/>
              <a:gd name="connsiteX0" fmla="*/ 0 w 460444"/>
              <a:gd name="connsiteY0" fmla="*/ 215434 h 253780"/>
              <a:gd name="connsiteX1" fmla="*/ 459740 w 460444"/>
              <a:gd name="connsiteY1" fmla="*/ 228134 h 253780"/>
              <a:gd name="connsiteX2" fmla="*/ 110490 w 460444"/>
              <a:gd name="connsiteY2" fmla="*/ 9694 h 253780"/>
              <a:gd name="connsiteX0" fmla="*/ 0 w 460596"/>
              <a:gd name="connsiteY0" fmla="*/ 205740 h 244086"/>
              <a:gd name="connsiteX1" fmla="*/ 459740 w 460596"/>
              <a:gd name="connsiteY1" fmla="*/ 218440 h 244086"/>
              <a:gd name="connsiteX2" fmla="*/ 110490 w 460596"/>
              <a:gd name="connsiteY2" fmla="*/ 0 h 244086"/>
              <a:gd name="connsiteX0" fmla="*/ 0 w 301560"/>
              <a:gd name="connsiteY0" fmla="*/ 205740 h 264332"/>
              <a:gd name="connsiteX1" fmla="*/ 299720 w 301560"/>
              <a:gd name="connsiteY1" fmla="*/ 248920 h 264332"/>
              <a:gd name="connsiteX2" fmla="*/ 110490 w 301560"/>
              <a:gd name="connsiteY2" fmla="*/ 0 h 264332"/>
              <a:gd name="connsiteX0" fmla="*/ 0 w 303074"/>
              <a:gd name="connsiteY0" fmla="*/ 205740 h 274467"/>
              <a:gd name="connsiteX1" fmla="*/ 299720 w 303074"/>
              <a:gd name="connsiteY1" fmla="*/ 248920 h 274467"/>
              <a:gd name="connsiteX2" fmla="*/ 110490 w 303074"/>
              <a:gd name="connsiteY2" fmla="*/ 0 h 274467"/>
              <a:gd name="connsiteX0" fmla="*/ 0 w 660661"/>
              <a:gd name="connsiteY0" fmla="*/ 0 h 641210"/>
              <a:gd name="connsiteX1" fmla="*/ 642620 w 660661"/>
              <a:gd name="connsiteY1" fmla="*/ 629920 h 641210"/>
              <a:gd name="connsiteX2" fmla="*/ 453390 w 660661"/>
              <a:gd name="connsiteY2" fmla="*/ 381000 h 641210"/>
              <a:gd name="connsiteX0" fmla="*/ 0 w 643223"/>
              <a:gd name="connsiteY0" fmla="*/ 0 h 634198"/>
              <a:gd name="connsiteX1" fmla="*/ 642620 w 643223"/>
              <a:gd name="connsiteY1" fmla="*/ 629920 h 634198"/>
              <a:gd name="connsiteX2" fmla="*/ 123066 w 643223"/>
              <a:gd name="connsiteY2" fmla="*/ 281590 h 634198"/>
              <a:gd name="connsiteX3" fmla="*/ 453390 w 643223"/>
              <a:gd name="connsiteY3" fmla="*/ 381000 h 634198"/>
              <a:gd name="connsiteX0" fmla="*/ 0 w 453391"/>
              <a:gd name="connsiteY0" fmla="*/ 0 h 381031"/>
              <a:gd name="connsiteX1" fmla="*/ 356870 w 453391"/>
              <a:gd name="connsiteY1" fmla="*/ 16510 h 381031"/>
              <a:gd name="connsiteX2" fmla="*/ 123066 w 453391"/>
              <a:gd name="connsiteY2" fmla="*/ 281590 h 381031"/>
              <a:gd name="connsiteX3" fmla="*/ 453390 w 453391"/>
              <a:gd name="connsiteY3" fmla="*/ 381000 h 381031"/>
              <a:gd name="connsiteX0" fmla="*/ 0 w 453390"/>
              <a:gd name="connsiteY0" fmla="*/ 5759 h 386759"/>
              <a:gd name="connsiteX1" fmla="*/ 356870 w 453390"/>
              <a:gd name="connsiteY1" fmla="*/ 22269 h 386759"/>
              <a:gd name="connsiteX2" fmla="*/ 453390 w 453390"/>
              <a:gd name="connsiteY2" fmla="*/ 386759 h 386759"/>
              <a:gd name="connsiteX0" fmla="*/ 0 w 357795"/>
              <a:gd name="connsiteY0" fmla="*/ 0 h 255270"/>
              <a:gd name="connsiteX1" fmla="*/ 356870 w 357795"/>
              <a:gd name="connsiteY1" fmla="*/ 16510 h 255270"/>
              <a:gd name="connsiteX2" fmla="*/ 114300 w 357795"/>
              <a:gd name="connsiteY2" fmla="*/ 255270 h 255270"/>
              <a:gd name="connsiteX0" fmla="*/ 0 w 358253"/>
              <a:gd name="connsiteY0" fmla="*/ 0 h 255270"/>
              <a:gd name="connsiteX1" fmla="*/ 356870 w 358253"/>
              <a:gd name="connsiteY1" fmla="*/ 16510 h 255270"/>
              <a:gd name="connsiteX2" fmla="*/ 114300 w 358253"/>
              <a:gd name="connsiteY2" fmla="*/ 255270 h 255270"/>
              <a:gd name="connsiteX0" fmla="*/ 0 w 297904"/>
              <a:gd name="connsiteY0" fmla="*/ 0 h 255270"/>
              <a:gd name="connsiteX1" fmla="*/ 295910 w 297904"/>
              <a:gd name="connsiteY1" fmla="*/ 24130 h 255270"/>
              <a:gd name="connsiteX2" fmla="*/ 114300 w 297904"/>
              <a:gd name="connsiteY2" fmla="*/ 255270 h 255270"/>
              <a:gd name="connsiteX0" fmla="*/ 0 w 309227"/>
              <a:gd name="connsiteY0" fmla="*/ 3707 h 258977"/>
              <a:gd name="connsiteX1" fmla="*/ 295910 w 309227"/>
              <a:gd name="connsiteY1" fmla="*/ 27837 h 258977"/>
              <a:gd name="connsiteX2" fmla="*/ 114300 w 309227"/>
              <a:gd name="connsiteY2" fmla="*/ 258977 h 258977"/>
              <a:gd name="connsiteX0" fmla="*/ 0 w 216888"/>
              <a:gd name="connsiteY0" fmla="*/ 93943 h 233389"/>
              <a:gd name="connsiteX1" fmla="*/ 216662 w 216888"/>
              <a:gd name="connsiteY1" fmla="*/ 2249 h 233389"/>
              <a:gd name="connsiteX2" fmla="*/ 35052 w 216888"/>
              <a:gd name="connsiteY2" fmla="*/ 233389 h 233389"/>
              <a:gd name="connsiteX0" fmla="*/ 0 w 216888"/>
              <a:gd name="connsiteY0" fmla="*/ 99806 h 239252"/>
              <a:gd name="connsiteX1" fmla="*/ 216662 w 216888"/>
              <a:gd name="connsiteY1" fmla="*/ 8112 h 239252"/>
              <a:gd name="connsiteX2" fmla="*/ 35052 w 216888"/>
              <a:gd name="connsiteY2" fmla="*/ 239252 h 239252"/>
              <a:gd name="connsiteX0" fmla="*/ 0 w 219666"/>
              <a:gd name="connsiteY0" fmla="*/ 115350 h 254796"/>
              <a:gd name="connsiteX1" fmla="*/ 216662 w 219666"/>
              <a:gd name="connsiteY1" fmla="*/ 23656 h 254796"/>
              <a:gd name="connsiteX2" fmla="*/ 35052 w 219666"/>
              <a:gd name="connsiteY2" fmla="*/ 254796 h 254796"/>
              <a:gd name="connsiteX0" fmla="*/ 16383 w 181665"/>
              <a:gd name="connsiteY0" fmla="*/ 68988 h 254154"/>
              <a:gd name="connsiteX1" fmla="*/ 181610 w 181665"/>
              <a:gd name="connsiteY1" fmla="*/ 23014 h 254154"/>
              <a:gd name="connsiteX2" fmla="*/ 0 w 181665"/>
              <a:gd name="connsiteY2" fmla="*/ 254154 h 254154"/>
              <a:gd name="connsiteX0" fmla="*/ 16383 w 181633"/>
              <a:gd name="connsiteY0" fmla="*/ 55055 h 240221"/>
              <a:gd name="connsiteX1" fmla="*/ 181610 w 181633"/>
              <a:gd name="connsiteY1" fmla="*/ 9081 h 240221"/>
              <a:gd name="connsiteX2" fmla="*/ 0 w 181633"/>
              <a:gd name="connsiteY2" fmla="*/ 240221 h 240221"/>
              <a:gd name="connsiteX0" fmla="*/ 90678 w 256578"/>
              <a:gd name="connsiteY0" fmla="*/ 54436 h 230077"/>
              <a:gd name="connsiteX1" fmla="*/ 255905 w 256578"/>
              <a:gd name="connsiteY1" fmla="*/ 8462 h 230077"/>
              <a:gd name="connsiteX2" fmla="*/ 0 w 256578"/>
              <a:gd name="connsiteY2" fmla="*/ 230077 h 230077"/>
              <a:gd name="connsiteX0" fmla="*/ 99926 w 265826"/>
              <a:gd name="connsiteY0" fmla="*/ 54436 h 230077"/>
              <a:gd name="connsiteX1" fmla="*/ 265153 w 265826"/>
              <a:gd name="connsiteY1" fmla="*/ 8462 h 230077"/>
              <a:gd name="connsiteX2" fmla="*/ 9248 w 265826"/>
              <a:gd name="connsiteY2" fmla="*/ 230077 h 230077"/>
              <a:gd name="connsiteX0" fmla="*/ 202916 w 202916"/>
              <a:gd name="connsiteY0" fmla="*/ 66535 h 242176"/>
              <a:gd name="connsiteX1" fmla="*/ 2383 w 202916"/>
              <a:gd name="connsiteY1" fmla="*/ 7226 h 242176"/>
              <a:gd name="connsiteX2" fmla="*/ 112238 w 202916"/>
              <a:gd name="connsiteY2" fmla="*/ 242176 h 242176"/>
              <a:gd name="connsiteX0" fmla="*/ 220341 w 220341"/>
              <a:gd name="connsiteY0" fmla="*/ 79109 h 254750"/>
              <a:gd name="connsiteX1" fmla="*/ 19808 w 220341"/>
              <a:gd name="connsiteY1" fmla="*/ 19800 h 254750"/>
              <a:gd name="connsiteX2" fmla="*/ 129663 w 220341"/>
              <a:gd name="connsiteY2" fmla="*/ 254750 h 254750"/>
              <a:gd name="connsiteX0" fmla="*/ 202219 w 202219"/>
              <a:gd name="connsiteY0" fmla="*/ 56777 h 232418"/>
              <a:gd name="connsiteX1" fmla="*/ 22641 w 202219"/>
              <a:gd name="connsiteY1" fmla="*/ 24138 h 232418"/>
              <a:gd name="connsiteX2" fmla="*/ 111541 w 202219"/>
              <a:gd name="connsiteY2" fmla="*/ 232418 h 23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19" h="232418">
                <a:moveTo>
                  <a:pt x="202219" y="56777"/>
                </a:moveTo>
                <a:cubicBezTo>
                  <a:pt x="137703" y="35949"/>
                  <a:pt x="87284" y="-37520"/>
                  <a:pt x="22641" y="24138"/>
                </a:cubicBezTo>
                <a:cubicBezTo>
                  <a:pt x="-42002" y="85796"/>
                  <a:pt x="45713" y="169818"/>
                  <a:pt x="111541" y="23241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777438" y="2991427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1649360" y="5733256"/>
                <a:ext cx="578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M’C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fr-FR" dirty="0" smtClean="0"/>
                  <a:t> GE &amp;&amp; v(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GA, M’C) &amp;&amp; dm(MC, GE) &gt; dm(M’C, GE)</a:t>
                </a:r>
                <a:endParaRPr lang="fr-FR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360" y="5733256"/>
                <a:ext cx="578453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27" t="-8197" r="-52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/>
          <p:cNvCxnSpPr/>
          <p:nvPr/>
        </p:nvCxnSpPr>
        <p:spPr>
          <a:xfrm>
            <a:off x="4164721" y="3429000"/>
            <a:ext cx="26229" cy="216024"/>
          </a:xfrm>
          <a:prstGeom prst="straightConnector1">
            <a:avLst/>
          </a:prstGeom>
          <a:ln w="190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266217" y="3254834"/>
            <a:ext cx="46703" cy="366571"/>
          </a:xfrm>
          <a:prstGeom prst="straightConnector1">
            <a:avLst/>
          </a:prstGeom>
          <a:ln w="190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50446" y="2975074"/>
            <a:ext cx="154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Distance entre</a:t>
            </a:r>
            <a:br>
              <a:rPr lang="fr-FR" dirty="0" smtClean="0"/>
            </a:br>
            <a:r>
              <a:rPr lang="fr-FR" dirty="0" smtClean="0"/>
              <a:t>MC et GE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23" idx="1"/>
          </p:cNvCxnSpPr>
          <p:nvPr/>
        </p:nvCxnSpPr>
        <p:spPr>
          <a:xfrm flipH="1">
            <a:off x="4312928" y="3298240"/>
            <a:ext cx="1337518" cy="1272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2203356" y="5839460"/>
            <a:ext cx="124459" cy="1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9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grands cas de l’analyse (partie 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Cas du pseudo rallonge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428766250"/>
              </p:ext>
            </p:extLst>
          </p:nvPr>
        </p:nvGraphicFramePr>
        <p:xfrm>
          <a:off x="3059832" y="2420888"/>
          <a:ext cx="2952328" cy="312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Forme libre 21"/>
          <p:cNvSpPr/>
          <p:nvPr/>
        </p:nvSpPr>
        <p:spPr>
          <a:xfrm>
            <a:off x="3810460" y="3164670"/>
            <a:ext cx="987552" cy="1430868"/>
          </a:xfrm>
          <a:custGeom>
            <a:avLst/>
            <a:gdLst>
              <a:gd name="connsiteX0" fmla="*/ 121920 w 926592"/>
              <a:gd name="connsiteY0" fmla="*/ 457200 h 1146048"/>
              <a:gd name="connsiteX1" fmla="*/ 280416 w 926592"/>
              <a:gd name="connsiteY1" fmla="*/ 0 h 1146048"/>
              <a:gd name="connsiteX2" fmla="*/ 603504 w 926592"/>
              <a:gd name="connsiteY2" fmla="*/ 134112 h 1146048"/>
              <a:gd name="connsiteX3" fmla="*/ 798576 w 926592"/>
              <a:gd name="connsiteY3" fmla="*/ 6096 h 1146048"/>
              <a:gd name="connsiteX4" fmla="*/ 926592 w 926592"/>
              <a:gd name="connsiteY4" fmla="*/ 268224 h 1146048"/>
              <a:gd name="connsiteX5" fmla="*/ 646176 w 926592"/>
              <a:gd name="connsiteY5" fmla="*/ 841248 h 1146048"/>
              <a:gd name="connsiteX6" fmla="*/ 298704 w 926592"/>
              <a:gd name="connsiteY6" fmla="*/ 1146048 h 1146048"/>
              <a:gd name="connsiteX7" fmla="*/ 0 w 926592"/>
              <a:gd name="connsiteY7" fmla="*/ 1042416 h 1146048"/>
              <a:gd name="connsiteX8" fmla="*/ 213360 w 926592"/>
              <a:gd name="connsiteY8" fmla="*/ 713232 h 1146048"/>
              <a:gd name="connsiteX9" fmla="*/ 121920 w 926592"/>
              <a:gd name="connsiteY9" fmla="*/ 457200 h 1146048"/>
              <a:gd name="connsiteX0" fmla="*/ 0 w 987552"/>
              <a:gd name="connsiteY0" fmla="*/ 398609 h 1146048"/>
              <a:gd name="connsiteX1" fmla="*/ 341376 w 987552"/>
              <a:gd name="connsiteY1" fmla="*/ 0 h 1146048"/>
              <a:gd name="connsiteX2" fmla="*/ 664464 w 987552"/>
              <a:gd name="connsiteY2" fmla="*/ 134112 h 1146048"/>
              <a:gd name="connsiteX3" fmla="*/ 859536 w 987552"/>
              <a:gd name="connsiteY3" fmla="*/ 6096 h 1146048"/>
              <a:gd name="connsiteX4" fmla="*/ 987552 w 987552"/>
              <a:gd name="connsiteY4" fmla="*/ 268224 h 1146048"/>
              <a:gd name="connsiteX5" fmla="*/ 707136 w 987552"/>
              <a:gd name="connsiteY5" fmla="*/ 841248 h 1146048"/>
              <a:gd name="connsiteX6" fmla="*/ 359664 w 987552"/>
              <a:gd name="connsiteY6" fmla="*/ 1146048 h 1146048"/>
              <a:gd name="connsiteX7" fmla="*/ 60960 w 987552"/>
              <a:gd name="connsiteY7" fmla="*/ 1042416 h 1146048"/>
              <a:gd name="connsiteX8" fmla="*/ 274320 w 987552"/>
              <a:gd name="connsiteY8" fmla="*/ 713232 h 1146048"/>
              <a:gd name="connsiteX9" fmla="*/ 0 w 987552"/>
              <a:gd name="connsiteY9" fmla="*/ 398609 h 1146048"/>
              <a:gd name="connsiteX0" fmla="*/ 0 w 987552"/>
              <a:gd name="connsiteY0" fmla="*/ 398609 h 1146048"/>
              <a:gd name="connsiteX1" fmla="*/ 341376 w 987552"/>
              <a:gd name="connsiteY1" fmla="*/ 0 h 1146048"/>
              <a:gd name="connsiteX2" fmla="*/ 664464 w 987552"/>
              <a:gd name="connsiteY2" fmla="*/ 134112 h 1146048"/>
              <a:gd name="connsiteX3" fmla="*/ 859536 w 987552"/>
              <a:gd name="connsiteY3" fmla="*/ 6096 h 1146048"/>
              <a:gd name="connsiteX4" fmla="*/ 987552 w 987552"/>
              <a:gd name="connsiteY4" fmla="*/ 268224 h 1146048"/>
              <a:gd name="connsiteX5" fmla="*/ 707136 w 987552"/>
              <a:gd name="connsiteY5" fmla="*/ 841248 h 1146048"/>
              <a:gd name="connsiteX6" fmla="*/ 359664 w 987552"/>
              <a:gd name="connsiteY6" fmla="*/ 1146048 h 1146048"/>
              <a:gd name="connsiteX7" fmla="*/ 60960 w 987552"/>
              <a:gd name="connsiteY7" fmla="*/ 1042416 h 1146048"/>
              <a:gd name="connsiteX8" fmla="*/ 207264 w 987552"/>
              <a:gd name="connsiteY8" fmla="*/ 718115 h 1146048"/>
              <a:gd name="connsiteX9" fmla="*/ 0 w 987552"/>
              <a:gd name="connsiteY9" fmla="*/ 398609 h 11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7552" h="1146048">
                <a:moveTo>
                  <a:pt x="0" y="398609"/>
                </a:moveTo>
                <a:lnTo>
                  <a:pt x="341376" y="0"/>
                </a:lnTo>
                <a:lnTo>
                  <a:pt x="664464" y="134112"/>
                </a:lnTo>
                <a:lnTo>
                  <a:pt x="859536" y="6096"/>
                </a:lnTo>
                <a:lnTo>
                  <a:pt x="987552" y="268224"/>
                </a:lnTo>
                <a:lnTo>
                  <a:pt x="707136" y="841248"/>
                </a:lnTo>
                <a:lnTo>
                  <a:pt x="359664" y="1146048"/>
                </a:lnTo>
                <a:lnTo>
                  <a:pt x="60960" y="1042416"/>
                </a:lnTo>
                <a:lnTo>
                  <a:pt x="207264" y="718115"/>
                </a:lnTo>
                <a:lnTo>
                  <a:pt x="0" y="398609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3908244" y="3401568"/>
            <a:ext cx="384032" cy="957072"/>
          </a:xfrm>
          <a:custGeom>
            <a:avLst/>
            <a:gdLst>
              <a:gd name="connsiteX0" fmla="*/ 243132 w 384032"/>
              <a:gd name="connsiteY0" fmla="*/ 0 h 957072"/>
              <a:gd name="connsiteX1" fmla="*/ 84636 w 384032"/>
              <a:gd name="connsiteY1" fmla="*/ 103632 h 957072"/>
              <a:gd name="connsiteX2" fmla="*/ 5388 w 384032"/>
              <a:gd name="connsiteY2" fmla="*/ 298704 h 957072"/>
              <a:gd name="connsiteX3" fmla="*/ 230940 w 384032"/>
              <a:gd name="connsiteY3" fmla="*/ 396240 h 957072"/>
              <a:gd name="connsiteX4" fmla="*/ 358956 w 384032"/>
              <a:gd name="connsiteY4" fmla="*/ 493776 h 957072"/>
              <a:gd name="connsiteX5" fmla="*/ 163884 w 384032"/>
              <a:gd name="connsiteY5" fmla="*/ 627888 h 957072"/>
              <a:gd name="connsiteX6" fmla="*/ 377244 w 384032"/>
              <a:gd name="connsiteY6" fmla="*/ 762000 h 957072"/>
              <a:gd name="connsiteX7" fmla="*/ 310188 w 384032"/>
              <a:gd name="connsiteY7" fmla="*/ 957072 h 9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32" h="957072">
                <a:moveTo>
                  <a:pt x="243132" y="0"/>
                </a:moveTo>
                <a:cubicBezTo>
                  <a:pt x="183696" y="26924"/>
                  <a:pt x="124260" y="53848"/>
                  <a:pt x="84636" y="103632"/>
                </a:cubicBezTo>
                <a:cubicBezTo>
                  <a:pt x="45012" y="153416"/>
                  <a:pt x="-18996" y="249936"/>
                  <a:pt x="5388" y="298704"/>
                </a:cubicBezTo>
                <a:cubicBezTo>
                  <a:pt x="29772" y="347472"/>
                  <a:pt x="172012" y="363728"/>
                  <a:pt x="230940" y="396240"/>
                </a:cubicBezTo>
                <a:cubicBezTo>
                  <a:pt x="289868" y="428752"/>
                  <a:pt x="370132" y="455168"/>
                  <a:pt x="358956" y="493776"/>
                </a:cubicBezTo>
                <a:cubicBezTo>
                  <a:pt x="347780" y="532384"/>
                  <a:pt x="160836" y="583184"/>
                  <a:pt x="163884" y="627888"/>
                </a:cubicBezTo>
                <a:cubicBezTo>
                  <a:pt x="166932" y="672592"/>
                  <a:pt x="352860" y="707136"/>
                  <a:pt x="377244" y="762000"/>
                </a:cubicBezTo>
                <a:cubicBezTo>
                  <a:pt x="401628" y="816864"/>
                  <a:pt x="355908" y="886968"/>
                  <a:pt x="310188" y="9570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12036" y="2835460"/>
            <a:ext cx="122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M’C == MA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763688" y="3001526"/>
            <a:ext cx="72008" cy="7200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83182" y="3204792"/>
            <a:ext cx="211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Etat de fin du niveau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599210" y="3353454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12036" y="24661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MC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076677" y="2614790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4102388" y="3073447"/>
            <a:ext cx="232328" cy="279691"/>
          </a:xfrm>
          <a:custGeom>
            <a:avLst/>
            <a:gdLst>
              <a:gd name="connsiteX0" fmla="*/ 0 w 105712"/>
              <a:gd name="connsiteY0" fmla="*/ 0 h 335280"/>
              <a:gd name="connsiteX1" fmla="*/ 101600 w 105712"/>
              <a:gd name="connsiteY1" fmla="*/ 157480 h 335280"/>
              <a:gd name="connsiteX2" fmla="*/ 76200 w 105712"/>
              <a:gd name="connsiteY2" fmla="*/ 335280 h 335280"/>
              <a:gd name="connsiteX0" fmla="*/ 0 w 489782"/>
              <a:gd name="connsiteY0" fmla="*/ 0 h 190500"/>
              <a:gd name="connsiteX1" fmla="*/ 459740 w 489782"/>
              <a:gd name="connsiteY1" fmla="*/ 12700 h 190500"/>
              <a:gd name="connsiteX2" fmla="*/ 434340 w 489782"/>
              <a:gd name="connsiteY2" fmla="*/ 190500 h 190500"/>
              <a:gd name="connsiteX0" fmla="*/ 0 w 460444"/>
              <a:gd name="connsiteY0" fmla="*/ 215434 h 253780"/>
              <a:gd name="connsiteX1" fmla="*/ 459740 w 460444"/>
              <a:gd name="connsiteY1" fmla="*/ 228134 h 253780"/>
              <a:gd name="connsiteX2" fmla="*/ 110490 w 460444"/>
              <a:gd name="connsiteY2" fmla="*/ 9694 h 253780"/>
              <a:gd name="connsiteX0" fmla="*/ 0 w 460596"/>
              <a:gd name="connsiteY0" fmla="*/ 205740 h 244086"/>
              <a:gd name="connsiteX1" fmla="*/ 459740 w 460596"/>
              <a:gd name="connsiteY1" fmla="*/ 218440 h 244086"/>
              <a:gd name="connsiteX2" fmla="*/ 110490 w 460596"/>
              <a:gd name="connsiteY2" fmla="*/ 0 h 244086"/>
              <a:gd name="connsiteX0" fmla="*/ 0 w 301560"/>
              <a:gd name="connsiteY0" fmla="*/ 205740 h 264332"/>
              <a:gd name="connsiteX1" fmla="*/ 299720 w 301560"/>
              <a:gd name="connsiteY1" fmla="*/ 248920 h 264332"/>
              <a:gd name="connsiteX2" fmla="*/ 110490 w 301560"/>
              <a:gd name="connsiteY2" fmla="*/ 0 h 264332"/>
              <a:gd name="connsiteX0" fmla="*/ 0 w 303074"/>
              <a:gd name="connsiteY0" fmla="*/ 205740 h 274467"/>
              <a:gd name="connsiteX1" fmla="*/ 299720 w 303074"/>
              <a:gd name="connsiteY1" fmla="*/ 248920 h 274467"/>
              <a:gd name="connsiteX2" fmla="*/ 110490 w 303074"/>
              <a:gd name="connsiteY2" fmla="*/ 0 h 274467"/>
              <a:gd name="connsiteX0" fmla="*/ 0 w 660661"/>
              <a:gd name="connsiteY0" fmla="*/ 0 h 641210"/>
              <a:gd name="connsiteX1" fmla="*/ 642620 w 660661"/>
              <a:gd name="connsiteY1" fmla="*/ 629920 h 641210"/>
              <a:gd name="connsiteX2" fmla="*/ 453390 w 660661"/>
              <a:gd name="connsiteY2" fmla="*/ 381000 h 641210"/>
              <a:gd name="connsiteX0" fmla="*/ 0 w 643223"/>
              <a:gd name="connsiteY0" fmla="*/ 0 h 634198"/>
              <a:gd name="connsiteX1" fmla="*/ 642620 w 643223"/>
              <a:gd name="connsiteY1" fmla="*/ 629920 h 634198"/>
              <a:gd name="connsiteX2" fmla="*/ 123066 w 643223"/>
              <a:gd name="connsiteY2" fmla="*/ 281590 h 634198"/>
              <a:gd name="connsiteX3" fmla="*/ 453390 w 643223"/>
              <a:gd name="connsiteY3" fmla="*/ 381000 h 634198"/>
              <a:gd name="connsiteX0" fmla="*/ 0 w 453391"/>
              <a:gd name="connsiteY0" fmla="*/ 0 h 381031"/>
              <a:gd name="connsiteX1" fmla="*/ 356870 w 453391"/>
              <a:gd name="connsiteY1" fmla="*/ 16510 h 381031"/>
              <a:gd name="connsiteX2" fmla="*/ 123066 w 453391"/>
              <a:gd name="connsiteY2" fmla="*/ 281590 h 381031"/>
              <a:gd name="connsiteX3" fmla="*/ 453390 w 453391"/>
              <a:gd name="connsiteY3" fmla="*/ 381000 h 381031"/>
              <a:gd name="connsiteX0" fmla="*/ 0 w 453390"/>
              <a:gd name="connsiteY0" fmla="*/ 5759 h 386759"/>
              <a:gd name="connsiteX1" fmla="*/ 356870 w 453390"/>
              <a:gd name="connsiteY1" fmla="*/ 22269 h 386759"/>
              <a:gd name="connsiteX2" fmla="*/ 453390 w 453390"/>
              <a:gd name="connsiteY2" fmla="*/ 386759 h 386759"/>
              <a:gd name="connsiteX0" fmla="*/ 0 w 357795"/>
              <a:gd name="connsiteY0" fmla="*/ 0 h 255270"/>
              <a:gd name="connsiteX1" fmla="*/ 356870 w 357795"/>
              <a:gd name="connsiteY1" fmla="*/ 16510 h 255270"/>
              <a:gd name="connsiteX2" fmla="*/ 114300 w 357795"/>
              <a:gd name="connsiteY2" fmla="*/ 255270 h 255270"/>
              <a:gd name="connsiteX0" fmla="*/ 0 w 358253"/>
              <a:gd name="connsiteY0" fmla="*/ 0 h 255270"/>
              <a:gd name="connsiteX1" fmla="*/ 356870 w 358253"/>
              <a:gd name="connsiteY1" fmla="*/ 16510 h 255270"/>
              <a:gd name="connsiteX2" fmla="*/ 114300 w 358253"/>
              <a:gd name="connsiteY2" fmla="*/ 255270 h 255270"/>
              <a:gd name="connsiteX0" fmla="*/ 0 w 297904"/>
              <a:gd name="connsiteY0" fmla="*/ 0 h 255270"/>
              <a:gd name="connsiteX1" fmla="*/ 295910 w 297904"/>
              <a:gd name="connsiteY1" fmla="*/ 24130 h 255270"/>
              <a:gd name="connsiteX2" fmla="*/ 114300 w 297904"/>
              <a:gd name="connsiteY2" fmla="*/ 255270 h 255270"/>
              <a:gd name="connsiteX0" fmla="*/ 0 w 309227"/>
              <a:gd name="connsiteY0" fmla="*/ 3707 h 258977"/>
              <a:gd name="connsiteX1" fmla="*/ 295910 w 309227"/>
              <a:gd name="connsiteY1" fmla="*/ 27837 h 258977"/>
              <a:gd name="connsiteX2" fmla="*/ 114300 w 309227"/>
              <a:gd name="connsiteY2" fmla="*/ 258977 h 258977"/>
              <a:gd name="connsiteX0" fmla="*/ 0 w 216888"/>
              <a:gd name="connsiteY0" fmla="*/ 93943 h 233389"/>
              <a:gd name="connsiteX1" fmla="*/ 216662 w 216888"/>
              <a:gd name="connsiteY1" fmla="*/ 2249 h 233389"/>
              <a:gd name="connsiteX2" fmla="*/ 35052 w 216888"/>
              <a:gd name="connsiteY2" fmla="*/ 233389 h 233389"/>
              <a:gd name="connsiteX0" fmla="*/ 0 w 216888"/>
              <a:gd name="connsiteY0" fmla="*/ 99806 h 239252"/>
              <a:gd name="connsiteX1" fmla="*/ 216662 w 216888"/>
              <a:gd name="connsiteY1" fmla="*/ 8112 h 239252"/>
              <a:gd name="connsiteX2" fmla="*/ 35052 w 216888"/>
              <a:gd name="connsiteY2" fmla="*/ 239252 h 239252"/>
              <a:gd name="connsiteX0" fmla="*/ 0 w 219666"/>
              <a:gd name="connsiteY0" fmla="*/ 115350 h 254796"/>
              <a:gd name="connsiteX1" fmla="*/ 216662 w 219666"/>
              <a:gd name="connsiteY1" fmla="*/ 23656 h 254796"/>
              <a:gd name="connsiteX2" fmla="*/ 35052 w 219666"/>
              <a:gd name="connsiteY2" fmla="*/ 254796 h 254796"/>
              <a:gd name="connsiteX0" fmla="*/ 24003 w 240742"/>
              <a:gd name="connsiteY0" fmla="*/ 98645 h 220946"/>
              <a:gd name="connsiteX1" fmla="*/ 240665 w 240742"/>
              <a:gd name="connsiteY1" fmla="*/ 6951 h 220946"/>
              <a:gd name="connsiteX2" fmla="*/ 0 w 240742"/>
              <a:gd name="connsiteY2" fmla="*/ 220946 h 220946"/>
              <a:gd name="connsiteX0" fmla="*/ 31187 w 247926"/>
              <a:gd name="connsiteY0" fmla="*/ 98645 h 220946"/>
              <a:gd name="connsiteX1" fmla="*/ 247849 w 247926"/>
              <a:gd name="connsiteY1" fmla="*/ 6951 h 220946"/>
              <a:gd name="connsiteX2" fmla="*/ 7184 w 247926"/>
              <a:gd name="connsiteY2" fmla="*/ 220946 h 220946"/>
              <a:gd name="connsiteX0" fmla="*/ 205203 w 267413"/>
              <a:gd name="connsiteY0" fmla="*/ 173962 h 214348"/>
              <a:gd name="connsiteX1" fmla="*/ 248510 w 267413"/>
              <a:gd name="connsiteY1" fmla="*/ 353 h 214348"/>
              <a:gd name="connsiteX2" fmla="*/ 7845 w 267413"/>
              <a:gd name="connsiteY2" fmla="*/ 214348 h 214348"/>
              <a:gd name="connsiteX0" fmla="*/ 205203 w 254629"/>
              <a:gd name="connsiteY0" fmla="*/ 173990 h 214376"/>
              <a:gd name="connsiteX1" fmla="*/ 248510 w 254629"/>
              <a:gd name="connsiteY1" fmla="*/ 381 h 214376"/>
              <a:gd name="connsiteX2" fmla="*/ 7845 w 254629"/>
              <a:gd name="connsiteY2" fmla="*/ 214376 h 214376"/>
              <a:gd name="connsiteX0" fmla="*/ 221715 w 221715"/>
              <a:gd name="connsiteY0" fmla="*/ 238600 h 278986"/>
              <a:gd name="connsiteX1" fmla="*/ 55472 w 221715"/>
              <a:gd name="connsiteY1" fmla="*/ 221 h 278986"/>
              <a:gd name="connsiteX2" fmla="*/ 24357 w 221715"/>
              <a:gd name="connsiteY2" fmla="*/ 278986 h 278986"/>
              <a:gd name="connsiteX0" fmla="*/ 232328 w 232328"/>
              <a:gd name="connsiteY0" fmla="*/ 239305 h 279691"/>
              <a:gd name="connsiteX1" fmla="*/ 66085 w 232328"/>
              <a:gd name="connsiteY1" fmla="*/ 926 h 279691"/>
              <a:gd name="connsiteX2" fmla="*/ 34970 w 232328"/>
              <a:gd name="connsiteY2" fmla="*/ 279691 h 27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328" h="279691">
                <a:moveTo>
                  <a:pt x="232328" y="239305"/>
                </a:moveTo>
                <a:cubicBezTo>
                  <a:pt x="196387" y="142277"/>
                  <a:pt x="140888" y="-13425"/>
                  <a:pt x="66085" y="926"/>
                </a:cubicBezTo>
                <a:cubicBezTo>
                  <a:pt x="-8718" y="15277"/>
                  <a:pt x="-21333" y="186611"/>
                  <a:pt x="34970" y="279691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139952" y="2780928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1363225" y="5733256"/>
                <a:ext cx="63568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M’C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fr-FR" dirty="0" smtClean="0"/>
                  <a:t> GE &amp;&amp; v(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GA, M’C) &amp;&amp; dm(MC, GE) == dm(M’C, GE) &amp;&amp;</a:t>
                </a:r>
              </a:p>
              <a:p>
                <a:pPr algn="ctr"/>
                <a:r>
                  <a:rPr lang="fr-FR" dirty="0" smtClean="0"/>
                  <a:t>MC inclus GA &amp;&amp; </a:t>
                </a:r>
                <a:r>
                  <a:rPr lang="fr-FR" dirty="0" err="1" smtClean="0"/>
                  <a:t>ltm</a:t>
                </a:r>
                <a:r>
                  <a:rPr lang="fr-FR" dirty="0" smtClean="0"/>
                  <a:t>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MC, GA)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ltm</a:t>
                </a:r>
                <a:r>
                  <a:rPr lang="fr-FR" dirty="0" smtClean="0"/>
                  <a:t>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M’C, GA)</a:t>
                </a:r>
                <a:endParaRPr lang="fr-FR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225" y="5733256"/>
                <a:ext cx="6356805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>
            <a:off x="4164721" y="3429000"/>
            <a:ext cx="26229" cy="216024"/>
          </a:xfrm>
          <a:prstGeom prst="straightConnector1">
            <a:avLst/>
          </a:prstGeom>
          <a:ln w="190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349667" y="3401568"/>
            <a:ext cx="26229" cy="216024"/>
          </a:xfrm>
          <a:prstGeom prst="straightConnector1">
            <a:avLst/>
          </a:prstGeom>
          <a:ln w="190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76057" y="2142962"/>
            <a:ext cx="15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Etats possibles</a:t>
            </a:r>
            <a:br>
              <a:rPr lang="fr-FR" dirty="0" smtClean="0"/>
            </a:br>
            <a:r>
              <a:rPr lang="fr-FR" dirty="0" smtClean="0"/>
              <a:t>pour le </a:t>
            </a:r>
            <a:r>
              <a:rPr lang="fr-FR" dirty="0" err="1" smtClean="0"/>
              <a:t>RdpA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4644008" y="2789293"/>
            <a:ext cx="1208255" cy="636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e libre 26"/>
          <p:cNvSpPr/>
          <p:nvPr/>
        </p:nvSpPr>
        <p:spPr>
          <a:xfrm>
            <a:off x="3858768" y="3330634"/>
            <a:ext cx="701040" cy="1213104"/>
          </a:xfrm>
          <a:custGeom>
            <a:avLst/>
            <a:gdLst>
              <a:gd name="connsiteX0" fmla="*/ 304800 w 701040"/>
              <a:gd name="connsiteY0" fmla="*/ 91440 h 1213104"/>
              <a:gd name="connsiteX1" fmla="*/ 408432 w 701040"/>
              <a:gd name="connsiteY1" fmla="*/ 48768 h 1213104"/>
              <a:gd name="connsiteX2" fmla="*/ 499872 w 701040"/>
              <a:gd name="connsiteY2" fmla="*/ 0 h 1213104"/>
              <a:gd name="connsiteX3" fmla="*/ 640080 w 701040"/>
              <a:gd name="connsiteY3" fmla="*/ 85344 h 1213104"/>
              <a:gd name="connsiteX4" fmla="*/ 627888 w 701040"/>
              <a:gd name="connsiteY4" fmla="*/ 329184 h 1213104"/>
              <a:gd name="connsiteX5" fmla="*/ 701040 w 701040"/>
              <a:gd name="connsiteY5" fmla="*/ 359664 h 1213104"/>
              <a:gd name="connsiteX6" fmla="*/ 579120 w 701040"/>
              <a:gd name="connsiteY6" fmla="*/ 463296 h 1213104"/>
              <a:gd name="connsiteX7" fmla="*/ 633984 w 701040"/>
              <a:gd name="connsiteY7" fmla="*/ 646176 h 1213104"/>
              <a:gd name="connsiteX8" fmla="*/ 560832 w 701040"/>
              <a:gd name="connsiteY8" fmla="*/ 877824 h 1213104"/>
              <a:gd name="connsiteX9" fmla="*/ 524256 w 701040"/>
              <a:gd name="connsiteY9" fmla="*/ 1005840 h 1213104"/>
              <a:gd name="connsiteX10" fmla="*/ 335280 w 701040"/>
              <a:gd name="connsiteY10" fmla="*/ 1213104 h 1213104"/>
              <a:gd name="connsiteX11" fmla="*/ 128016 w 701040"/>
              <a:gd name="connsiteY11" fmla="*/ 1085088 h 1213104"/>
              <a:gd name="connsiteX12" fmla="*/ 158496 w 701040"/>
              <a:gd name="connsiteY12" fmla="*/ 847344 h 1213104"/>
              <a:gd name="connsiteX13" fmla="*/ 164592 w 701040"/>
              <a:gd name="connsiteY13" fmla="*/ 719328 h 1213104"/>
              <a:gd name="connsiteX14" fmla="*/ 121920 w 701040"/>
              <a:gd name="connsiteY14" fmla="*/ 603504 h 1213104"/>
              <a:gd name="connsiteX15" fmla="*/ 170688 w 701040"/>
              <a:gd name="connsiteY15" fmla="*/ 499872 h 1213104"/>
              <a:gd name="connsiteX16" fmla="*/ 42672 w 701040"/>
              <a:gd name="connsiteY16" fmla="*/ 426720 h 1213104"/>
              <a:gd name="connsiteX17" fmla="*/ 0 w 701040"/>
              <a:gd name="connsiteY17" fmla="*/ 316992 h 1213104"/>
              <a:gd name="connsiteX18" fmla="*/ 128016 w 701040"/>
              <a:gd name="connsiteY18" fmla="*/ 134112 h 1213104"/>
              <a:gd name="connsiteX19" fmla="*/ 304800 w 701040"/>
              <a:gd name="connsiteY19" fmla="*/ 91440 h 121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1040" h="1213104">
                <a:moveTo>
                  <a:pt x="304800" y="91440"/>
                </a:moveTo>
                <a:lnTo>
                  <a:pt x="408432" y="48768"/>
                </a:lnTo>
                <a:lnTo>
                  <a:pt x="499872" y="0"/>
                </a:lnTo>
                <a:lnTo>
                  <a:pt x="640080" y="85344"/>
                </a:lnTo>
                <a:lnTo>
                  <a:pt x="627888" y="329184"/>
                </a:lnTo>
                <a:lnTo>
                  <a:pt x="701040" y="359664"/>
                </a:lnTo>
                <a:lnTo>
                  <a:pt x="579120" y="463296"/>
                </a:lnTo>
                <a:lnTo>
                  <a:pt x="633984" y="646176"/>
                </a:lnTo>
                <a:lnTo>
                  <a:pt x="560832" y="877824"/>
                </a:lnTo>
                <a:lnTo>
                  <a:pt x="524256" y="1005840"/>
                </a:lnTo>
                <a:lnTo>
                  <a:pt x="335280" y="1213104"/>
                </a:lnTo>
                <a:lnTo>
                  <a:pt x="128016" y="1085088"/>
                </a:lnTo>
                <a:lnTo>
                  <a:pt x="158496" y="847344"/>
                </a:lnTo>
                <a:lnTo>
                  <a:pt x="164592" y="719328"/>
                </a:lnTo>
                <a:lnTo>
                  <a:pt x="121920" y="603504"/>
                </a:lnTo>
                <a:lnTo>
                  <a:pt x="170688" y="499872"/>
                </a:lnTo>
                <a:lnTo>
                  <a:pt x="42672" y="426720"/>
                </a:lnTo>
                <a:lnTo>
                  <a:pt x="0" y="316992"/>
                </a:lnTo>
                <a:lnTo>
                  <a:pt x="128016" y="134112"/>
                </a:lnTo>
                <a:lnTo>
                  <a:pt x="304800" y="9144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035552" y="3379402"/>
            <a:ext cx="414528" cy="1121664"/>
          </a:xfrm>
          <a:custGeom>
            <a:avLst/>
            <a:gdLst>
              <a:gd name="connsiteX0" fmla="*/ 286512 w 414528"/>
              <a:gd name="connsiteY0" fmla="*/ 0 h 1121664"/>
              <a:gd name="connsiteX1" fmla="*/ 219456 w 414528"/>
              <a:gd name="connsiteY1" fmla="*/ 121920 h 1121664"/>
              <a:gd name="connsiteX2" fmla="*/ 231648 w 414528"/>
              <a:gd name="connsiteY2" fmla="*/ 298704 h 1121664"/>
              <a:gd name="connsiteX3" fmla="*/ 115824 w 414528"/>
              <a:gd name="connsiteY3" fmla="*/ 402336 h 1121664"/>
              <a:gd name="connsiteX4" fmla="*/ 54864 w 414528"/>
              <a:gd name="connsiteY4" fmla="*/ 499872 h 1121664"/>
              <a:gd name="connsiteX5" fmla="*/ 0 w 414528"/>
              <a:gd name="connsiteY5" fmla="*/ 633984 h 1121664"/>
              <a:gd name="connsiteX6" fmla="*/ 24384 w 414528"/>
              <a:gd name="connsiteY6" fmla="*/ 822960 h 1121664"/>
              <a:gd name="connsiteX7" fmla="*/ 0 w 414528"/>
              <a:gd name="connsiteY7" fmla="*/ 1042416 h 1121664"/>
              <a:gd name="connsiteX8" fmla="*/ 170688 w 414528"/>
              <a:gd name="connsiteY8" fmla="*/ 1121664 h 1121664"/>
              <a:gd name="connsiteX9" fmla="*/ 329184 w 414528"/>
              <a:gd name="connsiteY9" fmla="*/ 932688 h 1121664"/>
              <a:gd name="connsiteX10" fmla="*/ 316992 w 414528"/>
              <a:gd name="connsiteY10" fmla="*/ 737616 h 1121664"/>
              <a:gd name="connsiteX11" fmla="*/ 353568 w 414528"/>
              <a:gd name="connsiteY11" fmla="*/ 475488 h 1121664"/>
              <a:gd name="connsiteX12" fmla="*/ 316992 w 414528"/>
              <a:gd name="connsiteY12" fmla="*/ 347472 h 1121664"/>
              <a:gd name="connsiteX13" fmla="*/ 414528 w 414528"/>
              <a:gd name="connsiteY13" fmla="*/ 201168 h 1121664"/>
              <a:gd name="connsiteX14" fmla="*/ 414528 w 414528"/>
              <a:gd name="connsiteY14" fmla="*/ 67056 h 1121664"/>
              <a:gd name="connsiteX15" fmla="*/ 286512 w 414528"/>
              <a:gd name="connsiteY15" fmla="*/ 0 h 112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4528" h="1121664">
                <a:moveTo>
                  <a:pt x="286512" y="0"/>
                </a:moveTo>
                <a:lnTo>
                  <a:pt x="219456" y="121920"/>
                </a:lnTo>
                <a:lnTo>
                  <a:pt x="231648" y="298704"/>
                </a:lnTo>
                <a:lnTo>
                  <a:pt x="115824" y="402336"/>
                </a:lnTo>
                <a:lnTo>
                  <a:pt x="54864" y="499872"/>
                </a:lnTo>
                <a:lnTo>
                  <a:pt x="0" y="633984"/>
                </a:lnTo>
                <a:lnTo>
                  <a:pt x="24384" y="822960"/>
                </a:lnTo>
                <a:lnTo>
                  <a:pt x="0" y="1042416"/>
                </a:lnTo>
                <a:lnTo>
                  <a:pt x="170688" y="1121664"/>
                </a:lnTo>
                <a:lnTo>
                  <a:pt x="329184" y="932688"/>
                </a:lnTo>
                <a:lnTo>
                  <a:pt x="316992" y="737616"/>
                </a:lnTo>
                <a:lnTo>
                  <a:pt x="353568" y="475488"/>
                </a:lnTo>
                <a:lnTo>
                  <a:pt x="316992" y="347472"/>
                </a:lnTo>
                <a:lnTo>
                  <a:pt x="414528" y="201168"/>
                </a:lnTo>
                <a:lnTo>
                  <a:pt x="414528" y="67056"/>
                </a:lnTo>
                <a:lnTo>
                  <a:pt x="286512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883683" y="3213292"/>
            <a:ext cx="2707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Ensemble des chemins</a:t>
            </a:r>
            <a:br>
              <a:rPr lang="fr-FR" dirty="0" smtClean="0"/>
            </a:br>
            <a:r>
              <a:rPr lang="fr-FR" dirty="0" smtClean="0"/>
              <a:t>possible pour finir la partie</a:t>
            </a:r>
          </a:p>
          <a:p>
            <a:pPr algn="ctr"/>
            <a:r>
              <a:rPr lang="fr-FR" dirty="0" smtClean="0"/>
              <a:t>À partir de MC dans GA</a:t>
            </a:r>
          </a:p>
        </p:txBody>
      </p:sp>
      <p:cxnSp>
        <p:nvCxnSpPr>
          <p:cNvPr id="29" name="Connecteur droit avec flèche 28"/>
          <p:cNvCxnSpPr>
            <a:stCxn id="28" idx="1"/>
          </p:cNvCxnSpPr>
          <p:nvPr/>
        </p:nvCxnSpPr>
        <p:spPr>
          <a:xfrm flipH="1">
            <a:off x="4304236" y="3674957"/>
            <a:ext cx="1579447" cy="2508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516216" y="22814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ym typeface="Wingdings" panose="05000000000000000000" pitchFamily="2" charset="2"/>
              </a:rPr>
              <a:t> GA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164721" y="433309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303888" y="3325461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118942" y="3356992"/>
            <a:ext cx="72008" cy="7200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45795" y="4039401"/>
            <a:ext cx="2707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Ensemble des chemins</a:t>
            </a:r>
            <a:br>
              <a:rPr lang="fr-FR" dirty="0" smtClean="0"/>
            </a:br>
            <a:r>
              <a:rPr lang="fr-FR" dirty="0" smtClean="0"/>
              <a:t>possible pour finir la partie</a:t>
            </a:r>
          </a:p>
          <a:p>
            <a:pPr algn="ctr"/>
            <a:r>
              <a:rPr lang="fr-FR" dirty="0" smtClean="0"/>
              <a:t>À partir de M’C dans GA</a:t>
            </a:r>
          </a:p>
        </p:txBody>
      </p:sp>
      <p:cxnSp>
        <p:nvCxnSpPr>
          <p:cNvPr id="34" name="Connecteur droit avec flèche 33"/>
          <p:cNvCxnSpPr>
            <a:stCxn id="33" idx="3"/>
          </p:cNvCxnSpPr>
          <p:nvPr/>
        </p:nvCxnSpPr>
        <p:spPr>
          <a:xfrm flipV="1">
            <a:off x="3153588" y="3674957"/>
            <a:ext cx="881964" cy="8261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971041" y="5839460"/>
            <a:ext cx="124459" cy="1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/>
      <p:bldP spid="23" grpId="0"/>
      <p:bldP spid="27" grpId="0" animBg="1"/>
      <p:bldP spid="26" grpId="0" animBg="1"/>
      <p:bldP spid="28" grpId="0"/>
      <p:bldP spid="30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Nouveaux labels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(Pseudo) Correcte</a:t>
            </a:r>
          </a:p>
          <a:p>
            <a:r>
              <a:rPr lang="fr-FR" dirty="0" smtClean="0"/>
              <a:t>(Pseudo) Inutile</a:t>
            </a:r>
          </a:p>
          <a:p>
            <a:r>
              <a:rPr lang="fr-FR" dirty="0" smtClean="0"/>
              <a:t>(Pseudo) Rattrapage</a:t>
            </a:r>
          </a:p>
          <a:p>
            <a:r>
              <a:rPr lang="fr-FR" dirty="0" smtClean="0"/>
              <a:t>(Pseudo) Rallonge</a:t>
            </a:r>
          </a:p>
          <a:p>
            <a:r>
              <a:rPr lang="fr-FR" dirty="0" smtClean="0"/>
              <a:t>Vers puits</a:t>
            </a:r>
          </a:p>
          <a:p>
            <a:r>
              <a:rPr lang="fr-FR" dirty="0" smtClean="0"/>
              <a:t>Reprise</a:t>
            </a:r>
          </a:p>
          <a:p>
            <a:r>
              <a:rPr lang="fr-FR" dirty="0" smtClean="0"/>
              <a:t>Sauts (arrière, avant, de branche)</a:t>
            </a:r>
          </a:p>
          <a:p>
            <a:r>
              <a:rPr lang="fr-FR" dirty="0" smtClean="0"/>
              <a:t>Pseudo rapprochement</a:t>
            </a:r>
          </a:p>
          <a:p>
            <a:r>
              <a:rPr lang="fr-FR" dirty="0" smtClean="0"/>
              <a:t>Pseudo éloignement</a:t>
            </a:r>
          </a:p>
          <a:p>
            <a:r>
              <a:rPr lang="fr-FR" dirty="0" smtClean="0"/>
              <a:t>Pseudo erronée</a:t>
            </a:r>
          </a:p>
        </p:txBody>
      </p:sp>
    </p:spTree>
    <p:extLst>
      <p:ext uri="{BB962C8B-B14F-4D97-AF65-F5344CB8AC3E}">
        <p14:creationId xmlns:p14="http://schemas.microsoft.com/office/powerpoint/2010/main" val="28406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réseau complet (</a:t>
            </a:r>
            <a:r>
              <a:rPr lang="fr-FR" dirty="0" err="1" smtClean="0"/>
              <a:t>RdpC</a:t>
            </a:r>
            <a:r>
              <a:rPr lang="fr-FR" dirty="0" smtClean="0"/>
              <a:t>) et son marquage initial</a:t>
            </a:r>
          </a:p>
          <a:p>
            <a:r>
              <a:rPr lang="fr-FR" dirty="0" smtClean="0"/>
              <a:t>Le réseau expert (</a:t>
            </a:r>
            <a:r>
              <a:rPr lang="fr-FR" dirty="0" err="1" smtClean="0"/>
              <a:t>RdpE</a:t>
            </a:r>
            <a:r>
              <a:rPr lang="fr-FR" dirty="0" smtClean="0"/>
              <a:t>) et son marquage initial</a:t>
            </a:r>
          </a:p>
          <a:p>
            <a:r>
              <a:rPr lang="fr-FR" dirty="0" smtClean="0"/>
              <a:t>Le réseau artificiel (</a:t>
            </a:r>
            <a:r>
              <a:rPr lang="fr-FR" dirty="0" err="1" smtClean="0"/>
              <a:t>RdpA</a:t>
            </a:r>
            <a:r>
              <a:rPr lang="fr-FR" dirty="0" smtClean="0"/>
              <a:t>)</a:t>
            </a:r>
          </a:p>
          <a:p>
            <a:r>
              <a:rPr lang="fr-FR" dirty="0" smtClean="0"/>
              <a:t>La trace du joueur (liste des transitions à analyser)</a:t>
            </a:r>
          </a:p>
        </p:txBody>
      </p:sp>
    </p:spTree>
    <p:extLst>
      <p:ext uri="{BB962C8B-B14F-4D97-AF65-F5344CB8AC3E}">
        <p14:creationId xmlns:p14="http://schemas.microsoft.com/office/powerpoint/2010/main" val="16989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RdpX</a:t>
            </a:r>
            <a:r>
              <a:rPr lang="fr-FR" dirty="0" smtClean="0"/>
              <a:t> avec X </a:t>
            </a:r>
            <a:r>
              <a:rPr lang="el-GR" dirty="0" smtClean="0">
                <a:cs typeface="Arial"/>
              </a:rPr>
              <a:t>ϵ</a:t>
            </a:r>
            <a:r>
              <a:rPr lang="fr-FR" dirty="0" smtClean="0">
                <a:cs typeface="Arial"/>
              </a:rPr>
              <a:t> {C, E, A}</a:t>
            </a:r>
          </a:p>
          <a:p>
            <a:r>
              <a:rPr lang="fr-FR" dirty="0" smtClean="0"/>
              <a:t>MX =&gt; marquage courant du </a:t>
            </a:r>
            <a:r>
              <a:rPr lang="fr-FR" dirty="0" err="1" smtClean="0"/>
              <a:t>RdpX</a:t>
            </a:r>
            <a:endParaRPr lang="fr-FR" dirty="0" smtClean="0"/>
          </a:p>
          <a:p>
            <a:r>
              <a:rPr lang="fr-FR" dirty="0" smtClean="0"/>
              <a:t>MX -&gt; t -&gt; M’X</a:t>
            </a:r>
          </a:p>
          <a:p>
            <a:r>
              <a:rPr lang="fr-FR" dirty="0" smtClean="0"/>
              <a:t>GX =&gt; graphe de couverture du </a:t>
            </a:r>
            <a:r>
              <a:rPr lang="fr-FR" dirty="0" err="1" smtClean="0"/>
              <a:t>RdpX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grands cas de l’analyse (partie 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M’C </a:t>
            </a:r>
            <a:r>
              <a:rPr lang="el-GR" dirty="0" smtClean="0">
                <a:cs typeface="Arial"/>
              </a:rPr>
              <a:t>ϵ</a:t>
            </a:r>
            <a:r>
              <a:rPr lang="fr-FR" dirty="0" smtClean="0">
                <a:cs typeface="Arial"/>
              </a:rPr>
              <a:t> GE</a:t>
            </a:r>
          </a:p>
          <a:p>
            <a:pPr lvl="1"/>
            <a:r>
              <a:rPr lang="fr-FR" dirty="0" smtClean="0">
                <a:cs typeface="Arial"/>
              </a:rPr>
              <a:t>L’état du monde (suite à la réalisation d’une action faite par le joueur) est présents dans l’espace des états atteignable par l’expert</a:t>
            </a:r>
          </a:p>
          <a:p>
            <a:pPr lvl="2"/>
            <a:r>
              <a:rPr lang="fr-FR" dirty="0" smtClean="0">
                <a:cs typeface="Arial"/>
              </a:rPr>
              <a:t>Cas du </a:t>
            </a:r>
            <a:r>
              <a:rPr lang="fr-FR" dirty="0" smtClean="0">
                <a:cs typeface="Arial"/>
              </a:rPr>
              <a:t>rattrapage</a:t>
            </a:r>
          </a:p>
          <a:p>
            <a:pPr lvl="2"/>
            <a:r>
              <a:rPr lang="fr-FR" dirty="0" smtClean="0">
                <a:cs typeface="Arial"/>
              </a:rPr>
              <a:t>Cas du correct</a:t>
            </a:r>
          </a:p>
          <a:p>
            <a:pPr lvl="2"/>
            <a:r>
              <a:rPr lang="fr-FR" dirty="0" smtClean="0">
                <a:cs typeface="Arial"/>
              </a:rPr>
              <a:t>Cas du saut arrière</a:t>
            </a:r>
          </a:p>
        </p:txBody>
      </p:sp>
    </p:spTree>
    <p:extLst>
      <p:ext uri="{BB962C8B-B14F-4D97-AF65-F5344CB8AC3E}">
        <p14:creationId xmlns:p14="http://schemas.microsoft.com/office/powerpoint/2010/main" val="7711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grands cas de l’analyse (partie 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>
                <a:cs typeface="Arial"/>
              </a:rPr>
              <a:t>Cas du rattrapage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4243052549"/>
              </p:ext>
            </p:extLst>
          </p:nvPr>
        </p:nvGraphicFramePr>
        <p:xfrm>
          <a:off x="3059832" y="2420888"/>
          <a:ext cx="2952328" cy="312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Ellipse 8"/>
          <p:cNvSpPr/>
          <p:nvPr/>
        </p:nvSpPr>
        <p:spPr>
          <a:xfrm>
            <a:off x="3995936" y="3460368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179872" y="3975314"/>
            <a:ext cx="72008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4074160" y="3520440"/>
            <a:ext cx="188921" cy="434340"/>
          </a:xfrm>
          <a:custGeom>
            <a:avLst/>
            <a:gdLst>
              <a:gd name="connsiteX0" fmla="*/ 0 w 105712"/>
              <a:gd name="connsiteY0" fmla="*/ 0 h 335280"/>
              <a:gd name="connsiteX1" fmla="*/ 101600 w 105712"/>
              <a:gd name="connsiteY1" fmla="*/ 157480 h 335280"/>
              <a:gd name="connsiteX2" fmla="*/ 76200 w 105712"/>
              <a:gd name="connsiteY2" fmla="*/ 335280 h 335280"/>
              <a:gd name="connsiteX0" fmla="*/ 0 w 153462"/>
              <a:gd name="connsiteY0" fmla="*/ 0 h 434340"/>
              <a:gd name="connsiteX1" fmla="*/ 101600 w 153462"/>
              <a:gd name="connsiteY1" fmla="*/ 157480 h 434340"/>
              <a:gd name="connsiteX2" fmla="*/ 148590 w 153462"/>
              <a:gd name="connsiteY2" fmla="*/ 434340 h 434340"/>
              <a:gd name="connsiteX0" fmla="*/ 0 w 164035"/>
              <a:gd name="connsiteY0" fmla="*/ 0 h 434340"/>
              <a:gd name="connsiteX1" fmla="*/ 101600 w 164035"/>
              <a:gd name="connsiteY1" fmla="*/ 157480 h 434340"/>
              <a:gd name="connsiteX2" fmla="*/ 148590 w 164035"/>
              <a:gd name="connsiteY2" fmla="*/ 434340 h 434340"/>
              <a:gd name="connsiteX0" fmla="*/ 0 w 188921"/>
              <a:gd name="connsiteY0" fmla="*/ 0 h 434340"/>
              <a:gd name="connsiteX1" fmla="*/ 173990 w 188921"/>
              <a:gd name="connsiteY1" fmla="*/ 161290 h 434340"/>
              <a:gd name="connsiteX2" fmla="*/ 148590 w 188921"/>
              <a:gd name="connsiteY2" fmla="*/ 43434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21" h="434340">
                <a:moveTo>
                  <a:pt x="0" y="0"/>
                </a:moveTo>
                <a:cubicBezTo>
                  <a:pt x="44450" y="50800"/>
                  <a:pt x="149225" y="88900"/>
                  <a:pt x="173990" y="161290"/>
                </a:cubicBezTo>
                <a:cubicBezTo>
                  <a:pt x="198755" y="233680"/>
                  <a:pt x="194310" y="285750"/>
                  <a:pt x="148590" y="43434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158629" y="3415833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26" name="Forme libre 25"/>
          <p:cNvSpPr/>
          <p:nvPr/>
        </p:nvSpPr>
        <p:spPr>
          <a:xfrm>
            <a:off x="3834462" y="3785165"/>
            <a:ext cx="707147" cy="583931"/>
          </a:xfrm>
          <a:custGeom>
            <a:avLst/>
            <a:gdLst>
              <a:gd name="connsiteX0" fmla="*/ 346378 w 707147"/>
              <a:gd name="connsiteY0" fmla="*/ 222955 h 583931"/>
              <a:gd name="connsiteX1" fmla="*/ 265098 w 707147"/>
              <a:gd name="connsiteY1" fmla="*/ 187395 h 583931"/>
              <a:gd name="connsiteX2" fmla="*/ 178738 w 707147"/>
              <a:gd name="connsiteY2" fmla="*/ 29915 h 583931"/>
              <a:gd name="connsiteX3" fmla="*/ 6018 w 707147"/>
              <a:gd name="connsiteY3" fmla="*/ 14675 h 583931"/>
              <a:gd name="connsiteX4" fmla="*/ 56818 w 707147"/>
              <a:gd name="connsiteY4" fmla="*/ 192475 h 583931"/>
              <a:gd name="connsiteX5" fmla="*/ 224458 w 707147"/>
              <a:gd name="connsiteY5" fmla="*/ 294075 h 583931"/>
              <a:gd name="connsiteX6" fmla="*/ 270178 w 707147"/>
              <a:gd name="connsiteY6" fmla="*/ 471875 h 583931"/>
              <a:gd name="connsiteX7" fmla="*/ 514018 w 707147"/>
              <a:gd name="connsiteY7" fmla="*/ 405835 h 583931"/>
              <a:gd name="connsiteX8" fmla="*/ 696898 w 707147"/>
              <a:gd name="connsiteY8" fmla="*/ 375355 h 583931"/>
              <a:gd name="connsiteX9" fmla="*/ 666418 w 707147"/>
              <a:gd name="connsiteY9" fmla="*/ 522675 h 583931"/>
              <a:gd name="connsiteX10" fmla="*/ 519098 w 707147"/>
              <a:gd name="connsiteY10" fmla="*/ 578555 h 583931"/>
              <a:gd name="connsiteX11" fmla="*/ 407338 w 707147"/>
              <a:gd name="connsiteY11" fmla="*/ 578555 h 58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7147" h="583931">
                <a:moveTo>
                  <a:pt x="346378" y="222955"/>
                </a:moveTo>
                <a:cubicBezTo>
                  <a:pt x="319708" y="221261"/>
                  <a:pt x="293038" y="219568"/>
                  <a:pt x="265098" y="187395"/>
                </a:cubicBezTo>
                <a:cubicBezTo>
                  <a:pt x="237158" y="155222"/>
                  <a:pt x="221918" y="58702"/>
                  <a:pt x="178738" y="29915"/>
                </a:cubicBezTo>
                <a:cubicBezTo>
                  <a:pt x="135558" y="1128"/>
                  <a:pt x="26338" y="-12418"/>
                  <a:pt x="6018" y="14675"/>
                </a:cubicBezTo>
                <a:cubicBezTo>
                  <a:pt x="-14302" y="41768"/>
                  <a:pt x="20411" y="145908"/>
                  <a:pt x="56818" y="192475"/>
                </a:cubicBezTo>
                <a:cubicBezTo>
                  <a:pt x="93225" y="239042"/>
                  <a:pt x="188898" y="247508"/>
                  <a:pt x="224458" y="294075"/>
                </a:cubicBezTo>
                <a:cubicBezTo>
                  <a:pt x="260018" y="340642"/>
                  <a:pt x="221918" y="453248"/>
                  <a:pt x="270178" y="471875"/>
                </a:cubicBezTo>
                <a:cubicBezTo>
                  <a:pt x="318438" y="490502"/>
                  <a:pt x="442898" y="421922"/>
                  <a:pt x="514018" y="405835"/>
                </a:cubicBezTo>
                <a:cubicBezTo>
                  <a:pt x="585138" y="389748"/>
                  <a:pt x="671498" y="355882"/>
                  <a:pt x="696898" y="375355"/>
                </a:cubicBezTo>
                <a:cubicBezTo>
                  <a:pt x="722298" y="394828"/>
                  <a:pt x="696051" y="488808"/>
                  <a:pt x="666418" y="522675"/>
                </a:cubicBezTo>
                <a:cubicBezTo>
                  <a:pt x="636785" y="556542"/>
                  <a:pt x="562278" y="569242"/>
                  <a:pt x="519098" y="578555"/>
                </a:cubicBezTo>
                <a:cubicBezTo>
                  <a:pt x="475918" y="587868"/>
                  <a:pt x="441628" y="583211"/>
                  <a:pt x="407338" y="57855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164721" y="433309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512036" y="24661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83182" y="3222134"/>
            <a:ext cx="211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Etat de fin du niveau</a:t>
            </a:r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1076677" y="2614790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512036" y="2835460"/>
            <a:ext cx="12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M’C == ME</a:t>
            </a:r>
            <a:endParaRPr lang="fr-FR" dirty="0"/>
          </a:p>
        </p:txBody>
      </p:sp>
      <p:sp>
        <p:nvSpPr>
          <p:cNvPr id="39" name="Ellipse 38"/>
          <p:cNvSpPr/>
          <p:nvPr/>
        </p:nvSpPr>
        <p:spPr>
          <a:xfrm>
            <a:off x="1907704" y="2984122"/>
            <a:ext cx="72008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599210" y="3370796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2352869" y="5733256"/>
                <a:ext cx="4377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M’C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⊂ </m:t>
                    </m:r>
                  </m:oMath>
                </a14:m>
                <a:r>
                  <a:rPr lang="fr-FR" dirty="0" smtClean="0"/>
                  <a:t>GE &amp;&amp; v(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GE, M’C) &amp;&amp; M’C == ME</a:t>
                </a:r>
                <a:endParaRPr lang="fr-FR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69" y="5733256"/>
                <a:ext cx="437748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/>
          <p:cNvSpPr txBox="1"/>
          <p:nvPr/>
        </p:nvSpPr>
        <p:spPr>
          <a:xfrm>
            <a:off x="6572397" y="2060593"/>
            <a:ext cx="210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L’état du monde réel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dans le jeu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868144" y="21990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MC </a:t>
            </a:r>
            <a:r>
              <a:rPr lang="fr-FR" dirty="0" smtClean="0">
                <a:sym typeface="Wingdings" panose="05000000000000000000" pitchFamily="2" charset="2"/>
              </a:rPr>
              <a:t>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572397" y="2890615"/>
            <a:ext cx="2362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Croyance que l’on a sur</a:t>
            </a:r>
            <a:br>
              <a:rPr lang="fr-FR" dirty="0" smtClean="0"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>l’état du monde dans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le jeu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904431" y="319149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 </a:t>
            </a:r>
            <a:r>
              <a:rPr lang="fr-FR" dirty="0" smtClean="0">
                <a:sym typeface="Wingdings" panose="05000000000000000000" pitchFamily="2" charset="2"/>
              </a:rPr>
              <a:t>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3958922" y="1737427"/>
            <a:ext cx="15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Etats possibles</a:t>
            </a:r>
            <a:br>
              <a:rPr lang="fr-FR" dirty="0" smtClean="0"/>
            </a:br>
            <a:r>
              <a:rPr lang="fr-FR" dirty="0" smtClean="0"/>
              <a:t>pour le </a:t>
            </a:r>
            <a:r>
              <a:rPr lang="fr-FR" dirty="0" err="1" smtClean="0"/>
              <a:t>RdpC</a:t>
            </a:r>
            <a:endParaRPr lang="fr-FR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541623" y="2383758"/>
            <a:ext cx="193506" cy="6363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9" idx="3"/>
          </p:cNvCxnSpPr>
          <p:nvPr/>
        </p:nvCxnSpPr>
        <p:spPr>
          <a:xfrm flipV="1">
            <a:off x="3028069" y="4160558"/>
            <a:ext cx="930853" cy="6771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475656" y="4514497"/>
            <a:ext cx="15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Etats possibles</a:t>
            </a:r>
            <a:br>
              <a:rPr lang="fr-FR" dirty="0" smtClean="0"/>
            </a:br>
            <a:r>
              <a:rPr lang="fr-FR" dirty="0" smtClean="0"/>
              <a:t>pour le </a:t>
            </a:r>
            <a:r>
              <a:rPr lang="fr-FR" dirty="0" err="1" smtClean="0"/>
              <a:t>RdpE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5663702" y="3868166"/>
            <a:ext cx="159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Chemin vers la</a:t>
            </a:r>
            <a:br>
              <a:rPr lang="fr-FR" dirty="0" smtClean="0"/>
            </a:br>
            <a:r>
              <a:rPr lang="fr-FR" dirty="0" smtClean="0"/>
              <a:t>sortie possible</a:t>
            </a:r>
            <a:endParaRPr lang="fr-FR" dirty="0"/>
          </a:p>
        </p:txBody>
      </p:sp>
      <p:cxnSp>
        <p:nvCxnSpPr>
          <p:cNvPr id="51" name="Connecteur droit avec flèche 50"/>
          <p:cNvCxnSpPr>
            <a:stCxn id="50" idx="1"/>
          </p:cNvCxnSpPr>
          <p:nvPr/>
        </p:nvCxnSpPr>
        <p:spPr>
          <a:xfrm flipH="1">
            <a:off x="4541609" y="4191332"/>
            <a:ext cx="1122093" cy="297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grands cas de l’analyse (partie 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>
                <a:cs typeface="Arial"/>
              </a:rPr>
              <a:t>Cas du correct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621507624"/>
              </p:ext>
            </p:extLst>
          </p:nvPr>
        </p:nvGraphicFramePr>
        <p:xfrm>
          <a:off x="3059832" y="2420888"/>
          <a:ext cx="2952328" cy="312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Forme libre 32"/>
          <p:cNvSpPr/>
          <p:nvPr/>
        </p:nvSpPr>
        <p:spPr>
          <a:xfrm>
            <a:off x="4249420" y="3850640"/>
            <a:ext cx="106680" cy="149860"/>
          </a:xfrm>
          <a:custGeom>
            <a:avLst/>
            <a:gdLst>
              <a:gd name="connsiteX0" fmla="*/ 0 w 106680"/>
              <a:gd name="connsiteY0" fmla="*/ 149860 h 149860"/>
              <a:gd name="connsiteX1" fmla="*/ 76200 w 106680"/>
              <a:gd name="connsiteY1" fmla="*/ 58420 h 149860"/>
              <a:gd name="connsiteX2" fmla="*/ 106680 w 106680"/>
              <a:gd name="connsiteY2" fmla="*/ 0 h 14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" h="149860">
                <a:moveTo>
                  <a:pt x="0" y="149860"/>
                </a:moveTo>
                <a:cubicBezTo>
                  <a:pt x="29210" y="116628"/>
                  <a:pt x="58420" y="83397"/>
                  <a:pt x="76200" y="58420"/>
                </a:cubicBezTo>
                <a:cubicBezTo>
                  <a:pt x="93980" y="33443"/>
                  <a:pt x="100330" y="16721"/>
                  <a:pt x="10668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319972" y="3783712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189166" y="3975892"/>
            <a:ext cx="72008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83182" y="2466128"/>
            <a:ext cx="11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MC == ME</a:t>
            </a:r>
            <a:endParaRPr lang="fr-FR" dirty="0"/>
          </a:p>
        </p:txBody>
      </p:sp>
      <p:sp>
        <p:nvSpPr>
          <p:cNvPr id="23" name="Forme libre 22"/>
          <p:cNvSpPr/>
          <p:nvPr/>
        </p:nvSpPr>
        <p:spPr>
          <a:xfrm>
            <a:off x="3834462" y="3785165"/>
            <a:ext cx="707147" cy="583931"/>
          </a:xfrm>
          <a:custGeom>
            <a:avLst/>
            <a:gdLst>
              <a:gd name="connsiteX0" fmla="*/ 346378 w 707147"/>
              <a:gd name="connsiteY0" fmla="*/ 222955 h 583931"/>
              <a:gd name="connsiteX1" fmla="*/ 265098 w 707147"/>
              <a:gd name="connsiteY1" fmla="*/ 187395 h 583931"/>
              <a:gd name="connsiteX2" fmla="*/ 178738 w 707147"/>
              <a:gd name="connsiteY2" fmla="*/ 29915 h 583931"/>
              <a:gd name="connsiteX3" fmla="*/ 6018 w 707147"/>
              <a:gd name="connsiteY3" fmla="*/ 14675 h 583931"/>
              <a:gd name="connsiteX4" fmla="*/ 56818 w 707147"/>
              <a:gd name="connsiteY4" fmla="*/ 192475 h 583931"/>
              <a:gd name="connsiteX5" fmla="*/ 224458 w 707147"/>
              <a:gd name="connsiteY5" fmla="*/ 294075 h 583931"/>
              <a:gd name="connsiteX6" fmla="*/ 270178 w 707147"/>
              <a:gd name="connsiteY6" fmla="*/ 471875 h 583931"/>
              <a:gd name="connsiteX7" fmla="*/ 514018 w 707147"/>
              <a:gd name="connsiteY7" fmla="*/ 405835 h 583931"/>
              <a:gd name="connsiteX8" fmla="*/ 696898 w 707147"/>
              <a:gd name="connsiteY8" fmla="*/ 375355 h 583931"/>
              <a:gd name="connsiteX9" fmla="*/ 666418 w 707147"/>
              <a:gd name="connsiteY9" fmla="*/ 522675 h 583931"/>
              <a:gd name="connsiteX10" fmla="*/ 519098 w 707147"/>
              <a:gd name="connsiteY10" fmla="*/ 578555 h 583931"/>
              <a:gd name="connsiteX11" fmla="*/ 407338 w 707147"/>
              <a:gd name="connsiteY11" fmla="*/ 578555 h 58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7147" h="583931">
                <a:moveTo>
                  <a:pt x="346378" y="222955"/>
                </a:moveTo>
                <a:cubicBezTo>
                  <a:pt x="319708" y="221261"/>
                  <a:pt x="293038" y="219568"/>
                  <a:pt x="265098" y="187395"/>
                </a:cubicBezTo>
                <a:cubicBezTo>
                  <a:pt x="237158" y="155222"/>
                  <a:pt x="221918" y="58702"/>
                  <a:pt x="178738" y="29915"/>
                </a:cubicBezTo>
                <a:cubicBezTo>
                  <a:pt x="135558" y="1128"/>
                  <a:pt x="26338" y="-12418"/>
                  <a:pt x="6018" y="14675"/>
                </a:cubicBezTo>
                <a:cubicBezTo>
                  <a:pt x="-14302" y="41768"/>
                  <a:pt x="20411" y="145908"/>
                  <a:pt x="56818" y="192475"/>
                </a:cubicBezTo>
                <a:cubicBezTo>
                  <a:pt x="93225" y="239042"/>
                  <a:pt x="188898" y="247508"/>
                  <a:pt x="224458" y="294075"/>
                </a:cubicBezTo>
                <a:cubicBezTo>
                  <a:pt x="260018" y="340642"/>
                  <a:pt x="221918" y="453248"/>
                  <a:pt x="270178" y="471875"/>
                </a:cubicBezTo>
                <a:cubicBezTo>
                  <a:pt x="318438" y="490502"/>
                  <a:pt x="442898" y="421922"/>
                  <a:pt x="514018" y="405835"/>
                </a:cubicBezTo>
                <a:cubicBezTo>
                  <a:pt x="585138" y="389748"/>
                  <a:pt x="671498" y="355882"/>
                  <a:pt x="696898" y="375355"/>
                </a:cubicBezTo>
                <a:cubicBezTo>
                  <a:pt x="722298" y="394828"/>
                  <a:pt x="696051" y="488808"/>
                  <a:pt x="666418" y="522675"/>
                </a:cubicBezTo>
                <a:cubicBezTo>
                  <a:pt x="636785" y="556542"/>
                  <a:pt x="562278" y="569242"/>
                  <a:pt x="519098" y="578555"/>
                </a:cubicBezTo>
                <a:cubicBezTo>
                  <a:pt x="475918" y="587868"/>
                  <a:pt x="441628" y="583211"/>
                  <a:pt x="407338" y="57855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4279661" y="3868166"/>
            <a:ext cx="247605" cy="178531"/>
          </a:xfrm>
          <a:custGeom>
            <a:avLst/>
            <a:gdLst>
              <a:gd name="connsiteX0" fmla="*/ 0 w 105712"/>
              <a:gd name="connsiteY0" fmla="*/ 0 h 335280"/>
              <a:gd name="connsiteX1" fmla="*/ 101600 w 105712"/>
              <a:gd name="connsiteY1" fmla="*/ 157480 h 335280"/>
              <a:gd name="connsiteX2" fmla="*/ 76200 w 105712"/>
              <a:gd name="connsiteY2" fmla="*/ 335280 h 335280"/>
              <a:gd name="connsiteX0" fmla="*/ 78740 w 181946"/>
              <a:gd name="connsiteY0" fmla="*/ 0 h 163100"/>
              <a:gd name="connsiteX1" fmla="*/ 180340 w 181946"/>
              <a:gd name="connsiteY1" fmla="*/ 157480 h 163100"/>
              <a:gd name="connsiteX2" fmla="*/ 0 w 181946"/>
              <a:gd name="connsiteY2" fmla="*/ 162560 h 163100"/>
              <a:gd name="connsiteX0" fmla="*/ 78740 w 181946"/>
              <a:gd name="connsiteY0" fmla="*/ 0 h 206048"/>
              <a:gd name="connsiteX1" fmla="*/ 180340 w 181946"/>
              <a:gd name="connsiteY1" fmla="*/ 157480 h 206048"/>
              <a:gd name="connsiteX2" fmla="*/ 0 w 181946"/>
              <a:gd name="connsiteY2" fmla="*/ 162560 h 206048"/>
              <a:gd name="connsiteX0" fmla="*/ 78740 w 181946"/>
              <a:gd name="connsiteY0" fmla="*/ 0 h 184020"/>
              <a:gd name="connsiteX1" fmla="*/ 180340 w 181946"/>
              <a:gd name="connsiteY1" fmla="*/ 157480 h 184020"/>
              <a:gd name="connsiteX2" fmla="*/ 0 w 181946"/>
              <a:gd name="connsiteY2" fmla="*/ 162560 h 184020"/>
              <a:gd name="connsiteX0" fmla="*/ 78740 w 187895"/>
              <a:gd name="connsiteY0" fmla="*/ 0 h 198388"/>
              <a:gd name="connsiteX1" fmla="*/ 180340 w 187895"/>
              <a:gd name="connsiteY1" fmla="*/ 157480 h 198388"/>
              <a:gd name="connsiteX2" fmla="*/ 160259 w 187895"/>
              <a:gd name="connsiteY2" fmla="*/ 198374 h 198388"/>
              <a:gd name="connsiteX3" fmla="*/ 0 w 187895"/>
              <a:gd name="connsiteY3" fmla="*/ 162560 h 198388"/>
              <a:gd name="connsiteX0" fmla="*/ 78740 w 248116"/>
              <a:gd name="connsiteY0" fmla="*/ 0 h 198388"/>
              <a:gd name="connsiteX1" fmla="*/ 246380 w 248116"/>
              <a:gd name="connsiteY1" fmla="*/ 142240 h 198388"/>
              <a:gd name="connsiteX2" fmla="*/ 160259 w 248116"/>
              <a:gd name="connsiteY2" fmla="*/ 198374 h 198388"/>
              <a:gd name="connsiteX3" fmla="*/ 0 w 248116"/>
              <a:gd name="connsiteY3" fmla="*/ 162560 h 198388"/>
              <a:gd name="connsiteX0" fmla="*/ 78740 w 247265"/>
              <a:gd name="connsiteY0" fmla="*/ 0 h 162560"/>
              <a:gd name="connsiteX1" fmla="*/ 246380 w 247265"/>
              <a:gd name="connsiteY1" fmla="*/ 142240 h 162560"/>
              <a:gd name="connsiteX2" fmla="*/ 0 w 247265"/>
              <a:gd name="connsiteY2" fmla="*/ 162560 h 162560"/>
              <a:gd name="connsiteX0" fmla="*/ 78740 w 247605"/>
              <a:gd name="connsiteY0" fmla="*/ 0 h 178531"/>
              <a:gd name="connsiteX1" fmla="*/ 246380 w 247605"/>
              <a:gd name="connsiteY1" fmla="*/ 142240 h 178531"/>
              <a:gd name="connsiteX2" fmla="*/ 0 w 247605"/>
              <a:gd name="connsiteY2" fmla="*/ 162560 h 1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05" h="178531">
                <a:moveTo>
                  <a:pt x="78740" y="0"/>
                </a:moveTo>
                <a:cubicBezTo>
                  <a:pt x="123190" y="50800"/>
                  <a:pt x="262043" y="71967"/>
                  <a:pt x="246380" y="142240"/>
                </a:cubicBezTo>
                <a:cubicBezTo>
                  <a:pt x="230717" y="212513"/>
                  <a:pt x="51329" y="158327"/>
                  <a:pt x="0" y="16256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473518" y="3791226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83182" y="3222134"/>
            <a:ext cx="211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Etat de fin du niveau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1706177" y="2614790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83182" y="2835460"/>
            <a:ext cx="12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M’C == M’E</a:t>
            </a:r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1907704" y="2984122"/>
            <a:ext cx="72008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599210" y="3370796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911782" y="5733256"/>
                <a:ext cx="72596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M’C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fr-FR" dirty="0" smtClean="0"/>
                  <a:t> GE &amp;&amp; v(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GE, M’C) &amp;&amp; M’C != ME &amp;&amp; t </a:t>
                </a:r>
                <a:r>
                  <a:rPr lang="el-GR" dirty="0" smtClean="0">
                    <a:cs typeface="Arial"/>
                  </a:rPr>
                  <a:t>ϵ</a:t>
                </a:r>
                <a:r>
                  <a:rPr lang="fr-FR" dirty="0" smtClean="0">
                    <a:cs typeface="Arial"/>
                  </a:rPr>
                  <a:t> </a:t>
                </a:r>
                <a:r>
                  <a:rPr lang="fr-FR" dirty="0" err="1" smtClean="0">
                    <a:cs typeface="Arial"/>
                  </a:rPr>
                  <a:t>RdpE</a:t>
                </a:r>
                <a:r>
                  <a:rPr lang="fr-FR" dirty="0" smtClean="0">
                    <a:cs typeface="Arial"/>
                  </a:rPr>
                  <a:t> &amp;&amp; sens(t, ME) &amp;&amp;</a:t>
                </a:r>
              </a:p>
              <a:p>
                <a:pPr algn="ctr"/>
                <a:r>
                  <a:rPr lang="fr-FR" dirty="0" smtClean="0">
                    <a:cs typeface="Arial"/>
                  </a:rPr>
                  <a:t> M’C == M’E</a:t>
                </a:r>
                <a:r>
                  <a:rPr lang="fr-FR" dirty="0" smtClean="0"/>
                  <a:t> &amp;&amp; </a:t>
                </a:r>
                <a:r>
                  <a:rPr lang="fr-FR" dirty="0" err="1" smtClean="0"/>
                  <a:t>ltm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M’E, GE)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⊂ 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ltm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ME, GE)</a:t>
                </a:r>
                <a:endParaRPr lang="fr-FR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82" y="5733256"/>
                <a:ext cx="725968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84" t="-4673" b="-13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/>
          <p:cNvSpPr txBox="1"/>
          <p:nvPr/>
        </p:nvSpPr>
        <p:spPr>
          <a:xfrm>
            <a:off x="6572397" y="2060593"/>
            <a:ext cx="210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L’état du monde réel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dans le jeu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868144" y="21990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MC </a:t>
            </a:r>
            <a:r>
              <a:rPr lang="fr-FR" dirty="0" smtClean="0">
                <a:sym typeface="Wingdings" panose="05000000000000000000" pitchFamily="2" charset="2"/>
              </a:rPr>
              <a:t>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572397" y="2890615"/>
            <a:ext cx="2362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Croyance que l’on a sur</a:t>
            </a:r>
            <a:br>
              <a:rPr lang="fr-FR" dirty="0" smtClean="0"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>l’état du monde dans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le jeu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904431" y="319149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 </a:t>
            </a:r>
            <a:r>
              <a:rPr lang="fr-FR" dirty="0" smtClean="0">
                <a:sym typeface="Wingdings" panose="05000000000000000000" pitchFamily="2" charset="2"/>
              </a:rPr>
              <a:t>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4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grands cas de l’analyse (partie 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>
                <a:cs typeface="Arial"/>
              </a:rPr>
              <a:t>Cas du saut arrière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627671452"/>
              </p:ext>
            </p:extLst>
          </p:nvPr>
        </p:nvGraphicFramePr>
        <p:xfrm>
          <a:off x="3059832" y="2420888"/>
          <a:ext cx="2952328" cy="312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Forme libre 43"/>
          <p:cNvSpPr/>
          <p:nvPr/>
        </p:nvSpPr>
        <p:spPr>
          <a:xfrm>
            <a:off x="4010751" y="3476625"/>
            <a:ext cx="594210" cy="423557"/>
          </a:xfrm>
          <a:custGeom>
            <a:avLst/>
            <a:gdLst>
              <a:gd name="connsiteX0" fmla="*/ 549819 w 594210"/>
              <a:gd name="connsiteY0" fmla="*/ 205740 h 423557"/>
              <a:gd name="connsiteX1" fmla="*/ 591729 w 594210"/>
              <a:gd name="connsiteY1" fmla="*/ 316230 h 423557"/>
              <a:gd name="connsiteX2" fmla="*/ 485049 w 594210"/>
              <a:gd name="connsiteY2" fmla="*/ 354330 h 423557"/>
              <a:gd name="connsiteX3" fmla="*/ 378369 w 594210"/>
              <a:gd name="connsiteY3" fmla="*/ 421005 h 423557"/>
              <a:gd name="connsiteX4" fmla="*/ 227874 w 594210"/>
              <a:gd name="connsiteY4" fmla="*/ 400050 h 423557"/>
              <a:gd name="connsiteX5" fmla="*/ 142149 w 594210"/>
              <a:gd name="connsiteY5" fmla="*/ 310515 h 423557"/>
              <a:gd name="connsiteX6" fmla="*/ 79284 w 594210"/>
              <a:gd name="connsiteY6" fmla="*/ 184785 h 423557"/>
              <a:gd name="connsiteX7" fmla="*/ 3084 w 594210"/>
              <a:gd name="connsiteY7" fmla="*/ 108585 h 423557"/>
              <a:gd name="connsiteX8" fmla="*/ 22134 w 594210"/>
              <a:gd name="connsiteY8" fmla="*/ 0 h 42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210" h="423557">
                <a:moveTo>
                  <a:pt x="549819" y="205740"/>
                </a:moveTo>
                <a:cubicBezTo>
                  <a:pt x="576171" y="248602"/>
                  <a:pt x="602524" y="291465"/>
                  <a:pt x="591729" y="316230"/>
                </a:cubicBezTo>
                <a:cubicBezTo>
                  <a:pt x="580934" y="340995"/>
                  <a:pt x="520609" y="336867"/>
                  <a:pt x="485049" y="354330"/>
                </a:cubicBezTo>
                <a:cubicBezTo>
                  <a:pt x="449489" y="371793"/>
                  <a:pt x="421231" y="413385"/>
                  <a:pt x="378369" y="421005"/>
                </a:cubicBezTo>
                <a:cubicBezTo>
                  <a:pt x="335506" y="428625"/>
                  <a:pt x="267244" y="418465"/>
                  <a:pt x="227874" y="400050"/>
                </a:cubicBezTo>
                <a:cubicBezTo>
                  <a:pt x="188504" y="381635"/>
                  <a:pt x="166914" y="346392"/>
                  <a:pt x="142149" y="310515"/>
                </a:cubicBezTo>
                <a:cubicBezTo>
                  <a:pt x="117384" y="274638"/>
                  <a:pt x="102462" y="218440"/>
                  <a:pt x="79284" y="184785"/>
                </a:cubicBezTo>
                <a:cubicBezTo>
                  <a:pt x="56106" y="151130"/>
                  <a:pt x="12609" y="139382"/>
                  <a:pt x="3084" y="108585"/>
                </a:cubicBezTo>
                <a:cubicBezTo>
                  <a:pt x="-6441" y="77788"/>
                  <a:pt x="7846" y="38894"/>
                  <a:pt x="2213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3959860" y="3675380"/>
            <a:ext cx="119380" cy="22860"/>
          </a:xfrm>
          <a:custGeom>
            <a:avLst/>
            <a:gdLst>
              <a:gd name="connsiteX0" fmla="*/ 119380 w 119380"/>
              <a:gd name="connsiteY0" fmla="*/ 0 h 22860"/>
              <a:gd name="connsiteX1" fmla="*/ 0 w 119380"/>
              <a:gd name="connsiteY1" fmla="*/ 22860 h 2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380" h="22860">
                <a:moveTo>
                  <a:pt x="119380" y="0"/>
                </a:moveTo>
                <a:lnTo>
                  <a:pt x="0" y="22860"/>
                </a:ln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995936" y="3429000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4086983" y="3475171"/>
            <a:ext cx="309227" cy="258977"/>
          </a:xfrm>
          <a:custGeom>
            <a:avLst/>
            <a:gdLst>
              <a:gd name="connsiteX0" fmla="*/ 0 w 105712"/>
              <a:gd name="connsiteY0" fmla="*/ 0 h 335280"/>
              <a:gd name="connsiteX1" fmla="*/ 101600 w 105712"/>
              <a:gd name="connsiteY1" fmla="*/ 157480 h 335280"/>
              <a:gd name="connsiteX2" fmla="*/ 76200 w 105712"/>
              <a:gd name="connsiteY2" fmla="*/ 335280 h 335280"/>
              <a:gd name="connsiteX0" fmla="*/ 0 w 489782"/>
              <a:gd name="connsiteY0" fmla="*/ 0 h 190500"/>
              <a:gd name="connsiteX1" fmla="*/ 459740 w 489782"/>
              <a:gd name="connsiteY1" fmla="*/ 12700 h 190500"/>
              <a:gd name="connsiteX2" fmla="*/ 434340 w 489782"/>
              <a:gd name="connsiteY2" fmla="*/ 190500 h 190500"/>
              <a:gd name="connsiteX0" fmla="*/ 0 w 460444"/>
              <a:gd name="connsiteY0" fmla="*/ 215434 h 253780"/>
              <a:gd name="connsiteX1" fmla="*/ 459740 w 460444"/>
              <a:gd name="connsiteY1" fmla="*/ 228134 h 253780"/>
              <a:gd name="connsiteX2" fmla="*/ 110490 w 460444"/>
              <a:gd name="connsiteY2" fmla="*/ 9694 h 253780"/>
              <a:gd name="connsiteX0" fmla="*/ 0 w 460596"/>
              <a:gd name="connsiteY0" fmla="*/ 205740 h 244086"/>
              <a:gd name="connsiteX1" fmla="*/ 459740 w 460596"/>
              <a:gd name="connsiteY1" fmla="*/ 218440 h 244086"/>
              <a:gd name="connsiteX2" fmla="*/ 110490 w 460596"/>
              <a:gd name="connsiteY2" fmla="*/ 0 h 244086"/>
              <a:gd name="connsiteX0" fmla="*/ 0 w 301560"/>
              <a:gd name="connsiteY0" fmla="*/ 205740 h 264332"/>
              <a:gd name="connsiteX1" fmla="*/ 299720 w 301560"/>
              <a:gd name="connsiteY1" fmla="*/ 248920 h 264332"/>
              <a:gd name="connsiteX2" fmla="*/ 110490 w 301560"/>
              <a:gd name="connsiteY2" fmla="*/ 0 h 264332"/>
              <a:gd name="connsiteX0" fmla="*/ 0 w 303074"/>
              <a:gd name="connsiteY0" fmla="*/ 205740 h 274467"/>
              <a:gd name="connsiteX1" fmla="*/ 299720 w 303074"/>
              <a:gd name="connsiteY1" fmla="*/ 248920 h 274467"/>
              <a:gd name="connsiteX2" fmla="*/ 110490 w 303074"/>
              <a:gd name="connsiteY2" fmla="*/ 0 h 274467"/>
              <a:gd name="connsiteX0" fmla="*/ 0 w 660661"/>
              <a:gd name="connsiteY0" fmla="*/ 0 h 641210"/>
              <a:gd name="connsiteX1" fmla="*/ 642620 w 660661"/>
              <a:gd name="connsiteY1" fmla="*/ 629920 h 641210"/>
              <a:gd name="connsiteX2" fmla="*/ 453390 w 660661"/>
              <a:gd name="connsiteY2" fmla="*/ 381000 h 641210"/>
              <a:gd name="connsiteX0" fmla="*/ 0 w 643223"/>
              <a:gd name="connsiteY0" fmla="*/ 0 h 634198"/>
              <a:gd name="connsiteX1" fmla="*/ 642620 w 643223"/>
              <a:gd name="connsiteY1" fmla="*/ 629920 h 634198"/>
              <a:gd name="connsiteX2" fmla="*/ 123066 w 643223"/>
              <a:gd name="connsiteY2" fmla="*/ 281590 h 634198"/>
              <a:gd name="connsiteX3" fmla="*/ 453390 w 643223"/>
              <a:gd name="connsiteY3" fmla="*/ 381000 h 634198"/>
              <a:gd name="connsiteX0" fmla="*/ 0 w 453391"/>
              <a:gd name="connsiteY0" fmla="*/ 0 h 381031"/>
              <a:gd name="connsiteX1" fmla="*/ 356870 w 453391"/>
              <a:gd name="connsiteY1" fmla="*/ 16510 h 381031"/>
              <a:gd name="connsiteX2" fmla="*/ 123066 w 453391"/>
              <a:gd name="connsiteY2" fmla="*/ 281590 h 381031"/>
              <a:gd name="connsiteX3" fmla="*/ 453390 w 453391"/>
              <a:gd name="connsiteY3" fmla="*/ 381000 h 381031"/>
              <a:gd name="connsiteX0" fmla="*/ 0 w 453390"/>
              <a:gd name="connsiteY0" fmla="*/ 5759 h 386759"/>
              <a:gd name="connsiteX1" fmla="*/ 356870 w 453390"/>
              <a:gd name="connsiteY1" fmla="*/ 22269 h 386759"/>
              <a:gd name="connsiteX2" fmla="*/ 453390 w 453390"/>
              <a:gd name="connsiteY2" fmla="*/ 386759 h 386759"/>
              <a:gd name="connsiteX0" fmla="*/ 0 w 357795"/>
              <a:gd name="connsiteY0" fmla="*/ 0 h 255270"/>
              <a:gd name="connsiteX1" fmla="*/ 356870 w 357795"/>
              <a:gd name="connsiteY1" fmla="*/ 16510 h 255270"/>
              <a:gd name="connsiteX2" fmla="*/ 114300 w 357795"/>
              <a:gd name="connsiteY2" fmla="*/ 255270 h 255270"/>
              <a:gd name="connsiteX0" fmla="*/ 0 w 358253"/>
              <a:gd name="connsiteY0" fmla="*/ 0 h 255270"/>
              <a:gd name="connsiteX1" fmla="*/ 356870 w 358253"/>
              <a:gd name="connsiteY1" fmla="*/ 16510 h 255270"/>
              <a:gd name="connsiteX2" fmla="*/ 114300 w 358253"/>
              <a:gd name="connsiteY2" fmla="*/ 255270 h 255270"/>
              <a:gd name="connsiteX0" fmla="*/ 0 w 297904"/>
              <a:gd name="connsiteY0" fmla="*/ 0 h 255270"/>
              <a:gd name="connsiteX1" fmla="*/ 295910 w 297904"/>
              <a:gd name="connsiteY1" fmla="*/ 24130 h 255270"/>
              <a:gd name="connsiteX2" fmla="*/ 114300 w 297904"/>
              <a:gd name="connsiteY2" fmla="*/ 255270 h 255270"/>
              <a:gd name="connsiteX0" fmla="*/ 0 w 309227"/>
              <a:gd name="connsiteY0" fmla="*/ 3707 h 258977"/>
              <a:gd name="connsiteX1" fmla="*/ 295910 w 309227"/>
              <a:gd name="connsiteY1" fmla="*/ 27837 h 258977"/>
              <a:gd name="connsiteX2" fmla="*/ 114300 w 309227"/>
              <a:gd name="connsiteY2" fmla="*/ 258977 h 25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227" h="258977">
                <a:moveTo>
                  <a:pt x="0" y="3707"/>
                </a:moveTo>
                <a:cubicBezTo>
                  <a:pt x="44450" y="54507"/>
                  <a:pt x="234950" y="-45188"/>
                  <a:pt x="295910" y="27837"/>
                </a:cubicBezTo>
                <a:cubicBezTo>
                  <a:pt x="356870" y="100862"/>
                  <a:pt x="193252" y="183042"/>
                  <a:pt x="114300" y="25897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334773" y="3275692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351216" y="3855720"/>
            <a:ext cx="72008" cy="720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460756" y="3791612"/>
            <a:ext cx="72008" cy="720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4572000" y="3762880"/>
            <a:ext cx="72008" cy="720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4517142" y="3645324"/>
            <a:ext cx="72008" cy="720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211960" y="3836602"/>
            <a:ext cx="72008" cy="720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4054614" y="3624846"/>
            <a:ext cx="72008" cy="720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73272" y="3547086"/>
            <a:ext cx="72008" cy="720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 31"/>
          <p:cNvSpPr/>
          <p:nvPr/>
        </p:nvSpPr>
        <p:spPr>
          <a:xfrm>
            <a:off x="3827842" y="3780875"/>
            <a:ext cx="713767" cy="588221"/>
          </a:xfrm>
          <a:custGeom>
            <a:avLst/>
            <a:gdLst>
              <a:gd name="connsiteX0" fmla="*/ 346378 w 707147"/>
              <a:gd name="connsiteY0" fmla="*/ 222955 h 583931"/>
              <a:gd name="connsiteX1" fmla="*/ 265098 w 707147"/>
              <a:gd name="connsiteY1" fmla="*/ 187395 h 583931"/>
              <a:gd name="connsiteX2" fmla="*/ 178738 w 707147"/>
              <a:gd name="connsiteY2" fmla="*/ 29915 h 583931"/>
              <a:gd name="connsiteX3" fmla="*/ 6018 w 707147"/>
              <a:gd name="connsiteY3" fmla="*/ 14675 h 583931"/>
              <a:gd name="connsiteX4" fmla="*/ 56818 w 707147"/>
              <a:gd name="connsiteY4" fmla="*/ 192475 h 583931"/>
              <a:gd name="connsiteX5" fmla="*/ 224458 w 707147"/>
              <a:gd name="connsiteY5" fmla="*/ 294075 h 583931"/>
              <a:gd name="connsiteX6" fmla="*/ 270178 w 707147"/>
              <a:gd name="connsiteY6" fmla="*/ 471875 h 583931"/>
              <a:gd name="connsiteX7" fmla="*/ 514018 w 707147"/>
              <a:gd name="connsiteY7" fmla="*/ 405835 h 583931"/>
              <a:gd name="connsiteX8" fmla="*/ 696898 w 707147"/>
              <a:gd name="connsiteY8" fmla="*/ 375355 h 583931"/>
              <a:gd name="connsiteX9" fmla="*/ 666418 w 707147"/>
              <a:gd name="connsiteY9" fmla="*/ 522675 h 583931"/>
              <a:gd name="connsiteX10" fmla="*/ 519098 w 707147"/>
              <a:gd name="connsiteY10" fmla="*/ 578555 h 583931"/>
              <a:gd name="connsiteX11" fmla="*/ 407338 w 707147"/>
              <a:gd name="connsiteY11" fmla="*/ 578555 h 583931"/>
              <a:gd name="connsiteX0" fmla="*/ 265098 w 707147"/>
              <a:gd name="connsiteY0" fmla="*/ 187395 h 583931"/>
              <a:gd name="connsiteX1" fmla="*/ 178738 w 707147"/>
              <a:gd name="connsiteY1" fmla="*/ 29915 h 583931"/>
              <a:gd name="connsiteX2" fmla="*/ 6018 w 707147"/>
              <a:gd name="connsiteY2" fmla="*/ 14675 h 583931"/>
              <a:gd name="connsiteX3" fmla="*/ 56818 w 707147"/>
              <a:gd name="connsiteY3" fmla="*/ 192475 h 583931"/>
              <a:gd name="connsiteX4" fmla="*/ 224458 w 707147"/>
              <a:gd name="connsiteY4" fmla="*/ 294075 h 583931"/>
              <a:gd name="connsiteX5" fmla="*/ 270178 w 707147"/>
              <a:gd name="connsiteY5" fmla="*/ 471875 h 583931"/>
              <a:gd name="connsiteX6" fmla="*/ 514018 w 707147"/>
              <a:gd name="connsiteY6" fmla="*/ 405835 h 583931"/>
              <a:gd name="connsiteX7" fmla="*/ 696898 w 707147"/>
              <a:gd name="connsiteY7" fmla="*/ 375355 h 583931"/>
              <a:gd name="connsiteX8" fmla="*/ 666418 w 707147"/>
              <a:gd name="connsiteY8" fmla="*/ 522675 h 583931"/>
              <a:gd name="connsiteX9" fmla="*/ 519098 w 707147"/>
              <a:gd name="connsiteY9" fmla="*/ 578555 h 583931"/>
              <a:gd name="connsiteX10" fmla="*/ 407338 w 707147"/>
              <a:gd name="connsiteY10" fmla="*/ 578555 h 583931"/>
              <a:gd name="connsiteX0" fmla="*/ 276528 w 707147"/>
              <a:gd name="connsiteY0" fmla="*/ 9964 h 589380"/>
              <a:gd name="connsiteX1" fmla="*/ 178738 w 707147"/>
              <a:gd name="connsiteY1" fmla="*/ 35364 h 589380"/>
              <a:gd name="connsiteX2" fmla="*/ 6018 w 707147"/>
              <a:gd name="connsiteY2" fmla="*/ 20124 h 589380"/>
              <a:gd name="connsiteX3" fmla="*/ 56818 w 707147"/>
              <a:gd name="connsiteY3" fmla="*/ 197924 h 589380"/>
              <a:gd name="connsiteX4" fmla="*/ 224458 w 707147"/>
              <a:gd name="connsiteY4" fmla="*/ 299524 h 589380"/>
              <a:gd name="connsiteX5" fmla="*/ 270178 w 707147"/>
              <a:gd name="connsiteY5" fmla="*/ 477324 h 589380"/>
              <a:gd name="connsiteX6" fmla="*/ 514018 w 707147"/>
              <a:gd name="connsiteY6" fmla="*/ 411284 h 589380"/>
              <a:gd name="connsiteX7" fmla="*/ 696898 w 707147"/>
              <a:gd name="connsiteY7" fmla="*/ 380804 h 589380"/>
              <a:gd name="connsiteX8" fmla="*/ 666418 w 707147"/>
              <a:gd name="connsiteY8" fmla="*/ 528124 h 589380"/>
              <a:gd name="connsiteX9" fmla="*/ 519098 w 707147"/>
              <a:gd name="connsiteY9" fmla="*/ 584004 h 589380"/>
              <a:gd name="connsiteX10" fmla="*/ 407338 w 707147"/>
              <a:gd name="connsiteY10" fmla="*/ 584004 h 589380"/>
              <a:gd name="connsiteX0" fmla="*/ 283148 w 713767"/>
              <a:gd name="connsiteY0" fmla="*/ 6347 h 585763"/>
              <a:gd name="connsiteX1" fmla="*/ 12638 w 713767"/>
              <a:gd name="connsiteY1" fmla="*/ 16507 h 585763"/>
              <a:gd name="connsiteX2" fmla="*/ 63438 w 713767"/>
              <a:gd name="connsiteY2" fmla="*/ 194307 h 585763"/>
              <a:gd name="connsiteX3" fmla="*/ 231078 w 713767"/>
              <a:gd name="connsiteY3" fmla="*/ 295907 h 585763"/>
              <a:gd name="connsiteX4" fmla="*/ 276798 w 713767"/>
              <a:gd name="connsiteY4" fmla="*/ 473707 h 585763"/>
              <a:gd name="connsiteX5" fmla="*/ 520638 w 713767"/>
              <a:gd name="connsiteY5" fmla="*/ 407667 h 585763"/>
              <a:gd name="connsiteX6" fmla="*/ 703518 w 713767"/>
              <a:gd name="connsiteY6" fmla="*/ 377187 h 585763"/>
              <a:gd name="connsiteX7" fmla="*/ 673038 w 713767"/>
              <a:gd name="connsiteY7" fmla="*/ 524507 h 585763"/>
              <a:gd name="connsiteX8" fmla="*/ 525718 w 713767"/>
              <a:gd name="connsiteY8" fmla="*/ 580387 h 585763"/>
              <a:gd name="connsiteX9" fmla="*/ 413958 w 713767"/>
              <a:gd name="connsiteY9" fmla="*/ 580387 h 585763"/>
              <a:gd name="connsiteX0" fmla="*/ 283148 w 713767"/>
              <a:gd name="connsiteY0" fmla="*/ 8805 h 588221"/>
              <a:gd name="connsiteX1" fmla="*/ 12638 w 713767"/>
              <a:gd name="connsiteY1" fmla="*/ 18965 h 588221"/>
              <a:gd name="connsiteX2" fmla="*/ 63438 w 713767"/>
              <a:gd name="connsiteY2" fmla="*/ 196765 h 588221"/>
              <a:gd name="connsiteX3" fmla="*/ 231078 w 713767"/>
              <a:gd name="connsiteY3" fmla="*/ 298365 h 588221"/>
              <a:gd name="connsiteX4" fmla="*/ 276798 w 713767"/>
              <a:gd name="connsiteY4" fmla="*/ 476165 h 588221"/>
              <a:gd name="connsiteX5" fmla="*/ 520638 w 713767"/>
              <a:gd name="connsiteY5" fmla="*/ 410125 h 588221"/>
              <a:gd name="connsiteX6" fmla="*/ 703518 w 713767"/>
              <a:gd name="connsiteY6" fmla="*/ 379645 h 588221"/>
              <a:gd name="connsiteX7" fmla="*/ 673038 w 713767"/>
              <a:gd name="connsiteY7" fmla="*/ 526965 h 588221"/>
              <a:gd name="connsiteX8" fmla="*/ 525718 w 713767"/>
              <a:gd name="connsiteY8" fmla="*/ 582845 h 588221"/>
              <a:gd name="connsiteX9" fmla="*/ 413958 w 713767"/>
              <a:gd name="connsiteY9" fmla="*/ 582845 h 58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3767" h="588221">
                <a:moveTo>
                  <a:pt x="283148" y="8805"/>
                </a:moveTo>
                <a:cubicBezTo>
                  <a:pt x="165832" y="3302"/>
                  <a:pt x="49256" y="-12362"/>
                  <a:pt x="12638" y="18965"/>
                </a:cubicBezTo>
                <a:cubicBezTo>
                  <a:pt x="-23980" y="50292"/>
                  <a:pt x="27031" y="150198"/>
                  <a:pt x="63438" y="196765"/>
                </a:cubicBezTo>
                <a:cubicBezTo>
                  <a:pt x="99845" y="243332"/>
                  <a:pt x="195518" y="251798"/>
                  <a:pt x="231078" y="298365"/>
                </a:cubicBezTo>
                <a:cubicBezTo>
                  <a:pt x="266638" y="344932"/>
                  <a:pt x="228538" y="457538"/>
                  <a:pt x="276798" y="476165"/>
                </a:cubicBezTo>
                <a:cubicBezTo>
                  <a:pt x="325058" y="494792"/>
                  <a:pt x="449518" y="426212"/>
                  <a:pt x="520638" y="410125"/>
                </a:cubicBezTo>
                <a:cubicBezTo>
                  <a:pt x="591758" y="394038"/>
                  <a:pt x="678118" y="360172"/>
                  <a:pt x="703518" y="379645"/>
                </a:cubicBezTo>
                <a:cubicBezTo>
                  <a:pt x="728918" y="399118"/>
                  <a:pt x="702671" y="493098"/>
                  <a:pt x="673038" y="526965"/>
                </a:cubicBezTo>
                <a:cubicBezTo>
                  <a:pt x="643405" y="560832"/>
                  <a:pt x="568898" y="573532"/>
                  <a:pt x="525718" y="582845"/>
                </a:cubicBezTo>
                <a:cubicBezTo>
                  <a:pt x="482538" y="592158"/>
                  <a:pt x="448248" y="587501"/>
                  <a:pt x="413958" y="58284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4164721" y="433309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512036" y="24661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MC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83182" y="3983254"/>
            <a:ext cx="211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Etat de fin du niveau</a:t>
            </a:r>
            <a:endParaRPr lang="fr-FR" dirty="0"/>
          </a:p>
        </p:txBody>
      </p:sp>
      <p:sp>
        <p:nvSpPr>
          <p:cNvPr id="36" name="Ellipse 35"/>
          <p:cNvSpPr/>
          <p:nvPr/>
        </p:nvSpPr>
        <p:spPr>
          <a:xfrm>
            <a:off x="1076677" y="2614790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12036" y="2835460"/>
            <a:ext cx="5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M’C</a:t>
            </a:r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1087886" y="2984122"/>
            <a:ext cx="72008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599210" y="4131916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118942" y="3744871"/>
            <a:ext cx="72008" cy="720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483182" y="359620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Marquage parcouru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2545808" y="3770387"/>
            <a:ext cx="72008" cy="720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775539" y="4138805"/>
            <a:ext cx="1287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Parcours du</a:t>
            </a:r>
          </a:p>
          <a:p>
            <a:pPr algn="ctr"/>
            <a:r>
              <a:rPr lang="fr-FR" dirty="0" smtClean="0"/>
              <a:t>joueur</a:t>
            </a:r>
            <a:endParaRPr lang="fr-FR" dirty="0"/>
          </a:p>
        </p:txBody>
      </p:sp>
      <p:cxnSp>
        <p:nvCxnSpPr>
          <p:cNvPr id="46" name="Connecteur droit avec flèche 45"/>
          <p:cNvCxnSpPr>
            <a:stCxn id="45" idx="1"/>
          </p:cNvCxnSpPr>
          <p:nvPr/>
        </p:nvCxnSpPr>
        <p:spPr>
          <a:xfrm flipH="1" flipV="1">
            <a:off x="4460756" y="3891724"/>
            <a:ext cx="1314783" cy="5702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799573" y="5733256"/>
                <a:ext cx="748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/>
                  <a:t>M’C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⊂ </m:t>
                    </m:r>
                  </m:oMath>
                </a14:m>
                <a:r>
                  <a:rPr lang="fr-FR" dirty="0" smtClean="0"/>
                  <a:t>GE &amp;&amp; v(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GE, M’C) &amp;&amp; M’C != ME &amp;&amp; t </a:t>
                </a:r>
                <a:r>
                  <a:rPr lang="el-GR" dirty="0" smtClean="0">
                    <a:cs typeface="Arial"/>
                  </a:rPr>
                  <a:t>ϵ</a:t>
                </a:r>
                <a:r>
                  <a:rPr lang="fr-FR" dirty="0" smtClean="0">
                    <a:cs typeface="Arial"/>
                  </a:rPr>
                  <a:t> </a:t>
                </a:r>
                <a:r>
                  <a:rPr lang="fr-FR" dirty="0" err="1" smtClean="0">
                    <a:cs typeface="Arial"/>
                  </a:rPr>
                  <a:t>RdpE</a:t>
                </a:r>
                <a:r>
                  <a:rPr lang="fr-FR" dirty="0" smtClean="0">
                    <a:cs typeface="Arial"/>
                  </a:rPr>
                  <a:t> &amp;&amp; sens(t, ME) &amp;&amp;</a:t>
                </a:r>
              </a:p>
              <a:p>
                <a:pPr algn="ctr"/>
                <a:r>
                  <a:rPr lang="fr-FR" dirty="0" smtClean="0">
                    <a:cs typeface="Arial"/>
                  </a:rPr>
                  <a:t> M’C == M’E</a:t>
                </a:r>
                <a:r>
                  <a:rPr lang="fr-FR" dirty="0" smtClean="0"/>
                  <a:t> &amp;&amp; </a:t>
                </a:r>
                <a:r>
                  <a:rPr lang="fr-FR" dirty="0" err="1" smtClean="0"/>
                  <a:t>ltm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M’E, GE)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⊂ </m:t>
                    </m:r>
                  </m:oMath>
                </a14:m>
                <a:r>
                  <a:rPr lang="fr-FR" dirty="0" smtClean="0"/>
                  <a:t>ltm (</a:t>
                </a:r>
                <a:r>
                  <a:rPr lang="fr-FR" dirty="0" err="1" smtClean="0"/>
                  <a:t>fn</a:t>
                </a:r>
                <a:r>
                  <a:rPr lang="fr-FR" dirty="0" smtClean="0"/>
                  <a:t>, ME, GE)</a:t>
                </a:r>
                <a:endParaRPr lang="fr-FR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73" y="5733256"/>
                <a:ext cx="74841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lipse 47"/>
          <p:cNvSpPr/>
          <p:nvPr/>
        </p:nvSpPr>
        <p:spPr>
          <a:xfrm>
            <a:off x="3874926" y="3662140"/>
            <a:ext cx="72008" cy="720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512036" y="31994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ME</a:t>
            </a:r>
            <a:endParaRPr lang="fr-FR" dirty="0"/>
          </a:p>
        </p:txBody>
      </p:sp>
      <p:sp>
        <p:nvSpPr>
          <p:cNvPr id="53" name="Ellipse 52"/>
          <p:cNvSpPr/>
          <p:nvPr/>
        </p:nvSpPr>
        <p:spPr>
          <a:xfrm>
            <a:off x="1063132" y="3360960"/>
            <a:ext cx="72008" cy="720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6572397" y="2060593"/>
            <a:ext cx="210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L’état du monde réel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dans le jeu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5868144" y="21990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MC </a:t>
            </a:r>
            <a:r>
              <a:rPr lang="fr-FR" dirty="0" smtClean="0">
                <a:sym typeface="Wingdings" panose="05000000000000000000" pitchFamily="2" charset="2"/>
              </a:rPr>
              <a:t>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572397" y="2890615"/>
            <a:ext cx="2362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Croyance que l’on a sur</a:t>
            </a:r>
            <a:br>
              <a:rPr lang="fr-FR" dirty="0" smtClean="0"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>l’état du monde dans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le jeu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5904431" y="319149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 </a:t>
            </a:r>
            <a:r>
              <a:rPr lang="fr-FR" dirty="0" smtClean="0">
                <a:sym typeface="Wingdings" panose="05000000000000000000" pitchFamily="2" charset="2"/>
              </a:rPr>
              <a:t>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9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grands cas de l’analyse (partie 2)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M’C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fr-FR" dirty="0" smtClean="0">
                    <a:cs typeface="Arial"/>
                  </a:rPr>
                  <a:t> GE</a:t>
                </a:r>
              </a:p>
              <a:p>
                <a:pPr lvl="1"/>
                <a:r>
                  <a:rPr lang="fr-FR" dirty="0" smtClean="0">
                    <a:cs typeface="Arial"/>
                  </a:rPr>
                  <a:t>L’état du monde (suite à la réalisation d’une action faite par le joueur) N’EST PAS présents dans l’espace des états atteignable par l’expert</a:t>
                </a:r>
              </a:p>
              <a:p>
                <a:pPr lvl="2"/>
                <a:r>
                  <a:rPr lang="fr-FR" dirty="0" smtClean="0">
                    <a:cs typeface="Arial"/>
                  </a:rPr>
                  <a:t>Cas du pseudo rapprochement</a:t>
                </a:r>
              </a:p>
              <a:p>
                <a:pPr lvl="2"/>
                <a:r>
                  <a:rPr lang="fr-FR" dirty="0" smtClean="0">
                    <a:cs typeface="Arial"/>
                  </a:rPr>
                  <a:t>Cas du pseudo rallonge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9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555</Words>
  <Application>Microsoft Office PowerPoint</Application>
  <PresentationFormat>Affichage à l'écran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Introduction à l’algo de labellisation</vt:lpstr>
      <vt:lpstr>Nouveaux labels</vt:lpstr>
      <vt:lpstr>Les entrées</vt:lpstr>
      <vt:lpstr>Vocabulaire</vt:lpstr>
      <vt:lpstr>Les grands cas de l’analyse (partie 1)</vt:lpstr>
      <vt:lpstr>Les grands cas de l’analyse (partie 1)</vt:lpstr>
      <vt:lpstr>Les grands cas de l’analyse (partie 1)</vt:lpstr>
      <vt:lpstr>Les grands cas de l’analyse (partie 1)</vt:lpstr>
      <vt:lpstr>Les grands cas de l’analyse (partie 2)</vt:lpstr>
      <vt:lpstr>Les grands cas de l’analyse (partie 2)</vt:lpstr>
      <vt:lpstr>Les grands cas de l’analyse (partie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l’algo de labellisation</dc:title>
  <dc:creator>Mathieu</dc:creator>
  <cp:lastModifiedBy>Mathieu</cp:lastModifiedBy>
  <cp:revision>18</cp:revision>
  <dcterms:created xsi:type="dcterms:W3CDTF">2015-02-19T19:17:48Z</dcterms:created>
  <dcterms:modified xsi:type="dcterms:W3CDTF">2015-02-19T21:55:47Z</dcterms:modified>
</cp:coreProperties>
</file>