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46">
          <p15:clr>
            <a:srgbClr val="9AA0A6"/>
          </p15:clr>
        </p15:guide>
        <p15:guide id="4" orient="horz" pos="56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446" orient="horz"/>
        <p:guide pos="56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c50baddd7_1_5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8c50baddd7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c50baddd7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8c50baddd7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c50baddd7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8c50baddd7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c50baddd7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8c50baddd7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c50baddd7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8c50baddd7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c50baddd7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8c50baddd7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c50baddd7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8c50baddd7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c50baddd7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8c50baddd7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c50baddd7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8c50baddd7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c50baddd7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8c50baddd7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c50baddd7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8c50baddd7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c50baddd7_1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8c50baddd7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c50baddd7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8c50baddd7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c50baddd7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8c50baddd7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" name="Google Shape;57;p14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58" name="Google Shape;58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" name="Google Shape;60;p14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61" name="Google Shape;61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3" name="Google Shape;63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3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rgbClr val="4DB6AC">
            <a:alpha val="6274"/>
          </a:srgbClr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PT Sans Narrow"/>
              <a:buNone/>
              <a:defRPr b="0" i="0" sz="2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PT Sans Narrow"/>
              <a:buNone/>
              <a:defRPr b="0" i="0" sz="2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PT Sans Narrow"/>
              <a:buNone/>
              <a:defRPr b="0" i="0" sz="2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PT Sans Narrow"/>
              <a:buNone/>
              <a:defRPr b="0" i="0" sz="2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PT Sans Narrow"/>
              <a:buNone/>
              <a:defRPr b="0" i="0" sz="2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PT Sans Narrow"/>
              <a:buNone/>
              <a:defRPr b="0" i="0" sz="2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PT Sans Narrow"/>
              <a:buNone/>
              <a:defRPr b="0" i="0" sz="2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PT Sans Narrow"/>
              <a:buNone/>
              <a:defRPr b="0" i="0" sz="2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PT Sans Narrow"/>
              <a:buNone/>
              <a:defRPr b="0" i="0" sz="2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7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 spd="med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ctrTitle"/>
          </p:nvPr>
        </p:nvSpPr>
        <p:spPr>
          <a:xfrm>
            <a:off x="1003650" y="1182600"/>
            <a:ext cx="7136700" cy="1542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INTRODUCERE ÎN LOGICA MODALĂ. </a:t>
            </a: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IMPLEMENTAREA UNUI VERIFICATOR DE DEMONSTRAȚII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25"/>
          <p:cNvSpPr txBox="1"/>
          <p:nvPr>
            <p:ph idx="1" type="subTitle"/>
          </p:nvPr>
        </p:nvSpPr>
        <p:spPr>
          <a:xfrm>
            <a:off x="4572000" y="3211125"/>
            <a:ext cx="35685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Coordonator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Prof. dr. Șerbănuță Traian-Florin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25"/>
          <p:cNvSpPr txBox="1"/>
          <p:nvPr/>
        </p:nvSpPr>
        <p:spPr>
          <a:xfrm>
            <a:off x="1003525" y="3211125"/>
            <a:ext cx="35685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Absolvent</a:t>
            </a:r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Mocanu Alexandru</a:t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15294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Verificatorul de demonstrații</a:t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900000"/>
            <a:ext cx="8520600" cy="3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Testează corectitudinea K-demonstrațiilor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Suportă doar logica modală de bază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Realizat sub forma unui modul de Haskell, denumit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ModalProofChecker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875" lvl="1" marL="80962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Modelarea convenabilă a conceptelor logice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875" lvl="1" marL="80962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Buna separare a cazurilor din cadrul unei funcții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Concepte logice modelate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875" lvl="1" marL="80962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Formulă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875" lvl="1" marL="80962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Regulă de deducție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875" lvl="1" marL="80962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 de deducție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875" lvl="1" marL="80962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Demonstrație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875" lvl="1" marL="80962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Funcție de evaluare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15294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Rezolvarea problemei</a:t>
            </a:r>
            <a:endParaRPr/>
          </a:p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900000"/>
            <a:ext cx="8520600" cy="3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Funcția recursivă pentru testarea corectitudinii demonstrațiilor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Funcția pentru verificarea unei deducții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funcție pentru verificarea fiecărei reguli de deducție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89" name="Google Shape;18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5674" y="1921450"/>
            <a:ext cx="3892650" cy="26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15686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Exemple de utilizare ale modulului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15294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Concluzii și dezvoltări viitoare</a:t>
            </a:r>
            <a:endParaRPr/>
          </a:p>
        </p:txBody>
      </p:sp>
      <p:sp>
        <p:nvSpPr>
          <p:cNvPr id="202" name="Google Shape;202;p37"/>
          <p:cNvSpPr txBox="1"/>
          <p:nvPr>
            <p:ph idx="1" type="body"/>
          </p:nvPr>
        </p:nvSpPr>
        <p:spPr>
          <a:xfrm>
            <a:off x="311700" y="900000"/>
            <a:ext cx="8520600" cy="3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b="1" lang="e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Importanța lucrării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875" lvl="1" marL="80962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 modală este un domeniu vast ce permite modelarea multor probleme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875" lvl="1" marL="80962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Implementarea verificatorului de demonstrații ilustrează legătura dintre programare și logică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b="1" lang="e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Dezvoltări viitoare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875" lvl="1" marL="8096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Extinderea modulului pentru a permite utilizarea logicii modale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875" lvl="1" marL="8096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Explorarea mai amănunțită a utilizărilor logicii modale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875" lvl="1" marL="80962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Studierea dezvoltării unui demonstrator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37"/>
          <p:cNvSpPr txBox="1"/>
          <p:nvPr>
            <p:ph idx="12" type="sldNum"/>
          </p:nvPr>
        </p:nvSpPr>
        <p:spPr>
          <a:xfrm>
            <a:off x="85308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fld id="{00000000-1234-1234-1234-123412341234}" type="slidenum">
              <a:rPr lang="en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1529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3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Vă mulțumesc pentru atenție!</a:t>
            </a:r>
            <a:endParaRPr b="1" sz="36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15294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Scopul și contribuția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6"/>
          <p:cNvSpPr txBox="1"/>
          <p:nvPr>
            <p:ph idx="1" type="body"/>
          </p:nvPr>
        </p:nvSpPr>
        <p:spPr>
          <a:xfrm>
            <a:off x="311700" y="900000"/>
            <a:ext cx="8520600" cy="3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b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Scopul lucrării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8899" lvl="1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Expunerea într-o manieră accesibilă a conceptelor de bază din logica modală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8899" lvl="1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Prezentarea unor exemple de utilizare pentru logica modală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8899" lvl="1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Detalierea implementării unui verificator de demonstrații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b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Contribuția personală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8897" lvl="1" marL="80999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Sintetizarea, structurarea și exemplificarea conceptelor de bază ale logicii modale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8899" lvl="1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Implementarea modulului ModalProofChecker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15294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Planul prezentării</a:t>
            </a:r>
            <a:endParaRPr/>
          </a:p>
        </p:txBody>
      </p:sp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311700" y="900000"/>
            <a:ext cx="8520600" cy="3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b="1"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 modală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8525" lvl="1" marL="80962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Prezentarea logicii modale de bază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8525" lvl="1" marL="80962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K-demonstrațiile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8525" lvl="1" marL="80962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Generalizarea logicii modale de bază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8525" lvl="1" marL="80962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Exemplu de utilizare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b="1"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Verificatorul de demonstrații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8525" lvl="1" marL="80962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Prezentarea problemei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8525" lvl="1" marL="80962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 de funcționare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8525" lvl="1" marL="80962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 de utilizare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b="1"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Concluzii și dezvoltări viitoare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15294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Logica modală de bază (conceptele semantice)</a:t>
            </a:r>
            <a:endParaRPr/>
          </a:p>
        </p:txBody>
      </p:sp>
      <p:sp>
        <p:nvSpPr>
          <p:cNvPr id="133" name="Google Shape;133;p28"/>
          <p:cNvSpPr txBox="1"/>
          <p:nvPr>
            <p:ph idx="1" type="body"/>
          </p:nvPr>
        </p:nvSpPr>
        <p:spPr>
          <a:xfrm>
            <a:off x="311700" y="900000"/>
            <a:ext cx="5695500" cy="3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Expresii modale: </a:t>
            </a:r>
            <a:r>
              <a:rPr i="1"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„este necesar”, „se cunoaște”, ...</a:t>
            </a:r>
            <a:endParaRPr b="1"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Elementele logicii propoziționale: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8897" lvl="1" marL="80999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Propoziții atomice:</a:t>
            </a:r>
            <a:r>
              <a:rPr i="1"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p, q, r, ...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197" lvl="1" marL="80999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Operatorii: </a:t>
            </a:r>
            <a:r>
              <a:rPr b="1"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↔</a:t>
            </a: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∨, ∧, </a:t>
            </a:r>
            <a:r>
              <a:rPr b="1"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¬</a:t>
            </a:r>
            <a:endParaRPr b="1"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Mulțimea de lumi/stări (W)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Relația dintre aceste lumi (R)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Perechea formată din mulțimea </a:t>
            </a:r>
            <a:r>
              <a:rPr i="1"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și relația </a:t>
            </a:r>
            <a:r>
              <a:rPr i="1"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descrie structura modelului (</a:t>
            </a:r>
            <a:r>
              <a:rPr b="1" i="1"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</a:t>
            </a: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Operatorii modali:</a:t>
            </a: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◇</a:t>
            </a: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◻</a:t>
            </a: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(unari)</a:t>
            </a: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p28"/>
          <p:cNvPicPr preferRelativeResize="0"/>
          <p:nvPr/>
        </p:nvPicPr>
        <p:blipFill rotWithShape="1">
          <a:blip r:embed="rId3">
            <a:alphaModFix amt="80000"/>
          </a:blip>
          <a:srcRect b="74435" l="27713" r="27687" t="0"/>
          <a:stretch/>
        </p:blipFill>
        <p:spPr>
          <a:xfrm>
            <a:off x="6456925" y="878900"/>
            <a:ext cx="1403700" cy="105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8"/>
          <p:cNvPicPr preferRelativeResize="0"/>
          <p:nvPr/>
        </p:nvPicPr>
        <p:blipFill rotWithShape="1">
          <a:blip r:embed="rId3">
            <a:alphaModFix amt="80000"/>
          </a:blip>
          <a:srcRect b="0" l="0" r="0" t="40311"/>
          <a:stretch/>
        </p:blipFill>
        <p:spPr>
          <a:xfrm>
            <a:off x="5585100" y="2105525"/>
            <a:ext cx="3147350" cy="246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15294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Satisfiabilitate și Validitate</a:t>
            </a:r>
            <a:endParaRPr/>
          </a:p>
        </p:txBody>
      </p:sp>
      <p:sp>
        <p:nvSpPr>
          <p:cNvPr id="142" name="Google Shape;142;p29"/>
          <p:cNvSpPr txBox="1"/>
          <p:nvPr>
            <p:ph idx="1" type="body"/>
          </p:nvPr>
        </p:nvSpPr>
        <p:spPr>
          <a:xfrm>
            <a:off x="311700" y="900000"/>
            <a:ext cx="8520600" cy="3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Pentru evaluarea formulelor sunt folosite funcții de evaluare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Perechea formată dintr-un </a:t>
            </a:r>
            <a:r>
              <a:rPr i="1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</a:t>
            </a: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și o funcție de evaluare se numește model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Satisfiabilitatea formulelor (particular)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Validitatea formulelor (general)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8899" lvl="1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În contextul unei stări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8899" lvl="1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În contextul unui </a:t>
            </a:r>
            <a:r>
              <a:rPr i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</a:t>
            </a:r>
            <a:endParaRPr i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8899" lvl="1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În orice context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Dificil de arătat că o formulă este validă, folosind definiția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Construirea sistemelor de deducție care permit demonstrarea validității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15294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K-demonstrațiile</a:t>
            </a:r>
            <a:endParaRPr/>
          </a:p>
        </p:txBody>
      </p:sp>
      <p:sp>
        <p:nvSpPr>
          <p:cNvPr id="149" name="Google Shape;149;p30"/>
          <p:cNvSpPr txBox="1"/>
          <p:nvPr>
            <p:ph idx="1" type="body"/>
          </p:nvPr>
        </p:nvSpPr>
        <p:spPr>
          <a:xfrm>
            <a:off x="311700" y="900000"/>
            <a:ext cx="8520600" cy="3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 de tip Hilbert, denumit K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Axiome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8899" lvl="1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 K: </a:t>
            </a: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◻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 </a:t>
            </a: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q) </a:t>
            </a: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◻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</a:t>
            </a: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◻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q)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8899" lvl="1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 duală: </a:t>
            </a: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◇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</a:t>
            </a: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↔ ¬◻¬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8899" lvl="1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Tautologiile din logica propozițională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Reguli de deducție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8899" lvl="1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Modus ponens: dacă se cunosc φ și φ </a:t>
            </a: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ψ, se poate deduce ψ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8899" lvl="1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Substituția uniformă: de exemplu, dacă se cunoaște p </a:t>
            </a: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(q </a:t>
            </a: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p),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11848" lvl="0" marL="306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se poate deduce p </a:t>
            </a: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(r ∨ </a:t>
            </a: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¬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8897" lvl="1" marL="80999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Generalizarea: dacă se cunoaște φ, se poate deduce </a:t>
            </a: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◻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15686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Proprietăți ale frame-urilor</a:t>
            </a:r>
            <a:endParaRPr/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900000"/>
            <a:ext cx="8520600" cy="3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Proprietățile relațiilor (tranzitivitate, reflexivitate, …)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pot găsi formule pentru caracterizarea acestor proprietăți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 fi adăugate ca axiome la sistemul K, obținându-se sisteme de deducție mai particulare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31"/>
          <p:cNvPicPr preferRelativeResize="0"/>
          <p:nvPr/>
        </p:nvPicPr>
        <p:blipFill rotWithShape="1">
          <a:blip r:embed="rId3">
            <a:alphaModFix/>
          </a:blip>
          <a:srcRect b="10235" l="0" r="0" t="10234"/>
          <a:stretch/>
        </p:blipFill>
        <p:spPr>
          <a:xfrm>
            <a:off x="5966296" y="900000"/>
            <a:ext cx="2866004" cy="227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1"/>
          <p:cNvPicPr preferRelativeResize="0"/>
          <p:nvPr/>
        </p:nvPicPr>
        <p:blipFill rotWithShape="1">
          <a:blip r:embed="rId4">
            <a:alphaModFix/>
          </a:blip>
          <a:srcRect b="31926" l="0" r="0" t="34164"/>
          <a:stretch/>
        </p:blipFill>
        <p:spPr>
          <a:xfrm>
            <a:off x="898900" y="1814974"/>
            <a:ext cx="4023225" cy="136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15294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Generalizarea logicii modale de bază</a:t>
            </a:r>
            <a:endParaRPr/>
          </a:p>
        </p:txBody>
      </p:sp>
      <p:sp>
        <p:nvSpPr>
          <p:cNvPr id="165" name="Google Shape;165;p32"/>
          <p:cNvSpPr txBox="1"/>
          <p:nvPr>
            <p:ph idx="1" type="body"/>
          </p:nvPr>
        </p:nvSpPr>
        <p:spPr>
          <a:xfrm>
            <a:off x="311700" y="900000"/>
            <a:ext cx="8520600" cy="3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Utilizarea mai multor perechi de operatori modali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Renunțarea la constrângerea asupra arității operatorilor modali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6" name="Google Shape;16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4924" y="1291500"/>
            <a:ext cx="4354150" cy="1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1722" y="3346600"/>
            <a:ext cx="4500552" cy="122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15294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Exemplu de utilizare</a:t>
            </a:r>
            <a:endParaRPr/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900000"/>
            <a:ext cx="8520600" cy="3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Limbajul propozițional dinamic (modelează execuția programelor)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Stările înglobează valorile ce influențează execuția programului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Pentru fiecare program posibil se definește o pereche de operatori modali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pornește de la o mulțime finită de programe atomice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Pentru obținerea programelor noi din cele atomice se pot folosi regulile următoare: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8899" lvl="1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Compunere (Ⲡ</a:t>
            </a:r>
            <a:r>
              <a:rPr baseline="-25000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și Ⲡ</a:t>
            </a:r>
            <a:r>
              <a:rPr baseline="-25000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sunt programe ⇒ Ⲡ</a:t>
            </a:r>
            <a:r>
              <a:rPr baseline="-25000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;Ⲡ</a:t>
            </a:r>
            <a:r>
              <a:rPr baseline="-25000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este program)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8899" lvl="1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Alegere (Ⲡ</a:t>
            </a:r>
            <a:r>
              <a:rPr baseline="-25000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și Ⲡ</a:t>
            </a:r>
            <a:r>
              <a:rPr baseline="-25000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sunt programe ⇒ Ⲡ</a:t>
            </a:r>
            <a:r>
              <a:rPr baseline="-25000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∪Ⲡ</a:t>
            </a:r>
            <a:r>
              <a:rPr baseline="-25000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este program)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8899" lvl="1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Iterație (Ⲡ este program ⇒ Ⲡ* este program)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8899" lvl="1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Testare (φ este formulă ⇒ φ? este program)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