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2"/>
  </p:notesMasterIdLst>
  <p:handoutMasterIdLst>
    <p:handoutMasterId r:id="rId23"/>
  </p:handoutMasterIdLst>
  <p:sldIdLst>
    <p:sldId id="268" r:id="rId3"/>
    <p:sldId id="308" r:id="rId4"/>
    <p:sldId id="281" r:id="rId5"/>
    <p:sldId id="282" r:id="rId6"/>
    <p:sldId id="309" r:id="rId7"/>
    <p:sldId id="307" r:id="rId8"/>
    <p:sldId id="297" r:id="rId9"/>
    <p:sldId id="283" r:id="rId10"/>
    <p:sldId id="293" r:id="rId11"/>
    <p:sldId id="284" r:id="rId12"/>
    <p:sldId id="285" r:id="rId13"/>
    <p:sldId id="286" r:id="rId14"/>
    <p:sldId id="275" r:id="rId15"/>
    <p:sldId id="288" r:id="rId16"/>
    <p:sldId id="289" r:id="rId17"/>
    <p:sldId id="298" r:id="rId18"/>
    <p:sldId id="290" r:id="rId19"/>
    <p:sldId id="305" r:id="rId20"/>
    <p:sldId id="306" r:id="rId21"/>
  </p:sldIdLst>
  <p:sldSz cx="9906000" cy="6858000" type="A4"/>
  <p:notesSz cx="6805613" cy="9939338"/>
  <p:defaultTextStyle>
    <a:defPPr>
      <a:defRPr lang="ja-JP"/>
    </a:defPPr>
    <a:lvl1pPr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68" userDrawn="1">
          <p15:clr>
            <a:srgbClr val="A4A3A4"/>
          </p15:clr>
        </p15:guide>
        <p15:guide id="2" pos="2147" userDrawn="1">
          <p15:clr>
            <a:srgbClr val="A4A3A4"/>
          </p15:clr>
        </p15:guide>
        <p15:guide id="3" orient="horz" pos="3131" userDrawn="1">
          <p15:clr>
            <a:srgbClr val="A4A3A4"/>
          </p15:clr>
        </p15:guide>
        <p15:guide id="4"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8669" autoAdjust="0"/>
  </p:normalViewPr>
  <p:slideViewPr>
    <p:cSldViewPr snapToObjects="1">
      <p:cViewPr varScale="1">
        <p:scale>
          <a:sx n="103" d="100"/>
          <a:sy n="103" d="100"/>
        </p:scale>
        <p:origin x="1614" y="132"/>
      </p:cViewPr>
      <p:guideLst>
        <p:guide orient="horz" pos="2160"/>
        <p:guide pos="3120"/>
      </p:guideLst>
    </p:cSldViewPr>
  </p:slideViewPr>
  <p:outlineViewPr>
    <p:cViewPr>
      <p:scale>
        <a:sx n="33" d="100"/>
        <a:sy n="33" d="100"/>
      </p:scale>
      <p:origin x="0" y="5436"/>
    </p:cViewPr>
  </p:outlineViewPr>
  <p:notesTextViewPr>
    <p:cViewPr>
      <p:scale>
        <a:sx n="100" d="100"/>
        <a:sy n="100" d="100"/>
      </p:scale>
      <p:origin x="0" y="0"/>
    </p:cViewPr>
  </p:notesTextViewPr>
  <p:sorterViewPr>
    <p:cViewPr>
      <p:scale>
        <a:sx n="100" d="100"/>
        <a:sy n="100" d="100"/>
      </p:scale>
      <p:origin x="0" y="1926"/>
    </p:cViewPr>
  </p:sorterViewPr>
  <p:notesViewPr>
    <p:cSldViewPr snapToObjects="1">
      <p:cViewPr varScale="1">
        <p:scale>
          <a:sx n="48" d="100"/>
          <a:sy n="48" d="100"/>
        </p:scale>
        <p:origin x="-2934" y="-96"/>
      </p:cViewPr>
      <p:guideLst>
        <p:guide orient="horz" pos="2868"/>
        <p:guide pos="2147"/>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099" cy="496967"/>
          </a:xfrm>
          <a:prstGeom prst="rect">
            <a:avLst/>
          </a:prstGeom>
        </p:spPr>
        <p:txBody>
          <a:bodyPr vert="horz" lIns="90983" tIns="45491" rIns="90983" bIns="45491" rtlCol="0"/>
          <a:lstStyle>
            <a:lvl1pPr algn="l">
              <a:defRPr sz="1200">
                <a:latin typeface="Arial" charset="0"/>
                <a:ea typeface="ＭＳ Ｐゴシック" charset="-128"/>
              </a:defRPr>
            </a:lvl1pPr>
          </a:lstStyle>
          <a:p>
            <a:pPr>
              <a:defRPr/>
            </a:pPr>
            <a:endParaRPr lang="ja-JP" altLang="en-US"/>
          </a:p>
        </p:txBody>
      </p:sp>
      <p:sp>
        <p:nvSpPr>
          <p:cNvPr id="3" name="日付プレースホルダー 2"/>
          <p:cNvSpPr>
            <a:spLocks noGrp="1"/>
          </p:cNvSpPr>
          <p:nvPr>
            <p:ph type="dt" sz="quarter" idx="1"/>
          </p:nvPr>
        </p:nvSpPr>
        <p:spPr>
          <a:xfrm>
            <a:off x="3854940" y="1"/>
            <a:ext cx="2949099" cy="496967"/>
          </a:xfrm>
          <a:prstGeom prst="rect">
            <a:avLst/>
          </a:prstGeom>
        </p:spPr>
        <p:txBody>
          <a:bodyPr vert="horz" lIns="90983" tIns="45491" rIns="90983" bIns="45491" rtlCol="0"/>
          <a:lstStyle>
            <a:lvl1pPr algn="r">
              <a:defRPr sz="1200">
                <a:latin typeface="Arial" charset="0"/>
                <a:ea typeface="ＭＳ Ｐゴシック" charset="-128"/>
              </a:defRPr>
            </a:lvl1pPr>
          </a:lstStyle>
          <a:p>
            <a:pPr>
              <a:defRPr/>
            </a:pPr>
            <a:fld id="{D87AB1AC-35EE-4594-9C42-53C0F0D2FC52}" type="datetimeFigureOut">
              <a:rPr lang="ja-JP" altLang="en-US"/>
              <a:pPr>
                <a:defRPr/>
              </a:pPr>
              <a:t>2015/12/2</a:t>
            </a:fld>
            <a:endParaRPr lang="ja-JP" altLang="en-US"/>
          </a:p>
        </p:txBody>
      </p:sp>
      <p:sp>
        <p:nvSpPr>
          <p:cNvPr id="4" name="フッター プレースホルダー 3"/>
          <p:cNvSpPr>
            <a:spLocks noGrp="1"/>
          </p:cNvSpPr>
          <p:nvPr>
            <p:ph type="ftr" sz="quarter" idx="2"/>
          </p:nvPr>
        </p:nvSpPr>
        <p:spPr>
          <a:xfrm>
            <a:off x="1" y="9440647"/>
            <a:ext cx="2949099" cy="496967"/>
          </a:xfrm>
          <a:prstGeom prst="rect">
            <a:avLst/>
          </a:prstGeom>
        </p:spPr>
        <p:txBody>
          <a:bodyPr vert="horz" lIns="90983" tIns="45491" rIns="90983" bIns="45491" rtlCol="0" anchor="b"/>
          <a:lstStyle>
            <a:lvl1pPr algn="l">
              <a:defRPr sz="1200">
                <a:latin typeface="Arial" charset="0"/>
                <a:ea typeface="ＭＳ Ｐゴシック" charset="-128"/>
              </a:defRPr>
            </a:lvl1pPr>
          </a:lstStyle>
          <a:p>
            <a:pPr>
              <a:defRPr/>
            </a:pPr>
            <a:endParaRPr lang="ja-JP" altLang="en-US"/>
          </a:p>
        </p:txBody>
      </p:sp>
      <p:sp>
        <p:nvSpPr>
          <p:cNvPr id="5" name="スライド番号プレースホルダー 4"/>
          <p:cNvSpPr>
            <a:spLocks noGrp="1"/>
          </p:cNvSpPr>
          <p:nvPr>
            <p:ph type="sldNum" sz="quarter" idx="3"/>
          </p:nvPr>
        </p:nvSpPr>
        <p:spPr>
          <a:xfrm>
            <a:off x="3854940" y="9440647"/>
            <a:ext cx="2949099" cy="496967"/>
          </a:xfrm>
          <a:prstGeom prst="rect">
            <a:avLst/>
          </a:prstGeom>
        </p:spPr>
        <p:txBody>
          <a:bodyPr vert="horz" wrap="square" lIns="90983" tIns="45491" rIns="90983" bIns="45491" numCol="1" anchor="b" anchorCtr="0" compatLnSpc="1">
            <a:prstTxWarp prst="textNoShape">
              <a:avLst/>
            </a:prstTxWarp>
          </a:bodyPr>
          <a:lstStyle>
            <a:lvl1pPr algn="r">
              <a:defRPr sz="1200"/>
            </a:lvl1pPr>
          </a:lstStyle>
          <a:p>
            <a:fld id="{3F0C75AF-936E-4ABF-8BDF-0FCB1FE21531}" type="slidenum">
              <a:rPr lang="ja-JP" altLang="en-US"/>
              <a:pPr/>
              <a:t>‹#›</a:t>
            </a:fld>
            <a:endParaRPr lang="ja-JP" altLang="en-US"/>
          </a:p>
        </p:txBody>
      </p:sp>
    </p:spTree>
    <p:extLst>
      <p:ext uri="{BB962C8B-B14F-4D97-AF65-F5344CB8AC3E}">
        <p14:creationId xmlns:p14="http://schemas.microsoft.com/office/powerpoint/2010/main" val="2619262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1" y="1"/>
            <a:ext cx="2949099" cy="496967"/>
          </a:xfrm>
          <a:prstGeom prst="rect">
            <a:avLst/>
          </a:prstGeom>
        </p:spPr>
        <p:txBody>
          <a:bodyPr vert="horz" lIns="90983" tIns="45491" rIns="90983" bIns="45491" rtlCol="0"/>
          <a:lstStyle>
            <a:lvl1pPr algn="l" eaLnBrk="1" hangingPunct="1">
              <a:defRPr sz="1200">
                <a:latin typeface="Arial" charset="0"/>
                <a:ea typeface="ＭＳ Ｐゴシック" pitchFamily="56" charset="-128"/>
              </a:defRPr>
            </a:lvl1pPr>
          </a:lstStyle>
          <a:p>
            <a:pPr>
              <a:defRPr/>
            </a:pPr>
            <a:endParaRPr lang="ja-JP" altLang="en-US"/>
          </a:p>
        </p:txBody>
      </p:sp>
      <p:sp>
        <p:nvSpPr>
          <p:cNvPr id="3" name="日付プレースホルダ 2"/>
          <p:cNvSpPr>
            <a:spLocks noGrp="1"/>
          </p:cNvSpPr>
          <p:nvPr>
            <p:ph type="dt" idx="1"/>
          </p:nvPr>
        </p:nvSpPr>
        <p:spPr>
          <a:xfrm>
            <a:off x="3854940" y="1"/>
            <a:ext cx="2949099" cy="496967"/>
          </a:xfrm>
          <a:prstGeom prst="rect">
            <a:avLst/>
          </a:prstGeom>
        </p:spPr>
        <p:txBody>
          <a:bodyPr vert="horz" lIns="90983" tIns="45491" rIns="90983" bIns="45491" rtlCol="0"/>
          <a:lstStyle>
            <a:lvl1pPr algn="r" eaLnBrk="1" hangingPunct="1">
              <a:defRPr sz="1200">
                <a:latin typeface="Arial" charset="0"/>
                <a:ea typeface="ＭＳ Ｐゴシック" pitchFamily="56" charset="-128"/>
              </a:defRPr>
            </a:lvl1pPr>
          </a:lstStyle>
          <a:p>
            <a:pPr>
              <a:defRPr/>
            </a:pPr>
            <a:fld id="{642DA11D-B696-47B3-BF86-16CA2065251F}" type="datetimeFigureOut">
              <a:rPr lang="ja-JP" altLang="en-US"/>
              <a:pPr>
                <a:defRPr/>
              </a:pPr>
              <a:t>2015/12/2</a:t>
            </a:fld>
            <a:endParaRPr lang="ja-JP" altLang="en-US"/>
          </a:p>
        </p:txBody>
      </p:sp>
      <p:sp>
        <p:nvSpPr>
          <p:cNvPr id="4" name="スライド イメージ プレースホルダ 3"/>
          <p:cNvSpPr>
            <a:spLocks noGrp="1" noRot="1" noChangeAspect="1"/>
          </p:cNvSpPr>
          <p:nvPr>
            <p:ph type="sldImg" idx="2"/>
          </p:nvPr>
        </p:nvSpPr>
        <p:spPr>
          <a:xfrm>
            <a:off x="712788" y="746125"/>
            <a:ext cx="5380037" cy="3725863"/>
          </a:xfrm>
          <a:prstGeom prst="rect">
            <a:avLst/>
          </a:prstGeom>
          <a:noFill/>
          <a:ln w="12700">
            <a:solidFill>
              <a:prstClr val="black"/>
            </a:solidFill>
          </a:ln>
        </p:spPr>
        <p:txBody>
          <a:bodyPr vert="horz" lIns="90983" tIns="45491" rIns="90983" bIns="45491" rtlCol="0" anchor="ctr"/>
          <a:lstStyle/>
          <a:p>
            <a:pPr lvl="0"/>
            <a:endParaRPr lang="ja-JP" altLang="en-US" noProof="0" smtClean="0"/>
          </a:p>
        </p:txBody>
      </p:sp>
      <p:sp>
        <p:nvSpPr>
          <p:cNvPr id="5" name="ノート プレースホルダ 4"/>
          <p:cNvSpPr>
            <a:spLocks noGrp="1"/>
          </p:cNvSpPr>
          <p:nvPr>
            <p:ph type="body" sz="quarter" idx="3"/>
          </p:nvPr>
        </p:nvSpPr>
        <p:spPr>
          <a:xfrm>
            <a:off x="680562" y="4721186"/>
            <a:ext cx="5444490" cy="4472702"/>
          </a:xfrm>
          <a:prstGeom prst="rect">
            <a:avLst/>
          </a:prstGeom>
        </p:spPr>
        <p:txBody>
          <a:bodyPr vert="horz" lIns="90983" tIns="45491" rIns="90983" bIns="45491"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1" y="9440647"/>
            <a:ext cx="2949099" cy="496967"/>
          </a:xfrm>
          <a:prstGeom prst="rect">
            <a:avLst/>
          </a:prstGeom>
        </p:spPr>
        <p:txBody>
          <a:bodyPr vert="horz" lIns="90983" tIns="45491" rIns="90983" bIns="45491" rtlCol="0" anchor="b"/>
          <a:lstStyle>
            <a:lvl1pPr algn="l" eaLnBrk="1" hangingPunct="1">
              <a:defRPr sz="1200">
                <a:latin typeface="Arial" charset="0"/>
                <a:ea typeface="ＭＳ Ｐゴシック" pitchFamily="56" charset="-128"/>
              </a:defRPr>
            </a:lvl1pPr>
          </a:lstStyle>
          <a:p>
            <a:pPr>
              <a:defRPr/>
            </a:pPr>
            <a:endParaRPr lang="ja-JP" altLang="en-US"/>
          </a:p>
        </p:txBody>
      </p:sp>
      <p:sp>
        <p:nvSpPr>
          <p:cNvPr id="7" name="スライド番号プレースホルダ 6"/>
          <p:cNvSpPr>
            <a:spLocks noGrp="1"/>
          </p:cNvSpPr>
          <p:nvPr>
            <p:ph type="sldNum" sz="quarter" idx="5"/>
          </p:nvPr>
        </p:nvSpPr>
        <p:spPr>
          <a:xfrm>
            <a:off x="3854940" y="9440647"/>
            <a:ext cx="2949099" cy="496967"/>
          </a:xfrm>
          <a:prstGeom prst="rect">
            <a:avLst/>
          </a:prstGeom>
        </p:spPr>
        <p:txBody>
          <a:bodyPr vert="horz" wrap="square" lIns="90983" tIns="45491" rIns="90983" bIns="45491" numCol="1" anchor="b" anchorCtr="0" compatLnSpc="1">
            <a:prstTxWarp prst="textNoShape">
              <a:avLst/>
            </a:prstTxWarp>
          </a:bodyPr>
          <a:lstStyle>
            <a:lvl1pPr algn="r" eaLnBrk="1" hangingPunct="1">
              <a:defRPr sz="1200"/>
            </a:lvl1pPr>
          </a:lstStyle>
          <a:p>
            <a:fld id="{97740AB8-5DE1-4B53-99E4-8DF5095A1815}" type="slidenum">
              <a:rPr lang="ja-JP" altLang="en-US"/>
              <a:pPr/>
              <a:t>‹#›</a:t>
            </a:fld>
            <a:endParaRPr lang="en-US" altLang="ja-JP"/>
          </a:p>
        </p:txBody>
      </p:sp>
    </p:spTree>
    <p:extLst>
      <p:ext uri="{BB962C8B-B14F-4D97-AF65-F5344CB8AC3E}">
        <p14:creationId xmlns:p14="http://schemas.microsoft.com/office/powerpoint/2010/main" val="36154246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これより、○○研究室の△△が「スマートフォンを用いたゴミの分別支援アプリに関する研究」について発表をさせていただきます。</a:t>
            </a:r>
            <a:endParaRPr lang="en-US" altLang="ja-JP" dirty="0" smtClean="0"/>
          </a:p>
        </p:txBody>
      </p:sp>
      <p:sp>
        <p:nvSpPr>
          <p:cNvPr id="614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691A10D4-991F-4750-9575-42B8CA9D62DD}" type="slidenum">
              <a:rPr lang="ja-JP" altLang="en-US"/>
              <a:pPr/>
              <a:t>1</a:t>
            </a:fld>
            <a:endParaRPr lang="en-US" altLang="ja-JP"/>
          </a:p>
        </p:txBody>
      </p:sp>
    </p:spTree>
    <p:extLst>
      <p:ext uri="{BB962C8B-B14F-4D97-AF65-F5344CB8AC3E}">
        <p14:creationId xmlns:p14="http://schemas.microsoft.com/office/powerpoint/2010/main" val="3400094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アプリケーションを作成する上で必要なデータは</a:t>
            </a:r>
            <a:r>
              <a:rPr kumimoji="1" lang="en-US" altLang="ja-JP" dirty="0" smtClean="0"/>
              <a:t>4</a:t>
            </a:r>
            <a:r>
              <a:rPr kumimoji="1" lang="ja-JP" altLang="en-US" dirty="0" smtClean="0"/>
              <a:t>つです。</a:t>
            </a:r>
            <a:r>
              <a:rPr kumimoji="1" lang="ja-JP" altLang="en-US" dirty="0"/>
              <a:t>燃えるごみ、燃えないごみと</a:t>
            </a:r>
            <a:r>
              <a:rPr kumimoji="1" lang="ja-JP" altLang="en-US" dirty="0" smtClean="0"/>
              <a:t>いった「ゴミの分別区分」、その分別区分に対してゴミが何曜日に収集されるのかといった「ゴミの分別区分の収集曜日」、年末年始といった「収集センターの休止期間」、「分別区分ごとのゴミの種類一覧」のデータを集めます。</a:t>
            </a:r>
            <a:endParaRPr kumimoji="1" lang="en-US" altLang="ja-JP" dirty="0" smtClean="0"/>
          </a:p>
          <a:p>
            <a:r>
              <a:rPr kumimoji="1" lang="ja-JP" altLang="en-US" dirty="0" smtClean="0"/>
              <a:t>また、自治体のゴミに関する情報は、多くはホームページに掲載されているので、それを見ながら作業を進めていくことになります。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13</a:t>
            </a:fld>
            <a:endParaRPr lang="en-US" altLang="ja-JP"/>
          </a:p>
        </p:txBody>
      </p:sp>
    </p:spTree>
    <p:extLst>
      <p:ext uri="{BB962C8B-B14F-4D97-AF65-F5344CB8AC3E}">
        <p14:creationId xmlns:p14="http://schemas.microsoft.com/office/powerpoint/2010/main" val="760184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こちらが、</a:t>
            </a:r>
            <a:r>
              <a:rPr lang="en-US" altLang="ja-JP" dirty="0" smtClean="0"/>
              <a:t>GitHub</a:t>
            </a:r>
            <a:r>
              <a:rPr lang="ja-JP" altLang="en-US" dirty="0" smtClean="0"/>
              <a:t>の編集画面になります。テキストファイルで作成したソースコードを画面中央部の赤枠部分に貼り付けます。そして、貼り付けたソースコードの動作確認を行います。</a:t>
            </a:r>
          </a:p>
        </p:txBody>
      </p:sp>
      <p:sp>
        <p:nvSpPr>
          <p:cNvPr id="2867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6DF17B09-6D65-4E66-AEEC-B93F104A94DE}" type="slidenum">
              <a:rPr lang="ja-JP" altLang="en-US"/>
              <a:pPr/>
              <a:t>14</a:t>
            </a:fld>
            <a:endParaRPr lang="ja-JP" altLang="en-US"/>
          </a:p>
        </p:txBody>
      </p:sp>
    </p:spTree>
    <p:extLst>
      <p:ext uri="{BB962C8B-B14F-4D97-AF65-F5344CB8AC3E}">
        <p14:creationId xmlns:p14="http://schemas.microsoft.com/office/powerpoint/2010/main" val="3428071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従来の機能に、さらに</a:t>
            </a:r>
            <a:r>
              <a:rPr lang="en-US" altLang="ja-JP" smtClean="0"/>
              <a:t>2</a:t>
            </a:r>
            <a:r>
              <a:rPr lang="ja-JP" altLang="en-US" smtClean="0"/>
              <a:t>つの新しい機能を追加しました。</a:t>
            </a:r>
            <a:r>
              <a:rPr lang="en-US" altLang="ja-JP" smtClean="0"/>
              <a:t>1</a:t>
            </a:r>
            <a:r>
              <a:rPr lang="ja-JP" altLang="en-US" smtClean="0"/>
              <a:t>つは</a:t>
            </a:r>
            <a:r>
              <a:rPr lang="en-US" altLang="ja-JP" smtClean="0"/>
              <a:t>GPS</a:t>
            </a:r>
            <a:r>
              <a:rPr lang="ja-JP" altLang="en-US" smtClean="0"/>
              <a:t>から位置情報を取得する機能を追加しました。「現在地の取得」ボタンをタップまたはクリックすると、現在スマートフォンを使用している場所の地域名が表示されます。</a:t>
            </a:r>
            <a:endParaRPr lang="en-US" altLang="ja-JP" smtClean="0"/>
          </a:p>
          <a:p>
            <a:r>
              <a:rPr lang="ja-JP" altLang="en-US" smtClean="0"/>
              <a:t>その地域が範囲外であれば、範囲外と表示されるようにしました。</a:t>
            </a:r>
          </a:p>
        </p:txBody>
      </p:sp>
      <p:sp>
        <p:nvSpPr>
          <p:cNvPr id="3072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8C425F5F-7B41-4CAE-A1B6-609E7752A650}" type="slidenum">
              <a:rPr lang="ja-JP" altLang="en-US"/>
              <a:pPr/>
              <a:t>15</a:t>
            </a:fld>
            <a:endParaRPr lang="ja-JP" altLang="en-US"/>
          </a:p>
        </p:txBody>
      </p:sp>
    </p:spTree>
    <p:extLst>
      <p:ext uri="{BB962C8B-B14F-4D97-AF65-F5344CB8AC3E}">
        <p14:creationId xmlns:p14="http://schemas.microsoft.com/office/powerpoint/2010/main" val="1221446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09828">
              <a:defRPr/>
            </a:pPr>
            <a:r>
              <a:rPr lang="ja-JP" altLang="en-US" dirty="0" smtClean="0"/>
              <a:t>位置情報検索の流れ図です。</a:t>
            </a:r>
            <a:endParaRPr lang="en-US" altLang="ja-JP" dirty="0" smtClean="0"/>
          </a:p>
          <a:p>
            <a:pPr defTabSz="909828">
              <a:defRPr/>
            </a:pPr>
            <a:r>
              <a:rPr lang="ja-JP" altLang="en-US" dirty="0" smtClean="0"/>
              <a:t>まず、</a:t>
            </a:r>
            <a:r>
              <a:rPr lang="en-US" altLang="ja-JP" dirty="0" smtClean="0"/>
              <a:t>Google Maps API</a:t>
            </a:r>
            <a:r>
              <a:rPr lang="ja-JP" altLang="en-US" dirty="0" smtClean="0"/>
              <a:t>の機能に付属されている位置情報を</a:t>
            </a:r>
            <a:r>
              <a:rPr lang="ja-JP" altLang="en-US" smtClean="0"/>
              <a:t>取得するジオコーディング</a:t>
            </a:r>
            <a:r>
              <a:rPr lang="ja-JP" altLang="en-US" dirty="0" smtClean="0"/>
              <a:t>機能を利用して端末を使用している位置を特定し、現在の場所を表示させます。</a:t>
            </a:r>
            <a:endParaRPr lang="en-US" altLang="ja-JP" dirty="0" smtClean="0"/>
          </a:p>
          <a:p>
            <a:pPr defTabSz="909828">
              <a:defRPr/>
            </a:pPr>
            <a:r>
              <a:rPr kumimoji="1" lang="ja-JP" altLang="en-US" dirty="0" smtClean="0"/>
              <a:t>次に正規表現を用いた条件判定を行い、</a:t>
            </a:r>
            <a:r>
              <a:rPr kumimoji="1" lang="en-US" altLang="ja-JP" dirty="0" smtClean="0"/>
              <a:t>API</a:t>
            </a:r>
            <a:r>
              <a:rPr kumimoji="1" lang="ja-JP" altLang="en-US" dirty="0" smtClean="0"/>
              <a:t>で取得した位置情報と自治体の位置情報が一致していれば、その場所の地域名を表示させ、そうでなければ「地域を特定できない旨アラート表示させました。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16</a:t>
            </a:fld>
            <a:endParaRPr lang="en-US" altLang="ja-JP"/>
          </a:p>
        </p:txBody>
      </p:sp>
    </p:spTree>
    <p:extLst>
      <p:ext uri="{BB962C8B-B14F-4D97-AF65-F5344CB8AC3E}">
        <p14:creationId xmlns:p14="http://schemas.microsoft.com/office/powerpoint/2010/main" val="1456016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もう</a:t>
            </a:r>
            <a:r>
              <a:rPr lang="en-US" altLang="ja-JP" dirty="0" smtClean="0"/>
              <a:t>1</a:t>
            </a:r>
            <a:r>
              <a:rPr lang="ja-JP" altLang="en-US" dirty="0" smtClean="0"/>
              <a:t>つは、「ゴミの分別表示」を追加しました。プルダウンメニューからごみの分別区分を選択すると、ゴミの種類が表示されるようにしました。</a:t>
            </a:r>
            <a:endParaRPr lang="en-US" altLang="ja-JP" dirty="0" smtClean="0"/>
          </a:p>
          <a:p>
            <a:r>
              <a:rPr lang="ja-JP" altLang="en-US" dirty="0" smtClean="0"/>
              <a:t>この機能はどの地域でも使用できます。</a:t>
            </a:r>
          </a:p>
        </p:txBody>
      </p:sp>
      <p:sp>
        <p:nvSpPr>
          <p:cNvPr id="348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2BD5794F-E5C9-4770-A2C7-5A11F02E51B1}" type="slidenum">
              <a:rPr lang="ja-JP" altLang="en-US"/>
              <a:pPr/>
              <a:t>17</a:t>
            </a:fld>
            <a:endParaRPr lang="ja-JP" altLang="en-US"/>
          </a:p>
        </p:txBody>
      </p:sp>
    </p:spTree>
    <p:extLst>
      <p:ext uri="{BB962C8B-B14F-4D97-AF65-F5344CB8AC3E}">
        <p14:creationId xmlns:p14="http://schemas.microsoft.com/office/powerpoint/2010/main" val="1271458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まとめです。</a:t>
            </a:r>
            <a:endParaRPr kumimoji="1" lang="en-US" altLang="ja-JP" dirty="0" smtClean="0"/>
          </a:p>
          <a:p>
            <a:r>
              <a:rPr kumimoji="1" lang="ja-JP" altLang="en-US" dirty="0" smtClean="0"/>
              <a:t>オープンソースの</a:t>
            </a:r>
            <a:r>
              <a:rPr kumimoji="1" lang="en-US" altLang="ja-JP" dirty="0" smtClean="0"/>
              <a:t>5374</a:t>
            </a:r>
            <a:r>
              <a:rPr kumimoji="1" lang="ja-JP" altLang="en-US" dirty="0" smtClean="0"/>
              <a:t>を再利用してゴミの分別を提供するソフトを開発しました。構築したソフトは</a:t>
            </a:r>
            <a:r>
              <a:rPr kumimoji="1" lang="en-US" altLang="ja-JP" dirty="0" smtClean="0"/>
              <a:t>GitHub</a:t>
            </a:r>
            <a:r>
              <a:rPr kumimoji="1" lang="ja-JP" altLang="en-US" dirty="0" smtClean="0"/>
              <a:t>上に保存され、オープンデータとして提供しました。現在このソフトは品川区と静岡市で使用されています。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18</a:t>
            </a:fld>
            <a:endParaRPr lang="en-US" altLang="ja-JP"/>
          </a:p>
        </p:txBody>
      </p:sp>
    </p:spTree>
    <p:extLst>
      <p:ext uri="{BB962C8B-B14F-4D97-AF65-F5344CB8AC3E}">
        <p14:creationId xmlns:p14="http://schemas.microsoft.com/office/powerpoint/2010/main" val="3906577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参考文献はスライドの通りです。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19</a:t>
            </a:fld>
            <a:endParaRPr lang="en-US" altLang="ja-JP"/>
          </a:p>
        </p:txBody>
      </p:sp>
    </p:spTree>
    <p:extLst>
      <p:ext uri="{BB962C8B-B14F-4D97-AF65-F5344CB8AC3E}">
        <p14:creationId xmlns:p14="http://schemas.microsoft.com/office/powerpoint/2010/main" val="2898126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8842" algn="just">
              <a:defRPr/>
            </a:pPr>
            <a:r>
              <a:rPr lang="ja-JP" altLang="en-US" sz="1300" kern="100" dirty="0">
                <a:solidFill>
                  <a:schemeClr val="bg1">
                    <a:lumMod val="75000"/>
                  </a:schemeClr>
                </a:solidFill>
                <a:latin typeface="+mn-ea"/>
              </a:rPr>
              <a:t>近年、</a:t>
            </a:r>
            <a:r>
              <a:rPr lang="ja-JP" altLang="ja-JP" sz="1300" kern="100" dirty="0">
                <a:latin typeface="+mn-ea"/>
              </a:rPr>
              <a:t>様々な地域で</a:t>
            </a:r>
            <a:r>
              <a:rPr lang="ja-JP" altLang="en-US" sz="1300" kern="100" dirty="0">
                <a:latin typeface="+mn-ea"/>
              </a:rPr>
              <a:t>、</a:t>
            </a:r>
            <a:r>
              <a:rPr lang="ja-JP" altLang="ja-JP" sz="1300" kern="100" dirty="0">
                <a:latin typeface="+mn-ea"/>
              </a:rPr>
              <a:t>ゴミのポイ捨てなどの問題は深刻になりつつあ</a:t>
            </a:r>
            <a:r>
              <a:rPr lang="ja-JP" altLang="en-US" sz="1300" kern="100" dirty="0">
                <a:latin typeface="+mn-ea"/>
              </a:rPr>
              <a:t>ります</a:t>
            </a:r>
            <a:r>
              <a:rPr lang="ja-JP" altLang="ja-JP" sz="1300" kern="100" dirty="0">
                <a:latin typeface="+mn-ea"/>
              </a:rPr>
              <a:t>。</a:t>
            </a:r>
            <a:r>
              <a:rPr lang="ja-JP" altLang="en-US" sz="1300" kern="100" dirty="0">
                <a:latin typeface="+mn-ea"/>
              </a:rPr>
              <a:t>例えば、新しい地域に住むことになった場合、地域ごとにゴミ出し方法が違うということがあります。このような場合、</a:t>
            </a:r>
            <a:r>
              <a:rPr lang="en-US" altLang="ja-JP" sz="1300" kern="100">
                <a:latin typeface="+mn-ea"/>
              </a:rPr>
              <a:t>5374</a:t>
            </a:r>
            <a:r>
              <a:rPr lang="ja-JP" altLang="en-US" sz="1300" kern="100">
                <a:latin typeface="+mn-ea"/>
              </a:rPr>
              <a:t>と</a:t>
            </a:r>
            <a:r>
              <a:rPr lang="ja-JP" altLang="en-US" sz="1300" kern="100" dirty="0">
                <a:latin typeface="+mn-ea"/>
              </a:rPr>
              <a:t>いう</a:t>
            </a:r>
            <a:r>
              <a:rPr lang="en-US" altLang="ja-JP" sz="1300" kern="100" dirty="0">
                <a:latin typeface="+mn-ea"/>
              </a:rPr>
              <a:t>Web</a:t>
            </a:r>
            <a:r>
              <a:rPr lang="ja-JP" altLang="en-US" sz="1300" kern="100" dirty="0">
                <a:latin typeface="+mn-ea"/>
              </a:rPr>
              <a:t>アプリケーションを使えば、「いつ、どのごみが収集されているのか」という情報がすぐに分かるようにデザインされています。</a:t>
            </a:r>
            <a:endParaRPr lang="en-US" altLang="ja-JP" sz="1300" kern="100" dirty="0">
              <a:latin typeface="+mn-ea"/>
            </a:endParaRPr>
          </a:p>
          <a:p>
            <a:pPr indent="138842" algn="just">
              <a:defRPr/>
            </a:pPr>
            <a:r>
              <a:rPr lang="ja-JP" altLang="en-US" sz="1300" kern="100" dirty="0">
                <a:latin typeface="+mn-ea"/>
              </a:rPr>
              <a:t>その</a:t>
            </a:r>
            <a:r>
              <a:rPr lang="en-US" altLang="ja-JP" sz="1300" kern="100" dirty="0">
                <a:latin typeface="+mn-ea"/>
              </a:rPr>
              <a:t>5374</a:t>
            </a:r>
            <a:r>
              <a:rPr lang="ja-JP" altLang="en-US" sz="1300" kern="100" dirty="0">
                <a:latin typeface="+mn-ea"/>
              </a:rPr>
              <a:t>の機能に</a:t>
            </a:r>
            <a:r>
              <a:rPr lang="en-US" altLang="ja-JP" sz="1300" kern="100" dirty="0">
                <a:latin typeface="+mn-ea"/>
              </a:rPr>
              <a:t>GPS</a:t>
            </a:r>
            <a:r>
              <a:rPr lang="ja-JP" altLang="en-US" sz="1300" kern="100" dirty="0">
                <a:latin typeface="+mn-ea"/>
              </a:rPr>
              <a:t>から位置情報を取得する機能を追加して、より便利で使いやすくするように工夫をしました。</a:t>
            </a:r>
            <a:endParaRPr lang="en-US" altLang="ja-JP" sz="1300" kern="100" dirty="0">
              <a:latin typeface="+mn-ea"/>
            </a:endParaRPr>
          </a:p>
          <a:p>
            <a:pPr indent="138842" algn="just">
              <a:defRPr/>
            </a:pPr>
            <a:r>
              <a:rPr lang="ja-JP" altLang="en-US" sz="1300" kern="100" dirty="0">
                <a:latin typeface="+mn-ea"/>
              </a:rPr>
              <a:t>そして、ゴミの品目から、燃えるゴミ、燃えないゴミなどといった、ゴミの分別区分を調べる機能を追加して利用者の便宜を図りました。</a:t>
            </a:r>
            <a:endParaRPr lang="en-US" altLang="ja-JP" sz="1300" kern="100" dirty="0">
              <a:latin typeface="+mn-ea"/>
            </a:endParaRPr>
          </a:p>
          <a:p>
            <a:pPr indent="138842" algn="just">
              <a:defRPr/>
            </a:pPr>
            <a:endParaRPr lang="ja-JP" altLang="en-US" dirty="0">
              <a:latin typeface="+mn-ea"/>
            </a:endParaRPr>
          </a:p>
        </p:txBody>
      </p:sp>
      <p:sp>
        <p:nvSpPr>
          <p:cNvPr id="92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B8A3388A-69FC-4590-8467-5E75C862A4AF}" type="slidenum">
              <a:rPr lang="ja-JP" altLang="en-US"/>
              <a:pPr/>
              <a:t>3</a:t>
            </a:fld>
            <a:endParaRPr lang="ja-JP" altLang="en-US"/>
          </a:p>
        </p:txBody>
      </p:sp>
    </p:spTree>
    <p:extLst>
      <p:ext uri="{BB962C8B-B14F-4D97-AF65-F5344CB8AC3E}">
        <p14:creationId xmlns:p14="http://schemas.microsoft.com/office/powerpoint/2010/main" val="241627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8842" algn="just">
              <a:defRPr/>
            </a:pPr>
            <a:r>
              <a:rPr lang="en-US" altLang="ja-JP" sz="1300" kern="100" dirty="0">
                <a:latin typeface="+mn-ea"/>
              </a:rPr>
              <a:t>5374</a:t>
            </a:r>
            <a:r>
              <a:rPr lang="ja-JP" altLang="ja-JP" sz="1300" kern="100" dirty="0">
                <a:latin typeface="+mn-ea"/>
              </a:rPr>
              <a:t>とは、</a:t>
            </a:r>
            <a:r>
              <a:rPr lang="en-US" altLang="ja-JP" sz="1300" kern="100" dirty="0">
                <a:latin typeface="+mn-ea"/>
              </a:rPr>
              <a:t>2013</a:t>
            </a:r>
            <a:r>
              <a:rPr lang="ja-JP" altLang="ja-JP" sz="1300" kern="100" dirty="0">
                <a:latin typeface="+mn-ea"/>
              </a:rPr>
              <a:t>年</a:t>
            </a:r>
            <a:r>
              <a:rPr lang="en-US" altLang="ja-JP" sz="1300" kern="100" dirty="0">
                <a:latin typeface="+mn-ea"/>
              </a:rPr>
              <a:t>9</a:t>
            </a:r>
            <a:r>
              <a:rPr lang="ja-JP" altLang="ja-JP" sz="1300" kern="100" dirty="0">
                <a:latin typeface="+mn-ea"/>
              </a:rPr>
              <a:t>月に石川県金沢市が運営している</a:t>
            </a:r>
            <a:r>
              <a:rPr lang="ja-JP" altLang="en-US" sz="1300" kern="100" dirty="0">
                <a:latin typeface="+mn-ea"/>
              </a:rPr>
              <a:t>コミュニティ</a:t>
            </a:r>
            <a:r>
              <a:rPr lang="en-US" altLang="ja-JP" sz="1300" kern="100" dirty="0">
                <a:latin typeface="+mn-ea"/>
              </a:rPr>
              <a:t>Code for Kanazawa</a:t>
            </a:r>
            <a:r>
              <a:rPr lang="ja-JP" altLang="ja-JP" sz="1300" kern="100" dirty="0">
                <a:latin typeface="+mn-ea"/>
              </a:rPr>
              <a:t>によって作成された</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a:t>
            </a:r>
            <a:r>
              <a:rPr lang="ja-JP" altLang="en-US" sz="1300" kern="100" dirty="0">
                <a:latin typeface="+mn-ea"/>
              </a:rPr>
              <a:t>す</a:t>
            </a:r>
            <a:r>
              <a:rPr lang="ja-JP" altLang="ja-JP" sz="1300" kern="100" dirty="0">
                <a:latin typeface="+mn-ea"/>
              </a:rPr>
              <a:t>。</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で作成されている</a:t>
            </a:r>
            <a:r>
              <a:rPr lang="ja-JP" altLang="en-US" sz="1300" kern="100" dirty="0">
                <a:latin typeface="+mn-ea"/>
              </a:rPr>
              <a:t>ため</a:t>
            </a:r>
            <a:r>
              <a:rPr lang="ja-JP" altLang="ja-JP" sz="1300" kern="100" dirty="0">
                <a:latin typeface="+mn-ea"/>
              </a:rPr>
              <a:t>、</a:t>
            </a:r>
            <a:r>
              <a:rPr lang="ja-JP" altLang="en-US" sz="1300" kern="100" dirty="0">
                <a:latin typeface="+mn-ea"/>
              </a:rPr>
              <a:t>スマートフォンやパソコンなどのブラウザから端末を問わずに使用することができるため、誰でも簡単に使いやすくなっています。また</a:t>
            </a:r>
            <a:r>
              <a:rPr lang="en-US" altLang="ja-JP" sz="1300" kern="100" dirty="0">
                <a:latin typeface="+mn-ea"/>
              </a:rPr>
              <a:t>HTML</a:t>
            </a:r>
            <a:r>
              <a:rPr lang="ja-JP" altLang="en-US" sz="1300" kern="100" dirty="0">
                <a:latin typeface="+mn-ea"/>
              </a:rPr>
              <a:t>や</a:t>
            </a:r>
            <a:r>
              <a:rPr lang="en-US" altLang="ja-JP" sz="1300" kern="100" dirty="0">
                <a:latin typeface="+mn-ea"/>
              </a:rPr>
              <a:t>JavaScript</a:t>
            </a:r>
            <a:r>
              <a:rPr lang="ja-JP" altLang="en-US" sz="1300" kern="100" dirty="0">
                <a:latin typeface="+mn-ea"/>
              </a:rPr>
              <a:t>などの地域があれば、ソースコードを書き換えて編集することもできるので、例えばゴミの出し方が変わってもすぐに対応ができます。</a:t>
            </a:r>
            <a:r>
              <a:rPr lang="en-US" altLang="ja-JP" sz="1300" kern="100" dirty="0">
                <a:latin typeface="+mn-ea"/>
              </a:rPr>
              <a:t>2015</a:t>
            </a:r>
            <a:r>
              <a:rPr lang="ja-JP" altLang="en-US" sz="1300" kern="100" dirty="0">
                <a:latin typeface="+mn-ea"/>
              </a:rPr>
              <a:t>年</a:t>
            </a:r>
            <a:r>
              <a:rPr lang="en-US" altLang="ja-JP" sz="1300" kern="100" dirty="0">
                <a:latin typeface="+mn-ea"/>
              </a:rPr>
              <a:t>10</a:t>
            </a:r>
            <a:r>
              <a:rPr lang="ja-JP" altLang="en-US" sz="1300" kern="100" dirty="0">
                <a:latin typeface="+mn-ea"/>
              </a:rPr>
              <a:t>月現在、</a:t>
            </a:r>
            <a:r>
              <a:rPr lang="en-US" altLang="ja-JP" sz="1300" kern="100" dirty="0">
                <a:latin typeface="+mn-ea"/>
              </a:rPr>
              <a:t>24</a:t>
            </a:r>
            <a:r>
              <a:rPr lang="ja-JP" altLang="en-US" sz="1300" kern="100" dirty="0">
                <a:latin typeface="+mn-ea"/>
              </a:rPr>
              <a:t>都道府県</a:t>
            </a:r>
            <a:r>
              <a:rPr lang="en-US" altLang="ja-JP" sz="1300" kern="100" dirty="0">
                <a:latin typeface="+mn-ea"/>
              </a:rPr>
              <a:t>79</a:t>
            </a:r>
            <a:r>
              <a:rPr lang="ja-JP" altLang="en-US" sz="1300" kern="100" dirty="0">
                <a:latin typeface="+mn-ea"/>
              </a:rPr>
              <a:t>市区町村にまで広がっています。</a:t>
            </a:r>
            <a:endParaRPr lang="ja-JP" altLang="en-US" dirty="0">
              <a:latin typeface="+mn-ea"/>
            </a:endParaRPr>
          </a:p>
        </p:txBody>
      </p:sp>
      <p:sp>
        <p:nvSpPr>
          <p:cNvPr id="1126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45C04E40-EAC2-4701-817D-70195414E5E8}" type="slidenum">
              <a:rPr lang="ja-JP" altLang="en-US"/>
              <a:pPr/>
              <a:t>4</a:t>
            </a:fld>
            <a:endParaRPr lang="ja-JP" altLang="en-US"/>
          </a:p>
        </p:txBody>
      </p:sp>
    </p:spTree>
    <p:extLst>
      <p:ext uri="{BB962C8B-B14F-4D97-AF65-F5344CB8AC3E}">
        <p14:creationId xmlns:p14="http://schemas.microsoft.com/office/powerpoint/2010/main" val="875058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本アプリケーションはプルダウンメニュー</a:t>
            </a:r>
            <a:r>
              <a:rPr kumimoji="1" lang="en-US" altLang="ja-JP" dirty="0" smtClean="0"/>
              <a:t>1</a:t>
            </a:r>
            <a:r>
              <a:rPr kumimoji="1" lang="ja-JP" altLang="en-US" dirty="0" smtClean="0"/>
              <a:t>つとアコーディオンメニュー</a:t>
            </a:r>
            <a:r>
              <a:rPr kumimoji="1" lang="en-US" altLang="ja-JP" dirty="0" smtClean="0"/>
              <a:t>3</a:t>
            </a:r>
            <a:r>
              <a:rPr kumimoji="1" lang="ja-JP" altLang="en-US" dirty="0" err="1" smtClean="0"/>
              <a:t>つで構</a:t>
            </a:r>
            <a:r>
              <a:rPr kumimoji="1" lang="ja-JP" altLang="en-US" dirty="0" smtClean="0"/>
              <a:t>成されています。プルダウンメニューは地域を選択する機能、</a:t>
            </a:r>
            <a:r>
              <a:rPr kumimoji="1" lang="en-US" altLang="ja-JP" dirty="0" smtClean="0"/>
              <a:t>1</a:t>
            </a:r>
            <a:r>
              <a:rPr kumimoji="1" lang="ja-JP" altLang="en-US" dirty="0" smtClean="0"/>
              <a:t>つ目のアコーディオンメニューはプルダウンメニューで選択されたとき、アコーディオンメニューでゴミの種類が表示されます。</a:t>
            </a:r>
            <a:r>
              <a:rPr kumimoji="1" lang="en-US" altLang="ja-JP" dirty="0" smtClean="0"/>
              <a:t>2</a:t>
            </a:r>
            <a:r>
              <a:rPr kumimoji="1" lang="ja-JP" altLang="en-US" dirty="0" smtClean="0"/>
              <a:t>つ目はゴミの種類をタップしたときにアコーディオンメニューでゴミの品目が表示されます。</a:t>
            </a:r>
            <a:endParaRPr kumimoji="1" lang="en-US" altLang="ja-JP" dirty="0" smtClean="0"/>
          </a:p>
          <a:p>
            <a:r>
              <a:rPr kumimoji="1" lang="ja-JP" altLang="en-US" dirty="0" smtClean="0"/>
              <a:t>各機能の詳細説明を次ページ以降で行います。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7</a:t>
            </a:fld>
            <a:endParaRPr lang="en-US" altLang="ja-JP"/>
          </a:p>
        </p:txBody>
      </p:sp>
    </p:spTree>
    <p:extLst>
      <p:ext uri="{BB962C8B-B14F-4D97-AF65-F5344CB8AC3E}">
        <p14:creationId xmlns:p14="http://schemas.microsoft.com/office/powerpoint/2010/main" val="1487824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こちらはアプリケーションの操作画面です。プルダウンメニューにより、調べたい地域を選択すると、その地域の分別区分が表示されます。</a:t>
            </a:r>
            <a:endParaRPr lang="en-US" altLang="ja-JP" dirty="0" smtClean="0"/>
          </a:p>
          <a:p>
            <a:r>
              <a:rPr lang="ja-JP" altLang="en-US" dirty="0" smtClean="0"/>
              <a:t>ここでは「坂戸」という地域を選択します。なお、自治体によって住所と地域が異なる場合があります。</a:t>
            </a:r>
          </a:p>
        </p:txBody>
      </p:sp>
      <p:sp>
        <p:nvSpPr>
          <p:cNvPr id="1331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AFE1DAE0-248A-4A0A-ABE1-887DDA5BFEF5}" type="slidenum">
              <a:rPr lang="ja-JP" altLang="en-US"/>
              <a:pPr/>
              <a:t>8</a:t>
            </a:fld>
            <a:endParaRPr lang="ja-JP" altLang="en-US"/>
          </a:p>
        </p:txBody>
      </p:sp>
    </p:spTree>
    <p:extLst>
      <p:ext uri="{BB962C8B-B14F-4D97-AF65-F5344CB8AC3E}">
        <p14:creationId xmlns:p14="http://schemas.microsoft.com/office/powerpoint/2010/main" val="1202743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すると「坂戸」という地域の分別区分が最も捨てる日が近い順番に表示されます。</a:t>
            </a:r>
            <a:endParaRPr lang="en-US" altLang="ja-JP" dirty="0" smtClean="0"/>
          </a:p>
          <a:p>
            <a:r>
              <a:rPr lang="ja-JP" altLang="en-US" dirty="0" smtClean="0"/>
              <a:t>また、一度登録された地域名は保存され、以降、自動的にその地域の分別区分が表示されます。</a:t>
            </a:r>
          </a:p>
        </p:txBody>
      </p:sp>
      <p:sp>
        <p:nvSpPr>
          <p:cNvPr id="1536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10D3BBBA-6684-4CF4-8422-AF15F03F3CFC}" type="slidenum">
              <a:rPr lang="ja-JP" altLang="en-US"/>
              <a:pPr/>
              <a:t>9</a:t>
            </a:fld>
            <a:endParaRPr lang="ja-JP" altLang="en-US"/>
          </a:p>
        </p:txBody>
      </p:sp>
    </p:spTree>
    <p:extLst>
      <p:ext uri="{BB962C8B-B14F-4D97-AF65-F5344CB8AC3E}">
        <p14:creationId xmlns:p14="http://schemas.microsoft.com/office/powerpoint/2010/main" val="2477177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続いてゴミの分別区分を押下すると、捨てることが出来るごみの一覧が表示されます。</a:t>
            </a:r>
            <a:endParaRPr lang="en-US" altLang="ja-JP" dirty="0" smtClean="0"/>
          </a:p>
          <a:p>
            <a:r>
              <a:rPr lang="ja-JP" altLang="en-US" dirty="0" smtClean="0"/>
              <a:t>ここでは「燃やせるごみ」という地域を選択します。すると燃やすことのできるごみの一覧が表示されます。ごみの一覧は昇順で表示されます。</a:t>
            </a:r>
          </a:p>
        </p:txBody>
      </p:sp>
      <p:sp>
        <p:nvSpPr>
          <p:cNvPr id="1741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3101E1F0-13F0-44EF-9043-BC2DC4C509B9}" type="slidenum">
              <a:rPr lang="ja-JP" altLang="en-US"/>
              <a:pPr/>
              <a:t>10</a:t>
            </a:fld>
            <a:endParaRPr lang="ja-JP" altLang="en-US"/>
          </a:p>
        </p:txBody>
      </p:sp>
    </p:spTree>
    <p:extLst>
      <p:ext uri="{BB962C8B-B14F-4D97-AF65-F5344CB8AC3E}">
        <p14:creationId xmlns:p14="http://schemas.microsoft.com/office/powerpoint/2010/main" val="4186618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研究方法です。まず、アプリケーションの改良に必要である</a:t>
            </a:r>
            <a:r>
              <a:rPr lang="en-US" altLang="ja-JP" dirty="0" smtClean="0"/>
              <a:t>JavaScript</a:t>
            </a:r>
            <a:r>
              <a:rPr lang="ja-JP" altLang="en-US" dirty="0" smtClean="0"/>
              <a:t>と</a:t>
            </a:r>
            <a:r>
              <a:rPr lang="en-US" altLang="ja-JP" dirty="0" smtClean="0"/>
              <a:t>Google Maps API</a:t>
            </a:r>
            <a:r>
              <a:rPr lang="ja-JP" altLang="en-US" dirty="0" smtClean="0"/>
              <a:t>の学習をしました。また。アプリケーションの記録が残るように</a:t>
            </a:r>
            <a:r>
              <a:rPr lang="en-US" altLang="ja-JP" dirty="0" smtClean="0"/>
              <a:t>GitHub</a:t>
            </a:r>
            <a:r>
              <a:rPr lang="ja-JP" altLang="en-US" dirty="0" smtClean="0"/>
              <a:t>の登録を行いました。そして、アプリケーションのソースコードの実装を</a:t>
            </a:r>
            <a:r>
              <a:rPr lang="ja-JP" altLang="en-US" smtClean="0"/>
              <a:t>行いました。実装をしたソースコードはゴミの分別区分を調べるゴミ分類検索機能の実装を行いました。</a:t>
            </a:r>
            <a:endParaRPr lang="ja-JP" altLang="en-US" dirty="0" smtClean="0"/>
          </a:p>
        </p:txBody>
      </p:sp>
      <p:sp>
        <p:nvSpPr>
          <p:cNvPr id="2150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A896C87C-D76A-4BA6-AA1B-9BE788F73567}" type="slidenum">
              <a:rPr lang="ja-JP" altLang="en-US"/>
              <a:pPr/>
              <a:t>11</a:t>
            </a:fld>
            <a:endParaRPr lang="ja-JP" altLang="en-US"/>
          </a:p>
        </p:txBody>
      </p:sp>
    </p:spTree>
    <p:extLst>
      <p:ext uri="{BB962C8B-B14F-4D97-AF65-F5344CB8AC3E}">
        <p14:creationId xmlns:p14="http://schemas.microsoft.com/office/powerpoint/2010/main" val="2138832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システム環境です。今回必要な開発言語は</a:t>
            </a:r>
            <a:r>
              <a:rPr lang="en-US" altLang="ja-JP" dirty="0" smtClean="0"/>
              <a:t>JavaScript</a:t>
            </a:r>
            <a:r>
              <a:rPr lang="ja-JP" altLang="en-US" dirty="0" smtClean="0"/>
              <a:t>と</a:t>
            </a:r>
            <a:r>
              <a:rPr lang="en-US" altLang="ja-JP" dirty="0" smtClean="0"/>
              <a:t>jQuery</a:t>
            </a:r>
            <a:r>
              <a:rPr lang="ja-JP" altLang="en-US" dirty="0" err="1" smtClean="0"/>
              <a:t>、</a:t>
            </a:r>
            <a:r>
              <a:rPr lang="ja-JP" altLang="en-US" dirty="0" smtClean="0"/>
              <a:t>開発環境は</a:t>
            </a:r>
            <a:r>
              <a:rPr lang="en-US" altLang="ja-JP" dirty="0" smtClean="0"/>
              <a:t>Windows7</a:t>
            </a:r>
            <a:r>
              <a:rPr lang="ja-JP" altLang="en-US" dirty="0" err="1" smtClean="0"/>
              <a:t>、</a:t>
            </a:r>
            <a:r>
              <a:rPr lang="en-US" altLang="ja-JP" dirty="0" smtClean="0"/>
              <a:t>GitHub</a:t>
            </a:r>
            <a:r>
              <a:rPr lang="ja-JP" altLang="en-US" dirty="0" smtClean="0"/>
              <a:t>を使用しました。</a:t>
            </a:r>
            <a:endParaRPr lang="en-US" altLang="ja-JP" dirty="0" smtClean="0"/>
          </a:p>
          <a:p>
            <a:r>
              <a:rPr lang="en-US" altLang="ja-JP" dirty="0" smtClean="0"/>
              <a:t>JavaScript</a:t>
            </a:r>
            <a:r>
              <a:rPr lang="ja-JP" altLang="en-US" dirty="0" smtClean="0"/>
              <a:t>は、ブラウザに実装されているプログラミング言語です。なお、「</a:t>
            </a:r>
            <a:r>
              <a:rPr lang="en-US" altLang="ja-JP" dirty="0" smtClean="0"/>
              <a:t>Java</a:t>
            </a:r>
            <a:r>
              <a:rPr lang="ja-JP" altLang="en-US" dirty="0" smtClean="0"/>
              <a:t>」という言語もありますが、</a:t>
            </a:r>
            <a:r>
              <a:rPr lang="en-US" altLang="ja-JP" dirty="0" smtClean="0"/>
              <a:t>JavaScript</a:t>
            </a:r>
            <a:r>
              <a:rPr lang="ja-JP" altLang="en-US" dirty="0" smtClean="0"/>
              <a:t>と</a:t>
            </a:r>
            <a:r>
              <a:rPr lang="en-US" altLang="ja-JP" dirty="0" smtClean="0"/>
              <a:t>Java</a:t>
            </a:r>
            <a:r>
              <a:rPr lang="ja-JP" altLang="en-US" dirty="0" smtClean="0"/>
              <a:t>は全く別のプログラミング言語になります。</a:t>
            </a:r>
            <a:endParaRPr lang="en-US" altLang="ja-JP" dirty="0" smtClean="0"/>
          </a:p>
          <a:p>
            <a:r>
              <a:rPr lang="en-US" altLang="ja-JP" dirty="0" smtClean="0"/>
              <a:t>jQuery</a:t>
            </a:r>
            <a:r>
              <a:rPr lang="ja-JP" altLang="en-US" dirty="0" smtClean="0"/>
              <a:t>は、</a:t>
            </a:r>
            <a:r>
              <a:rPr lang="en-US" altLang="ja-JP" dirty="0" smtClean="0"/>
              <a:t>JavaScript</a:t>
            </a:r>
            <a:r>
              <a:rPr lang="ja-JP" altLang="en-US" dirty="0" smtClean="0"/>
              <a:t>を便利に扱うためのライブラリです。複雑なコードを</a:t>
            </a:r>
            <a:r>
              <a:rPr lang="en-US" altLang="ja-JP" dirty="0" smtClean="0"/>
              <a:t>JavaScript</a:t>
            </a:r>
            <a:r>
              <a:rPr lang="ja-JP" altLang="en-US" dirty="0" smtClean="0"/>
              <a:t>で書こうとすると、コード量が多くなってしまいますが、</a:t>
            </a:r>
            <a:r>
              <a:rPr lang="en-US" altLang="ja-JP" dirty="0" smtClean="0"/>
              <a:t>jQuery</a:t>
            </a:r>
            <a:r>
              <a:rPr lang="ja-JP" altLang="en-US" dirty="0" smtClean="0"/>
              <a:t>を使うと簡潔に書くことが出来ます。</a:t>
            </a:r>
            <a:endParaRPr lang="en-US" altLang="ja-JP" dirty="0" smtClean="0"/>
          </a:p>
          <a:p>
            <a:r>
              <a:rPr lang="en-US" altLang="ja-JP" dirty="0" smtClean="0"/>
              <a:t>GitHub</a:t>
            </a:r>
            <a:r>
              <a:rPr lang="ja-JP" altLang="en-US" dirty="0" smtClean="0"/>
              <a:t>は、</a:t>
            </a:r>
            <a:r>
              <a:rPr lang="en-US" altLang="ja-JP" dirty="0" smtClean="0"/>
              <a:t>2008</a:t>
            </a:r>
            <a:r>
              <a:rPr lang="ja-JP" altLang="en-US" dirty="0" smtClean="0"/>
              <a:t>年に開発された</a:t>
            </a:r>
            <a:r>
              <a:rPr lang="en-US" altLang="ja-JP" dirty="0" err="1" smtClean="0"/>
              <a:t>Git</a:t>
            </a:r>
            <a:r>
              <a:rPr lang="ja-JP" altLang="en-US" dirty="0" smtClean="0"/>
              <a:t>の共有リポジトリで様々な</a:t>
            </a:r>
            <a:r>
              <a:rPr lang="en-US" altLang="ja-JP" dirty="0" smtClean="0"/>
              <a:t>Web</a:t>
            </a:r>
            <a:r>
              <a:rPr lang="ja-JP" altLang="en-US" dirty="0" smtClean="0"/>
              <a:t>ツールを提供するサービスです。</a:t>
            </a:r>
            <a:r>
              <a:rPr lang="en-US" altLang="ja-JP" dirty="0" smtClean="0"/>
              <a:t>GitHub</a:t>
            </a:r>
            <a:r>
              <a:rPr lang="ja-JP" altLang="en-US" dirty="0" smtClean="0"/>
              <a:t>を使う利点としては３つあり、</a:t>
            </a:r>
            <a:r>
              <a:rPr lang="en-US" altLang="ja-JP" dirty="0" smtClean="0"/>
              <a:t>1</a:t>
            </a:r>
            <a:r>
              <a:rPr lang="ja-JP" altLang="en-US" dirty="0" err="1" smtClean="0"/>
              <a:t>つは</a:t>
            </a:r>
            <a:r>
              <a:rPr lang="ja-JP" altLang="en-US" dirty="0" smtClean="0"/>
              <a:t>外部サービスであるため、サーバーを立てる必要がないこと、</a:t>
            </a:r>
            <a:r>
              <a:rPr lang="en-US" altLang="ja-JP" dirty="0" smtClean="0"/>
              <a:t>2</a:t>
            </a:r>
            <a:r>
              <a:rPr lang="ja-JP" altLang="en-US" dirty="0" smtClean="0"/>
              <a:t>つ目に基本的な操作は無料で使えるということ、最後にソースコードの修正や提案などを気軽に送って取り入れてもらう、プルリクエスト機能があります。そのため、多くの開発者に利用されています。</a:t>
            </a:r>
            <a:endParaRPr lang="en-US" altLang="ja-JP" dirty="0" smtClean="0"/>
          </a:p>
          <a:p>
            <a:r>
              <a:rPr lang="en-US" altLang="ja-JP" dirty="0" smtClean="0"/>
              <a:t>2008</a:t>
            </a:r>
            <a:r>
              <a:rPr lang="ja-JP" altLang="en-US" dirty="0" smtClean="0"/>
              <a:t>年に</a:t>
            </a:r>
            <a:r>
              <a:rPr lang="en-US" altLang="ja-JP" dirty="0" smtClean="0"/>
              <a:t>Tom </a:t>
            </a:r>
            <a:r>
              <a:rPr lang="en-US" altLang="ja-JP" dirty="0" err="1" smtClean="0"/>
              <a:t>Perston</a:t>
            </a:r>
            <a:r>
              <a:rPr lang="en-US" altLang="ja-JP" dirty="0" smtClean="0"/>
              <a:t>-Werner</a:t>
            </a:r>
            <a:r>
              <a:rPr lang="ja-JP" altLang="en-US" dirty="0" smtClean="0"/>
              <a:t>（トム・プレストン・ワーナー）らによって公開されました。バージョン管理システムである</a:t>
            </a:r>
            <a:r>
              <a:rPr lang="en-US" altLang="ja-JP" dirty="0" err="1" smtClean="0"/>
              <a:t>Git</a:t>
            </a:r>
            <a:r>
              <a:rPr lang="ja-JP" altLang="en-US" dirty="0" smtClean="0"/>
              <a:t>のホスティングサービスとして開発した</a:t>
            </a:r>
            <a:r>
              <a:rPr lang="en-US" altLang="ja-JP" dirty="0" smtClean="0"/>
              <a:t>GitHub</a:t>
            </a:r>
            <a:r>
              <a:rPr lang="ja-JP" altLang="en-US" dirty="0" smtClean="0"/>
              <a:t>は、</a:t>
            </a:r>
            <a:r>
              <a:rPr lang="en-US" altLang="ja-JP" dirty="0" smtClean="0"/>
              <a:t>Web</a:t>
            </a:r>
            <a:r>
              <a:rPr lang="ja-JP" altLang="en-US" dirty="0" smtClean="0"/>
              <a:t>サイトとして作られているため、コマンドラインが苦手な開発者でも簡単に利用することが出来ます。</a:t>
            </a:r>
            <a:endParaRPr lang="en-US" altLang="ja-JP" dirty="0" smtClean="0"/>
          </a:p>
          <a:p>
            <a:endParaRPr lang="ja-JP" altLang="en-US" dirty="0" smtClean="0"/>
          </a:p>
        </p:txBody>
      </p:sp>
      <p:sp>
        <p:nvSpPr>
          <p:cNvPr id="2355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7D25DC5A-2645-431B-AC8A-6B056C58B671}" type="slidenum">
              <a:rPr lang="ja-JP" altLang="en-US"/>
              <a:pPr/>
              <a:t>12</a:t>
            </a:fld>
            <a:endParaRPr lang="ja-JP" altLang="en-US"/>
          </a:p>
        </p:txBody>
      </p:sp>
    </p:spTree>
    <p:extLst>
      <p:ext uri="{BB962C8B-B14F-4D97-AF65-F5344CB8AC3E}">
        <p14:creationId xmlns:p14="http://schemas.microsoft.com/office/powerpoint/2010/main" val="340117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43A43F6-57B0-4479-9F43-C440583687C9}"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テキスト ボックス 6"/>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extLst>
      <p:ext uri="{BB962C8B-B14F-4D97-AF65-F5344CB8AC3E}">
        <p14:creationId xmlns:p14="http://schemas.microsoft.com/office/powerpoint/2010/main" val="21052963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3F1FB93-ED85-4B64-9CFC-2AF2EACDFA1B}"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1984E8B4-6352-4A8C-BD84-BF0E81006520}" type="slidenum">
              <a:rPr lang="ja-JP" altLang="en-US"/>
              <a:pPr/>
              <a:t>‹#›</a:t>
            </a:fld>
            <a:endParaRPr lang="en-US" altLang="ja-JP"/>
          </a:p>
        </p:txBody>
      </p:sp>
    </p:spTree>
    <p:extLst>
      <p:ext uri="{BB962C8B-B14F-4D97-AF65-F5344CB8AC3E}">
        <p14:creationId xmlns:p14="http://schemas.microsoft.com/office/powerpoint/2010/main" val="262242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396196" y="1643050"/>
            <a:ext cx="2414588" cy="4483114"/>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152434" y="928670"/>
            <a:ext cx="7078663" cy="5197494"/>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53839E5-AB03-4B30-A541-8CB924E6C266}"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4ACA1F-785E-4208-8ECA-649E6C1FAE5B}" type="slidenum">
              <a:rPr lang="ja-JP" altLang="en-US"/>
              <a:pPr/>
              <a:t>‹#›</a:t>
            </a:fld>
            <a:endParaRPr lang="en-US" altLang="ja-JP"/>
          </a:p>
        </p:txBody>
      </p:sp>
    </p:spTree>
    <p:extLst>
      <p:ext uri="{BB962C8B-B14F-4D97-AF65-F5344CB8AC3E}">
        <p14:creationId xmlns:p14="http://schemas.microsoft.com/office/powerpoint/2010/main" val="2444152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5"/>
            <a:ext cx="8420100" cy="1470025"/>
          </a:xfrm>
        </p:spPr>
        <p:txBody>
          <a:bodyPr/>
          <a:lstStyle>
            <a:lvl1pPr>
              <a:defRPr>
                <a:solidFill>
                  <a:schemeClr val="tx1"/>
                </a:solidFill>
              </a:defRPr>
            </a:lvl1p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3205BCF3-B455-4EDD-A496-55E0CF81B2E5}"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921C3E6B-6C57-4B99-A89F-9C863CF56315}" type="slidenum">
              <a:rPr lang="ja-JP" altLang="en-US"/>
              <a:pPr/>
              <a:t>‹#›</a:t>
            </a:fld>
            <a:endParaRPr lang="en-US" altLang="ja-JP"/>
          </a:p>
        </p:txBody>
      </p:sp>
    </p:spTree>
    <p:extLst>
      <p:ext uri="{BB962C8B-B14F-4D97-AF65-F5344CB8AC3E}">
        <p14:creationId xmlns:p14="http://schemas.microsoft.com/office/powerpoint/2010/main" val="1618134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A45E00-4273-4141-9431-A363BEFD42D8}"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49B8A1B-CF86-4749-8DFD-12286343B2E3}" type="slidenum">
              <a:rPr lang="ja-JP" altLang="en-US"/>
              <a:pPr/>
              <a:t>‹#›</a:t>
            </a:fld>
            <a:endParaRPr lang="en-US" altLang="ja-JP"/>
          </a:p>
        </p:txBody>
      </p:sp>
    </p:spTree>
    <p:extLst>
      <p:ext uri="{BB962C8B-B14F-4D97-AF65-F5344CB8AC3E}">
        <p14:creationId xmlns:p14="http://schemas.microsoft.com/office/powerpoint/2010/main" val="1014707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nchor="t"/>
          <a:lstStyle>
            <a:lvl1pPr algn="l">
              <a:defRPr sz="4000" b="1" cap="all">
                <a:solidFill>
                  <a:schemeClr val="tx1"/>
                </a:solidFill>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638" y="2906713"/>
            <a:ext cx="84201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C57CFE41-8D45-417B-87D1-CE310DB77799}"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FC3BF9BA-1DAB-43C5-BD28-18666501FB37}" type="slidenum">
              <a:rPr lang="ja-JP" altLang="en-US"/>
              <a:pPr/>
              <a:t>‹#›</a:t>
            </a:fld>
            <a:endParaRPr lang="en-US" altLang="ja-JP"/>
          </a:p>
        </p:txBody>
      </p:sp>
    </p:spTree>
    <p:extLst>
      <p:ext uri="{BB962C8B-B14F-4D97-AF65-F5344CB8AC3E}">
        <p14:creationId xmlns:p14="http://schemas.microsoft.com/office/powerpoint/2010/main" val="4098175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A40E59F1-9761-48D9-8A6E-CF8457DF2F11}" type="datetime1">
              <a:rPr lang="ja-JP" altLang="en-US" smtClean="0"/>
              <a:t>2015/12/2</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55D65F3-ED9D-4D6E-8859-A8DE6C44860A}" type="slidenum">
              <a:rPr lang="ja-JP" altLang="en-US"/>
              <a:pPr/>
              <a:t>‹#›</a:t>
            </a:fld>
            <a:endParaRPr lang="en-US" altLang="ja-JP"/>
          </a:p>
        </p:txBody>
      </p:sp>
    </p:spTree>
    <p:extLst>
      <p:ext uri="{BB962C8B-B14F-4D97-AF65-F5344CB8AC3E}">
        <p14:creationId xmlns:p14="http://schemas.microsoft.com/office/powerpoint/2010/main" val="1751913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15A37941-54D2-4EB0-AC8F-4CBDEBC2E43C}" type="datetime1">
              <a:rPr lang="ja-JP" altLang="en-US" smtClean="0"/>
              <a:t>2015/12/2</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04825AE-6F08-4B64-97CD-0EBBBD323ABF}" type="slidenum">
              <a:rPr lang="ja-JP" altLang="en-US"/>
              <a:pPr/>
              <a:t>‹#›</a:t>
            </a:fld>
            <a:endParaRPr lang="en-US" altLang="ja-JP"/>
          </a:p>
        </p:txBody>
      </p:sp>
    </p:spTree>
    <p:extLst>
      <p:ext uri="{BB962C8B-B14F-4D97-AF65-F5344CB8AC3E}">
        <p14:creationId xmlns:p14="http://schemas.microsoft.com/office/powerpoint/2010/main" val="1696684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1E356EF4-D949-436D-9576-6E513B265331}" type="datetime1">
              <a:rPr lang="ja-JP" altLang="en-US" smtClean="0"/>
              <a:t>2015/12/2</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80974160-8B6E-4A13-A628-1D19A68B5FA2}" type="slidenum">
              <a:rPr lang="ja-JP" altLang="en-US"/>
              <a:pPr/>
              <a:t>‹#›</a:t>
            </a:fld>
            <a:endParaRPr lang="en-US" altLang="ja-JP"/>
          </a:p>
        </p:txBody>
      </p:sp>
    </p:spTree>
    <p:extLst>
      <p:ext uri="{BB962C8B-B14F-4D97-AF65-F5344CB8AC3E}">
        <p14:creationId xmlns:p14="http://schemas.microsoft.com/office/powerpoint/2010/main" val="2134537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E57AE0F4-73A0-412E-B8D6-0653ED80B13D}" type="datetime1">
              <a:rPr lang="ja-JP" altLang="en-US" smtClean="0"/>
              <a:t>2015/12/2</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29E473D-D38B-45E0-8BEB-1C61543909C4}" type="slidenum">
              <a:rPr lang="ja-JP" altLang="en-US"/>
              <a:pPr/>
              <a:t>‹#›</a:t>
            </a:fld>
            <a:endParaRPr lang="en-US" altLang="ja-JP"/>
          </a:p>
        </p:txBody>
      </p:sp>
    </p:spTree>
    <p:extLst>
      <p:ext uri="{BB962C8B-B14F-4D97-AF65-F5344CB8AC3E}">
        <p14:creationId xmlns:p14="http://schemas.microsoft.com/office/powerpoint/2010/main" val="825876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714356"/>
            <a:ext cx="3259138" cy="720744"/>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3500" y="714356"/>
            <a:ext cx="5537200" cy="54118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0D76C1CE-F5C1-4650-8E01-7BE3500AC76E}" type="datetime1">
              <a:rPr lang="ja-JP" altLang="en-US" smtClean="0"/>
              <a:t>2015/12/2</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6D6B039-597D-4CCC-904E-1784AA4A287F}" type="slidenum">
              <a:rPr lang="ja-JP" altLang="en-US"/>
              <a:pPr/>
              <a:t>‹#›</a:t>
            </a:fld>
            <a:endParaRPr lang="en-US" altLang="ja-JP"/>
          </a:p>
        </p:txBody>
      </p:sp>
    </p:spTree>
    <p:extLst>
      <p:ext uri="{BB962C8B-B14F-4D97-AF65-F5344CB8AC3E}">
        <p14:creationId xmlns:p14="http://schemas.microsoft.com/office/powerpoint/2010/main" val="1422120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F196319-B0C4-4E38-90E3-1EA4BB147E1F}"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646D1924-5095-414B-A654-CC93519EECEE}" type="slidenum">
              <a:rPr lang="ja-JP" altLang="en-US"/>
              <a:pPr/>
              <a:t>‹#›</a:t>
            </a:fld>
            <a:endParaRPr lang="en-US" altLang="ja-JP"/>
          </a:p>
        </p:txBody>
      </p:sp>
    </p:spTree>
    <p:extLst>
      <p:ext uri="{BB962C8B-B14F-4D97-AF65-F5344CB8AC3E}">
        <p14:creationId xmlns:p14="http://schemas.microsoft.com/office/powerpoint/2010/main" val="27434056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513"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3B55D0E-0BD0-477D-8726-12998CA02C15}" type="datetime1">
              <a:rPr lang="ja-JP" altLang="en-US" smtClean="0"/>
              <a:t>2015/12/2</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22903D87-6BD2-459B-9BF0-BC60164F2D97}" type="slidenum">
              <a:rPr lang="ja-JP" altLang="en-US"/>
              <a:pPr/>
              <a:t>‹#›</a:t>
            </a:fld>
            <a:endParaRPr lang="en-US" altLang="ja-JP"/>
          </a:p>
        </p:txBody>
      </p:sp>
    </p:spTree>
    <p:extLst>
      <p:ext uri="{BB962C8B-B14F-4D97-AF65-F5344CB8AC3E}">
        <p14:creationId xmlns:p14="http://schemas.microsoft.com/office/powerpoint/2010/main" val="2465547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6576DD54-29E4-479D-B885-CD14AF8CCB8B}"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0248400-A6A5-465F-85B3-F59ED4DCD6BE}" type="slidenum">
              <a:rPr lang="ja-JP" altLang="en-US"/>
              <a:pPr/>
              <a:t>‹#›</a:t>
            </a:fld>
            <a:endParaRPr lang="en-US" altLang="ja-JP"/>
          </a:p>
        </p:txBody>
      </p:sp>
    </p:spTree>
    <p:extLst>
      <p:ext uri="{BB962C8B-B14F-4D97-AF65-F5344CB8AC3E}">
        <p14:creationId xmlns:p14="http://schemas.microsoft.com/office/powerpoint/2010/main" val="2178016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714356"/>
            <a:ext cx="2228850" cy="5411807"/>
          </a:xfrm>
        </p:spPr>
        <p:txBody>
          <a:bodyPr vert="eaVert"/>
          <a:lstStyle>
            <a:lvl1pPr>
              <a:defRPr>
                <a:solidFill>
                  <a:schemeClr val="tx1"/>
                </a:solidFill>
              </a:defRPr>
            </a:lvl1p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95300" y="714356"/>
            <a:ext cx="6534150" cy="541180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6691B8F-2006-496F-B393-D7ED5C597574}"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C1DE8BC-5885-4C5B-BA6F-B11A0F273C05}" type="slidenum">
              <a:rPr lang="ja-JP" altLang="en-US"/>
              <a:pPr/>
              <a:t>‹#›</a:t>
            </a:fld>
            <a:endParaRPr lang="en-US" altLang="ja-JP"/>
          </a:p>
        </p:txBody>
      </p:sp>
    </p:spTree>
    <p:extLst>
      <p:ext uri="{BB962C8B-B14F-4D97-AF65-F5344CB8AC3E}">
        <p14:creationId xmlns:p14="http://schemas.microsoft.com/office/powerpoint/2010/main" val="1587681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56AF00B7-EAAF-4ECE-B0AC-F37DAC600F81}"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F8CA88-662B-4C94-B9EB-82D3093577F1}" type="slidenum">
              <a:rPr lang="ja-JP" altLang="en-US"/>
              <a:pPr/>
              <a:t>‹#›</a:t>
            </a:fld>
            <a:endParaRPr lang="en-US" altLang="ja-JP"/>
          </a:p>
        </p:txBody>
      </p:sp>
    </p:spTree>
    <p:extLst>
      <p:ext uri="{BB962C8B-B14F-4D97-AF65-F5344CB8AC3E}">
        <p14:creationId xmlns:p14="http://schemas.microsoft.com/office/powerpoint/2010/main" val="3937760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152434"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64159"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53933313-F968-4AA4-8933-B8DEA716B5AC}" type="datetime1">
              <a:rPr lang="ja-JP" altLang="en-US" smtClean="0"/>
              <a:t>2015/12/2</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DC449320-14C5-49A3-B8D8-5009062C9241}" type="slidenum">
              <a:rPr lang="ja-JP" altLang="en-US"/>
              <a:pPr/>
              <a:t>‹#›</a:t>
            </a:fld>
            <a:endParaRPr lang="en-US" altLang="ja-JP"/>
          </a:p>
        </p:txBody>
      </p:sp>
    </p:spTree>
    <p:extLst>
      <p:ext uri="{BB962C8B-B14F-4D97-AF65-F5344CB8AC3E}">
        <p14:creationId xmlns:p14="http://schemas.microsoft.com/office/powerpoint/2010/main" val="244856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000108"/>
            <a:ext cx="8915400" cy="77472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2003420"/>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643181"/>
            <a:ext cx="437687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2003420"/>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111" y="2643181"/>
            <a:ext cx="437859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46E0FCB3-5F75-49D7-BCCC-08AEF504CE78}" type="datetime1">
              <a:rPr lang="ja-JP" altLang="en-US" smtClean="0"/>
              <a:t>2015/12/2</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fld id="{06F2FA4A-3F0C-4DEE-AF68-20C6EABB0F7B}" type="slidenum">
              <a:rPr lang="ja-JP" altLang="en-US"/>
              <a:pPr/>
              <a:t>‹#›</a:t>
            </a:fld>
            <a:endParaRPr lang="en-US" altLang="ja-JP"/>
          </a:p>
        </p:txBody>
      </p:sp>
    </p:spTree>
    <p:extLst>
      <p:ext uri="{BB962C8B-B14F-4D97-AF65-F5344CB8AC3E}">
        <p14:creationId xmlns:p14="http://schemas.microsoft.com/office/powerpoint/2010/main" val="66176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623C6F2A-E52C-4309-BBF2-801D6FF74853}" type="datetime1">
              <a:rPr lang="ja-JP" altLang="en-US" smtClean="0"/>
              <a:t>2015/12/2</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fld id="{D8AF7F0B-BF09-4137-BF1D-C403A4900EA2}" type="slidenum">
              <a:rPr lang="ja-JP" altLang="en-US"/>
              <a:pPr/>
              <a:t>‹#›</a:t>
            </a:fld>
            <a:endParaRPr lang="en-US" altLang="ja-JP"/>
          </a:p>
        </p:txBody>
      </p:sp>
    </p:spTree>
    <p:extLst>
      <p:ext uri="{BB962C8B-B14F-4D97-AF65-F5344CB8AC3E}">
        <p14:creationId xmlns:p14="http://schemas.microsoft.com/office/powerpoint/2010/main" val="237657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9B4C1502-9228-49CF-A99C-B871CD8D91E2}" type="datetime1">
              <a:rPr lang="ja-JP" altLang="en-US" smtClean="0"/>
              <a:t>2015/12/2</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fld id="{2065DCC4-6B12-4DFA-9CAD-48C6E0B21E15}" type="slidenum">
              <a:rPr lang="ja-JP" altLang="en-US"/>
              <a:pPr/>
              <a:t>‹#›</a:t>
            </a:fld>
            <a:endParaRPr lang="en-US" altLang="ja-JP"/>
          </a:p>
        </p:txBody>
      </p:sp>
    </p:spTree>
    <p:extLst>
      <p:ext uri="{BB962C8B-B14F-4D97-AF65-F5344CB8AC3E}">
        <p14:creationId xmlns:p14="http://schemas.microsoft.com/office/powerpoint/2010/main" val="128294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285860"/>
            <a:ext cx="3259006" cy="792182"/>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2971" y="1285860"/>
            <a:ext cx="5537729" cy="484030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2078042"/>
            <a:ext cx="3259006" cy="404812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E571D3B4-0CEA-4241-8620-137009465CED}" type="datetime1">
              <a:rPr lang="ja-JP" altLang="en-US" smtClean="0"/>
              <a:t>2015/12/2</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1CA00A0D-0C0D-40B9-A592-D677B8520AF3}" type="slidenum">
              <a:rPr lang="ja-JP" altLang="en-US"/>
              <a:pPr/>
              <a:t>‹#›</a:t>
            </a:fld>
            <a:endParaRPr lang="en-US" altLang="ja-JP"/>
          </a:p>
        </p:txBody>
      </p:sp>
    </p:spTree>
    <p:extLst>
      <p:ext uri="{BB962C8B-B14F-4D97-AF65-F5344CB8AC3E}">
        <p14:creationId xmlns:p14="http://schemas.microsoft.com/office/powerpoint/2010/main" val="314522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645"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BEF2554A-ED06-4894-86ED-68E6B4ACB301}" type="datetime1">
              <a:rPr lang="ja-JP" altLang="en-US" smtClean="0"/>
              <a:t>2015/12/2</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0E02CEBE-7798-4D69-863B-636C40897194}" type="slidenum">
              <a:rPr lang="ja-JP" altLang="en-US"/>
              <a:pPr/>
              <a:t>‹#›</a:t>
            </a:fld>
            <a:endParaRPr lang="en-US" altLang="ja-JP"/>
          </a:p>
        </p:txBody>
      </p:sp>
    </p:spTree>
    <p:extLst>
      <p:ext uri="{BB962C8B-B14F-4D97-AF65-F5344CB8AC3E}">
        <p14:creationId xmlns:p14="http://schemas.microsoft.com/office/powerpoint/2010/main" val="279835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図 8" descr="2.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図 6" descr="1.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906000"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タイトル プレースホルダ 1"/>
          <p:cNvSpPr>
            <a:spLocks noGrp="1"/>
          </p:cNvSpPr>
          <p:nvPr>
            <p:ph type="title"/>
          </p:nvPr>
        </p:nvSpPr>
        <p:spPr bwMode="auto">
          <a:xfrm>
            <a:off x="495300" y="965200"/>
            <a:ext cx="89154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9" name="テキスト プレースホルダ 2"/>
          <p:cNvSpPr>
            <a:spLocks noGrp="1"/>
          </p:cNvSpPr>
          <p:nvPr>
            <p:ph type="body" idx="1"/>
          </p:nvPr>
        </p:nvSpPr>
        <p:spPr bwMode="auto">
          <a:xfrm>
            <a:off x="495300" y="1836738"/>
            <a:ext cx="8915400"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56" charset="0"/>
                <a:ea typeface="ＭＳ Ｐゴシック" pitchFamily="56" charset="-128"/>
              </a:defRPr>
            </a:lvl1pPr>
          </a:lstStyle>
          <a:p>
            <a:pPr>
              <a:defRPr/>
            </a:pPr>
            <a:fld id="{566FAD5D-5683-4A39-B0B0-D2F31122F3C3}" type="datetime1">
              <a:rPr lang="ja-JP" altLang="en-US" smtClean="0"/>
              <a:t>2015/12/2</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56" charset="0"/>
                <a:ea typeface="ＭＳ Ｐゴシック" pitchFamily="56" charset="-128"/>
              </a:defRPr>
            </a:lvl1pPr>
          </a:lstStyle>
          <a:p>
            <a:pPr>
              <a:defRPr/>
            </a:pPr>
            <a:endParaRPr lang="ja-JP" altLang="en-US"/>
          </a:p>
        </p:txBody>
      </p:sp>
      <p:sp>
        <p:nvSpPr>
          <p:cNvPr id="6" name="スライド番号プレースホルダ 5"/>
          <p:cNvSpPr>
            <a:spLocks noGrp="1"/>
          </p:cNvSpPr>
          <p:nvPr>
            <p:ph type="sldNum" sz="quarter" idx="4"/>
          </p:nvPr>
        </p:nvSpPr>
        <p:spPr>
          <a:xfrm>
            <a:off x="7099300" y="6356350"/>
            <a:ext cx="2311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9E44F641-CB24-4611-9934-597AC06EE594}" type="slidenum">
              <a:rPr lang="ja-JP" altLang="en-US"/>
              <a:pPr/>
              <a:t>‹#›</a:t>
            </a:fld>
            <a:endParaRPr lang="en-US" altLang="ja-JP"/>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457200" rtl="0" eaLnBrk="0" fontAlgn="base" hangingPunct="0">
        <a:spcBef>
          <a:spcPct val="0"/>
        </a:spcBef>
        <a:spcAft>
          <a:spcPct val="0"/>
        </a:spcAft>
        <a:defRPr kumimoji="1" sz="4400" kern="1200">
          <a:solidFill>
            <a:schemeClr val="tx1"/>
          </a:solidFill>
          <a:latin typeface="+mj-lt"/>
          <a:ea typeface="+mj-ea"/>
          <a:cs typeface="ＭＳ Ｐゴシック" pitchFamily="56" charset="-128"/>
        </a:defRPr>
      </a:lvl1pPr>
      <a:lvl2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2pPr>
      <a:lvl3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3pPr>
      <a:lvl4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4pPr>
      <a:lvl5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5pPr>
      <a:lvl6pPr marL="4572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6pPr>
      <a:lvl7pPr marL="9144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7pPr>
      <a:lvl8pPr marL="13716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8pPr>
      <a:lvl9pPr marL="18288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9pPr>
    </p:titleStyle>
    <p:bodyStyle>
      <a:lvl1pPr marL="342900" indent="-342900" algn="l" defTabSz="457200" rtl="0" eaLnBrk="0" fontAlgn="base" hangingPunct="0">
        <a:spcBef>
          <a:spcPct val="20000"/>
        </a:spcBef>
        <a:spcAft>
          <a:spcPct val="0"/>
        </a:spcAft>
        <a:buFont typeface="Arial" charset="0"/>
        <a:buChar char="•"/>
        <a:defRPr kumimoji="1" sz="3200" kern="1200">
          <a:solidFill>
            <a:schemeClr val="tx1"/>
          </a:solidFill>
          <a:latin typeface="+mn-lt"/>
          <a:ea typeface="+mn-ea"/>
          <a:cs typeface="ＭＳ Ｐゴシック" pitchFamily="56" charset="-128"/>
        </a:defRPr>
      </a:lvl1pPr>
      <a:lvl2pPr marL="742950" indent="-285750" algn="l" defTabSz="457200"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図 7" descr="3.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175" y="1588"/>
            <a:ext cx="990758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図 9" descr="2.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タイトル プレースホルダ 1"/>
          <p:cNvSpPr>
            <a:spLocks noGrp="1"/>
          </p:cNvSpPr>
          <p:nvPr>
            <p:ph type="title"/>
          </p:nvPr>
        </p:nvSpPr>
        <p:spPr bwMode="auto">
          <a:xfrm>
            <a:off x="495300" y="28575"/>
            <a:ext cx="89154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3" name="テキスト プレースホルダ 2"/>
          <p:cNvSpPr>
            <a:spLocks noGrp="1"/>
          </p:cNvSpPr>
          <p:nvPr>
            <p:ph type="body" idx="1"/>
          </p:nvPr>
        </p:nvSpPr>
        <p:spPr bwMode="auto">
          <a:xfrm>
            <a:off x="495300" y="785813"/>
            <a:ext cx="89154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pitchFamily="56" charset="-128"/>
              </a:defRPr>
            </a:lvl1pPr>
          </a:lstStyle>
          <a:p>
            <a:pPr>
              <a:defRPr/>
            </a:pPr>
            <a:fld id="{E6DDF783-20C9-49E3-80AD-03E8D0B8C0DD}" type="datetime1">
              <a:rPr lang="ja-JP" altLang="en-US" smtClean="0"/>
              <a:t>2015/12/2</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pitchFamily="56" charset="-128"/>
              </a:defRPr>
            </a:lvl1pPr>
          </a:lstStyle>
          <a:p>
            <a:pPr>
              <a:defRPr/>
            </a:pPr>
            <a:endParaRPr lang="ja-JP" altLang="en-US"/>
          </a:p>
        </p:txBody>
      </p:sp>
      <p:sp>
        <p:nvSpPr>
          <p:cNvPr id="9" name="テキスト ボックス 8"/>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rtl="0" eaLnBrk="0" fontAlgn="base" hangingPunct="0">
        <a:spcBef>
          <a:spcPct val="0"/>
        </a:spcBef>
        <a:spcAft>
          <a:spcPct val="0"/>
        </a:spcAft>
        <a:defRPr kumimoji="1" sz="3600" kern="1200">
          <a:solidFill>
            <a:schemeClr val="bg1"/>
          </a:solidFill>
          <a:latin typeface="+mj-lt"/>
          <a:ea typeface="+mj-ea"/>
          <a:cs typeface="+mj-cs"/>
        </a:defRPr>
      </a:lvl1pPr>
      <a:lvl2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2pPr>
      <a:lvl3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3pPr>
      <a:lvl4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4pPr>
      <a:lvl5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5pPr>
      <a:lvl6pPr marL="457200" algn="l" rtl="0" fontAlgn="base">
        <a:spcBef>
          <a:spcPct val="0"/>
        </a:spcBef>
        <a:spcAft>
          <a:spcPct val="0"/>
        </a:spcAft>
        <a:defRPr kumimoji="1" sz="4400">
          <a:solidFill>
            <a:schemeClr val="tx1"/>
          </a:solidFill>
          <a:latin typeface="Calibri" pitchFamily="56" charset="0"/>
          <a:ea typeface="ＭＳ Ｐゴシック" pitchFamily="56" charset="-128"/>
        </a:defRPr>
      </a:lvl6pPr>
      <a:lvl7pPr marL="914400" algn="l" rtl="0" fontAlgn="base">
        <a:spcBef>
          <a:spcPct val="0"/>
        </a:spcBef>
        <a:spcAft>
          <a:spcPct val="0"/>
        </a:spcAft>
        <a:defRPr kumimoji="1" sz="4400">
          <a:solidFill>
            <a:schemeClr val="tx1"/>
          </a:solidFill>
          <a:latin typeface="Calibri" pitchFamily="56" charset="0"/>
          <a:ea typeface="ＭＳ Ｐゴシック" pitchFamily="56" charset="-128"/>
        </a:defRPr>
      </a:lvl7pPr>
      <a:lvl8pPr marL="1371600" algn="l" rtl="0" fontAlgn="base">
        <a:spcBef>
          <a:spcPct val="0"/>
        </a:spcBef>
        <a:spcAft>
          <a:spcPct val="0"/>
        </a:spcAft>
        <a:defRPr kumimoji="1" sz="4400">
          <a:solidFill>
            <a:schemeClr val="tx1"/>
          </a:solidFill>
          <a:latin typeface="Calibri" pitchFamily="56" charset="0"/>
          <a:ea typeface="ＭＳ Ｐゴシック" pitchFamily="56" charset="-128"/>
        </a:defRPr>
      </a:lvl8pPr>
      <a:lvl9pPr marL="1828800" algn="l" rtl="0" fontAlgn="base">
        <a:spcBef>
          <a:spcPct val="0"/>
        </a:spcBef>
        <a:spcAft>
          <a:spcPct val="0"/>
        </a:spcAft>
        <a:defRPr kumimoji="1" sz="4400">
          <a:solidFill>
            <a:schemeClr val="tx1"/>
          </a:solidFill>
          <a:latin typeface="Calibri" pitchFamily="56" charset="0"/>
          <a:ea typeface="ＭＳ Ｐゴシック" pitchFamily="56"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5374.jp/"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タイトル 1"/>
          <p:cNvSpPr>
            <a:spLocks noGrp="1"/>
          </p:cNvSpPr>
          <p:nvPr>
            <p:ph type="ctrTitle"/>
          </p:nvPr>
        </p:nvSpPr>
        <p:spPr>
          <a:xfrm>
            <a:off x="376238" y="1857375"/>
            <a:ext cx="9291637" cy="1470025"/>
          </a:xfrm>
        </p:spPr>
        <p:txBody>
          <a:bodyPr/>
          <a:lstStyle/>
          <a:p>
            <a:r>
              <a:rPr lang="ja-JP" altLang="ja-JP" dirty="0" smtClean="0"/>
              <a:t>スマートフォンを用いたゴミの分別支援アプリに関する研究</a:t>
            </a:r>
          </a:p>
        </p:txBody>
      </p:sp>
      <p:sp>
        <p:nvSpPr>
          <p:cNvPr id="5123" name="サブタイトル 2"/>
          <p:cNvSpPr>
            <a:spLocks noGrp="1"/>
          </p:cNvSpPr>
          <p:nvPr>
            <p:ph type="subTitle" idx="1"/>
          </p:nvPr>
        </p:nvSpPr>
        <p:spPr>
          <a:xfrm>
            <a:off x="376238" y="3886200"/>
            <a:ext cx="9291637" cy="1185863"/>
          </a:xfrm>
        </p:spPr>
        <p:txBody>
          <a:bodyPr anchor="ctr"/>
          <a:lstStyle/>
          <a:p>
            <a:r>
              <a:rPr lang="ja-JP" altLang="en-US" sz="2000" dirty="0" smtClean="0">
                <a:solidFill>
                  <a:schemeClr val="tx1"/>
                </a:solidFill>
                <a:latin typeface="ＭＳ ゴシック" pitchFamily="49" charset="-128"/>
                <a:ea typeface="ＭＳ ゴシック" pitchFamily="49" charset="-128"/>
              </a:rPr>
              <a:t>立正大学　地球環境科学部　環境システム学科</a:t>
            </a:r>
            <a:endParaRPr lang="en-US" altLang="ja-JP" sz="2000" dirty="0" smtClean="0">
              <a:solidFill>
                <a:schemeClr val="tx1"/>
              </a:solidFill>
              <a:latin typeface="ＭＳ ゴシック" pitchFamily="49" charset="-128"/>
              <a:ea typeface="ＭＳ ゴシック" pitchFamily="49" charset="-128"/>
            </a:endParaRPr>
          </a:p>
          <a:p>
            <a:r>
              <a:rPr lang="ja-JP" altLang="en-US" sz="2000" dirty="0" smtClean="0">
                <a:solidFill>
                  <a:schemeClr val="tx1"/>
                </a:solidFill>
              </a:rPr>
              <a:t>望月　大樹</a:t>
            </a:r>
            <a:r>
              <a:rPr lang="en-US" altLang="ja-JP" sz="2000" dirty="0" smtClean="0">
                <a:solidFill>
                  <a:schemeClr val="tx1"/>
                </a:solidFill>
              </a:rPr>
              <a:t>†</a:t>
            </a:r>
            <a:r>
              <a:rPr lang="ja-JP" altLang="en-US" sz="2000" dirty="0" smtClean="0">
                <a:solidFill>
                  <a:schemeClr val="tx1"/>
                </a:solidFill>
              </a:rPr>
              <a:t>　　　　後藤　真太郎</a:t>
            </a:r>
            <a:r>
              <a:rPr lang="en-US" altLang="ja-JP" sz="2000" dirty="0" smtClean="0">
                <a:solidFill>
                  <a:schemeClr val="tx1"/>
                </a:solidFill>
              </a:rPr>
              <a:t>‡</a:t>
            </a:r>
            <a:endParaRPr lang="ja-JP" altLang="en-US" sz="2000" dirty="0" smtClean="0">
              <a:solidFill>
                <a:schemeClr val="tx1"/>
              </a:solidFill>
              <a:latin typeface="ＭＳ ゴシック" pitchFamily="49" charset="-128"/>
              <a:ea typeface="ＭＳ ゴシック" pitchFamily="49"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タイトル 1"/>
          <p:cNvSpPr>
            <a:spLocks noGrp="1"/>
          </p:cNvSpPr>
          <p:nvPr>
            <p:ph type="title"/>
          </p:nvPr>
        </p:nvSpPr>
        <p:spPr/>
        <p:txBody>
          <a:bodyPr/>
          <a:lstStyle/>
          <a:p>
            <a:r>
              <a:rPr lang="ja-JP" altLang="en-US" dirty="0"/>
              <a:t>操作</a:t>
            </a:r>
            <a:r>
              <a:rPr lang="ja-JP" altLang="en-US" dirty="0" smtClean="0"/>
              <a:t>画面２</a:t>
            </a:r>
          </a:p>
        </p:txBody>
      </p:sp>
      <p:pic>
        <p:nvPicPr>
          <p:cNvPr id="16387" name="コンテンツ プレースホルダー 5"/>
          <p:cNvPicPr>
            <a:picLocks noGrp="1"/>
          </p:cNvPicPr>
          <p:nvPr>
            <p:ph idx="1"/>
          </p:nvPr>
        </p:nvPicPr>
        <p:blipFill rotWithShape="1">
          <a:blip r:embed="rId3">
            <a:extLst>
              <a:ext uri="{28A0092B-C50C-407E-A947-70E740481C1C}">
                <a14:useLocalDpi xmlns:a14="http://schemas.microsoft.com/office/drawing/2010/main" val="0"/>
              </a:ext>
            </a:extLst>
          </a:blip>
          <a:srcRect t="3633"/>
          <a:stretch/>
        </p:blipFill>
        <p:spPr>
          <a:xfrm>
            <a:off x="1245840" y="2222938"/>
            <a:ext cx="2374542" cy="4061669"/>
          </a:xfrm>
          <a:ln>
            <a:solidFill>
              <a:srgbClr val="000000"/>
            </a:solidFill>
            <a:miter lim="800000"/>
            <a:headEnd/>
            <a:tailEnd/>
          </a:ln>
        </p:spPr>
      </p:pic>
      <p:sp>
        <p:nvSpPr>
          <p:cNvPr id="16388" name="正方形/長方形 7"/>
          <p:cNvSpPr>
            <a:spLocks noChangeArrowheads="1"/>
          </p:cNvSpPr>
          <p:nvPr/>
        </p:nvSpPr>
        <p:spPr bwMode="auto">
          <a:xfrm>
            <a:off x="1136576" y="2102043"/>
            <a:ext cx="2592288" cy="1145653"/>
          </a:xfrm>
          <a:prstGeom prst="rect">
            <a:avLst/>
          </a:prstGeom>
          <a:noFill/>
          <a:ln w="38100" algn="ctr">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5" name="正方形/長方形 4"/>
          <p:cNvSpPr/>
          <p:nvPr/>
        </p:nvSpPr>
        <p:spPr>
          <a:xfrm>
            <a:off x="894849" y="892825"/>
            <a:ext cx="3052875" cy="719906"/>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smtClean="0">
                <a:solidFill>
                  <a:prstClr val="black"/>
                </a:solidFill>
                <a:latin typeface="Arial" charset="0"/>
                <a:ea typeface="ＭＳ Ｐゴシック" charset="-128"/>
              </a:rPr>
              <a:t>押下</a:t>
            </a:r>
            <a:endParaRPr lang="ja-JP" altLang="en-US" sz="2400" b="1" dirty="0">
              <a:solidFill>
                <a:prstClr val="black"/>
              </a:solidFill>
              <a:latin typeface="Arial" charset="0"/>
              <a:ea typeface="ＭＳ Ｐゴシック" charset="-128"/>
            </a:endParaRPr>
          </a:p>
        </p:txBody>
      </p:sp>
      <p:cxnSp>
        <p:nvCxnSpPr>
          <p:cNvPr id="3" name="直線矢印コネクタ 2"/>
          <p:cNvCxnSpPr>
            <a:stCxn id="5" idx="2"/>
            <a:endCxn id="16388" idx="0"/>
          </p:cNvCxnSpPr>
          <p:nvPr/>
        </p:nvCxnSpPr>
        <p:spPr>
          <a:xfrm>
            <a:off x="2421287" y="1612731"/>
            <a:ext cx="11433" cy="489312"/>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pic>
        <p:nvPicPr>
          <p:cNvPr id="11" name="図 6"/>
          <p:cNvPicPr>
            <a:picLocks noChangeAspect="1" noChangeArrowheads="1"/>
          </p:cNvPicPr>
          <p:nvPr/>
        </p:nvPicPr>
        <p:blipFill rotWithShape="1">
          <a:blip r:embed="rId4">
            <a:extLst>
              <a:ext uri="{28A0092B-C50C-407E-A947-70E740481C1C}">
                <a14:useLocalDpi xmlns:a14="http://schemas.microsoft.com/office/drawing/2010/main" val="0"/>
              </a:ext>
            </a:extLst>
          </a:blip>
          <a:srcRect t="3162"/>
          <a:stretch/>
        </p:blipFill>
        <p:spPr bwMode="auto">
          <a:xfrm>
            <a:off x="6110994" y="2222937"/>
            <a:ext cx="2361126" cy="4058479"/>
          </a:xfrm>
          <a:prstGeom prst="rect">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pic>
      <p:sp>
        <p:nvSpPr>
          <p:cNvPr id="12" name="正方形/長方形 11"/>
          <p:cNvSpPr/>
          <p:nvPr/>
        </p:nvSpPr>
        <p:spPr>
          <a:xfrm>
            <a:off x="4951298" y="902538"/>
            <a:ext cx="4680520" cy="720080"/>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b="1" dirty="0" smtClean="0">
                <a:solidFill>
                  <a:prstClr val="black"/>
                </a:solidFill>
                <a:latin typeface="Arial" charset="0"/>
                <a:ea typeface="ＭＳ Ｐゴシック" charset="-128"/>
              </a:rPr>
              <a:t>捨てるごみの一覧が表示される</a:t>
            </a:r>
            <a:endParaRPr lang="ja-JP" altLang="en-US" sz="2400" b="1" dirty="0">
              <a:solidFill>
                <a:prstClr val="black"/>
              </a:solidFill>
              <a:latin typeface="Arial" charset="0"/>
              <a:ea typeface="ＭＳ Ｐゴシック" charset="-128"/>
            </a:endParaRPr>
          </a:p>
        </p:txBody>
      </p:sp>
      <p:cxnSp>
        <p:nvCxnSpPr>
          <p:cNvPr id="13" name="直線矢印コネクタ 12"/>
          <p:cNvCxnSpPr>
            <a:stCxn id="12" idx="2"/>
            <a:endCxn id="11" idx="0"/>
          </p:cNvCxnSpPr>
          <p:nvPr/>
        </p:nvCxnSpPr>
        <p:spPr>
          <a:xfrm flipH="1">
            <a:off x="7291557" y="1622618"/>
            <a:ext cx="1" cy="600319"/>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タイトル 1"/>
          <p:cNvSpPr>
            <a:spLocks noGrp="1"/>
          </p:cNvSpPr>
          <p:nvPr>
            <p:ph type="title"/>
          </p:nvPr>
        </p:nvSpPr>
        <p:spPr/>
        <p:txBody>
          <a:bodyPr/>
          <a:lstStyle/>
          <a:p>
            <a:r>
              <a:rPr lang="ja-JP" altLang="en-US" smtClean="0"/>
              <a:t>研究方法</a:t>
            </a:r>
          </a:p>
        </p:txBody>
      </p:sp>
      <p:sp>
        <p:nvSpPr>
          <p:cNvPr id="20483" name="コンテンツ プレースホルダー 2"/>
          <p:cNvSpPr>
            <a:spLocks noGrp="1"/>
          </p:cNvSpPr>
          <p:nvPr>
            <p:ph idx="1"/>
          </p:nvPr>
        </p:nvSpPr>
        <p:spPr/>
        <p:txBody>
          <a:bodyPr/>
          <a:lstStyle/>
          <a:p>
            <a:r>
              <a:rPr lang="en-US" altLang="ja-JP" dirty="0" smtClean="0"/>
              <a:t>JavaScript</a:t>
            </a:r>
            <a:r>
              <a:rPr lang="ja-JP" altLang="en-US" dirty="0" smtClean="0"/>
              <a:t>の学習</a:t>
            </a:r>
            <a:endParaRPr lang="en-US" altLang="ja-JP" dirty="0" smtClean="0"/>
          </a:p>
          <a:p>
            <a:r>
              <a:rPr lang="en-US" altLang="ja-JP" dirty="0" smtClean="0"/>
              <a:t>Google Maps API</a:t>
            </a:r>
            <a:r>
              <a:rPr lang="ja-JP" altLang="en-US" dirty="0" smtClean="0"/>
              <a:t>の学習</a:t>
            </a:r>
            <a:endParaRPr lang="en-US" altLang="ja-JP" dirty="0" smtClean="0"/>
          </a:p>
          <a:p>
            <a:r>
              <a:rPr lang="en-US" altLang="ja-JP" dirty="0" smtClean="0"/>
              <a:t>GitHub</a:t>
            </a:r>
            <a:r>
              <a:rPr lang="ja-JP" altLang="en-US" dirty="0" smtClean="0"/>
              <a:t>の登録</a:t>
            </a:r>
            <a:endParaRPr lang="en-US" altLang="ja-JP" dirty="0" smtClean="0"/>
          </a:p>
          <a:p>
            <a:r>
              <a:rPr lang="ja-JP" altLang="en-US" dirty="0" smtClean="0"/>
              <a:t>アプリケーションの作成</a:t>
            </a:r>
            <a:endParaRPr lang="en-US" altLang="ja-JP" dirty="0" smtClean="0"/>
          </a:p>
          <a:p>
            <a:r>
              <a:rPr lang="ja-JP" altLang="en-US" dirty="0"/>
              <a:t>位置</a:t>
            </a:r>
            <a:r>
              <a:rPr lang="ja-JP" altLang="en-US" dirty="0" smtClean="0"/>
              <a:t>情報・住所表示の実装</a:t>
            </a:r>
            <a:endParaRPr lang="en-US" altLang="ja-JP" dirty="0" smtClean="0"/>
          </a:p>
          <a:p>
            <a:r>
              <a:rPr lang="ja-JP" altLang="en-US" dirty="0"/>
              <a:t>ゴミ分類検索機能の</a:t>
            </a:r>
            <a:r>
              <a:rPr lang="ja-JP" altLang="en-US" dirty="0" smtClean="0"/>
              <a:t>実装</a:t>
            </a:r>
            <a:endParaRPr lang="en-US" altLang="ja-JP"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タイトル 1"/>
          <p:cNvSpPr>
            <a:spLocks noGrp="1"/>
          </p:cNvSpPr>
          <p:nvPr>
            <p:ph type="title"/>
          </p:nvPr>
        </p:nvSpPr>
        <p:spPr/>
        <p:txBody>
          <a:bodyPr/>
          <a:lstStyle/>
          <a:p>
            <a:r>
              <a:rPr lang="ja-JP" altLang="en-US" smtClean="0"/>
              <a:t>システム環境</a:t>
            </a:r>
          </a:p>
        </p:txBody>
      </p:sp>
      <p:sp>
        <p:nvSpPr>
          <p:cNvPr id="3" name="コンテンツ プレースホルダー 2"/>
          <p:cNvSpPr>
            <a:spLocks noGrp="1"/>
          </p:cNvSpPr>
          <p:nvPr>
            <p:ph idx="1"/>
          </p:nvPr>
        </p:nvSpPr>
        <p:spPr/>
        <p:txBody>
          <a:bodyPr>
            <a:normAutofit/>
          </a:bodyPr>
          <a:lstStyle/>
          <a:p>
            <a:pPr marL="0" indent="0">
              <a:buFont typeface="Arial" charset="0"/>
              <a:buNone/>
              <a:defRPr/>
            </a:pPr>
            <a:r>
              <a:rPr lang="ja-JP" altLang="en-US" dirty="0" smtClean="0"/>
              <a:t>＜開発言語＞</a:t>
            </a:r>
            <a:endParaRPr lang="en-US" altLang="ja-JP" dirty="0" smtClean="0"/>
          </a:p>
          <a:p>
            <a:pPr>
              <a:defRPr/>
            </a:pPr>
            <a:r>
              <a:rPr lang="en-US" altLang="ja-JP" dirty="0" smtClean="0"/>
              <a:t>JavaScript</a:t>
            </a:r>
            <a:r>
              <a:rPr lang="ja-JP" altLang="en-US" dirty="0" smtClean="0"/>
              <a:t>（</a:t>
            </a:r>
            <a:r>
              <a:rPr lang="ja-JP" altLang="en-US" dirty="0"/>
              <a:t>プログラミング言語</a:t>
            </a:r>
            <a:r>
              <a:rPr lang="ja-JP" altLang="en-US" dirty="0" smtClean="0"/>
              <a:t>）</a:t>
            </a:r>
            <a:endParaRPr lang="en-US" altLang="ja-JP" dirty="0" smtClean="0"/>
          </a:p>
          <a:p>
            <a:pPr>
              <a:defRPr/>
            </a:pPr>
            <a:r>
              <a:rPr lang="en-US" altLang="ja-JP" dirty="0" smtClean="0"/>
              <a:t>jQuery</a:t>
            </a:r>
            <a:r>
              <a:rPr lang="ja-JP" altLang="en-US" dirty="0" smtClean="0"/>
              <a:t>（</a:t>
            </a:r>
            <a:r>
              <a:rPr lang="en-US" altLang="ja-JP" dirty="0" smtClean="0"/>
              <a:t>JavaScript</a:t>
            </a:r>
            <a:r>
              <a:rPr lang="ja-JP" altLang="en-US" dirty="0" smtClean="0"/>
              <a:t>ライブラリ）</a:t>
            </a:r>
            <a:endParaRPr lang="en-US" altLang="ja-JP" dirty="0" smtClean="0"/>
          </a:p>
          <a:p>
            <a:pPr marL="0" indent="0">
              <a:buFont typeface="Arial" charset="0"/>
              <a:buNone/>
              <a:defRPr/>
            </a:pPr>
            <a:endParaRPr lang="en-US" altLang="ja-JP" dirty="0" smtClean="0"/>
          </a:p>
          <a:p>
            <a:pPr marL="0" indent="0">
              <a:buFont typeface="Arial" charset="0"/>
              <a:buNone/>
              <a:defRPr/>
            </a:pPr>
            <a:r>
              <a:rPr lang="ja-JP" altLang="en-US" dirty="0" smtClean="0"/>
              <a:t>＜開発環境＞</a:t>
            </a:r>
            <a:endParaRPr lang="en-US" altLang="ja-JP" dirty="0" smtClean="0"/>
          </a:p>
          <a:p>
            <a:pPr>
              <a:defRPr/>
            </a:pPr>
            <a:r>
              <a:rPr lang="en-US" altLang="ja-JP" dirty="0" smtClean="0"/>
              <a:t>OS</a:t>
            </a:r>
            <a:r>
              <a:rPr lang="ja-JP" altLang="en-US" dirty="0" smtClean="0"/>
              <a:t>：</a:t>
            </a:r>
            <a:r>
              <a:rPr lang="en-US" altLang="ja-JP" dirty="0" smtClean="0"/>
              <a:t>Windows7</a:t>
            </a:r>
          </a:p>
          <a:p>
            <a:pPr>
              <a:defRPr/>
            </a:pPr>
            <a:r>
              <a:rPr lang="en-US" altLang="ja-JP" dirty="0" err="1" smtClean="0"/>
              <a:t>GitHub</a:t>
            </a:r>
            <a:r>
              <a:rPr lang="ja-JP" altLang="en-US" dirty="0" smtClean="0"/>
              <a:t>（バージョン管理システム）</a:t>
            </a:r>
            <a:endParaRPr lang="en-US" altLang="ja-JP"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タイトル 1"/>
          <p:cNvSpPr>
            <a:spLocks noGrp="1"/>
          </p:cNvSpPr>
          <p:nvPr>
            <p:ph type="title"/>
          </p:nvPr>
        </p:nvSpPr>
        <p:spPr/>
        <p:txBody>
          <a:bodyPr/>
          <a:lstStyle/>
          <a:p>
            <a:r>
              <a:rPr lang="ja-JP" altLang="en-US" dirty="0" smtClean="0"/>
              <a:t>情報の収集</a:t>
            </a:r>
          </a:p>
        </p:txBody>
      </p:sp>
      <p:sp>
        <p:nvSpPr>
          <p:cNvPr id="37891" name="コンテンツ プレースホルダー 2"/>
          <p:cNvSpPr>
            <a:spLocks noGrp="1"/>
          </p:cNvSpPr>
          <p:nvPr>
            <p:ph idx="1"/>
          </p:nvPr>
        </p:nvSpPr>
        <p:spPr/>
        <p:txBody>
          <a:bodyPr/>
          <a:lstStyle/>
          <a:p>
            <a:r>
              <a:rPr lang="ja-JP" altLang="en-US" dirty="0" smtClean="0"/>
              <a:t>必要なデータ</a:t>
            </a:r>
            <a:endParaRPr lang="en-US" altLang="ja-JP" dirty="0" smtClean="0"/>
          </a:p>
          <a:p>
            <a:pPr lvl="1"/>
            <a:r>
              <a:rPr lang="ja-JP" altLang="en-US" sz="3200" dirty="0"/>
              <a:t>ゴミ</a:t>
            </a:r>
            <a:r>
              <a:rPr lang="ja-JP" altLang="en-US" sz="3200" dirty="0" smtClean="0"/>
              <a:t>の分別区分</a:t>
            </a:r>
            <a:endParaRPr lang="en-US" altLang="ja-JP" sz="3200" dirty="0"/>
          </a:p>
          <a:p>
            <a:pPr lvl="1"/>
            <a:r>
              <a:rPr lang="ja-JP" altLang="en-US" sz="3200" dirty="0"/>
              <a:t>ゴミ</a:t>
            </a:r>
            <a:r>
              <a:rPr lang="ja-JP" altLang="en-US" sz="3200" dirty="0" smtClean="0"/>
              <a:t>の分別区分</a:t>
            </a:r>
            <a:r>
              <a:rPr lang="ja-JP" altLang="en-US" sz="3200" dirty="0"/>
              <a:t>の収集曜日</a:t>
            </a:r>
            <a:endParaRPr lang="en-US" altLang="ja-JP" sz="3200" dirty="0"/>
          </a:p>
          <a:p>
            <a:pPr lvl="1"/>
            <a:r>
              <a:rPr lang="ja-JP" altLang="en-US" sz="3200" dirty="0"/>
              <a:t>収集センターの休止期間</a:t>
            </a:r>
            <a:endParaRPr lang="en-US" altLang="ja-JP" sz="3200" dirty="0"/>
          </a:p>
          <a:p>
            <a:pPr lvl="1"/>
            <a:r>
              <a:rPr lang="ja-JP" altLang="en-US" sz="3200" dirty="0"/>
              <a:t>分別区分ごとのゴミの種類一覧</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タイトル 1"/>
          <p:cNvSpPr>
            <a:spLocks noGrp="1"/>
          </p:cNvSpPr>
          <p:nvPr>
            <p:ph type="title"/>
          </p:nvPr>
        </p:nvSpPr>
        <p:spPr/>
        <p:txBody>
          <a:bodyPr/>
          <a:lstStyle/>
          <a:p>
            <a:r>
              <a:rPr lang="en-US" altLang="ja-JP" smtClean="0"/>
              <a:t>GitHub</a:t>
            </a:r>
            <a:r>
              <a:rPr lang="ja-JP" altLang="en-US" smtClean="0"/>
              <a:t>　画面</a:t>
            </a:r>
          </a:p>
        </p:txBody>
      </p:sp>
      <p:pic>
        <p:nvPicPr>
          <p:cNvPr id="27651"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95300" y="1646238"/>
            <a:ext cx="8915400" cy="4433887"/>
          </a:xfrm>
        </p:spPr>
      </p:pic>
      <p:sp>
        <p:nvSpPr>
          <p:cNvPr id="5" name="正方形/長方形 4"/>
          <p:cNvSpPr/>
          <p:nvPr/>
        </p:nvSpPr>
        <p:spPr>
          <a:xfrm>
            <a:off x="1639888" y="3500438"/>
            <a:ext cx="6199187" cy="25352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タイトル 1"/>
          <p:cNvSpPr>
            <a:spLocks noGrp="1"/>
          </p:cNvSpPr>
          <p:nvPr>
            <p:ph type="title"/>
          </p:nvPr>
        </p:nvSpPr>
        <p:spPr/>
        <p:txBody>
          <a:bodyPr/>
          <a:lstStyle/>
          <a:p>
            <a:r>
              <a:rPr lang="ja-JP" altLang="en-US" smtClean="0"/>
              <a:t>位置情報検索</a:t>
            </a:r>
          </a:p>
        </p:txBody>
      </p:sp>
      <p:pic>
        <p:nvPicPr>
          <p:cNvPr id="29699" name="コンテンツ プレースホルダー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848544" y="1435719"/>
            <a:ext cx="3041650" cy="4562475"/>
          </a:xfrm>
          <a:prstGeom prst="rect">
            <a:avLst/>
          </a:prstGeom>
          <a:noFill/>
          <a:ln w="9525">
            <a:solidFill>
              <a:srgbClr val="000000"/>
            </a:solidFill>
            <a:miter lim="800000"/>
            <a:headEnd/>
            <a:tailEnd/>
          </a:ln>
        </p:spPr>
      </p:pic>
      <p:sp>
        <p:nvSpPr>
          <p:cNvPr id="5" name="円/楕円 4"/>
          <p:cNvSpPr/>
          <p:nvPr/>
        </p:nvSpPr>
        <p:spPr>
          <a:xfrm>
            <a:off x="1553436" y="2024102"/>
            <a:ext cx="1602060" cy="434936"/>
          </a:xfrm>
          <a:prstGeom prst="ellipse">
            <a:avLst/>
          </a:prstGeom>
          <a:noFill/>
          <a:ln w="38100" cap="flat" cmpd="sng" algn="ctr">
            <a:solidFill>
              <a:srgbClr val="FF0000"/>
            </a:solidFill>
            <a:prstDash val="solid"/>
          </a:ln>
          <a:effectLst/>
        </p:spPr>
        <p:txBody>
          <a:bodyPr anchor="ctr"/>
          <a:lstStyle/>
          <a:p>
            <a:pPr defTabSz="914400" eaLnBrk="1" fontAlgn="auto" hangingPunct="1">
              <a:spcBef>
                <a:spcPts val="0"/>
              </a:spcBef>
              <a:spcAft>
                <a:spcPts val="0"/>
              </a:spcAft>
              <a:defRPr/>
            </a:pPr>
            <a:endParaRPr kumimoji="0" lang="ja-JP" altLang="en-US" kern="0">
              <a:solidFill>
                <a:sysClr val="windowText" lastClr="000000"/>
              </a:solidFill>
            </a:endParaRPr>
          </a:p>
        </p:txBody>
      </p:sp>
      <p:pic>
        <p:nvPicPr>
          <p:cNvPr id="29701" name="図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6438" y="1412875"/>
            <a:ext cx="3073400" cy="50403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9702" name="正方形/長方形 6"/>
          <p:cNvSpPr>
            <a:spLocks noChangeArrowheads="1"/>
          </p:cNvSpPr>
          <p:nvPr/>
        </p:nvSpPr>
        <p:spPr bwMode="auto">
          <a:xfrm>
            <a:off x="5786438" y="2278063"/>
            <a:ext cx="1819275" cy="18097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位置情報検索　フロー図</a:t>
            </a:r>
            <a:endParaRPr lang="ja-JP" altLang="en-US" dirty="0"/>
          </a:p>
        </p:txBody>
      </p:sp>
      <p:sp>
        <p:nvSpPr>
          <p:cNvPr id="11" name="平行四辺形 10"/>
          <p:cNvSpPr/>
          <p:nvPr/>
        </p:nvSpPr>
        <p:spPr>
          <a:xfrm>
            <a:off x="5529063" y="3136404"/>
            <a:ext cx="4104457" cy="873224"/>
          </a:xfrm>
          <a:prstGeom prst="parallelogram">
            <a:avLst>
              <a:gd name="adj" fmla="val 4102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「地域を特定できない」とアラート表示</a:t>
            </a:r>
          </a:p>
        </p:txBody>
      </p:sp>
      <p:sp>
        <p:nvSpPr>
          <p:cNvPr id="17" name="フローチャート: 処理 16"/>
          <p:cNvSpPr/>
          <p:nvPr/>
        </p:nvSpPr>
        <p:spPr>
          <a:xfrm>
            <a:off x="632520" y="2012677"/>
            <a:ext cx="2880320" cy="72008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位置情報の取得</a:t>
            </a:r>
            <a:endParaRPr lang="ja-JP" altLang="en-US" sz="2400" dirty="0">
              <a:ln>
                <a:solidFill>
                  <a:srgbClr val="000000"/>
                </a:solidFill>
              </a:ln>
              <a:solidFill>
                <a:srgbClr val="000000"/>
              </a:solidFill>
            </a:endParaRPr>
          </a:p>
        </p:txBody>
      </p:sp>
      <p:sp>
        <p:nvSpPr>
          <p:cNvPr id="18" name="フローチャート : 判断 17"/>
          <p:cNvSpPr/>
          <p:nvPr/>
        </p:nvSpPr>
        <p:spPr>
          <a:xfrm>
            <a:off x="344488" y="3068960"/>
            <a:ext cx="3456384" cy="100811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地域の判定</a:t>
            </a:r>
            <a:endParaRPr lang="ja-JP" altLang="en-US" sz="2400" dirty="0">
              <a:ln>
                <a:solidFill>
                  <a:srgbClr val="000000"/>
                </a:solidFill>
              </a:ln>
              <a:solidFill>
                <a:srgbClr val="000000"/>
              </a:solidFill>
            </a:endParaRPr>
          </a:p>
        </p:txBody>
      </p:sp>
      <p:sp>
        <p:nvSpPr>
          <p:cNvPr id="19" name="フローチャート : 端子 18"/>
          <p:cNvSpPr/>
          <p:nvPr/>
        </p:nvSpPr>
        <p:spPr>
          <a:xfrm>
            <a:off x="992560" y="896553"/>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起動</a:t>
            </a:r>
          </a:p>
        </p:txBody>
      </p:sp>
      <p:sp>
        <p:nvSpPr>
          <p:cNvPr id="20" name="平行四辺形 19"/>
          <p:cNvSpPr/>
          <p:nvPr/>
        </p:nvSpPr>
        <p:spPr>
          <a:xfrm>
            <a:off x="843028" y="4553322"/>
            <a:ext cx="2448272" cy="584448"/>
          </a:xfrm>
          <a:prstGeom prst="parallelogram">
            <a:avLst>
              <a:gd name="adj" fmla="val 569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ln>
                  <a:solidFill>
                    <a:srgbClr val="000000"/>
                  </a:solidFill>
                </a:ln>
                <a:solidFill>
                  <a:srgbClr val="000000"/>
                </a:solidFill>
              </a:rPr>
              <a:t>地域名表示</a:t>
            </a:r>
            <a:endParaRPr kumimoji="1" lang="ja-JP" altLang="en-US" sz="2400" dirty="0">
              <a:ln>
                <a:solidFill>
                  <a:srgbClr val="000000"/>
                </a:solidFill>
              </a:ln>
              <a:solidFill>
                <a:srgbClr val="000000"/>
              </a:solidFill>
            </a:endParaRPr>
          </a:p>
        </p:txBody>
      </p:sp>
      <p:sp>
        <p:nvSpPr>
          <p:cNvPr id="21" name="フローチャート : 端子 20"/>
          <p:cNvSpPr/>
          <p:nvPr/>
        </p:nvSpPr>
        <p:spPr>
          <a:xfrm>
            <a:off x="992560" y="5608104"/>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終了</a:t>
            </a:r>
            <a:endParaRPr lang="ja-JP" altLang="en-US" sz="2400" dirty="0">
              <a:ln>
                <a:solidFill>
                  <a:srgbClr val="000000"/>
                </a:solidFill>
              </a:ln>
              <a:solidFill>
                <a:srgbClr val="000000"/>
              </a:solidFill>
            </a:endParaRPr>
          </a:p>
        </p:txBody>
      </p:sp>
      <p:cxnSp>
        <p:nvCxnSpPr>
          <p:cNvPr id="23" name="直線矢印コネクタ 22"/>
          <p:cNvCxnSpPr>
            <a:stCxn id="19" idx="2"/>
            <a:endCxn id="17" idx="0"/>
          </p:cNvCxnSpPr>
          <p:nvPr/>
        </p:nvCxnSpPr>
        <p:spPr>
          <a:xfrm>
            <a:off x="2072680" y="1580629"/>
            <a:ext cx="0"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線矢印コネクタ 23"/>
          <p:cNvCxnSpPr>
            <a:stCxn id="17" idx="2"/>
            <a:endCxn id="18" idx="0"/>
          </p:cNvCxnSpPr>
          <p:nvPr/>
        </p:nvCxnSpPr>
        <p:spPr>
          <a:xfrm>
            <a:off x="2072680" y="2732757"/>
            <a:ext cx="0" cy="3362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線矢印コネクタ 24"/>
          <p:cNvCxnSpPr>
            <a:stCxn id="18" idx="2"/>
            <a:endCxn id="20" idx="0"/>
          </p:cNvCxnSpPr>
          <p:nvPr/>
        </p:nvCxnSpPr>
        <p:spPr>
          <a:xfrm flipH="1">
            <a:off x="2067164" y="4077072"/>
            <a:ext cx="5516" cy="4762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線矢印コネクタ 25"/>
          <p:cNvCxnSpPr>
            <a:stCxn id="18" idx="3"/>
            <a:endCxn id="11" idx="5"/>
          </p:cNvCxnSpPr>
          <p:nvPr/>
        </p:nvCxnSpPr>
        <p:spPr>
          <a:xfrm>
            <a:off x="3800872" y="3573016"/>
            <a:ext cx="190732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線矢印コネクタ 26"/>
          <p:cNvCxnSpPr>
            <a:stCxn id="20" idx="4"/>
            <a:endCxn id="21" idx="0"/>
          </p:cNvCxnSpPr>
          <p:nvPr/>
        </p:nvCxnSpPr>
        <p:spPr>
          <a:xfrm>
            <a:off x="2067164" y="5137770"/>
            <a:ext cx="5516" cy="4703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テキスト ボックス 40"/>
          <p:cNvSpPr txBox="1"/>
          <p:nvPr/>
        </p:nvSpPr>
        <p:spPr>
          <a:xfrm>
            <a:off x="1038768" y="4060637"/>
            <a:ext cx="1057711" cy="400110"/>
          </a:xfrm>
          <a:prstGeom prst="rect">
            <a:avLst/>
          </a:prstGeom>
          <a:noFill/>
        </p:spPr>
        <p:txBody>
          <a:bodyPr wrap="square" rtlCol="0">
            <a:spAutoFit/>
          </a:bodyPr>
          <a:lstStyle/>
          <a:p>
            <a:pPr algn="ctr"/>
            <a:r>
              <a:rPr kumimoji="1" lang="ja-JP" altLang="en-US" sz="2000" dirty="0" smtClean="0"/>
              <a:t>範囲内</a:t>
            </a:r>
            <a:endParaRPr kumimoji="1" lang="ja-JP" altLang="en-US" sz="2000" dirty="0"/>
          </a:p>
        </p:txBody>
      </p:sp>
      <p:sp>
        <p:nvSpPr>
          <p:cNvPr id="42" name="テキスト ボックス 41"/>
          <p:cNvSpPr txBox="1"/>
          <p:nvPr/>
        </p:nvSpPr>
        <p:spPr>
          <a:xfrm>
            <a:off x="4124907" y="3172906"/>
            <a:ext cx="1080120" cy="400110"/>
          </a:xfrm>
          <a:prstGeom prst="rect">
            <a:avLst/>
          </a:prstGeom>
          <a:noFill/>
        </p:spPr>
        <p:txBody>
          <a:bodyPr wrap="square" rtlCol="0">
            <a:spAutoFit/>
          </a:bodyPr>
          <a:lstStyle/>
          <a:p>
            <a:pPr algn="ctr"/>
            <a:r>
              <a:rPr lang="ja-JP" altLang="en-US" sz="2000" dirty="0" smtClean="0"/>
              <a:t>範囲</a:t>
            </a:r>
            <a:r>
              <a:rPr lang="ja-JP" altLang="en-US" sz="2000" dirty="0"/>
              <a:t>外</a:t>
            </a:r>
            <a:endParaRPr kumimoji="1" lang="ja-JP" altLang="en-US" sz="2000" dirty="0"/>
          </a:p>
        </p:txBody>
      </p:sp>
      <p:cxnSp>
        <p:nvCxnSpPr>
          <p:cNvPr id="44" name="カギ線コネクタ 43"/>
          <p:cNvCxnSpPr>
            <a:stCxn id="11" idx="3"/>
            <a:endCxn id="21" idx="3"/>
          </p:cNvCxnSpPr>
          <p:nvPr/>
        </p:nvCxnSpPr>
        <p:spPr>
          <a:xfrm rot="5400000">
            <a:off x="4307222" y="2855206"/>
            <a:ext cx="1940514" cy="4249358"/>
          </a:xfrm>
          <a:prstGeom prst="bentConnector2">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9848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タイトル 1"/>
          <p:cNvSpPr>
            <a:spLocks noGrp="1"/>
          </p:cNvSpPr>
          <p:nvPr>
            <p:ph type="title"/>
          </p:nvPr>
        </p:nvSpPr>
        <p:spPr/>
        <p:txBody>
          <a:bodyPr/>
          <a:lstStyle/>
          <a:p>
            <a:r>
              <a:rPr lang="ja-JP" altLang="en-US" smtClean="0"/>
              <a:t>ゴミの種類を検索</a:t>
            </a:r>
          </a:p>
        </p:txBody>
      </p:sp>
      <p:pic>
        <p:nvPicPr>
          <p:cNvPr id="33795" name="コンテンツ プレースホルダー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1130300" y="1341438"/>
            <a:ext cx="3043238" cy="4983162"/>
          </a:xfrm>
          <a:ln>
            <a:solidFill>
              <a:srgbClr val="000000"/>
            </a:solidFill>
            <a:miter lim="800000"/>
            <a:headEnd/>
            <a:tailEnd/>
          </a:ln>
        </p:spPr>
      </p:pic>
      <p:sp>
        <p:nvSpPr>
          <p:cNvPr id="33796" name="正方形/長方形 5"/>
          <p:cNvSpPr>
            <a:spLocks noChangeArrowheads="1"/>
          </p:cNvSpPr>
          <p:nvPr/>
        </p:nvSpPr>
        <p:spPr bwMode="auto">
          <a:xfrm>
            <a:off x="1130300" y="3190875"/>
            <a:ext cx="3014663" cy="452438"/>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pic>
        <p:nvPicPr>
          <p:cNvPr id="33797" name="図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2463" y="1268413"/>
            <a:ext cx="3121025" cy="50593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3798" name="正方形/長方形 8"/>
          <p:cNvSpPr>
            <a:spLocks noChangeArrowheads="1"/>
          </p:cNvSpPr>
          <p:nvPr/>
        </p:nvSpPr>
        <p:spPr bwMode="auto">
          <a:xfrm>
            <a:off x="5837238" y="3835400"/>
            <a:ext cx="1846262" cy="3143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オープンソースの</a:t>
            </a:r>
            <a:r>
              <a:rPr kumimoji="1" lang="en-US" altLang="ja-JP" dirty="0" smtClean="0"/>
              <a:t>5374</a:t>
            </a:r>
            <a:r>
              <a:rPr kumimoji="1" lang="ja-JP" altLang="en-US" dirty="0" smtClean="0"/>
              <a:t>を再利用し、ゴミの分別を提供するソフトを開発しました。</a:t>
            </a:r>
            <a:endParaRPr kumimoji="1" lang="en-US" altLang="ja-JP" dirty="0" smtClean="0"/>
          </a:p>
          <a:p>
            <a:r>
              <a:rPr lang="ja-JP" altLang="en-US" dirty="0"/>
              <a:t>構築したソフト</a:t>
            </a:r>
            <a:r>
              <a:rPr lang="ja-JP" altLang="en-US" dirty="0" smtClean="0"/>
              <a:t>は</a:t>
            </a:r>
            <a:r>
              <a:rPr lang="en-US" altLang="ja-JP" dirty="0" smtClean="0"/>
              <a:t>GitHub</a:t>
            </a:r>
            <a:r>
              <a:rPr lang="ja-JP" altLang="en-US" dirty="0" err="1"/>
              <a:t>に保</a:t>
            </a:r>
            <a:r>
              <a:rPr lang="ja-JP" altLang="en-US" dirty="0" smtClean="0"/>
              <a:t>存され、オープンデータとして提供しました。このソフトは品川区と静岡市（改良部分）で使用されている。</a:t>
            </a:r>
            <a:endParaRPr lang="en-US" altLang="ja-JP" dirty="0" smtClean="0"/>
          </a:p>
        </p:txBody>
      </p:sp>
    </p:spTree>
    <p:extLst>
      <p:ext uri="{BB962C8B-B14F-4D97-AF65-F5344CB8AC3E}">
        <p14:creationId xmlns:p14="http://schemas.microsoft.com/office/powerpoint/2010/main" val="25663477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lstStyle/>
          <a:p>
            <a:pPr marL="514350" lvl="0" indent="-514350">
              <a:buFont typeface="+mj-lt"/>
              <a:buAutoNum type="arabicPeriod"/>
            </a:pPr>
            <a:r>
              <a:rPr lang="ja-JP" altLang="ja-JP" dirty="0"/>
              <a:t>株式会社アンク，「</a:t>
            </a:r>
            <a:r>
              <a:rPr lang="en-US" altLang="ja-JP" dirty="0"/>
              <a:t>JavaScript</a:t>
            </a:r>
            <a:r>
              <a:rPr lang="ja-JP" altLang="ja-JP" dirty="0"/>
              <a:t>の本」，</a:t>
            </a:r>
            <a:r>
              <a:rPr lang="en-US" altLang="ja-JP" dirty="0"/>
              <a:t>193</a:t>
            </a:r>
            <a:r>
              <a:rPr lang="ja-JP" altLang="ja-JP" dirty="0"/>
              <a:t>ページ，翔泳社，</a:t>
            </a:r>
            <a:r>
              <a:rPr lang="en-US" altLang="ja-JP" dirty="0"/>
              <a:t>2013/4/10</a:t>
            </a:r>
            <a:endParaRPr lang="ja-JP" altLang="ja-JP" dirty="0"/>
          </a:p>
          <a:p>
            <a:pPr marL="514350" lvl="0" indent="-514350">
              <a:buFont typeface="+mj-lt"/>
              <a:buAutoNum type="arabicPeriod"/>
            </a:pPr>
            <a:r>
              <a:rPr lang="ja-JP" altLang="ja-JP" dirty="0"/>
              <a:t>塩谷 啓，紫竹 佑騎，原 一成，平木 聡　著，「</a:t>
            </a:r>
            <a:r>
              <a:rPr lang="en-US" altLang="ja-JP" dirty="0"/>
              <a:t>Web</a:t>
            </a:r>
            <a:r>
              <a:rPr lang="ja-JP" altLang="ja-JP" dirty="0"/>
              <a:t>制作者のための</a:t>
            </a:r>
            <a:r>
              <a:rPr lang="en-US" altLang="ja-JP" dirty="0"/>
              <a:t>GitHub</a:t>
            </a:r>
            <a:r>
              <a:rPr lang="ja-JP" altLang="ja-JP" dirty="0"/>
              <a:t>の教科書」 ，</a:t>
            </a:r>
            <a:r>
              <a:rPr lang="en-US" altLang="ja-JP" dirty="0"/>
              <a:t>224</a:t>
            </a:r>
            <a:r>
              <a:rPr lang="ja-JP" altLang="ja-JP" dirty="0"/>
              <a:t>ページ，株式会社インプレス，</a:t>
            </a:r>
            <a:r>
              <a:rPr lang="en-US" altLang="ja-JP" dirty="0"/>
              <a:t>2014/10/24</a:t>
            </a:r>
            <a:endParaRPr lang="ja-JP" altLang="ja-JP" dirty="0"/>
          </a:p>
          <a:p>
            <a:pPr marL="514350" lvl="0" indent="-514350">
              <a:buFont typeface="+mj-lt"/>
              <a:buAutoNum type="arabicPeriod"/>
            </a:pPr>
            <a:r>
              <a:rPr lang="en-US" altLang="ja-JP" dirty="0"/>
              <a:t>5374.jp</a:t>
            </a:r>
            <a:r>
              <a:rPr lang="ja-JP" altLang="ja-JP" dirty="0"/>
              <a:t>　</a:t>
            </a:r>
            <a:r>
              <a:rPr lang="ja-JP" altLang="ja-JP" dirty="0" smtClean="0"/>
              <a:t>ホームページ（</a:t>
            </a:r>
            <a:r>
              <a:rPr lang="en-US" altLang="ja-JP" u="sng" dirty="0">
                <a:hlinkClick r:id="rId3"/>
              </a:rPr>
              <a:t>http://5374.jp/</a:t>
            </a:r>
            <a:r>
              <a:rPr lang="ja-JP" altLang="ja-JP" dirty="0"/>
              <a:t>）</a:t>
            </a:r>
          </a:p>
          <a:p>
            <a:pPr marL="514350" indent="-514350">
              <a:buFont typeface="+mj-lt"/>
              <a:buAutoNum type="arabicPeriod"/>
            </a:pPr>
            <a:endParaRPr kumimoji="1" lang="ja-JP" altLang="en-US" dirty="0"/>
          </a:p>
        </p:txBody>
      </p:sp>
    </p:spTree>
    <p:extLst>
      <p:ext uri="{BB962C8B-B14F-4D97-AF65-F5344CB8AC3E}">
        <p14:creationId xmlns:p14="http://schemas.microsoft.com/office/powerpoint/2010/main" val="3311023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087211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タイトル 1"/>
          <p:cNvSpPr>
            <a:spLocks noGrp="1"/>
          </p:cNvSpPr>
          <p:nvPr>
            <p:ph type="title"/>
          </p:nvPr>
        </p:nvSpPr>
        <p:spPr/>
        <p:txBody>
          <a:bodyPr/>
          <a:lstStyle/>
          <a:p>
            <a:r>
              <a:rPr lang="ja-JP" altLang="en-US" smtClean="0"/>
              <a:t>はじめに</a:t>
            </a:r>
          </a:p>
        </p:txBody>
      </p:sp>
      <p:sp>
        <p:nvSpPr>
          <p:cNvPr id="3" name="コンテンツ プレースホルダー 2"/>
          <p:cNvSpPr>
            <a:spLocks noGrp="1"/>
          </p:cNvSpPr>
          <p:nvPr>
            <p:ph idx="1"/>
          </p:nvPr>
        </p:nvSpPr>
        <p:spPr/>
        <p:txBody>
          <a:bodyPr>
            <a:normAutofit fontScale="92500" lnSpcReduction="10000"/>
          </a:bodyPr>
          <a:lstStyle/>
          <a:p>
            <a:pPr>
              <a:defRPr/>
            </a:pPr>
            <a:r>
              <a:rPr lang="ja-JP" altLang="ja-JP" dirty="0"/>
              <a:t>様々な地域でゴミのポイ捨てなど</a:t>
            </a:r>
            <a:r>
              <a:rPr lang="ja-JP" altLang="ja-JP" dirty="0" smtClean="0"/>
              <a:t>の問題</a:t>
            </a:r>
            <a:r>
              <a:rPr lang="ja-JP" altLang="ja-JP" dirty="0"/>
              <a:t>は深刻になりつつある</a:t>
            </a:r>
            <a:r>
              <a:rPr lang="ja-JP" altLang="ja-JP" dirty="0" smtClean="0"/>
              <a:t>。</a:t>
            </a:r>
            <a:r>
              <a:rPr lang="ja-JP" altLang="en-US" dirty="0" smtClean="0"/>
              <a:t>例えば、新しい地域に住むことになった場合、地域ごとにゴミ出し方法が違うということがある。このような場合、</a:t>
            </a:r>
            <a:r>
              <a:rPr lang="en-US" altLang="ja-JP" dirty="0" smtClean="0"/>
              <a:t>5374</a:t>
            </a:r>
            <a:r>
              <a:rPr lang="ja-JP" altLang="en-US" dirty="0" smtClean="0"/>
              <a:t>（ゴミナシ）</a:t>
            </a:r>
            <a:r>
              <a:rPr lang="en-US" altLang="ja-JP" dirty="0" smtClean="0"/>
              <a:t>.</a:t>
            </a:r>
            <a:r>
              <a:rPr lang="en-US" altLang="ja-JP" dirty="0" err="1" smtClean="0"/>
              <a:t>jp</a:t>
            </a:r>
            <a:r>
              <a:rPr lang="ja-JP" altLang="en-US" dirty="0" smtClean="0"/>
              <a:t>という</a:t>
            </a:r>
            <a:r>
              <a:rPr lang="en-US" altLang="ja-JP" dirty="0" smtClean="0"/>
              <a:t>Web</a:t>
            </a:r>
            <a:r>
              <a:rPr lang="ja-JP" altLang="en-US" dirty="0" smtClean="0"/>
              <a:t>アプリケーションを使えば、「いつ、どのごみが収集されているのか」という情報がすぐに分かるようにデザインされている。</a:t>
            </a:r>
            <a:endParaRPr lang="en-US" altLang="ja-JP" dirty="0" smtClean="0"/>
          </a:p>
          <a:p>
            <a:pPr>
              <a:defRPr/>
            </a:pPr>
            <a:r>
              <a:rPr lang="en-US" altLang="ja-JP" dirty="0" smtClean="0"/>
              <a:t>5374</a:t>
            </a:r>
            <a:r>
              <a:rPr lang="ja-JP" altLang="ja-JP" dirty="0"/>
              <a:t>の機能</a:t>
            </a:r>
            <a:r>
              <a:rPr lang="ja-JP" altLang="ja-JP" dirty="0" smtClean="0"/>
              <a:t>に位置</a:t>
            </a:r>
            <a:r>
              <a:rPr lang="ja-JP" altLang="ja-JP" dirty="0"/>
              <a:t>情報を取得する機能を追加し</a:t>
            </a:r>
            <a:r>
              <a:rPr lang="ja-JP" altLang="ja-JP" dirty="0" smtClean="0"/>
              <a:t>、</a:t>
            </a:r>
            <a:r>
              <a:rPr lang="ja-JP" altLang="en-US" dirty="0" smtClean="0"/>
              <a:t>より</a:t>
            </a:r>
            <a:r>
              <a:rPr lang="ja-JP" altLang="ja-JP" dirty="0" smtClean="0"/>
              <a:t>便利</a:t>
            </a:r>
            <a:r>
              <a:rPr lang="ja-JP" altLang="ja-JP" dirty="0"/>
              <a:t>で使いやすくするように工夫</a:t>
            </a:r>
            <a:r>
              <a:rPr lang="ja-JP" altLang="ja-JP" dirty="0" smtClean="0"/>
              <a:t>を</a:t>
            </a:r>
            <a:r>
              <a:rPr lang="ja-JP" altLang="en-US" dirty="0" smtClean="0"/>
              <a:t>した</a:t>
            </a:r>
            <a:r>
              <a:rPr lang="ja-JP" altLang="ja-JP" dirty="0" smtClean="0"/>
              <a:t>。</a:t>
            </a:r>
            <a:endParaRPr lang="ja-JP" altLang="ja-JP" dirty="0"/>
          </a:p>
          <a:p>
            <a:pPr>
              <a:defRPr/>
            </a:pPr>
            <a:r>
              <a:rPr lang="ja-JP" altLang="ja-JP" dirty="0" smtClean="0"/>
              <a:t>ゴミ</a:t>
            </a:r>
            <a:r>
              <a:rPr lang="ja-JP" altLang="ja-JP" dirty="0"/>
              <a:t>の品目から、燃えるゴミ、燃えないゴミなどといった、ゴミの分別区分を調べる機能を追加して利用者の便宜を図る。</a:t>
            </a:r>
          </a:p>
          <a:p>
            <a:pPr>
              <a:defRPr/>
            </a:pPr>
            <a:endParaRPr lang="ja-JP"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タイトル 1"/>
          <p:cNvSpPr>
            <a:spLocks noGrp="1"/>
          </p:cNvSpPr>
          <p:nvPr>
            <p:ph type="title"/>
          </p:nvPr>
        </p:nvSpPr>
        <p:spPr/>
        <p:txBody>
          <a:bodyPr/>
          <a:lstStyle/>
          <a:p>
            <a:r>
              <a:rPr lang="en-US" altLang="ja-JP" smtClean="0"/>
              <a:t>5374.jp</a:t>
            </a:r>
            <a:endParaRPr lang="ja-JP" altLang="en-US" smtClean="0"/>
          </a:p>
        </p:txBody>
      </p:sp>
      <p:sp>
        <p:nvSpPr>
          <p:cNvPr id="10243" name="コンテンツ プレースホルダー 2"/>
          <p:cNvSpPr>
            <a:spLocks noGrp="1"/>
          </p:cNvSpPr>
          <p:nvPr>
            <p:ph idx="1"/>
          </p:nvPr>
        </p:nvSpPr>
        <p:spPr/>
        <p:txBody>
          <a:bodyPr/>
          <a:lstStyle/>
          <a:p>
            <a:r>
              <a:rPr lang="en-US" altLang="ja-JP" dirty="0" smtClean="0"/>
              <a:t>5374</a:t>
            </a:r>
            <a:r>
              <a:rPr lang="ja-JP" altLang="en-US" dirty="0" smtClean="0"/>
              <a:t>（ゴミナシ）</a:t>
            </a:r>
            <a:r>
              <a:rPr lang="en-US" altLang="ja-JP" dirty="0" smtClean="0"/>
              <a:t>.</a:t>
            </a:r>
            <a:r>
              <a:rPr lang="en-US" altLang="ja-JP" dirty="0" err="1" smtClean="0"/>
              <a:t>jp</a:t>
            </a:r>
            <a:endParaRPr lang="en-US" altLang="ja-JP" dirty="0" smtClean="0"/>
          </a:p>
          <a:p>
            <a:r>
              <a:rPr lang="en-US" altLang="ja-JP" dirty="0" smtClean="0"/>
              <a:t>Code for Kanazawa</a:t>
            </a:r>
            <a:r>
              <a:rPr lang="ja-JP" altLang="en-US" dirty="0" err="1" smtClean="0"/>
              <a:t>が提</a:t>
            </a:r>
            <a:r>
              <a:rPr lang="ja-JP" altLang="en-US" dirty="0" smtClean="0"/>
              <a:t>供しているごみ支援ウェブアプリケーション</a:t>
            </a:r>
            <a:endParaRPr lang="en-US" altLang="ja-JP" dirty="0" smtClean="0"/>
          </a:p>
          <a:p>
            <a:r>
              <a:rPr lang="ja-JP" altLang="en-US" dirty="0" smtClean="0"/>
              <a:t>端末を問わずに使用可能</a:t>
            </a:r>
            <a:endParaRPr lang="en-US" altLang="ja-JP" dirty="0" smtClean="0"/>
          </a:p>
          <a:p>
            <a:r>
              <a:rPr lang="ja-JP" altLang="en-US" dirty="0" smtClean="0"/>
              <a:t>ソースコードを書き換えて編集可能</a:t>
            </a:r>
            <a:endParaRPr lang="en-US" altLang="ja-JP" dirty="0" smtClean="0"/>
          </a:p>
          <a:p>
            <a:r>
              <a:rPr lang="en-US" altLang="ja-JP" dirty="0" smtClean="0"/>
              <a:t>24</a:t>
            </a:r>
            <a:r>
              <a:rPr lang="ja-JP" altLang="en-US" dirty="0" smtClean="0"/>
              <a:t>都道府県、</a:t>
            </a:r>
            <a:r>
              <a:rPr lang="en-US" altLang="ja-JP" dirty="0" smtClean="0"/>
              <a:t>79</a:t>
            </a:r>
            <a:r>
              <a:rPr lang="ja-JP" altLang="en-US" dirty="0" smtClean="0"/>
              <a:t>市区町村に拡大（</a:t>
            </a:r>
            <a:r>
              <a:rPr lang="en-US" altLang="ja-JP" dirty="0" smtClean="0"/>
              <a:t>2015</a:t>
            </a:r>
            <a:r>
              <a:rPr lang="ja-JP" altLang="en-US" dirty="0" smtClean="0"/>
              <a:t>年</a:t>
            </a:r>
            <a:r>
              <a:rPr lang="en-US" altLang="ja-JP" dirty="0" smtClean="0"/>
              <a:t>1</a:t>
            </a:r>
            <a:r>
              <a:rPr lang="en-US" altLang="ja-JP" dirty="0"/>
              <a:t>0</a:t>
            </a:r>
            <a:r>
              <a:rPr lang="ja-JP" altLang="en-US" dirty="0" smtClean="0"/>
              <a:t>月現在）</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Git</a:t>
            </a:r>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123025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GitHub</a:t>
            </a:r>
            <a:endParaRPr kumimoji="1" lang="ja-JP" altLang="en-US"/>
          </a:p>
        </p:txBody>
      </p:sp>
      <p:sp>
        <p:nvSpPr>
          <p:cNvPr id="3" name="コンテンツ プレースホルダー 2"/>
          <p:cNvSpPr>
            <a:spLocks noGrp="1"/>
          </p:cNvSpPr>
          <p:nvPr>
            <p:ph idx="1"/>
          </p:nvPr>
        </p:nvSpPr>
        <p:spPr/>
        <p:txBody>
          <a:bodyPr/>
          <a:lstStyle/>
          <a:p>
            <a:r>
              <a:rPr kumimoji="1" lang="en-US" altLang="ja-JP" dirty="0" smtClean="0"/>
              <a:t>2008</a:t>
            </a:r>
            <a:r>
              <a:rPr kumimoji="1" lang="ja-JP" altLang="en-US" dirty="0" smtClean="0"/>
              <a:t>年に開発された</a:t>
            </a:r>
            <a:r>
              <a:rPr kumimoji="1" lang="en-US" altLang="ja-JP" dirty="0" err="1" smtClean="0"/>
              <a:t>Git</a:t>
            </a:r>
            <a:r>
              <a:rPr kumimoji="1" lang="ja-JP" altLang="en-US" dirty="0" smtClean="0"/>
              <a:t>の共有リポジトリで様々な</a:t>
            </a:r>
            <a:r>
              <a:rPr kumimoji="1" lang="en-US" altLang="ja-JP" dirty="0" smtClean="0"/>
              <a:t>Web</a:t>
            </a:r>
            <a:r>
              <a:rPr kumimoji="1" lang="ja-JP" altLang="en-US" dirty="0" smtClean="0"/>
              <a:t>ツールを提供するサービス</a:t>
            </a:r>
            <a:endParaRPr kumimoji="1" lang="en-US" altLang="ja-JP" dirty="0" smtClean="0"/>
          </a:p>
          <a:p>
            <a:endParaRPr lang="en-US" altLang="ja-JP" dirty="0"/>
          </a:p>
          <a:p>
            <a:pPr marL="0" indent="0">
              <a:buNone/>
            </a:pPr>
            <a:r>
              <a:rPr kumimoji="1" lang="ja-JP" altLang="en-US" dirty="0" smtClean="0"/>
              <a:t>＜</a:t>
            </a:r>
            <a:r>
              <a:rPr kumimoji="1" lang="en-US" altLang="ja-JP" dirty="0" smtClean="0"/>
              <a:t>GitHub</a:t>
            </a:r>
            <a:r>
              <a:rPr lang="ja-JP" altLang="en-US" dirty="0" smtClean="0"/>
              <a:t>の利点</a:t>
            </a:r>
            <a:r>
              <a:rPr kumimoji="1" lang="ja-JP" altLang="en-US" dirty="0" smtClean="0"/>
              <a:t>＞</a:t>
            </a:r>
            <a:endParaRPr kumimoji="1" lang="en-US" altLang="ja-JP" dirty="0" smtClean="0"/>
          </a:p>
          <a:p>
            <a:pPr marL="514350" indent="-514350">
              <a:buFont typeface="+mj-ea"/>
              <a:buAutoNum type="circleNumDbPlain"/>
            </a:pPr>
            <a:r>
              <a:rPr kumimoji="1" lang="ja-JP" altLang="en-US" dirty="0" smtClean="0"/>
              <a:t>外部サービスであるため、</a:t>
            </a:r>
            <a:r>
              <a:rPr kumimoji="1" lang="ja-JP" altLang="en-US" u="sng" dirty="0" smtClean="0">
                <a:uFill>
                  <a:solidFill>
                    <a:srgbClr val="FF0000"/>
                  </a:solidFill>
                </a:uFill>
              </a:rPr>
              <a:t>サーバーを立てる必要がない</a:t>
            </a:r>
            <a:endParaRPr kumimoji="1" lang="en-US" altLang="ja-JP" u="sng" dirty="0" smtClean="0">
              <a:uFill>
                <a:solidFill>
                  <a:srgbClr val="FF0000"/>
                </a:solidFill>
              </a:uFill>
            </a:endParaRPr>
          </a:p>
          <a:p>
            <a:pPr marL="514350" indent="-514350">
              <a:buFont typeface="+mj-ea"/>
              <a:buAutoNum type="circleNumDbPlain"/>
            </a:pPr>
            <a:r>
              <a:rPr lang="ja-JP" altLang="en-US" dirty="0"/>
              <a:t>基本的</a:t>
            </a:r>
            <a:r>
              <a:rPr lang="ja-JP" altLang="en-US" dirty="0" smtClean="0"/>
              <a:t>に</a:t>
            </a:r>
            <a:r>
              <a:rPr lang="ja-JP" altLang="en-US" u="sng" dirty="0" smtClean="0">
                <a:uFill>
                  <a:solidFill>
                    <a:srgbClr val="FF0000"/>
                  </a:solidFill>
                </a:uFill>
              </a:rPr>
              <a:t>無料で使える</a:t>
            </a:r>
            <a:endParaRPr lang="en-US" altLang="ja-JP" u="sng" dirty="0" smtClean="0">
              <a:uFill>
                <a:solidFill>
                  <a:srgbClr val="FF0000"/>
                </a:solidFill>
              </a:uFill>
            </a:endParaRPr>
          </a:p>
          <a:p>
            <a:pPr marL="514350" indent="-514350">
              <a:buFont typeface="+mj-ea"/>
              <a:buAutoNum type="circleNumDbPlain"/>
            </a:pPr>
            <a:r>
              <a:rPr kumimoji="1" lang="ja-JP" altLang="en-US" dirty="0" smtClean="0"/>
              <a:t>ソースコード</a:t>
            </a:r>
            <a:r>
              <a:rPr lang="ja-JP" altLang="en-US" dirty="0" smtClean="0"/>
              <a:t>の修正などを気軽に送って</a:t>
            </a:r>
            <a:r>
              <a:rPr lang="ja-JP" altLang="en-US" dirty="0" err="1" smtClean="0"/>
              <a:t>取りいてて</a:t>
            </a:r>
            <a:r>
              <a:rPr lang="ja-JP" altLang="en-US" dirty="0" smtClean="0"/>
              <a:t>もらう</a:t>
            </a:r>
            <a:r>
              <a:rPr lang="ja-JP" altLang="en-US" u="sng" dirty="0" smtClean="0">
                <a:uFill>
                  <a:solidFill>
                    <a:srgbClr val="FF0000"/>
                  </a:solidFill>
                </a:uFill>
              </a:rPr>
              <a:t>プルリクエスト機能がある</a:t>
            </a:r>
            <a:endParaRPr kumimoji="1" lang="ja-JP" altLang="en-US" u="sng" dirty="0">
              <a:uFill>
                <a:solidFill>
                  <a:srgbClr val="FF0000"/>
                </a:solidFill>
              </a:uFill>
            </a:endParaRPr>
          </a:p>
        </p:txBody>
      </p:sp>
    </p:spTree>
    <p:extLst>
      <p:ext uri="{BB962C8B-B14F-4D97-AF65-F5344CB8AC3E}">
        <p14:creationId xmlns:p14="http://schemas.microsoft.com/office/powerpoint/2010/main" val="1819775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タイトル 1"/>
          <p:cNvSpPr>
            <a:spLocks noGrp="1"/>
          </p:cNvSpPr>
          <p:nvPr>
            <p:ph type="title"/>
          </p:nvPr>
        </p:nvSpPr>
        <p:spPr/>
        <p:txBody>
          <a:bodyPr/>
          <a:lstStyle/>
          <a:p>
            <a:r>
              <a:rPr lang="ja-JP" altLang="en-US" smtClean="0"/>
              <a:t>画面遷移・システム設計</a:t>
            </a:r>
          </a:p>
        </p:txBody>
      </p:sp>
      <p:sp>
        <p:nvSpPr>
          <p:cNvPr id="7171" name="コンテンツ プレースホルダー 2"/>
          <p:cNvSpPr>
            <a:spLocks noGrp="1"/>
          </p:cNvSpPr>
          <p:nvPr>
            <p:ph idx="1"/>
          </p:nvPr>
        </p:nvSpPr>
        <p:spPr>
          <a:xfrm>
            <a:off x="495300" y="1268759"/>
            <a:ext cx="5177780" cy="4608513"/>
          </a:xfrm>
        </p:spPr>
        <p:txBody>
          <a:bodyPr/>
          <a:lstStyle/>
          <a:p>
            <a:r>
              <a:rPr lang="ja-JP" altLang="en-US" dirty="0" smtClean="0"/>
              <a:t>ゴミの種類一覧</a:t>
            </a:r>
            <a:endParaRPr lang="en-US" altLang="ja-JP" dirty="0" smtClean="0"/>
          </a:p>
          <a:p>
            <a:r>
              <a:rPr lang="ja-JP" altLang="en-US" dirty="0" smtClean="0"/>
              <a:t>ゴミ品目一覧</a:t>
            </a:r>
            <a:endParaRPr lang="en-US" altLang="ja-JP" dirty="0" smtClean="0"/>
          </a:p>
          <a:p>
            <a:r>
              <a:rPr lang="ja-JP" altLang="en-US" dirty="0" smtClean="0">
                <a:solidFill>
                  <a:srgbClr val="000000"/>
                </a:solidFill>
              </a:rPr>
              <a:t>現在地取得機能</a:t>
            </a:r>
            <a:endParaRPr lang="en-US" altLang="ja-JP" dirty="0" smtClean="0">
              <a:solidFill>
                <a:srgbClr val="000000"/>
              </a:solidFill>
            </a:endParaRPr>
          </a:p>
          <a:p>
            <a:r>
              <a:rPr lang="ja-JP" altLang="en-US" dirty="0">
                <a:solidFill>
                  <a:srgbClr val="000000"/>
                </a:solidFill>
              </a:rPr>
              <a:t>ゴミ</a:t>
            </a:r>
            <a:r>
              <a:rPr lang="ja-JP" altLang="en-US" dirty="0" smtClean="0">
                <a:solidFill>
                  <a:srgbClr val="000000"/>
                </a:solidFill>
              </a:rPr>
              <a:t>の種類検索</a:t>
            </a:r>
            <a:endParaRPr lang="en-US" altLang="ja-JP" dirty="0" smtClean="0">
              <a:solidFill>
                <a:srgbClr val="000000"/>
              </a:solidFill>
            </a:endParaRPr>
          </a:p>
        </p:txBody>
      </p:sp>
      <p:pic>
        <p:nvPicPr>
          <p:cNvPr id="4" name="コンテンツ プレースホルダー 3"/>
          <p:cNvPicPr>
            <a:picLocks noChangeAspect="1"/>
          </p:cNvPicPr>
          <p:nvPr/>
        </p:nvPicPr>
        <p:blipFill rotWithShape="1">
          <a:blip r:embed="rId3">
            <a:extLst>
              <a:ext uri="{28A0092B-C50C-407E-A947-70E740481C1C}">
                <a14:useLocalDpi xmlns:a14="http://schemas.microsoft.com/office/drawing/2010/main" val="0"/>
              </a:ext>
            </a:extLst>
          </a:blip>
          <a:srcRect t="3170"/>
          <a:stretch/>
        </p:blipFill>
        <p:spPr bwMode="auto">
          <a:xfrm>
            <a:off x="6105128" y="1412776"/>
            <a:ext cx="2549837" cy="4382492"/>
          </a:xfrm>
          <a:prstGeom prst="rect">
            <a:avLst/>
          </a:prstGeom>
          <a:noFill/>
          <a:l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タイトル 1"/>
          <p:cNvSpPr>
            <a:spLocks noGrp="1"/>
          </p:cNvSpPr>
          <p:nvPr>
            <p:ph type="title"/>
          </p:nvPr>
        </p:nvSpPr>
        <p:spPr/>
        <p:txBody>
          <a:bodyPr/>
          <a:lstStyle/>
          <a:p>
            <a:r>
              <a:rPr lang="ja-JP" altLang="en-US" dirty="0" smtClean="0"/>
              <a:t>操作画面１</a:t>
            </a:r>
            <a:r>
              <a:rPr lang="en-US" altLang="ja-JP" dirty="0" smtClean="0"/>
              <a:t>―</a:t>
            </a:r>
            <a:r>
              <a:rPr lang="ja-JP" altLang="en-US" dirty="0" smtClean="0"/>
              <a:t>１</a:t>
            </a:r>
          </a:p>
        </p:txBody>
      </p:sp>
      <p:pic>
        <p:nvPicPr>
          <p:cNvPr id="12291" name="コンテンツ プレースホルダー 3"/>
          <p:cNvPicPr>
            <a:picLocks noGrp="1" noChangeAspect="1"/>
          </p:cNvPicPr>
          <p:nvPr>
            <p:ph idx="1"/>
          </p:nvPr>
        </p:nvPicPr>
        <p:blipFill rotWithShape="1">
          <a:blip r:embed="rId3">
            <a:extLst>
              <a:ext uri="{28A0092B-C50C-407E-A947-70E740481C1C}">
                <a14:useLocalDpi xmlns:a14="http://schemas.microsoft.com/office/drawing/2010/main" val="0"/>
              </a:ext>
            </a:extLst>
          </a:blip>
          <a:srcRect t="3170"/>
          <a:stretch/>
        </p:blipFill>
        <p:spPr>
          <a:xfrm>
            <a:off x="6198410" y="1700808"/>
            <a:ext cx="2549837" cy="4382492"/>
          </a:xfrm>
          <a:ln>
            <a:solidFill>
              <a:schemeClr val="tx1"/>
            </a:solidFill>
            <a:miter lim="800000"/>
            <a:headEnd/>
            <a:tailEnd/>
          </a:ln>
        </p:spPr>
      </p:pic>
      <p:sp>
        <p:nvSpPr>
          <p:cNvPr id="12292" name="正方形/長方形 6"/>
          <p:cNvSpPr>
            <a:spLocks noChangeArrowheads="1"/>
          </p:cNvSpPr>
          <p:nvPr/>
        </p:nvSpPr>
        <p:spPr bwMode="auto">
          <a:xfrm>
            <a:off x="6132786" y="1639614"/>
            <a:ext cx="2695904" cy="441434"/>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12293" name="正方形/長方形 7"/>
          <p:cNvSpPr>
            <a:spLocks noChangeArrowheads="1"/>
          </p:cNvSpPr>
          <p:nvPr/>
        </p:nvSpPr>
        <p:spPr bwMode="auto">
          <a:xfrm>
            <a:off x="6007273" y="5013176"/>
            <a:ext cx="2932113" cy="36004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9" name="正方形/長方形 8"/>
          <p:cNvSpPr/>
          <p:nvPr/>
        </p:nvSpPr>
        <p:spPr>
          <a:xfrm>
            <a:off x="920552" y="2798973"/>
            <a:ext cx="3340907" cy="1260053"/>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a:solidFill>
                  <a:prstClr val="black"/>
                </a:solidFill>
                <a:latin typeface="Arial" charset="0"/>
                <a:ea typeface="ＭＳ Ｐゴシック" charset="-128"/>
              </a:rPr>
              <a:t>プルダウンメニューより</a:t>
            </a:r>
            <a:r>
              <a:rPr lang="ja-JP" altLang="en-US" sz="2400" b="1" dirty="0" smtClean="0">
                <a:solidFill>
                  <a:prstClr val="black"/>
                </a:solidFill>
                <a:latin typeface="Arial" charset="0"/>
                <a:ea typeface="ＭＳ Ｐゴシック" charset="-128"/>
              </a:rPr>
              <a:t>地域を選択</a:t>
            </a:r>
            <a:endParaRPr lang="ja-JP" altLang="en-US" sz="2400" b="1" dirty="0">
              <a:solidFill>
                <a:prstClr val="black"/>
              </a:solidFill>
              <a:latin typeface="Arial" charset="0"/>
              <a:ea typeface="ＭＳ Ｐゴシック" charset="-128"/>
            </a:endParaRPr>
          </a:p>
        </p:txBody>
      </p:sp>
      <p:cxnSp>
        <p:nvCxnSpPr>
          <p:cNvPr id="12" name="直線矢印コネクタ 11"/>
          <p:cNvCxnSpPr>
            <a:endCxn id="12292" idx="1"/>
          </p:cNvCxnSpPr>
          <p:nvPr/>
        </p:nvCxnSpPr>
        <p:spPr>
          <a:xfrm flipV="1">
            <a:off x="4261459" y="1860331"/>
            <a:ext cx="1871327" cy="1001668"/>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a:off x="4261459" y="3741161"/>
            <a:ext cx="1745814" cy="1485683"/>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タイトル 1"/>
          <p:cNvSpPr>
            <a:spLocks noGrp="1"/>
          </p:cNvSpPr>
          <p:nvPr>
            <p:ph type="title"/>
          </p:nvPr>
        </p:nvSpPr>
        <p:spPr/>
        <p:txBody>
          <a:bodyPr/>
          <a:lstStyle/>
          <a:p>
            <a:r>
              <a:rPr lang="ja-JP" altLang="en-US" dirty="0"/>
              <a:t>操作画面１</a:t>
            </a:r>
            <a:r>
              <a:rPr lang="en-US" altLang="ja-JP" dirty="0" smtClean="0"/>
              <a:t>―</a:t>
            </a:r>
            <a:r>
              <a:rPr lang="ja-JP" altLang="en-US" dirty="0" smtClean="0"/>
              <a:t>２</a:t>
            </a:r>
          </a:p>
        </p:txBody>
      </p:sp>
      <p:pic>
        <p:nvPicPr>
          <p:cNvPr id="14339" name="図 4"/>
          <p:cNvPicPr>
            <a:picLocks noChangeAspect="1"/>
          </p:cNvPicPr>
          <p:nvPr/>
        </p:nvPicPr>
        <p:blipFill rotWithShape="1">
          <a:blip r:embed="rId3">
            <a:extLst>
              <a:ext uri="{28A0092B-C50C-407E-A947-70E740481C1C}">
                <a14:useLocalDpi xmlns:a14="http://schemas.microsoft.com/office/drawing/2010/main" val="0"/>
              </a:ext>
            </a:extLst>
          </a:blip>
          <a:srcRect t="3709"/>
          <a:stretch/>
        </p:blipFill>
        <p:spPr bwMode="auto">
          <a:xfrm>
            <a:off x="6335695" y="1481958"/>
            <a:ext cx="2593661" cy="44330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コンテンツ プレースホルダー 2"/>
          <p:cNvSpPr>
            <a:spLocks noGrp="1"/>
          </p:cNvSpPr>
          <p:nvPr>
            <p:ph idx="1"/>
          </p:nvPr>
        </p:nvSpPr>
        <p:spPr>
          <a:xfrm>
            <a:off x="632520" y="1311215"/>
            <a:ext cx="5040560" cy="4603751"/>
          </a:xfrm>
        </p:spPr>
        <p:txBody>
          <a:bodyPr>
            <a:normAutofit/>
          </a:bodyPr>
          <a:lstStyle/>
          <a:p>
            <a:pPr>
              <a:defRPr/>
            </a:pPr>
            <a:r>
              <a:rPr lang="ja-JP" altLang="en-US" dirty="0"/>
              <a:t>ゴミの分別区分が表示</a:t>
            </a:r>
            <a:r>
              <a:rPr lang="ja-JP" altLang="en-US" dirty="0" smtClean="0"/>
              <a:t>される</a:t>
            </a:r>
            <a:endParaRPr lang="en-US" altLang="ja-JP" dirty="0" smtClean="0"/>
          </a:p>
          <a:p>
            <a:pPr>
              <a:defRPr/>
            </a:pPr>
            <a:r>
              <a:rPr lang="ja-JP" altLang="en-US" dirty="0"/>
              <a:t>日付が近い順番</a:t>
            </a:r>
            <a:r>
              <a:rPr lang="ja-JP" altLang="en-US" dirty="0" smtClean="0"/>
              <a:t>に分別区分が表示される</a:t>
            </a:r>
            <a:endParaRPr lang="ja-JP"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立正政策広報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立正政策広報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2904</TotalTime>
  <Words>1776</Words>
  <Application>Microsoft Office PowerPoint</Application>
  <PresentationFormat>A4 210 x 297 mm</PresentationFormat>
  <Paragraphs>124</Paragraphs>
  <Slides>19</Slides>
  <Notes>16</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19</vt:i4>
      </vt:variant>
    </vt:vector>
  </HeadingPairs>
  <TitlesOfParts>
    <vt:vector size="25" baseType="lpstr">
      <vt:lpstr>ＭＳ Ｐゴシック</vt:lpstr>
      <vt:lpstr>ＭＳ ゴシック</vt:lpstr>
      <vt:lpstr>Arial</vt:lpstr>
      <vt:lpstr>Calibri</vt:lpstr>
      <vt:lpstr>立正政策広報1</vt:lpstr>
      <vt:lpstr>立正政策広報2</vt:lpstr>
      <vt:lpstr>スマートフォンを用いたゴミの分別支援アプリに関する研究</vt:lpstr>
      <vt:lpstr>目次</vt:lpstr>
      <vt:lpstr>はじめに</vt:lpstr>
      <vt:lpstr>5374.jp</vt:lpstr>
      <vt:lpstr>Git</vt:lpstr>
      <vt:lpstr>GitHub</vt:lpstr>
      <vt:lpstr>画面遷移・システム設計</vt:lpstr>
      <vt:lpstr>操作画面１―１</vt:lpstr>
      <vt:lpstr>操作画面１―２</vt:lpstr>
      <vt:lpstr>操作画面２</vt:lpstr>
      <vt:lpstr>研究方法</vt:lpstr>
      <vt:lpstr>システム環境</vt:lpstr>
      <vt:lpstr>情報の収集</vt:lpstr>
      <vt:lpstr>GitHub　画面</vt:lpstr>
      <vt:lpstr>位置情報検索</vt:lpstr>
      <vt:lpstr>位置情報検索　フロー図</vt:lpstr>
      <vt:lpstr>ゴミの種類を検索</vt:lpstr>
      <vt:lpstr>まとめ</vt:lpstr>
      <vt:lpstr>参考文献</vt:lpstr>
    </vt:vector>
  </TitlesOfParts>
  <Manager>立正大学 政策広報課</Manager>
  <Company>コスモプリンツ</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立正大学</dc:creator>
  <cp:lastModifiedBy>立正大学</cp:lastModifiedBy>
  <cp:revision>134</cp:revision>
  <cp:lastPrinted>2015-11-30T04:27:18Z</cp:lastPrinted>
  <dcterms:created xsi:type="dcterms:W3CDTF">2009-08-26T07:33:23Z</dcterms:created>
  <dcterms:modified xsi:type="dcterms:W3CDTF">2015-12-02T04:04:40Z</dcterms:modified>
</cp:coreProperties>
</file>