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1"/>
  </p:notesMasterIdLst>
  <p:handoutMasterIdLst>
    <p:handoutMasterId r:id="rId22"/>
  </p:handoutMasterIdLst>
  <p:sldIdLst>
    <p:sldId id="268" r:id="rId3"/>
    <p:sldId id="281" r:id="rId4"/>
    <p:sldId id="282" r:id="rId5"/>
    <p:sldId id="297" r:id="rId6"/>
    <p:sldId id="283" r:id="rId7"/>
    <p:sldId id="293" r:id="rId8"/>
    <p:sldId id="284" r:id="rId9"/>
    <p:sldId id="285" r:id="rId10"/>
    <p:sldId id="286" r:id="rId11"/>
    <p:sldId id="275" r:id="rId12"/>
    <p:sldId id="276" r:id="rId13"/>
    <p:sldId id="287" r:id="rId14"/>
    <p:sldId id="288" r:id="rId15"/>
    <p:sldId id="289" r:id="rId16"/>
    <p:sldId id="298" r:id="rId17"/>
    <p:sldId id="290" r:id="rId18"/>
    <p:sldId id="305" r:id="rId19"/>
    <p:sldId id="306" r:id="rId20"/>
  </p:sldIdLst>
  <p:sldSz cx="9906000" cy="6858000" type="A4"/>
  <p:notesSz cx="6846888" cy="9980613"/>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8669" autoAdjust="0"/>
  </p:normalViewPr>
  <p:slideViewPr>
    <p:cSldViewPr snapToObjects="1">
      <p:cViewPr varScale="1">
        <p:scale>
          <a:sx n="60" d="100"/>
          <a:sy n="60" d="100"/>
        </p:scale>
        <p:origin x="-1428" y="-96"/>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34" y="-96"/>
      </p:cViewPr>
      <p:guideLst>
        <p:guide orient="horz" pos="3144"/>
        <p:guide pos="215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6985" cy="499031"/>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78319" y="0"/>
            <a:ext cx="2966985" cy="499031"/>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2015/11/21</a:t>
            </a:fld>
            <a:endParaRPr lang="ja-JP" altLang="en-US"/>
          </a:p>
        </p:txBody>
      </p:sp>
      <p:sp>
        <p:nvSpPr>
          <p:cNvPr id="4" name="フッター プレースホルダー 3"/>
          <p:cNvSpPr>
            <a:spLocks noGrp="1"/>
          </p:cNvSpPr>
          <p:nvPr>
            <p:ph type="ftr" sz="quarter" idx="2"/>
          </p:nvPr>
        </p:nvSpPr>
        <p:spPr>
          <a:xfrm>
            <a:off x="0" y="9479850"/>
            <a:ext cx="2966985" cy="499031"/>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66985" cy="499031"/>
          </a:xfrm>
          <a:prstGeom prst="rect">
            <a:avLst/>
          </a:prstGeom>
        </p:spPr>
        <p:txBody>
          <a:bodyPr vert="horz" lIns="91440" tIns="45720" rIns="91440" bIns="45720"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78319" y="0"/>
            <a:ext cx="2966985" cy="499031"/>
          </a:xfrm>
          <a:prstGeom prst="rect">
            <a:avLst/>
          </a:prstGeom>
        </p:spPr>
        <p:txBody>
          <a:bodyPr vert="horz" lIns="91440" tIns="45720" rIns="91440" bIns="45720"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2015/11/21</a:t>
            </a:fld>
            <a:endParaRPr lang="ja-JP" altLang="en-US"/>
          </a:p>
        </p:txBody>
      </p:sp>
      <p:sp>
        <p:nvSpPr>
          <p:cNvPr id="4" name="スライド イメージ プレースホルダ 3"/>
          <p:cNvSpPr>
            <a:spLocks noGrp="1" noRot="1" noChangeAspect="1"/>
          </p:cNvSpPr>
          <p:nvPr>
            <p:ph type="sldImg" idx="2"/>
          </p:nvPr>
        </p:nvSpPr>
        <p:spPr>
          <a:xfrm>
            <a:off x="722313" y="749300"/>
            <a:ext cx="5402262" cy="3741738"/>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4689" y="4740791"/>
            <a:ext cx="5477510" cy="4491276"/>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79850"/>
            <a:ext cx="2966985" cy="499031"/>
          </a:xfrm>
          <a:prstGeom prst="rect">
            <a:avLst/>
          </a:prstGeom>
        </p:spPr>
        <p:txBody>
          <a:bodyPr vert="horz" lIns="91440" tIns="45720" rIns="91440" bIns="45720"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78319" y="9479850"/>
            <a:ext cx="2966985" cy="49903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これより、○○研究室の△△が「スマートフォンを用いたゴミの分別支援アプリに関する研究」について発表をさせていただきます。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11</a:t>
            </a:fld>
            <a:endParaRPr lang="en-US" altLang="ja-JP"/>
          </a:p>
        </p:txBody>
      </p:sp>
    </p:spTree>
    <p:extLst>
      <p:ext uri="{BB962C8B-B14F-4D97-AF65-F5344CB8AC3E}">
        <p14:creationId xmlns:p14="http://schemas.microsoft.com/office/powerpoint/2010/main" val="4024227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eclipse</a:t>
            </a:r>
            <a:r>
              <a:rPr lang="ja-JP" altLang="en-US" smtClean="0"/>
              <a:t>の画面になります。画面中央部の赤枠部分にプログラムを書いていきます。</a:t>
            </a:r>
          </a:p>
        </p:txBody>
      </p:sp>
      <p:sp>
        <p:nvSpPr>
          <p:cNvPr id="2662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D127DC99-3520-4D4D-BE1C-199B7B8FF156}" type="slidenum">
              <a:rPr lang="ja-JP" altLang="en-US"/>
              <a:pPr/>
              <a:t>12</a:t>
            </a:fld>
            <a:endParaRPr lang="ja-JP" altLang="en-US"/>
          </a:p>
        </p:txBody>
      </p:sp>
    </p:spTree>
    <p:extLst>
      <p:ext uri="{BB962C8B-B14F-4D97-AF65-F5344CB8AC3E}">
        <p14:creationId xmlns:p14="http://schemas.microsoft.com/office/powerpoint/2010/main" val="2590567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こちらが、</a:t>
            </a:r>
            <a:r>
              <a:rPr lang="en-US" altLang="ja-JP" smtClean="0"/>
              <a:t>GitHub</a:t>
            </a:r>
            <a:r>
              <a:rPr lang="ja-JP" altLang="en-US" smtClean="0"/>
              <a:t>の編集画面になります。</a:t>
            </a:r>
            <a:r>
              <a:rPr lang="en-US" altLang="ja-JP" smtClean="0"/>
              <a:t>Eclipse</a:t>
            </a:r>
            <a:r>
              <a:rPr lang="ja-JP" altLang="en-US" smtClean="0"/>
              <a:t>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13</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従来の機能に、さらに</a:t>
            </a:r>
            <a:r>
              <a:rPr lang="en-US" altLang="ja-JP" smtClean="0"/>
              <a:t>2</a:t>
            </a:r>
            <a:r>
              <a:rPr lang="ja-JP" altLang="en-US" smtClean="0"/>
              <a:t>つの新しい機能を追加しました。</a:t>
            </a:r>
            <a:r>
              <a:rPr lang="en-US" altLang="ja-JP" smtClean="0"/>
              <a:t>1</a:t>
            </a:r>
            <a:r>
              <a:rPr lang="ja-JP" altLang="en-US" smtClean="0"/>
              <a:t>つは</a:t>
            </a:r>
            <a:r>
              <a:rPr lang="en-US" altLang="ja-JP" smtClean="0"/>
              <a:t>GPS</a:t>
            </a:r>
            <a:r>
              <a:rPr lang="ja-JP" altLang="en-US" smtClean="0"/>
              <a:t>から位置情報を取得する機能を追加しました。「現在地の取得」ボタンをタップまたはクリックすると、現在スマートフォンを使用している場所の地域名が表示されます。</a:t>
            </a:r>
            <a:endParaRPr lang="en-US" altLang="ja-JP" smtClean="0"/>
          </a:p>
          <a:p>
            <a:r>
              <a:rPr lang="ja-JP" altLang="en-US"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14</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位置情報検索の流れ図です。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ja-JP" altLang="en-US" dirty="0" smtClean="0"/>
              <a:t>まず、</a:t>
            </a:r>
            <a:r>
              <a:rPr lang="en-US" altLang="ja-JP" dirty="0" smtClean="0"/>
              <a:t>Google Maps API</a:t>
            </a:r>
            <a:r>
              <a:rPr lang="ja-JP" altLang="en-US" dirty="0" smtClean="0"/>
              <a:t>の機能に付属されている位置情報を</a:t>
            </a:r>
            <a:r>
              <a:rPr lang="ja-JP" altLang="en-US" smtClean="0"/>
              <a:t>取得するジオコーディング</a:t>
            </a:r>
            <a:r>
              <a:rPr lang="ja-JP" altLang="en-US" dirty="0" smtClean="0"/>
              <a:t>機能を利用して端末を使用している位置を特定し、現在の場所を表示させます。</a:t>
            </a:r>
            <a:endParaRPr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次に正規表現を用いた条件判定を行い、</a:t>
            </a:r>
            <a:r>
              <a:rPr kumimoji="1" lang="en-US" altLang="ja-JP" dirty="0" smtClean="0"/>
              <a:t>API</a:t>
            </a:r>
            <a:r>
              <a:rPr kumimoji="1" lang="ja-JP" altLang="en-US" dirty="0" smtClean="0"/>
              <a:t>で取得した位置情報と自治体の位置情報が一致していれば、その場所の地域名を表示させ、そうでなければ「地域を特定できない旨アラート表示させました。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15</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もう</a:t>
            </a:r>
            <a:r>
              <a:rPr lang="en-US" altLang="ja-JP" smtClean="0"/>
              <a:t>1</a:t>
            </a:r>
            <a:r>
              <a:rPr lang="ja-JP" altLang="en-US" smtClean="0"/>
              <a:t>つは、「ゴミの分別表示」を追加しました。プルダウンメニューからごみの分別区分を選択すると、ゴミの種類が表示されるようにしました。</a:t>
            </a:r>
            <a:endParaRPr lang="en-US" altLang="ja-JP" smtClean="0"/>
          </a:p>
          <a:p>
            <a:r>
              <a:rPr lang="ja-JP" altLang="en-US" smtClean="0"/>
              <a:t>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16</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参考文献は以下の通りです。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18</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ja-JP" altLang="en-US" sz="1300" kern="100" dirty="0">
                <a:solidFill>
                  <a:schemeClr val="bg1">
                    <a:lumMod val="75000"/>
                  </a:schemeClr>
                </a:solidFill>
                <a:latin typeface="+mn-ea"/>
              </a:rPr>
              <a:t>近年、</a:t>
            </a:r>
            <a:r>
              <a:rPr lang="ja-JP" altLang="ja-JP" sz="1300" kern="100" dirty="0">
                <a:latin typeface="+mn-ea"/>
              </a:rPr>
              <a:t>様々な地域</a:t>
            </a:r>
            <a:r>
              <a:rPr lang="ja-JP" altLang="ja-JP" sz="1300" kern="100" dirty="0" smtClean="0">
                <a:latin typeface="+mn-ea"/>
              </a:rPr>
              <a:t>でゴミのポイ</a:t>
            </a:r>
            <a:r>
              <a:rPr lang="ja-JP" altLang="ja-JP" sz="1300" kern="100" dirty="0">
                <a:latin typeface="+mn-ea"/>
              </a:rPr>
              <a:t>捨てなど</a:t>
            </a:r>
            <a:r>
              <a:rPr lang="ja-JP" altLang="ja-JP" sz="1300" kern="100" dirty="0" smtClean="0">
                <a:latin typeface="+mn-ea"/>
              </a:rPr>
              <a:t>の問題</a:t>
            </a:r>
            <a:r>
              <a:rPr lang="ja-JP" altLang="ja-JP" sz="1300" kern="100" dirty="0">
                <a:latin typeface="+mn-ea"/>
              </a:rPr>
              <a:t>は深刻になりつつあ</a:t>
            </a:r>
            <a:r>
              <a:rPr lang="ja-JP" altLang="en-US" sz="1300" kern="100" dirty="0">
                <a:latin typeface="+mn-ea"/>
              </a:rPr>
              <a:t>ります</a:t>
            </a:r>
            <a:r>
              <a:rPr lang="ja-JP" altLang="ja-JP" sz="1300" kern="100" dirty="0">
                <a:latin typeface="+mn-ea"/>
              </a:rPr>
              <a:t>。そこで、まずは正しいゴミの捨て方に</a:t>
            </a:r>
            <a:r>
              <a:rPr lang="ja-JP" altLang="ja-JP" sz="1300" kern="100" dirty="0" smtClean="0">
                <a:latin typeface="+mn-ea"/>
              </a:rPr>
              <a:t>注目</a:t>
            </a:r>
            <a:r>
              <a:rPr lang="ja-JP" altLang="en-US" sz="1300" kern="100" dirty="0" smtClean="0">
                <a:latin typeface="+mn-ea"/>
              </a:rPr>
              <a:t>を</a:t>
            </a:r>
            <a:r>
              <a:rPr lang="ja-JP" altLang="ja-JP" sz="1300" kern="100" dirty="0" smtClean="0">
                <a:latin typeface="+mn-ea"/>
              </a:rPr>
              <a:t>し</a:t>
            </a:r>
            <a:r>
              <a:rPr lang="ja-JP" altLang="en-US" sz="1300" kern="100" dirty="0" smtClean="0">
                <a:latin typeface="+mn-ea"/>
              </a:rPr>
              <a:t>まし</a:t>
            </a:r>
            <a:r>
              <a:rPr lang="ja-JP" altLang="ja-JP" sz="1300" kern="100" dirty="0" smtClean="0">
                <a:latin typeface="+mn-ea"/>
              </a:rPr>
              <a:t>た</a:t>
            </a:r>
            <a:r>
              <a:rPr lang="ja-JP" altLang="ja-JP" sz="1300" kern="100" dirty="0">
                <a:latin typeface="+mn-ea"/>
              </a:rPr>
              <a:t>。新しい地域に住むことになった場合、</a:t>
            </a:r>
            <a:r>
              <a:rPr lang="en-US" altLang="ja-JP" sz="1300" kern="100" dirty="0" smtClean="0">
                <a:latin typeface="+mn-ea"/>
              </a:rPr>
              <a:t>5374.jp</a:t>
            </a:r>
            <a:r>
              <a:rPr lang="ja-JP" altLang="ja-JP" sz="1300" kern="100" dirty="0" smtClean="0">
                <a:latin typeface="+mn-ea"/>
              </a:rPr>
              <a:t>と</a:t>
            </a:r>
            <a:r>
              <a:rPr lang="ja-JP" altLang="ja-JP" sz="1300" kern="100" dirty="0">
                <a:latin typeface="+mn-ea"/>
              </a:rPr>
              <a:t>いう</a:t>
            </a:r>
            <a:r>
              <a:rPr lang="ja-JP" altLang="en-US" sz="1300" kern="100" dirty="0">
                <a:latin typeface="+mn-ea"/>
              </a:rPr>
              <a:t>アプリケーション</a:t>
            </a:r>
            <a:r>
              <a:rPr lang="ja-JP" altLang="ja-JP" sz="1300" kern="100" dirty="0">
                <a:latin typeface="+mn-ea"/>
              </a:rPr>
              <a:t>を使えば、「いつ、どのゴミが収集されているのか？」という情報がすぐに分かるようにデザインされてい</a:t>
            </a:r>
            <a:r>
              <a:rPr lang="ja-JP" altLang="en-US" sz="1300" kern="100" dirty="0">
                <a:latin typeface="+mn-ea"/>
              </a:rPr>
              <a:t>ます</a:t>
            </a:r>
            <a:r>
              <a:rPr lang="ja-JP" altLang="ja-JP" sz="1300" kern="100" dirty="0">
                <a:latin typeface="+mn-ea"/>
              </a:rPr>
              <a:t>。</a:t>
            </a:r>
          </a:p>
          <a:p>
            <a:pPr indent="139540" algn="just">
              <a:defRPr/>
            </a:pPr>
            <a:r>
              <a:rPr lang="ja-JP" altLang="ja-JP" sz="1300" kern="100" dirty="0">
                <a:latin typeface="+mn-ea"/>
              </a:rPr>
              <a:t>その</a:t>
            </a:r>
            <a:r>
              <a:rPr lang="en-US" altLang="ja-JP" sz="1300" kern="100" dirty="0">
                <a:latin typeface="+mn-ea"/>
              </a:rPr>
              <a:t>5374</a:t>
            </a:r>
            <a:r>
              <a:rPr lang="ja-JP" altLang="ja-JP" sz="1300" kern="100" dirty="0">
                <a:latin typeface="+mn-ea"/>
              </a:rPr>
              <a:t>の機能にさらに位置情報を取得する機能を追加</a:t>
            </a:r>
            <a:r>
              <a:rPr lang="ja-JP" altLang="ja-JP" sz="1300" kern="100" dirty="0" smtClean="0">
                <a:latin typeface="+mn-ea"/>
              </a:rPr>
              <a:t>し</a:t>
            </a:r>
            <a:r>
              <a:rPr lang="ja-JP" altLang="en-US" sz="1300" kern="100" dirty="0" smtClean="0">
                <a:latin typeface="+mn-ea"/>
              </a:rPr>
              <a:t>て</a:t>
            </a:r>
            <a:r>
              <a:rPr lang="ja-JP" altLang="ja-JP" sz="1300" kern="100" dirty="0" smtClean="0">
                <a:latin typeface="+mn-ea"/>
              </a:rPr>
              <a:t>、</a:t>
            </a:r>
            <a:r>
              <a:rPr lang="ja-JP" altLang="ja-JP" sz="1300" kern="100" dirty="0">
                <a:latin typeface="+mn-ea"/>
              </a:rPr>
              <a:t>さらに便利で使いやすくするように工夫を</a:t>
            </a:r>
            <a:r>
              <a:rPr lang="ja-JP" altLang="en-US" sz="1300" kern="100" dirty="0">
                <a:latin typeface="+mn-ea"/>
              </a:rPr>
              <a:t>しました</a:t>
            </a:r>
            <a:r>
              <a:rPr lang="ja-JP" altLang="ja-JP" sz="1300" kern="100" dirty="0">
                <a:latin typeface="+mn-ea"/>
              </a:rPr>
              <a:t>。</a:t>
            </a:r>
          </a:p>
          <a:p>
            <a:pPr indent="139540" algn="just">
              <a:defRPr/>
            </a:pPr>
            <a:r>
              <a:rPr lang="ja-JP" altLang="en-US" sz="1300" kern="100" dirty="0">
                <a:latin typeface="+mn-ea"/>
              </a:rPr>
              <a:t>そして</a:t>
            </a:r>
            <a:r>
              <a:rPr lang="ja-JP" altLang="ja-JP" sz="1300" kern="100" dirty="0">
                <a:latin typeface="+mn-ea"/>
              </a:rPr>
              <a:t>ゴミの品目から、燃えるゴミ、燃えないゴミなどといった、ゴミの分別区分を調べる機能を追加して利用者の便宜を図</a:t>
            </a:r>
            <a:r>
              <a:rPr lang="ja-JP" altLang="en-US" sz="1300" kern="100" dirty="0">
                <a:latin typeface="+mn-ea"/>
              </a:rPr>
              <a:t>りました</a:t>
            </a:r>
            <a:r>
              <a:rPr lang="ja-JP" altLang="ja-JP" sz="1300" kern="100" dirty="0">
                <a:latin typeface="+mn-ea"/>
              </a:rPr>
              <a:t>。</a:t>
            </a:r>
          </a:p>
          <a:p>
            <a:pPr>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9540" algn="just">
              <a:defRPr/>
            </a:pPr>
            <a:r>
              <a:rPr lang="en-US" altLang="ja-JP" sz="1300" kern="100" dirty="0">
                <a:latin typeface="+mn-ea"/>
              </a:rPr>
              <a:t>5374.jp</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a:t>
            </a:r>
            <a:r>
              <a:rPr lang="en-US" altLang="ja-JP" sz="1300" kern="100" dirty="0" err="1">
                <a:latin typeface="+mn-ea"/>
              </a:rPr>
              <a:t>CfK</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、スマートフォンやパソコン等のブラウザから端末を問わずに使用することが出来</a:t>
            </a:r>
            <a:r>
              <a:rPr lang="ja-JP" altLang="en-US" sz="1300" kern="100" dirty="0">
                <a:latin typeface="+mn-ea"/>
              </a:rPr>
              <a:t>ます</a:t>
            </a:r>
            <a:r>
              <a:rPr lang="ja-JP" altLang="ja-JP" sz="1300" kern="100" dirty="0">
                <a:latin typeface="+mn-ea"/>
              </a:rPr>
              <a:t>。</a:t>
            </a:r>
            <a:r>
              <a:rPr lang="ja-JP" altLang="en-US" sz="1300" kern="100" dirty="0">
                <a:latin typeface="+mn-ea"/>
              </a:rPr>
              <a:t>また</a:t>
            </a:r>
            <a:r>
              <a:rPr lang="en-US" altLang="ja-JP" sz="1300" kern="100" dirty="0">
                <a:latin typeface="+mn-ea"/>
              </a:rPr>
              <a:t>HTML</a:t>
            </a:r>
            <a:r>
              <a:rPr lang="ja-JP" altLang="ja-JP" sz="1300" kern="100" dirty="0">
                <a:latin typeface="+mn-ea"/>
              </a:rPr>
              <a:t>や</a:t>
            </a:r>
            <a:r>
              <a:rPr lang="en-US" altLang="ja-JP" sz="1300" kern="100" dirty="0">
                <a:latin typeface="+mn-ea"/>
              </a:rPr>
              <a:t>JavaScript</a:t>
            </a:r>
            <a:r>
              <a:rPr lang="ja-JP" altLang="en-US" sz="1300" kern="100" dirty="0">
                <a:latin typeface="+mn-ea"/>
              </a:rPr>
              <a:t>の</a:t>
            </a:r>
            <a:r>
              <a:rPr lang="ja-JP" altLang="ja-JP" sz="1300" kern="100" dirty="0">
                <a:latin typeface="+mn-ea"/>
              </a:rPr>
              <a:t>知識があれば、ソースコードを書き換えて編集することもでき</a:t>
            </a:r>
            <a:r>
              <a:rPr lang="ja-JP" altLang="en-US" sz="1300" kern="100" dirty="0">
                <a:latin typeface="+mn-ea"/>
              </a:rPr>
              <a:t>ます</a:t>
            </a:r>
            <a:r>
              <a:rPr lang="ja-JP" altLang="ja-JP" sz="1300" kern="100" dirty="0">
                <a:latin typeface="+mn-ea"/>
              </a:rPr>
              <a:t>。</a:t>
            </a:r>
            <a:r>
              <a:rPr lang="en-US" altLang="ja-JP" sz="1300" kern="100" dirty="0">
                <a:latin typeface="+mn-ea"/>
              </a:rPr>
              <a:t>2015</a:t>
            </a:r>
            <a:r>
              <a:rPr lang="ja-JP" altLang="ja-JP" sz="1300" kern="100" dirty="0">
                <a:latin typeface="+mn-ea"/>
              </a:rPr>
              <a:t>年</a:t>
            </a:r>
            <a:r>
              <a:rPr lang="en-US" altLang="ja-JP" sz="1300" kern="100" dirty="0">
                <a:latin typeface="+mn-ea"/>
              </a:rPr>
              <a:t>6</a:t>
            </a:r>
            <a:r>
              <a:rPr lang="ja-JP" altLang="ja-JP" sz="1300" kern="100" dirty="0">
                <a:latin typeface="+mn-ea"/>
              </a:rPr>
              <a:t>月現在、</a:t>
            </a:r>
            <a:r>
              <a:rPr lang="en-US" altLang="ja-JP" sz="1300" kern="100" dirty="0">
                <a:latin typeface="+mn-ea"/>
              </a:rPr>
              <a:t>23</a:t>
            </a:r>
            <a:r>
              <a:rPr lang="ja-JP" altLang="ja-JP" sz="1300" kern="100" dirty="0">
                <a:latin typeface="+mn-ea"/>
              </a:rPr>
              <a:t>都道府県、</a:t>
            </a:r>
            <a:r>
              <a:rPr lang="en-US" altLang="ja-JP" sz="1300" kern="100" dirty="0">
                <a:latin typeface="+mn-ea"/>
              </a:rPr>
              <a:t>72</a:t>
            </a:r>
            <a:r>
              <a:rPr lang="ja-JP" altLang="ja-JP" sz="1300" kern="100" dirty="0">
                <a:latin typeface="+mn-ea"/>
              </a:rPr>
              <a:t>市区</a:t>
            </a:r>
            <a:r>
              <a:rPr lang="ja-JP" altLang="ja-JP" sz="1300" kern="100" dirty="0" smtClean="0">
                <a:latin typeface="+mn-ea"/>
              </a:rPr>
              <a:t>町村</a:t>
            </a:r>
            <a:r>
              <a:rPr lang="ja-JP" altLang="en-US" sz="1300" kern="100" dirty="0" smtClean="0">
                <a:solidFill>
                  <a:schemeClr val="bg1">
                    <a:lumMod val="75000"/>
                  </a:schemeClr>
                </a:solidFill>
                <a:latin typeface="+mn-ea"/>
              </a:rPr>
              <a:t>（随時更新）</a:t>
            </a:r>
            <a:r>
              <a:rPr lang="ja-JP" altLang="ja-JP" sz="1300" kern="100" dirty="0" smtClean="0">
                <a:latin typeface="+mn-ea"/>
              </a:rPr>
              <a:t>に</a:t>
            </a:r>
            <a:r>
              <a:rPr lang="ja-JP" altLang="ja-JP" sz="1300" kern="100" dirty="0">
                <a:latin typeface="+mn-ea"/>
              </a:rPr>
              <a:t>まで広がってい</a:t>
            </a:r>
            <a:r>
              <a:rPr lang="ja-JP" altLang="en-US" sz="1300" kern="100" dirty="0">
                <a:latin typeface="+mn-ea"/>
              </a:rPr>
              <a:t>ます</a:t>
            </a:r>
            <a:r>
              <a:rPr lang="ja-JP" altLang="ja-JP" sz="1300" kern="100" dirty="0">
                <a:latin typeface="+mn-ea"/>
              </a:rPr>
              <a:t>。</a:t>
            </a:r>
          </a:p>
          <a:p>
            <a:pPr>
              <a:defRPr/>
            </a:pP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3</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本アプリケーションはプルダウンメニュー</a:t>
            </a:r>
            <a:r>
              <a:rPr kumimoji="1" lang="en-US" altLang="ja-JP" dirty="0" smtClean="0"/>
              <a:t>1</a:t>
            </a:r>
            <a:r>
              <a:rPr kumimoji="1" lang="ja-JP" altLang="en-US" dirty="0" smtClean="0"/>
              <a:t>つとアコーディオンメニュー</a:t>
            </a:r>
            <a:r>
              <a:rPr kumimoji="1" lang="en-US" altLang="ja-JP" dirty="0" smtClean="0"/>
              <a:t>3</a:t>
            </a:r>
            <a:r>
              <a:rPr kumimoji="1" lang="ja-JP" altLang="en-US" dirty="0" err="1" smtClean="0"/>
              <a:t>つで構</a:t>
            </a:r>
            <a:r>
              <a:rPr kumimoji="1" lang="ja-JP" altLang="en-US" dirty="0" smtClean="0"/>
              <a:t>成されています。プルダウンメニューは地域を選択する機能、</a:t>
            </a:r>
            <a:r>
              <a:rPr kumimoji="1" lang="en-US" altLang="ja-JP" dirty="0" smtClean="0"/>
              <a:t>1</a:t>
            </a:r>
            <a:r>
              <a:rPr kumimoji="1" lang="ja-JP" altLang="en-US" dirty="0" smtClean="0"/>
              <a:t>つ目のアコーディオンメニューはプルダウンメニューで選択されたとき、アコーディオンメニューでゴミの種類が表示されます。</a:t>
            </a:r>
            <a:r>
              <a:rPr kumimoji="1" lang="en-US" altLang="ja-JP" dirty="0" smtClean="0"/>
              <a:t>2</a:t>
            </a:r>
            <a:r>
              <a:rPr kumimoji="1" lang="ja-JP" altLang="en-US" dirty="0" smtClean="0"/>
              <a:t>つ目はゴミの種類をタップしたときにアコーディオンメニューでゴミの品目が表示されます。</a:t>
            </a:r>
            <a:endParaRPr kumimoji="1" lang="en-US" altLang="ja-JP" dirty="0" smtClean="0"/>
          </a:p>
          <a:p>
            <a:r>
              <a:rPr kumimoji="1" lang="ja-JP" altLang="en-US" dirty="0" smtClean="0"/>
              <a:t>各機能の詳細説明を次ページ以降でしていきます。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4</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ここでは「浅野」という地域を選択します。なお、自治体によって住所と地域が異なる場合があります。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5</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すると「浅野」という地域の分別区分が最も捨てる日が近い順番に表示されます。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6</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続いてゴミの分別区分をタップまたはクリックすると、捨てることが出来るごみの一覧が表示されます。</a:t>
            </a:r>
            <a:endParaRPr lang="en-US" altLang="ja-JP" smtClean="0"/>
          </a:p>
          <a:p>
            <a:r>
              <a:rPr lang="ja-JP" altLang="en-US" smtClean="0"/>
              <a:t>ここでは「燃やす」という地域を選択します。すると燃やすことのできるごみの一覧が表示されます。ごみの一覧は昇順で表示されます。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7</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研究方法です。まず、アプリケーションの改良に必要である</a:t>
            </a:r>
            <a:r>
              <a:rPr lang="en-US" altLang="ja-JP" dirty="0" smtClean="0"/>
              <a:t>JavaScript</a:t>
            </a:r>
            <a:r>
              <a:rPr lang="ja-JP" altLang="en-US" dirty="0" smtClean="0"/>
              <a:t>と</a:t>
            </a:r>
            <a:r>
              <a:rPr lang="en-US" altLang="ja-JP" dirty="0" smtClean="0"/>
              <a:t>Google Maps API</a:t>
            </a:r>
            <a:r>
              <a:rPr lang="ja-JP" altLang="en-US" dirty="0" smtClean="0"/>
              <a:t>の学習をしました。また。アプリケーションの改良を反映させるために</a:t>
            </a:r>
            <a:r>
              <a:rPr lang="en-US" altLang="ja-JP" dirty="0" smtClean="0"/>
              <a:t>GitHub</a:t>
            </a:r>
            <a:r>
              <a:rPr lang="ja-JP" altLang="en-US" smtClean="0"/>
              <a:t>の登録を</a:t>
            </a:r>
            <a:r>
              <a:rPr lang="ja-JP" altLang="en-US" dirty="0" smtClean="0"/>
              <a:t>行いました。そして、アプリケーションのソースコードの実装を行いました。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8</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システム環境です。今回必要な開発言語は</a:t>
            </a:r>
            <a:r>
              <a:rPr lang="en-US" altLang="ja-JP" smtClean="0"/>
              <a:t>JavaScript</a:t>
            </a:r>
            <a:r>
              <a:rPr lang="ja-JP" altLang="en-US" smtClean="0"/>
              <a:t>とｊ</a:t>
            </a:r>
            <a:r>
              <a:rPr lang="en-US" altLang="ja-JP" smtClean="0"/>
              <a:t>Qury</a:t>
            </a:r>
            <a:r>
              <a:rPr lang="ja-JP" altLang="en-US" smtClean="0"/>
              <a:t>、開発環境は</a:t>
            </a:r>
            <a:r>
              <a:rPr lang="en-US" altLang="ja-JP" smtClean="0"/>
              <a:t>WIndows7</a:t>
            </a:r>
            <a:r>
              <a:rPr lang="ja-JP" altLang="en-US" smtClean="0"/>
              <a:t>、</a:t>
            </a:r>
            <a:r>
              <a:rPr lang="en-US" altLang="ja-JP" smtClean="0"/>
              <a:t>eclipse</a:t>
            </a:r>
            <a:r>
              <a:rPr lang="ja-JP" altLang="en-US" smtClean="0"/>
              <a:t>、</a:t>
            </a:r>
            <a:r>
              <a:rPr lang="en-US" altLang="ja-JP" smtClean="0"/>
              <a:t>Gi</a:t>
            </a:r>
            <a:r>
              <a:rPr lang="ja-JP" altLang="en-US" smtClean="0"/>
              <a:t>ｔ</a:t>
            </a:r>
            <a:r>
              <a:rPr lang="en-US" altLang="ja-JP" smtClean="0"/>
              <a:t>Hub</a:t>
            </a:r>
            <a:r>
              <a:rPr lang="ja-JP" altLang="en-US" smtClean="0"/>
              <a:t>を使用しました。</a:t>
            </a:r>
            <a:endParaRPr lang="en-US" altLang="ja-JP" smtClean="0"/>
          </a:p>
          <a:p>
            <a:r>
              <a:rPr lang="en-US" altLang="ja-JP" smtClean="0"/>
              <a:t>JavaScript</a:t>
            </a:r>
            <a:r>
              <a:rPr lang="ja-JP" altLang="en-US" smtClean="0"/>
              <a:t>はブラウザに実装されているプログラミング言語です。なお、「</a:t>
            </a:r>
            <a:r>
              <a:rPr lang="en-US" altLang="ja-JP" smtClean="0"/>
              <a:t>Java</a:t>
            </a:r>
            <a:r>
              <a:rPr lang="ja-JP" altLang="en-US" smtClean="0"/>
              <a:t>」という言語もありますが、</a:t>
            </a:r>
            <a:r>
              <a:rPr lang="en-US" altLang="ja-JP" smtClean="0"/>
              <a:t>JavaScript</a:t>
            </a:r>
            <a:r>
              <a:rPr lang="ja-JP" altLang="en-US" smtClean="0"/>
              <a:t>と</a:t>
            </a:r>
            <a:r>
              <a:rPr lang="en-US" altLang="ja-JP" smtClean="0"/>
              <a:t>Java</a:t>
            </a:r>
            <a:r>
              <a:rPr lang="ja-JP" altLang="en-US" smtClean="0"/>
              <a:t>は全く別のプログラミング言語になります。</a:t>
            </a:r>
            <a:endParaRPr lang="en-US" altLang="ja-JP" smtClean="0"/>
          </a:p>
          <a:p>
            <a:r>
              <a:rPr lang="en-US" altLang="ja-JP" smtClean="0"/>
              <a:t>jQuery</a:t>
            </a:r>
            <a:r>
              <a:rPr lang="ja-JP" altLang="en-US" smtClean="0"/>
              <a:t>は、</a:t>
            </a:r>
            <a:r>
              <a:rPr lang="en-US" altLang="ja-JP" smtClean="0"/>
              <a:t>JavaScript</a:t>
            </a:r>
            <a:r>
              <a:rPr lang="ja-JP" altLang="en-US" smtClean="0"/>
              <a:t>を便利に扱うためのライブラリです。複雑なコードを</a:t>
            </a:r>
            <a:r>
              <a:rPr lang="en-US" altLang="ja-JP" smtClean="0"/>
              <a:t>JavaScript</a:t>
            </a:r>
            <a:r>
              <a:rPr lang="ja-JP" altLang="en-US" smtClean="0"/>
              <a:t>で書こうとすると、コード量が多くなってしまいますが、</a:t>
            </a:r>
            <a:r>
              <a:rPr lang="en-US" altLang="ja-JP" smtClean="0"/>
              <a:t>jQuery</a:t>
            </a:r>
            <a:r>
              <a:rPr lang="ja-JP" altLang="en-US" smtClean="0"/>
              <a:t>を使うと簡潔に書くことが出来ます。</a:t>
            </a:r>
            <a:endParaRPr lang="en-US" altLang="ja-JP" smtClean="0"/>
          </a:p>
          <a:p>
            <a:r>
              <a:rPr lang="en-US" altLang="ja-JP" smtClean="0"/>
              <a:t>Eclipse</a:t>
            </a:r>
            <a:r>
              <a:rPr lang="ja-JP" altLang="en-US" smtClean="0"/>
              <a:t>は統合開発環境の</a:t>
            </a:r>
            <a:r>
              <a:rPr lang="en-US" altLang="ja-JP" smtClean="0"/>
              <a:t>1</a:t>
            </a:r>
            <a:r>
              <a:rPr lang="ja-JP" altLang="en-US" smtClean="0"/>
              <a:t>つで、</a:t>
            </a:r>
            <a:r>
              <a:rPr lang="en-US" altLang="ja-JP" smtClean="0"/>
              <a:t>JavaScript</a:t>
            </a:r>
            <a:r>
              <a:rPr lang="ja-JP" altLang="en-US" smtClean="0"/>
              <a:t>に限らず、さまざまな言語に対応しています。</a:t>
            </a:r>
            <a:endParaRPr lang="en-US" altLang="ja-JP" smtClean="0"/>
          </a:p>
          <a:p>
            <a:r>
              <a:rPr lang="en-US" altLang="ja-JP" smtClean="0"/>
              <a:t>GitHub</a:t>
            </a:r>
            <a:r>
              <a:rPr lang="ja-JP" altLang="en-US" smtClean="0"/>
              <a:t>は、</a:t>
            </a:r>
            <a:r>
              <a:rPr lang="en-US" altLang="ja-JP" smtClean="0"/>
              <a:t>2008</a:t>
            </a:r>
            <a:r>
              <a:rPr lang="ja-JP" altLang="en-US" smtClean="0"/>
              <a:t>年に</a:t>
            </a:r>
            <a:r>
              <a:rPr lang="en-US" altLang="ja-JP" smtClean="0"/>
              <a:t>Tom Perston-Werner</a:t>
            </a:r>
            <a:r>
              <a:rPr lang="ja-JP" altLang="en-US" smtClean="0"/>
              <a:t>（トム・プレストン・ワーナー）らによって公開されました。バージョン管理システムである</a:t>
            </a:r>
            <a:r>
              <a:rPr lang="en-US" altLang="ja-JP" smtClean="0"/>
              <a:t>Git</a:t>
            </a:r>
            <a:r>
              <a:rPr lang="ja-JP" altLang="en-US" smtClean="0"/>
              <a:t>のホスティングサービスとして開発した</a:t>
            </a:r>
            <a:r>
              <a:rPr lang="en-US" altLang="ja-JP" smtClean="0"/>
              <a:t>GitHub</a:t>
            </a:r>
            <a:r>
              <a:rPr lang="ja-JP" altLang="en-US" smtClean="0"/>
              <a:t>は、</a:t>
            </a:r>
            <a:r>
              <a:rPr lang="en-US" altLang="ja-JP" smtClean="0"/>
              <a:t>Web</a:t>
            </a:r>
            <a:r>
              <a:rPr lang="ja-JP" altLang="en-US" smtClean="0"/>
              <a:t>サイトとして作られているため、コマンドラインが苦手な開発者でも簡単に利用することが出来ます。</a:t>
            </a:r>
            <a:endParaRPr lang="en-US" altLang="ja-JP" smtClean="0"/>
          </a:p>
          <a:p>
            <a:endParaRPr lang="ja-JP" altLang="en-US"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42950" indent="-285750">
              <a:defRPr kumimoji="1">
                <a:solidFill>
                  <a:schemeClr val="tx1"/>
                </a:solidFill>
                <a:latin typeface="Arial" charset="0"/>
                <a:ea typeface="ＭＳ Ｐゴシック" charset="-128"/>
              </a:defRPr>
            </a:lvl2pPr>
            <a:lvl3pPr marL="1143000" indent="-228600">
              <a:defRPr kumimoji="1">
                <a:solidFill>
                  <a:schemeClr val="tx1"/>
                </a:solidFill>
                <a:latin typeface="Arial" charset="0"/>
                <a:ea typeface="ＭＳ Ｐゴシック" charset="-128"/>
              </a:defRPr>
            </a:lvl3pPr>
            <a:lvl4pPr marL="1600200" indent="-228600">
              <a:defRPr kumimoji="1">
                <a:solidFill>
                  <a:schemeClr val="tx1"/>
                </a:solidFill>
                <a:latin typeface="Arial" charset="0"/>
                <a:ea typeface="ＭＳ Ｐゴシック" charset="-128"/>
              </a:defRPr>
            </a:lvl4pPr>
            <a:lvl5pPr marL="2057400" indent="-228600">
              <a:defRPr kumimoji="1">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2015/11/21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2015/11/21</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2015/11/21</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2015/11/21</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2015/11/21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2015/11/21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2015/11/21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2015/11/21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2015/11/21</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2015/11/21</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2015/11/21</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2015/11/21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2015/11/21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2015/11/21</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2015/11/21</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latin typeface="ＭＳ ゴシック" pitchFamily="49" charset="-128"/>
                <a:ea typeface="ＭＳ ゴシック" pitchFamily="49" charset="-128"/>
              </a:rPr>
              <a:t>望月　大樹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r>
              <a:rPr lang="ja-JP" altLang="en-US" dirty="0" smtClean="0"/>
              <a:t>必要なデータ</a:t>
            </a:r>
            <a:endParaRPr lang="en-US" altLang="ja-JP" dirty="0" smtClean="0"/>
          </a:p>
          <a:p>
            <a:pPr lvl="1"/>
            <a:r>
              <a:rPr lang="ja-JP" altLang="en-US" sz="3200" dirty="0"/>
              <a:t>ゴミの区分</a:t>
            </a:r>
            <a:endParaRPr lang="en-US" altLang="ja-JP" sz="3200" dirty="0"/>
          </a:p>
          <a:p>
            <a:pPr lvl="1"/>
            <a:r>
              <a:rPr lang="ja-JP" altLang="en-US" sz="3200" dirty="0"/>
              <a:t>ゴミの区分の収集曜日</a:t>
            </a:r>
            <a:endParaRPr lang="en-US" altLang="ja-JP" sz="3200" dirty="0"/>
          </a:p>
          <a:p>
            <a:pPr lvl="1"/>
            <a:r>
              <a:rPr lang="ja-JP" altLang="en-US" sz="3200" dirty="0"/>
              <a:t>収集センターの休止期間</a:t>
            </a:r>
            <a:endParaRPr lang="en-US" altLang="ja-JP" sz="3200" dirty="0"/>
          </a:p>
          <a:p>
            <a:pPr lvl="1"/>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p:txBody>
          <a:bodyPr/>
          <a:lstStyle/>
          <a:p>
            <a:r>
              <a:rPr lang="ja-JP" altLang="en-US" dirty="0" smtClean="0"/>
              <a:t>データファイル</a:t>
            </a:r>
          </a:p>
        </p:txBody>
      </p:sp>
      <p:sp>
        <p:nvSpPr>
          <p:cNvPr id="38915" name="コンテンツ プレースホルダー 1"/>
          <p:cNvSpPr>
            <a:spLocks noGrp="1"/>
          </p:cNvSpPr>
          <p:nvPr>
            <p:ph idx="1"/>
          </p:nvPr>
        </p:nvSpPr>
        <p:spPr/>
        <p:txBody>
          <a:bodyPr/>
          <a:lstStyle/>
          <a:p>
            <a:r>
              <a:rPr lang="ja-JP" altLang="en-US" dirty="0" smtClean="0"/>
              <a:t>作成するデータファイル</a:t>
            </a:r>
            <a:endParaRPr lang="en-US" altLang="ja-JP" dirty="0" smtClean="0"/>
          </a:p>
          <a:p>
            <a:pPr lvl="1"/>
            <a:r>
              <a:rPr lang="en-US" altLang="ja-JP" sz="3200" dirty="0"/>
              <a:t>center.csv</a:t>
            </a:r>
            <a:r>
              <a:rPr lang="ja-JP" altLang="en-US" sz="3200" dirty="0"/>
              <a:t>（収集センターの休止期間）</a:t>
            </a:r>
            <a:endParaRPr lang="en-US" altLang="ja-JP" sz="3200" dirty="0"/>
          </a:p>
          <a:p>
            <a:pPr lvl="1"/>
            <a:r>
              <a:rPr lang="en-US" altLang="ja-JP" sz="3200" dirty="0"/>
              <a:t>descriptoin.csv</a:t>
            </a:r>
            <a:r>
              <a:rPr lang="ja-JP" altLang="en-US" sz="3200" dirty="0"/>
              <a:t>（ゴミの区分）</a:t>
            </a:r>
            <a:endParaRPr lang="en-US" altLang="ja-JP" sz="3200" dirty="0"/>
          </a:p>
          <a:p>
            <a:pPr lvl="1"/>
            <a:r>
              <a:rPr lang="en-US" altLang="ja-JP" sz="3200" dirty="0"/>
              <a:t>target.csv</a:t>
            </a:r>
            <a:r>
              <a:rPr lang="ja-JP" altLang="en-US" sz="3200" dirty="0"/>
              <a:t>（ゴミ区分の対象となるゴミの種類）</a:t>
            </a:r>
            <a:endParaRPr lang="en-US" altLang="ja-JP" sz="3200" dirty="0"/>
          </a:p>
          <a:p>
            <a:pPr lvl="1"/>
            <a:r>
              <a:rPr lang="en-US" altLang="ja-JP" sz="3200" dirty="0"/>
              <a:t>area-days.csv</a:t>
            </a:r>
            <a:r>
              <a:rPr lang="ja-JP" altLang="en-US" sz="3200" dirty="0"/>
              <a:t>（地区の収集スケジュール）</a:t>
            </a:r>
            <a:endParaRPr lang="en-US" altLang="ja-JP"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1"/>
          <p:cNvSpPr>
            <a:spLocks noGrp="1"/>
          </p:cNvSpPr>
          <p:nvPr>
            <p:ph type="title"/>
          </p:nvPr>
        </p:nvSpPr>
        <p:spPr/>
        <p:txBody>
          <a:bodyPr/>
          <a:lstStyle/>
          <a:p>
            <a:r>
              <a:rPr lang="en-US" altLang="ja-JP" smtClean="0"/>
              <a:t>eclipse</a:t>
            </a:r>
            <a:r>
              <a:rPr lang="ja-JP" altLang="en-US" smtClean="0"/>
              <a:t>　画面</a:t>
            </a:r>
          </a:p>
        </p:txBody>
      </p:sp>
      <p:pic>
        <p:nvPicPr>
          <p:cNvPr id="25603"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3" name="正方形/長方形 2"/>
          <p:cNvSpPr/>
          <p:nvPr/>
        </p:nvSpPr>
        <p:spPr>
          <a:xfrm>
            <a:off x="2470150" y="2060575"/>
            <a:ext cx="6773863" cy="37449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500438"/>
            <a:ext cx="6199187" cy="25352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は深刻になりつつある。そこで、まずは正しいゴミの捨て方に注目した。新しい地域に住むことになった場合、</a:t>
            </a:r>
            <a:r>
              <a:rPr lang="en-US" altLang="ja-JP" dirty="0"/>
              <a:t>5374</a:t>
            </a:r>
            <a:r>
              <a:rPr lang="ja-JP" altLang="ja-JP" dirty="0"/>
              <a:t>（ゴミナシ）</a:t>
            </a:r>
            <a:r>
              <a:rPr lang="en-US" altLang="ja-JP" dirty="0"/>
              <a:t>.</a:t>
            </a:r>
            <a:r>
              <a:rPr lang="en-US" altLang="ja-JP" dirty="0" err="1"/>
              <a:t>jp</a:t>
            </a:r>
            <a:r>
              <a:rPr lang="ja-JP" altLang="ja-JP" dirty="0"/>
              <a:t>と</a:t>
            </a:r>
            <a:r>
              <a:rPr lang="ja-JP" altLang="ja-JP" dirty="0" smtClean="0"/>
              <a:t>いうアプリ</a:t>
            </a:r>
            <a:r>
              <a:rPr lang="ja-JP" altLang="en-US" dirty="0" smtClean="0"/>
              <a:t>ケーション</a:t>
            </a:r>
            <a:r>
              <a:rPr lang="ja-JP" altLang="ja-JP" dirty="0" smtClean="0"/>
              <a:t>を</a:t>
            </a:r>
            <a:r>
              <a:rPr lang="ja-JP" altLang="ja-JP" dirty="0"/>
              <a:t>使えば、「いつ、どのゴミが収集されているの</a:t>
            </a:r>
            <a:r>
              <a:rPr lang="ja-JP" altLang="ja-JP" dirty="0" smtClean="0"/>
              <a:t>か」</a:t>
            </a:r>
            <a:r>
              <a:rPr lang="ja-JP" altLang="ja-JP" dirty="0"/>
              <a:t>という情報がすぐに分かるようにデザインされている。</a:t>
            </a:r>
          </a:p>
          <a:p>
            <a:pPr>
              <a:defRPr/>
            </a:pPr>
            <a:r>
              <a:rPr lang="ja-JP" altLang="ja-JP" dirty="0"/>
              <a:t>その</a:t>
            </a:r>
            <a:r>
              <a:rPr lang="en-US" altLang="ja-JP" dirty="0"/>
              <a:t>5374</a:t>
            </a:r>
            <a:r>
              <a:rPr lang="ja-JP" altLang="ja-JP" dirty="0"/>
              <a:t>の機能にさらに位置情報を取得する機能を追加し、さらに便利で使いやすくするように工夫をする。</a:t>
            </a:r>
          </a:p>
          <a:p>
            <a:pPr>
              <a:defRPr/>
            </a:pPr>
            <a:r>
              <a:rPr lang="ja-JP" altLang="ja-JP" dirty="0"/>
              <a:t>さらに、ゴミの品目から、燃えるゴミ、燃えないゴミなどといった、ゴミの分別区分を調べる機能を追加して利用者の便宜を図る。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74</a:t>
            </a:r>
            <a:r>
              <a:rPr lang="ja-JP" altLang="en-US" dirty="0" smtClean="0"/>
              <a:t>市区町村に拡大（</a:t>
            </a:r>
            <a:r>
              <a:rPr lang="en-US" altLang="ja-JP" dirty="0" smtClean="0"/>
              <a:t>2015</a:t>
            </a:r>
            <a:r>
              <a:rPr lang="ja-JP" altLang="en-US" dirty="0" smtClean="0"/>
              <a:t>年</a:t>
            </a:r>
            <a:r>
              <a:rPr lang="en-US" altLang="ja-JP" dirty="0" smtClean="0"/>
              <a:t>8</a:t>
            </a:r>
            <a:r>
              <a:rPr lang="ja-JP" altLang="en-US" dirty="0" smtClean="0"/>
              <a:t>月現在）</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p:txBody>
          <a:bodyPr/>
          <a:lstStyle/>
          <a:p>
            <a:r>
              <a:rPr lang="ja-JP" altLang="en-US" dirty="0" smtClean="0"/>
              <a:t>初期画面</a:t>
            </a:r>
            <a:endParaRPr lang="en-US" altLang="ja-JP" dirty="0" smtClean="0"/>
          </a:p>
          <a:p>
            <a:pPr lvl="1"/>
            <a:r>
              <a:rPr lang="ja-JP" altLang="en-US" dirty="0" smtClean="0"/>
              <a:t>ゴミ品目一覧</a:t>
            </a:r>
            <a:endParaRPr lang="en-US" altLang="ja-JP" dirty="0" smtClean="0"/>
          </a:p>
          <a:p>
            <a:pPr lvl="1"/>
            <a:r>
              <a:rPr lang="ja-JP" altLang="en-US" dirty="0"/>
              <a:t>説明文</a:t>
            </a:r>
            <a:endParaRPr lang="en-US" altLang="ja-JP" dirty="0" smtClean="0"/>
          </a:p>
          <a:p>
            <a:pPr lvl="1"/>
            <a:r>
              <a:rPr lang="ja-JP" altLang="en-US" dirty="0" smtClean="0">
                <a:solidFill>
                  <a:srgbClr val="0070C0"/>
                </a:solidFill>
              </a:rPr>
              <a:t>現在地取得機能</a:t>
            </a:r>
            <a:endParaRPr lang="en-US" altLang="ja-JP" dirty="0" smtClean="0">
              <a:solidFill>
                <a:srgbClr val="0070C0"/>
              </a:solidFill>
            </a:endParaRPr>
          </a:p>
          <a:p>
            <a:pPr lvl="1"/>
            <a:r>
              <a:rPr lang="ja-JP" altLang="en-US" dirty="0">
                <a:solidFill>
                  <a:srgbClr val="0070C0"/>
                </a:solidFill>
              </a:rPr>
              <a:t>ゴミ</a:t>
            </a:r>
            <a:r>
              <a:rPr lang="ja-JP" altLang="en-US" dirty="0" smtClean="0">
                <a:solidFill>
                  <a:srgbClr val="0070C0"/>
                </a:solidFill>
              </a:rPr>
              <a:t>の種類検索（プルダウン式・簡易版）</a:t>
            </a:r>
            <a:endParaRPr lang="en-US" altLang="ja-JP" dirty="0" smtClean="0">
              <a:solidFill>
                <a:srgbClr val="0070C0"/>
              </a:solidFill>
            </a:endParaRPr>
          </a:p>
          <a:p>
            <a:r>
              <a:rPr lang="ja-JP" altLang="en-US" dirty="0" smtClean="0"/>
              <a:t>ゴミ品目検索</a:t>
            </a:r>
            <a:endParaRPr lang="en-US" altLang="ja-JP" dirty="0" smtClean="0"/>
          </a:p>
          <a:p>
            <a:pPr lvl="1"/>
            <a:r>
              <a:rPr lang="ja-JP" altLang="en-US" dirty="0">
                <a:solidFill>
                  <a:srgbClr val="0070C0"/>
                </a:solidFill>
              </a:rPr>
              <a:t>ゴミ</a:t>
            </a:r>
            <a:r>
              <a:rPr lang="ja-JP" altLang="en-US" dirty="0" smtClean="0">
                <a:solidFill>
                  <a:srgbClr val="0070C0"/>
                </a:solidFill>
              </a:rPr>
              <a:t>の種類検索（表形式）</a:t>
            </a:r>
            <a:endParaRPr lang="en-US" altLang="ja-JP" dirty="0" smtClean="0">
              <a:solidFill>
                <a:srgbClr val="0070C0"/>
              </a:solidFill>
            </a:endParaRPr>
          </a:p>
          <a:p>
            <a:pPr marL="457200" lvl="1" indent="0">
              <a:buNone/>
            </a:pPr>
            <a:endParaRPr lang="en-US" altLang="ja-JP" dirty="0" smtClean="0"/>
          </a:p>
          <a:p>
            <a:pPr lvl="1"/>
            <a:endParaRPr lang="ja-JP"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2204" y="1557338"/>
            <a:ext cx="2762250" cy="4525962"/>
          </a:xfrm>
          <a:ln>
            <a:solidFill>
              <a:schemeClr val="tx1"/>
            </a:solidFill>
            <a:miter lim="800000"/>
            <a:headEnd/>
            <a:tailEnd/>
          </a:ln>
        </p:spPr>
      </p:pic>
      <p:sp>
        <p:nvSpPr>
          <p:cNvPr id="12292" name="正方形/長方形 6"/>
          <p:cNvSpPr>
            <a:spLocks noChangeArrowheads="1"/>
          </p:cNvSpPr>
          <p:nvPr/>
        </p:nvSpPr>
        <p:spPr bwMode="auto">
          <a:xfrm>
            <a:off x="6007273" y="1989138"/>
            <a:ext cx="2932113" cy="4318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4292600"/>
            <a:ext cx="2932113" cy="18684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3" name="正方形/長方形 2"/>
          <p:cNvSpPr/>
          <p:nvPr/>
        </p:nvSpPr>
        <p:spPr>
          <a:xfrm>
            <a:off x="1208584" y="1679164"/>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①タップ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sp>
        <p:nvSpPr>
          <p:cNvPr id="9" name="正方形/長方形 8"/>
          <p:cNvSpPr/>
          <p:nvPr/>
        </p:nvSpPr>
        <p:spPr>
          <a:xfrm>
            <a:off x="1208584" y="4866891"/>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②地域を選択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stCxn id="3" idx="3"/>
            <a:endCxn id="12292" idx="1"/>
          </p:cNvCxnSpPr>
          <p:nvPr/>
        </p:nvCxnSpPr>
        <p:spPr>
          <a:xfrm>
            <a:off x="4261459" y="2039117"/>
            <a:ext cx="1745814" cy="165921"/>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a:stCxn id="9" idx="3"/>
          </p:cNvCxnSpPr>
          <p:nvPr/>
        </p:nvCxnSpPr>
        <p:spPr>
          <a:xfrm>
            <a:off x="4261459" y="5226844"/>
            <a:ext cx="1830745" cy="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120" y="1311216"/>
            <a:ext cx="3198812" cy="46037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descr="C:\Users\DAIKI\Dropbox\アプリ\WebCollector\X2hwKpIaHN0LP7wc.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967849" y="2069794"/>
            <a:ext cx="2930525" cy="4214813"/>
          </a:xfrm>
          <a:ln>
            <a:solidFill>
              <a:srgbClr val="000000"/>
            </a:solidFill>
            <a:miter lim="800000"/>
            <a:headEnd/>
            <a:tailEnd/>
          </a:ln>
        </p:spPr>
      </p:pic>
      <p:sp>
        <p:nvSpPr>
          <p:cNvPr id="16388" name="正方形/長方形 7"/>
          <p:cNvSpPr>
            <a:spLocks noChangeArrowheads="1"/>
          </p:cNvSpPr>
          <p:nvPr/>
        </p:nvSpPr>
        <p:spPr bwMode="auto">
          <a:xfrm>
            <a:off x="841724" y="1990966"/>
            <a:ext cx="3159125" cy="1031875"/>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タップ </a:t>
            </a:r>
            <a:r>
              <a:rPr lang="en-US" altLang="ja-JP" sz="2400" b="1" dirty="0">
                <a:solidFill>
                  <a:prstClr val="black"/>
                </a:solidFill>
                <a:latin typeface="Arial" charset="0"/>
                <a:ea typeface="ＭＳ Ｐゴシック" charset="-128"/>
              </a:rPr>
              <a:t>or </a:t>
            </a:r>
            <a:r>
              <a:rPr lang="ja-JP" altLang="en-US" sz="2400" b="1" dirty="0" smtClean="0">
                <a:solidFill>
                  <a:prstClr val="black"/>
                </a:solidFill>
                <a:latin typeface="Arial" charset="0"/>
                <a:ea typeface="ＭＳ Ｐゴシック" charset="-128"/>
              </a:rPr>
              <a:t>クリック</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0" cy="378235"/>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a:blip r:embed="rId4">
            <a:extLst>
              <a:ext uri="{28A0092B-C50C-407E-A947-70E740481C1C}">
                <a14:useLocalDpi xmlns:a14="http://schemas.microsoft.com/office/drawing/2010/main" val="0"/>
              </a:ext>
            </a:extLst>
          </a:blip>
          <a:srcRect t="11197" b="7478"/>
          <a:stretch>
            <a:fillRect/>
          </a:stretch>
        </p:blipFill>
        <p:spPr bwMode="auto">
          <a:xfrm>
            <a:off x="5773114" y="2090417"/>
            <a:ext cx="3036887" cy="4191000"/>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a:off x="7291558" y="1622618"/>
            <a:ext cx="0" cy="46779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ja-JP" altLang="en-US" dirty="0" smtClean="0"/>
              <a:t>データの収集</a:t>
            </a:r>
            <a:endParaRPr lang="en-US" altLang="ja-JP" smtClean="0"/>
          </a:p>
          <a:p>
            <a:r>
              <a:rPr lang="en-US" altLang="ja-JP" smtClean="0"/>
              <a:t>Google </a:t>
            </a:r>
            <a:r>
              <a:rPr lang="en-US" altLang="ja-JP" dirty="0" smtClean="0"/>
              <a:t>Maps API</a:t>
            </a:r>
            <a:r>
              <a:rPr lang="ja-JP" altLang="en-US" dirty="0" smtClean="0"/>
              <a:t>の学習</a:t>
            </a:r>
            <a:endParaRPr lang="en-US" altLang="ja-JP" dirty="0" smtClean="0"/>
          </a:p>
          <a:p>
            <a:r>
              <a:rPr lang="en-US" altLang="ja-JP" dirty="0" smtClean="0"/>
              <a:t>GitHub</a:t>
            </a:r>
            <a:r>
              <a:rPr lang="ja-JP" altLang="en-US" dirty="0" smtClean="0"/>
              <a:t>アカウントの登録</a:t>
            </a:r>
            <a:endParaRPr lang="en-US" altLang="ja-JP" dirty="0" smtClean="0"/>
          </a:p>
          <a:p>
            <a:pPr lvl="1"/>
            <a:r>
              <a:rPr lang="ja-JP" altLang="en-US" dirty="0"/>
              <a:t>リポジトリの作成</a:t>
            </a:r>
            <a:endParaRPr lang="en-US" altLang="ja-JP" dirty="0" smtClean="0"/>
          </a:p>
          <a:p>
            <a:r>
              <a:rPr lang="ja-JP" altLang="en-US" dirty="0" smtClean="0"/>
              <a:t>アプリケーションの作成</a:t>
            </a:r>
            <a:endParaRPr lang="en-US" altLang="ja-JP" dirty="0" smtClean="0"/>
          </a:p>
          <a:p>
            <a:r>
              <a:rPr lang="ja-JP" altLang="en-US" dirty="0" smtClean="0"/>
              <a:t>アプリケーションの実装</a:t>
            </a:r>
            <a:endParaRPr lang="en-US" altLang="ja-JP" dirty="0" smtClean="0"/>
          </a:p>
          <a:p>
            <a:endParaRPr lang="en-US" altLang="ja-JP" dirty="0" smtClean="0"/>
          </a:p>
          <a:p>
            <a:endParaRPr lang="en-US" altLang="ja-JP" dirty="0" smtClean="0"/>
          </a:p>
          <a:p>
            <a:endParaRPr lang="ja-JP"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buFont typeface="Arial" charset="0"/>
              <a:buNone/>
              <a:defRPr/>
            </a:pPr>
            <a:r>
              <a:rPr lang="ja-JP" altLang="en-US" dirty="0" smtClean="0"/>
              <a:t>＜開発言語＞</a:t>
            </a:r>
            <a:endParaRPr lang="en-US" altLang="ja-JP" dirty="0" smtClean="0"/>
          </a:p>
          <a:p>
            <a:pPr>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buFont typeface="Arial" charset="0"/>
              <a:buNone/>
              <a:defRPr/>
            </a:pPr>
            <a:endParaRPr lang="en-US" altLang="ja-JP" dirty="0" smtClean="0"/>
          </a:p>
          <a:p>
            <a:pPr marL="0" indent="0">
              <a:buFont typeface="Arial" charset="0"/>
              <a:buNone/>
              <a:defRPr/>
            </a:pPr>
            <a:r>
              <a:rPr lang="ja-JP" altLang="en-US" dirty="0" smtClean="0"/>
              <a:t>＜開発環境＞</a:t>
            </a:r>
            <a:endParaRPr lang="en-US" altLang="ja-JP" dirty="0" smtClean="0"/>
          </a:p>
          <a:p>
            <a:pPr>
              <a:defRPr/>
            </a:pPr>
            <a:r>
              <a:rPr lang="en-US" altLang="ja-JP" dirty="0" smtClean="0"/>
              <a:t>OS</a:t>
            </a:r>
            <a:r>
              <a:rPr lang="ja-JP" altLang="en-US" dirty="0" smtClean="0"/>
              <a:t>：</a:t>
            </a:r>
            <a:r>
              <a:rPr lang="en-US" altLang="ja-JP" dirty="0" smtClean="0"/>
              <a:t>Windows7</a:t>
            </a:r>
            <a:endParaRPr lang="en-US" altLang="ja-JP" dirty="0"/>
          </a:p>
          <a:p>
            <a:pPr>
              <a:defRPr/>
            </a:pPr>
            <a:r>
              <a:rPr lang="en-US" altLang="ja-JP" dirty="0" smtClean="0"/>
              <a:t>eclipse</a:t>
            </a:r>
            <a:r>
              <a:rPr lang="ja-JP" altLang="en-US" dirty="0" smtClean="0"/>
              <a:t>（</a:t>
            </a:r>
            <a:r>
              <a:rPr lang="en-US" altLang="ja-JP" dirty="0" smtClean="0"/>
              <a:t>IDE</a:t>
            </a:r>
            <a:r>
              <a:rPr lang="ja-JP" altLang="en-US" dirty="0" smtClean="0"/>
              <a:t>：統合開発環境）</a:t>
            </a:r>
            <a:endParaRPr lang="en-US" altLang="ja-JP" dirty="0" smtClean="0"/>
          </a:p>
          <a:p>
            <a:pPr>
              <a:defRPr/>
            </a:pPr>
            <a:r>
              <a:rPr lang="en-US" altLang="ja-JP" dirty="0" err="1" smtClean="0"/>
              <a:t>GitHub</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2465</TotalTime>
  <Words>1575</Words>
  <Application>Microsoft Office PowerPoint</Application>
  <PresentationFormat>A4 210 x 297 mm</PresentationFormat>
  <Paragraphs>130</Paragraphs>
  <Slides>18</Slides>
  <Notes>18</Notes>
  <HiddenSlides>0</HiddenSlides>
  <MMClips>0</MMClips>
  <ScaleCrop>false</ScaleCrop>
  <HeadingPairs>
    <vt:vector size="4" baseType="variant">
      <vt:variant>
        <vt:lpstr>テーマ</vt:lpstr>
      </vt:variant>
      <vt:variant>
        <vt:i4>2</vt:i4>
      </vt:variant>
      <vt:variant>
        <vt:lpstr>スライド タイトル</vt:lpstr>
      </vt:variant>
      <vt:variant>
        <vt:i4>18</vt:i4>
      </vt:variant>
    </vt:vector>
  </HeadingPairs>
  <TitlesOfParts>
    <vt:vector size="20" baseType="lpstr">
      <vt:lpstr>立正政策広報1</vt:lpstr>
      <vt:lpstr>立正政策広報2</vt:lpstr>
      <vt:lpstr>スマートフォンを用いたゴミの分別支援アプリに関する研究</vt:lpstr>
      <vt:lpstr>はじめに</vt:lpstr>
      <vt:lpstr>5374.jp</vt:lpstr>
      <vt:lpstr>画面遷移・システム設計</vt:lpstr>
      <vt:lpstr>操作画面１―１</vt:lpstr>
      <vt:lpstr>操作画面１―２</vt:lpstr>
      <vt:lpstr>操作画面２</vt:lpstr>
      <vt:lpstr>研究方法</vt:lpstr>
      <vt:lpstr>システム環境</vt:lpstr>
      <vt:lpstr>情報の収集</vt:lpstr>
      <vt:lpstr>データファイル</vt:lpstr>
      <vt:lpstr>eclipse　画面</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100</cp:revision>
  <cp:lastPrinted>2015-11-21T15:12:21Z</cp:lastPrinted>
  <dcterms:created xsi:type="dcterms:W3CDTF">2009-08-26T07:33:23Z</dcterms:created>
  <dcterms:modified xsi:type="dcterms:W3CDTF">2015-11-21T15:24:41Z</dcterms:modified>
</cp:coreProperties>
</file>