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2" r:id="rId5"/>
    <p:sldId id="297" r:id="rId6"/>
    <p:sldId id="283" r:id="rId7"/>
    <p:sldId id="293" r:id="rId8"/>
    <p:sldId id="284" r:id="rId9"/>
    <p:sldId id="285" r:id="rId10"/>
    <p:sldId id="286" r:id="rId11"/>
    <p:sldId id="275" r:id="rId12"/>
    <p:sldId id="276" r:id="rId13"/>
    <p:sldId id="301" r:id="rId14"/>
    <p:sldId id="302" r:id="rId15"/>
    <p:sldId id="287" r:id="rId16"/>
    <p:sldId id="288" r:id="rId17"/>
    <p:sldId id="289" r:id="rId18"/>
    <p:sldId id="298" r:id="rId19"/>
    <p:sldId id="290" r:id="rId20"/>
    <p:sldId id="303" r:id="rId21"/>
    <p:sldId id="304" r:id="rId22"/>
  </p:sldIdLst>
  <p:sldSz cx="9906000" cy="6858000" type="A4"/>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2" d="100"/>
          <a:sy n="52"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2015/10/28</a:t>
            </a:fld>
            <a:endParaRPr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2015/10/28</a:t>
            </a:fld>
            <a:endParaRPr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eclipse</a:t>
            </a:r>
            <a:r>
              <a:rPr lang="ja-JP" altLang="en-US" smtClean="0"/>
              <a:t>の画面になります。画面中央部の赤枠部分にプログラムを書いていきます。</a:t>
            </a:r>
          </a:p>
        </p:txBody>
      </p:sp>
      <p:sp>
        <p:nvSpPr>
          <p:cNvPr id="266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D127DC99-3520-4D4D-BE1C-199B7B8FF156}" type="slidenum">
              <a:rPr lang="ja-JP" altLang="en-US"/>
              <a:pPr/>
              <a:t>14</a:t>
            </a:fld>
            <a:endParaRPr lang="ja-JP" altLang="en-US"/>
          </a:p>
        </p:txBody>
      </p:sp>
    </p:spTree>
    <p:extLst>
      <p:ext uri="{BB962C8B-B14F-4D97-AF65-F5344CB8AC3E}">
        <p14:creationId xmlns:p14="http://schemas.microsoft.com/office/powerpoint/2010/main" val="259056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GitHub</a:t>
            </a:r>
            <a:r>
              <a:rPr lang="ja-JP" altLang="en-US" smtClean="0"/>
              <a:t>の編集画面になります。</a:t>
            </a:r>
            <a:r>
              <a:rPr lang="en-US" altLang="ja-JP" smtClean="0"/>
              <a:t>Eclipse</a:t>
            </a:r>
            <a:r>
              <a:rPr lang="ja-JP" altLang="en-US" smtClean="0"/>
              <a:t>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73860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a:latin typeface="+mn-ea"/>
              </a:rPr>
              <a:t>。そこで、まずは正しいゴミの捨て方に</a:t>
            </a:r>
            <a:r>
              <a:rPr lang="ja-JP" altLang="ja-JP" sz="1300" kern="100" dirty="0" smtClean="0">
                <a:latin typeface="+mn-ea"/>
              </a:rPr>
              <a:t>注目</a:t>
            </a:r>
            <a:r>
              <a:rPr lang="ja-JP" altLang="en-US" sz="1300" kern="100" dirty="0" smtClean="0">
                <a:latin typeface="+mn-ea"/>
              </a:rPr>
              <a:t>を</a:t>
            </a:r>
            <a:r>
              <a:rPr lang="ja-JP" altLang="ja-JP" sz="1300" kern="100" dirty="0" smtClean="0">
                <a:latin typeface="+mn-ea"/>
              </a:rPr>
              <a:t>し</a:t>
            </a:r>
            <a:r>
              <a:rPr lang="ja-JP" altLang="en-US" sz="1300" kern="100" dirty="0" smtClean="0">
                <a:latin typeface="+mn-ea"/>
              </a:rPr>
              <a:t>まし</a:t>
            </a:r>
            <a:r>
              <a:rPr lang="ja-JP" altLang="ja-JP" sz="1300" kern="100" dirty="0" smtClean="0">
                <a:latin typeface="+mn-ea"/>
              </a:rPr>
              <a:t>た</a:t>
            </a:r>
            <a:r>
              <a:rPr lang="ja-JP" altLang="ja-JP" sz="1300" kern="100" dirty="0">
                <a:latin typeface="+mn-ea"/>
              </a:rPr>
              <a:t>。新しい地域に住むことになった場合、</a:t>
            </a:r>
            <a:r>
              <a:rPr lang="en-US" altLang="ja-JP" sz="1300" kern="100" dirty="0" smtClean="0">
                <a:latin typeface="+mn-ea"/>
              </a:rPr>
              <a:t>5374.jp</a:t>
            </a:r>
            <a:r>
              <a:rPr lang="ja-JP" altLang="ja-JP" sz="1300" kern="100" dirty="0" smtClean="0">
                <a:latin typeface="+mn-ea"/>
              </a:rPr>
              <a:t>と</a:t>
            </a:r>
            <a:r>
              <a:rPr lang="ja-JP" altLang="ja-JP" sz="1300" kern="100" dirty="0">
                <a:latin typeface="+mn-ea"/>
              </a:rPr>
              <a:t>いう</a:t>
            </a:r>
            <a:r>
              <a:rPr lang="ja-JP" altLang="en-US" sz="1300" kern="100" dirty="0">
                <a:latin typeface="+mn-ea"/>
              </a:rPr>
              <a:t>アプリケーション</a:t>
            </a:r>
            <a:r>
              <a:rPr lang="ja-JP" altLang="ja-JP" sz="1300" kern="100" dirty="0">
                <a:latin typeface="+mn-ea"/>
              </a:rPr>
              <a:t>を使えば、「いつ、どのゴミが収集されているのか？」という情報がすぐに分かるようにデザインされてい</a:t>
            </a:r>
            <a:r>
              <a:rPr lang="ja-JP" altLang="en-US" sz="1300" kern="100" dirty="0">
                <a:latin typeface="+mn-ea"/>
              </a:rPr>
              <a:t>ます</a:t>
            </a:r>
            <a:r>
              <a:rPr lang="ja-JP" altLang="ja-JP" sz="1300" kern="100" dirty="0">
                <a:latin typeface="+mn-ea"/>
              </a:rPr>
              <a:t>。</a:t>
            </a:r>
          </a:p>
          <a:p>
            <a:pPr indent="139540" algn="just">
              <a:defRPr/>
            </a:pPr>
            <a:r>
              <a:rPr lang="ja-JP" altLang="ja-JP" sz="1300" kern="100" dirty="0">
                <a:latin typeface="+mn-ea"/>
              </a:rPr>
              <a:t>その</a:t>
            </a:r>
            <a:r>
              <a:rPr lang="en-US" altLang="ja-JP" sz="1300" kern="100" dirty="0">
                <a:latin typeface="+mn-ea"/>
              </a:rPr>
              <a:t>5374</a:t>
            </a:r>
            <a:r>
              <a:rPr lang="ja-JP" altLang="ja-JP" sz="1300" kern="100" dirty="0">
                <a:latin typeface="+mn-ea"/>
              </a:rPr>
              <a:t>の機能にさらに位置情報を取得する機能を追加</a:t>
            </a:r>
            <a:r>
              <a:rPr lang="ja-JP" altLang="ja-JP" sz="1300" kern="100" dirty="0" smtClean="0">
                <a:latin typeface="+mn-ea"/>
              </a:rPr>
              <a:t>し</a:t>
            </a:r>
            <a:r>
              <a:rPr lang="ja-JP" altLang="en-US" sz="1300" kern="100" dirty="0" smtClean="0">
                <a:latin typeface="+mn-ea"/>
              </a:rPr>
              <a:t>て</a:t>
            </a:r>
            <a:r>
              <a:rPr lang="ja-JP" altLang="ja-JP" sz="1300" kern="100" dirty="0" smtClean="0">
                <a:latin typeface="+mn-ea"/>
              </a:rPr>
              <a:t>、</a:t>
            </a:r>
            <a:r>
              <a:rPr lang="ja-JP" altLang="ja-JP" sz="1300" kern="100" dirty="0">
                <a:latin typeface="+mn-ea"/>
              </a:rPr>
              <a:t>さらに便利で使いやすくするように工夫を</a:t>
            </a:r>
            <a:r>
              <a:rPr lang="ja-JP" altLang="en-US" sz="1300" kern="100" dirty="0">
                <a:latin typeface="+mn-ea"/>
              </a:rPr>
              <a:t>しました</a:t>
            </a:r>
            <a:r>
              <a:rPr lang="ja-JP" altLang="ja-JP" sz="1300" kern="100" dirty="0">
                <a:latin typeface="+mn-ea"/>
              </a:rPr>
              <a:t>。</a:t>
            </a:r>
          </a:p>
          <a:p>
            <a:pPr indent="139540" algn="just">
              <a:defRPr/>
            </a:pPr>
            <a:r>
              <a:rPr lang="ja-JP" altLang="en-US" sz="1300" kern="100" dirty="0">
                <a:latin typeface="+mn-ea"/>
              </a:rPr>
              <a:t>そして</a:t>
            </a:r>
            <a:r>
              <a:rPr lang="ja-JP" altLang="ja-JP" sz="1300" kern="100" dirty="0">
                <a:latin typeface="+mn-ea"/>
              </a:rPr>
              <a:t>ゴミの品目から、燃えるゴミ、燃えないゴミなどといった、ゴミの分別区分を調べる機能を追加して利用者の便宜を図</a:t>
            </a:r>
            <a:r>
              <a:rPr lang="ja-JP" altLang="en-US" sz="1300" kern="100" dirty="0">
                <a:latin typeface="+mn-ea"/>
              </a:rPr>
              <a:t>りました</a:t>
            </a:r>
            <a:r>
              <a:rPr lang="ja-JP" altLang="ja-JP" sz="1300" kern="100" dirty="0">
                <a:latin typeface="+mn-ea"/>
              </a:rPr>
              <a:t>。</a:t>
            </a:r>
          </a:p>
          <a:p>
            <a:pPr>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、スマートフォンやパソコン等のブラウザから端末を問わずに使用することが出来</a:t>
            </a:r>
            <a:r>
              <a:rPr lang="ja-JP" altLang="en-US" sz="1300" kern="100" dirty="0">
                <a:latin typeface="+mn-ea"/>
              </a:rPr>
              <a:t>ます</a:t>
            </a:r>
            <a:r>
              <a:rPr lang="ja-JP" altLang="ja-JP" sz="1300" kern="100" dirty="0">
                <a:latin typeface="+mn-ea"/>
              </a:rPr>
              <a:t>。</a:t>
            </a:r>
            <a:r>
              <a:rPr lang="ja-JP" altLang="en-US" sz="1300" kern="100" dirty="0">
                <a:latin typeface="+mn-ea"/>
              </a:rPr>
              <a:t>また</a:t>
            </a:r>
            <a:r>
              <a:rPr lang="en-US" altLang="ja-JP" sz="1300" kern="100" dirty="0">
                <a:latin typeface="+mn-ea"/>
              </a:rPr>
              <a:t>HTML</a:t>
            </a:r>
            <a:r>
              <a:rPr lang="ja-JP" altLang="ja-JP" sz="1300" kern="100" dirty="0">
                <a:latin typeface="+mn-ea"/>
              </a:rPr>
              <a:t>や</a:t>
            </a:r>
            <a:r>
              <a:rPr lang="en-US" altLang="ja-JP" sz="1300" kern="100" dirty="0">
                <a:latin typeface="+mn-ea"/>
              </a:rPr>
              <a:t>JavaScript</a:t>
            </a:r>
            <a:r>
              <a:rPr lang="ja-JP" altLang="en-US" sz="1300" kern="100" dirty="0">
                <a:latin typeface="+mn-ea"/>
              </a:rPr>
              <a:t>の</a:t>
            </a:r>
            <a:r>
              <a:rPr lang="ja-JP" altLang="ja-JP" sz="1300" kern="100" dirty="0">
                <a:latin typeface="+mn-ea"/>
              </a:rPr>
              <a:t>知識があれば、ソースコードを書き換えて編集することもでき</a:t>
            </a:r>
            <a:r>
              <a:rPr lang="ja-JP" altLang="en-US" sz="1300" kern="100" dirty="0">
                <a:latin typeface="+mn-ea"/>
              </a:rPr>
              <a:t>ます</a:t>
            </a:r>
            <a:r>
              <a:rPr lang="ja-JP" altLang="ja-JP" sz="1300" kern="100" dirty="0">
                <a:latin typeface="+mn-ea"/>
              </a:rPr>
              <a:t>。</a:t>
            </a:r>
            <a:r>
              <a:rPr lang="en-US" altLang="ja-JP" sz="1300" kern="100" dirty="0">
                <a:latin typeface="+mn-ea"/>
              </a:rPr>
              <a:t>2015</a:t>
            </a:r>
            <a:r>
              <a:rPr lang="ja-JP" altLang="ja-JP" sz="1300" kern="100" dirty="0">
                <a:latin typeface="+mn-ea"/>
              </a:rPr>
              <a:t>年</a:t>
            </a:r>
            <a:r>
              <a:rPr lang="en-US" altLang="ja-JP" sz="1300" kern="100" dirty="0">
                <a:latin typeface="+mn-ea"/>
              </a:rPr>
              <a:t>6</a:t>
            </a:r>
            <a:r>
              <a:rPr lang="ja-JP" altLang="ja-JP" sz="1300" kern="100" dirty="0">
                <a:latin typeface="+mn-ea"/>
              </a:rPr>
              <a:t>月現在、</a:t>
            </a:r>
            <a:r>
              <a:rPr lang="en-US" altLang="ja-JP" sz="1300" kern="100" dirty="0">
                <a:latin typeface="+mn-ea"/>
              </a:rPr>
              <a:t>23</a:t>
            </a:r>
            <a:r>
              <a:rPr lang="ja-JP" altLang="ja-JP" sz="1300" kern="100" dirty="0">
                <a:latin typeface="+mn-ea"/>
              </a:rPr>
              <a:t>都道府県、</a:t>
            </a:r>
            <a:r>
              <a:rPr lang="en-US" altLang="ja-JP" sz="1300" kern="100" dirty="0">
                <a:latin typeface="+mn-ea"/>
              </a:rPr>
              <a:t>72</a:t>
            </a:r>
            <a:r>
              <a:rPr lang="ja-JP" altLang="ja-JP" sz="1300" kern="100" dirty="0">
                <a:latin typeface="+mn-ea"/>
              </a:rPr>
              <a:t>市区</a:t>
            </a:r>
            <a:r>
              <a:rPr lang="ja-JP" altLang="ja-JP" sz="1300" kern="100" dirty="0" smtClean="0">
                <a:latin typeface="+mn-ea"/>
              </a:rPr>
              <a:t>町村</a:t>
            </a:r>
            <a:r>
              <a:rPr lang="ja-JP" altLang="en-US" sz="1300" kern="100" dirty="0" smtClean="0">
                <a:solidFill>
                  <a:schemeClr val="bg1">
                    <a:lumMod val="75000"/>
                  </a:schemeClr>
                </a:solidFill>
                <a:latin typeface="+mn-ea"/>
              </a:rPr>
              <a:t>（随時更新）</a:t>
            </a:r>
            <a:r>
              <a:rPr lang="ja-JP" altLang="ja-JP" sz="1300" kern="100" dirty="0" smtClean="0">
                <a:latin typeface="+mn-ea"/>
              </a:rPr>
              <a:t>に</a:t>
            </a:r>
            <a:r>
              <a:rPr lang="ja-JP" altLang="ja-JP" sz="1300" kern="100" dirty="0">
                <a:latin typeface="+mn-ea"/>
              </a:rPr>
              <a:t>まで広がってい</a:t>
            </a:r>
            <a:r>
              <a:rPr lang="ja-JP" altLang="en-US" sz="1300" kern="100" dirty="0">
                <a:latin typeface="+mn-ea"/>
              </a:rPr>
              <a:t>ます</a:t>
            </a:r>
            <a:r>
              <a:rPr lang="ja-JP" altLang="ja-JP" sz="1300" kern="100" dirty="0">
                <a:latin typeface="+mn-ea"/>
              </a:rPr>
              <a:t>。</a:t>
            </a:r>
          </a:p>
          <a:p>
            <a:pPr>
              <a:defRPr/>
            </a:pP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ここでは「浅野」という地域を選択します。なお、自治体によって住所と地域が異なる場合があります。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すると「浅野」という地域の分別区分が最も捨てる日が近い順番に表示されます。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の学習をしました。また。アプリケーションの改良を反映させるために</a:t>
            </a:r>
            <a:r>
              <a:rPr lang="en-US" altLang="ja-JP" dirty="0" smtClean="0"/>
              <a:t>GitHub</a:t>
            </a:r>
            <a:r>
              <a:rPr lang="ja-JP" altLang="en-US" smtClean="0"/>
              <a:t>の登録を</a:t>
            </a:r>
            <a:r>
              <a:rPr lang="ja-JP" altLang="en-US" dirty="0" smtClean="0"/>
              <a:t>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システム環境です。今回必要な開発言語は</a:t>
            </a:r>
            <a:r>
              <a:rPr lang="en-US" altLang="ja-JP" smtClean="0"/>
              <a:t>JavaScript</a:t>
            </a:r>
            <a:r>
              <a:rPr lang="ja-JP" altLang="en-US" smtClean="0"/>
              <a:t>とｊ</a:t>
            </a:r>
            <a:r>
              <a:rPr lang="en-US" altLang="ja-JP" smtClean="0"/>
              <a:t>Qury</a:t>
            </a:r>
            <a:r>
              <a:rPr lang="ja-JP" altLang="en-US" smtClean="0"/>
              <a:t>、開発環境は</a:t>
            </a:r>
            <a:r>
              <a:rPr lang="en-US" altLang="ja-JP" smtClean="0"/>
              <a:t>WIndows7</a:t>
            </a:r>
            <a:r>
              <a:rPr lang="ja-JP" altLang="en-US" smtClean="0"/>
              <a:t>、</a:t>
            </a:r>
            <a:r>
              <a:rPr lang="en-US" altLang="ja-JP" smtClean="0"/>
              <a:t>eclipse</a:t>
            </a:r>
            <a:r>
              <a:rPr lang="ja-JP" altLang="en-US" smtClean="0"/>
              <a:t>、</a:t>
            </a:r>
            <a:r>
              <a:rPr lang="en-US" altLang="ja-JP" smtClean="0"/>
              <a:t>Gi</a:t>
            </a:r>
            <a:r>
              <a:rPr lang="ja-JP" altLang="en-US" smtClean="0"/>
              <a:t>ｔ</a:t>
            </a:r>
            <a:r>
              <a:rPr lang="en-US" altLang="ja-JP" smtClean="0"/>
              <a:t>Hub</a:t>
            </a:r>
            <a:r>
              <a:rPr lang="ja-JP" altLang="en-US" smtClean="0"/>
              <a:t>を使用しました。</a:t>
            </a:r>
            <a:endParaRPr lang="en-US" altLang="ja-JP" smtClean="0"/>
          </a:p>
          <a:p>
            <a:r>
              <a:rPr lang="en-US" altLang="ja-JP" smtClean="0"/>
              <a:t>JavaScript</a:t>
            </a:r>
            <a:r>
              <a:rPr lang="ja-JP" altLang="en-US" smtClean="0"/>
              <a:t>はブラウザに実装されているプログラミング言語です。なお、「</a:t>
            </a:r>
            <a:r>
              <a:rPr lang="en-US" altLang="ja-JP" smtClean="0"/>
              <a:t>Java</a:t>
            </a:r>
            <a:r>
              <a:rPr lang="ja-JP" altLang="en-US" smtClean="0"/>
              <a:t>」という言語もありますが、</a:t>
            </a:r>
            <a:r>
              <a:rPr lang="en-US" altLang="ja-JP" smtClean="0"/>
              <a:t>JavaScript</a:t>
            </a:r>
            <a:r>
              <a:rPr lang="ja-JP" altLang="en-US" smtClean="0"/>
              <a:t>と</a:t>
            </a:r>
            <a:r>
              <a:rPr lang="en-US" altLang="ja-JP" smtClean="0"/>
              <a:t>Java</a:t>
            </a:r>
            <a:r>
              <a:rPr lang="ja-JP" altLang="en-US" smtClean="0"/>
              <a:t>は全く別のプログラミング言語になります。</a:t>
            </a:r>
            <a:endParaRPr lang="en-US" altLang="ja-JP" smtClean="0"/>
          </a:p>
          <a:p>
            <a:r>
              <a:rPr lang="en-US" altLang="ja-JP" smtClean="0"/>
              <a:t>jQuery</a:t>
            </a:r>
            <a:r>
              <a:rPr lang="ja-JP" altLang="en-US" smtClean="0"/>
              <a:t>は、</a:t>
            </a:r>
            <a:r>
              <a:rPr lang="en-US" altLang="ja-JP" smtClean="0"/>
              <a:t>JavaScript</a:t>
            </a:r>
            <a:r>
              <a:rPr lang="ja-JP" altLang="en-US" smtClean="0"/>
              <a:t>を便利に扱うためのライブラリです。複雑なコードを</a:t>
            </a:r>
            <a:r>
              <a:rPr lang="en-US" altLang="ja-JP" smtClean="0"/>
              <a:t>JavaScript</a:t>
            </a:r>
            <a:r>
              <a:rPr lang="ja-JP" altLang="en-US" smtClean="0"/>
              <a:t>で書こうとすると、コード量が多くなってしまいますが、</a:t>
            </a:r>
            <a:r>
              <a:rPr lang="en-US" altLang="ja-JP" smtClean="0"/>
              <a:t>jQuery</a:t>
            </a:r>
            <a:r>
              <a:rPr lang="ja-JP" altLang="en-US" smtClean="0"/>
              <a:t>を使うと簡潔に書くことが出来ます。</a:t>
            </a:r>
            <a:endParaRPr lang="en-US" altLang="ja-JP" smtClean="0"/>
          </a:p>
          <a:p>
            <a:r>
              <a:rPr lang="en-US" altLang="ja-JP" smtClean="0"/>
              <a:t>Eclipse</a:t>
            </a:r>
            <a:r>
              <a:rPr lang="ja-JP" altLang="en-US" smtClean="0"/>
              <a:t>は統合開発環境の</a:t>
            </a:r>
            <a:r>
              <a:rPr lang="en-US" altLang="ja-JP" smtClean="0"/>
              <a:t>1</a:t>
            </a:r>
            <a:r>
              <a:rPr lang="ja-JP" altLang="en-US" smtClean="0"/>
              <a:t>つで、</a:t>
            </a:r>
            <a:r>
              <a:rPr lang="en-US" altLang="ja-JP" smtClean="0"/>
              <a:t>JavaScript</a:t>
            </a:r>
            <a:r>
              <a:rPr lang="ja-JP" altLang="en-US" smtClean="0"/>
              <a:t>に限らず、さまざまな言語に対応しています。</a:t>
            </a:r>
            <a:endParaRPr lang="en-US" altLang="ja-JP" smtClean="0"/>
          </a:p>
          <a:p>
            <a:r>
              <a:rPr lang="en-US" altLang="ja-JP" smtClean="0"/>
              <a:t>GitHub</a:t>
            </a:r>
            <a:r>
              <a:rPr lang="ja-JP" altLang="en-US" smtClean="0"/>
              <a:t>は、</a:t>
            </a:r>
            <a:r>
              <a:rPr lang="en-US" altLang="ja-JP" smtClean="0"/>
              <a:t>2008</a:t>
            </a:r>
            <a:r>
              <a:rPr lang="ja-JP" altLang="en-US" smtClean="0"/>
              <a:t>年に</a:t>
            </a:r>
            <a:r>
              <a:rPr lang="en-US" altLang="ja-JP" smtClean="0"/>
              <a:t>Tom Perston-Werner</a:t>
            </a:r>
            <a:r>
              <a:rPr lang="ja-JP" altLang="en-US" smtClean="0"/>
              <a:t>（トム・プレストン・ワーナー）らによって公開されました。バージョン管理システムである</a:t>
            </a:r>
            <a:r>
              <a:rPr lang="en-US" altLang="ja-JP" smtClean="0"/>
              <a:t>Git</a:t>
            </a:r>
            <a:r>
              <a:rPr lang="ja-JP" altLang="en-US" smtClean="0"/>
              <a:t>のホスティングサービスとして開発した</a:t>
            </a:r>
            <a:r>
              <a:rPr lang="en-US" altLang="ja-JP" smtClean="0"/>
              <a:t>GitHub</a:t>
            </a:r>
            <a:r>
              <a:rPr lang="ja-JP" altLang="en-US" smtClean="0"/>
              <a:t>は、</a:t>
            </a:r>
            <a:r>
              <a:rPr lang="en-US" altLang="ja-JP" smtClean="0"/>
              <a:t>Web</a:t>
            </a:r>
            <a:r>
              <a:rPr lang="ja-JP" altLang="en-US" smtClean="0"/>
              <a:t>サイトとして作られているため、コマンドラインが苦手な開発者でも簡単に利用することが出来ます。</a:t>
            </a:r>
            <a:endParaRPr lang="en-US" altLang="ja-JP" smtClean="0"/>
          </a:p>
          <a:p>
            <a:endParaRPr lang="ja-JP" altLang="en-US"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2015/10/28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2015/10/28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2015/10/28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2015/10/28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2015/10/28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2015/10/28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2015/10/28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2015/10/28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2015/10/28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2015/10/28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kumimoji="1" lang="ja-JP" altLang="en-US" dirty="0" smtClean="0"/>
              <a:t>　アカウントの作成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90176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リポジトリの作成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97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en-US" altLang="ja-JP" smtClean="0"/>
              <a:t>eclipse</a:t>
            </a:r>
            <a:r>
              <a:rPr lang="ja-JP" altLang="en-US" smtClean="0"/>
              <a:t>　画面</a:t>
            </a:r>
          </a:p>
        </p:txBody>
      </p:sp>
      <p:pic>
        <p:nvPicPr>
          <p:cNvPr id="25603"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3" name="正方形/長方形 2"/>
          <p:cNvSpPr/>
          <p:nvPr/>
        </p:nvSpPr>
        <p:spPr>
          <a:xfrm>
            <a:off x="2470150" y="2060575"/>
            <a:ext cx="6773863" cy="3744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endParaRPr lang="ja-JP" altLang="en-US" sz="2400" dirty="0">
              <a:ln>
                <a:solidFill>
                  <a:srgbClr val="000000"/>
                </a:solidFill>
              </a:ln>
              <a:solidFill>
                <a:srgbClr val="000000"/>
              </a:solidFill>
            </a:endParaRP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ゴミの種類　絞り込み検索</a:t>
            </a:r>
            <a:endParaRPr kumimoji="1" lang="ja-JP" altLang="en-US" dirty="0"/>
          </a:p>
        </p:txBody>
      </p:sp>
      <p:pic>
        <p:nvPicPr>
          <p:cNvPr id="4"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8964"/>
          <a:stretch/>
        </p:blipFill>
        <p:spPr>
          <a:xfrm>
            <a:off x="495300" y="1772816"/>
            <a:ext cx="8915400" cy="4373009"/>
          </a:xfrm>
          <a:ln>
            <a:solidFill>
              <a:schemeClr val="tx1"/>
            </a:solidFill>
          </a:ln>
        </p:spPr>
      </p:pic>
      <p:sp>
        <p:nvSpPr>
          <p:cNvPr id="5" name="正方形/長方形 4"/>
          <p:cNvSpPr/>
          <p:nvPr/>
        </p:nvSpPr>
        <p:spPr>
          <a:xfrm>
            <a:off x="495300" y="1825064"/>
            <a:ext cx="1937420" cy="2880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ja-JP" altLang="en-US">
              <a:solidFill>
                <a:schemeClr val="tx1"/>
              </a:solidFill>
              <a:latin typeface="Arial" charset="0"/>
              <a:ea typeface="ＭＳ Ｐゴシック" charset="-128"/>
            </a:endParaRPr>
          </a:p>
        </p:txBody>
      </p:sp>
      <p:sp>
        <p:nvSpPr>
          <p:cNvPr id="6" name="線吹き出し 1 (枠付き) 5"/>
          <p:cNvSpPr/>
          <p:nvPr/>
        </p:nvSpPr>
        <p:spPr>
          <a:xfrm>
            <a:off x="2720752" y="908720"/>
            <a:ext cx="6552728" cy="719906"/>
          </a:xfrm>
          <a:prstGeom prst="borderCallout1">
            <a:avLst>
              <a:gd name="adj1" fmla="val 49409"/>
              <a:gd name="adj2" fmla="val -62"/>
              <a:gd name="adj3" fmla="val 132209"/>
              <a:gd name="adj4" fmla="val -23972"/>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分別区分</a:t>
            </a:r>
            <a:r>
              <a:rPr lang="ja-JP" altLang="en-US" sz="2400" b="1" dirty="0" smtClean="0">
                <a:solidFill>
                  <a:prstClr val="black"/>
                </a:solidFill>
                <a:latin typeface="Arial" charset="0"/>
                <a:ea typeface="ＭＳ Ｐゴシック" charset="-128"/>
              </a:rPr>
              <a:t> </a:t>
            </a:r>
            <a:r>
              <a:rPr lang="en-US" altLang="ja-JP" sz="2400" b="1" dirty="0" smtClean="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ゴミの品名</a:t>
            </a:r>
            <a:r>
              <a:rPr lang="en-US" altLang="ja-JP" sz="2400" b="1" dirty="0" smtClean="0">
                <a:solidFill>
                  <a:prstClr val="black"/>
                </a:solidFill>
                <a:latin typeface="Arial" charset="0"/>
                <a:ea typeface="ＭＳ Ｐゴシック" charset="-128"/>
              </a:rPr>
              <a:t> or  </a:t>
            </a:r>
            <a:r>
              <a:rPr lang="ja-JP" altLang="en-US" sz="2400" b="1" dirty="0" smtClean="0">
                <a:solidFill>
                  <a:prstClr val="black"/>
                </a:solidFill>
                <a:latin typeface="Arial" charset="0"/>
                <a:ea typeface="ＭＳ Ｐゴシック" charset="-128"/>
              </a:rPr>
              <a:t>注意事項を入力</a:t>
            </a:r>
            <a:endParaRPr lang="ja-JP" altLang="en-US" sz="2400" b="1"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161304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は深刻になりつつある。そこで、まずは正しいゴミの捨て方に注目した。新しい地域に住むことになった場合、</a:t>
            </a:r>
            <a:r>
              <a:rPr lang="en-US" altLang="ja-JP" dirty="0"/>
              <a:t>5374</a:t>
            </a:r>
            <a:r>
              <a:rPr lang="ja-JP" altLang="ja-JP" dirty="0"/>
              <a:t>（ゴミナシ）</a:t>
            </a:r>
            <a:r>
              <a:rPr lang="en-US" altLang="ja-JP" dirty="0"/>
              <a:t>.</a:t>
            </a:r>
            <a:r>
              <a:rPr lang="en-US" altLang="ja-JP" dirty="0" err="1"/>
              <a:t>jp</a:t>
            </a:r>
            <a:r>
              <a:rPr lang="ja-JP" altLang="ja-JP" dirty="0"/>
              <a:t>と</a:t>
            </a:r>
            <a:r>
              <a:rPr lang="ja-JP" altLang="ja-JP" dirty="0" smtClean="0"/>
              <a:t>いうアプリ</a:t>
            </a:r>
            <a:r>
              <a:rPr lang="ja-JP" altLang="en-US" dirty="0" smtClean="0"/>
              <a:t>ケーション</a:t>
            </a:r>
            <a:r>
              <a:rPr lang="ja-JP" altLang="ja-JP" dirty="0" smtClean="0"/>
              <a:t>を</a:t>
            </a:r>
            <a:r>
              <a:rPr lang="ja-JP" altLang="ja-JP" dirty="0"/>
              <a:t>使えば、「いつ、どのゴミが収集されているの</a:t>
            </a:r>
            <a:r>
              <a:rPr lang="ja-JP" altLang="ja-JP" dirty="0" smtClean="0"/>
              <a:t>か」</a:t>
            </a:r>
            <a:r>
              <a:rPr lang="ja-JP" altLang="ja-JP" dirty="0"/>
              <a:t>という情報がすぐに分かるようにデザインされている。</a:t>
            </a:r>
          </a:p>
          <a:p>
            <a:pPr>
              <a:defRPr/>
            </a:pPr>
            <a:r>
              <a:rPr lang="ja-JP" altLang="ja-JP" dirty="0"/>
              <a:t>その</a:t>
            </a:r>
            <a:r>
              <a:rPr lang="en-US" altLang="ja-JP" dirty="0"/>
              <a:t>5374</a:t>
            </a:r>
            <a:r>
              <a:rPr lang="ja-JP" altLang="ja-JP" dirty="0"/>
              <a:t>の機能にさらに位置情報を取得する機能を追加し、さらに便利で使いやすくするように工夫をする。</a:t>
            </a:r>
          </a:p>
          <a:p>
            <a:pPr>
              <a:defRPr/>
            </a:pPr>
            <a:r>
              <a:rPr lang="ja-JP" altLang="ja-JP" dirty="0"/>
              <a:t>さらに、ゴミの品目から、燃えるゴミ、燃えないゴミなどといった、ゴミの分別区分を調べる機能を追加して利用者の便宜を図る。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ゴミの種類　絞り込み検索</a:t>
            </a:r>
            <a:endParaRPr kumimoji="1" lang="ja-JP" altLang="en-US" dirty="0"/>
          </a:p>
        </p:txBody>
      </p:sp>
      <p:pic>
        <p:nvPicPr>
          <p:cNvPr id="4" name="コンテンツ プレースホルダー 3"/>
          <p:cNvPicPr>
            <a:picLocks noGrp="1" noChangeAspect="1"/>
          </p:cNvPicPr>
          <p:nvPr>
            <p:ph idx="1"/>
          </p:nvPr>
        </p:nvPicPr>
        <p:blipFill rotWithShape="1">
          <a:blip r:embed="rId2">
            <a:extLst>
              <a:ext uri="{28A0092B-C50C-407E-A947-70E740481C1C}">
                <a14:useLocalDpi xmlns:a14="http://schemas.microsoft.com/office/drawing/2010/main" val="0"/>
              </a:ext>
            </a:extLst>
          </a:blip>
          <a:srcRect t="8333"/>
          <a:stretch/>
        </p:blipFill>
        <p:spPr>
          <a:xfrm>
            <a:off x="511050" y="1813034"/>
            <a:ext cx="8915400" cy="4403353"/>
          </a:xfrm>
          <a:ln>
            <a:solidFill>
              <a:schemeClr val="tx1"/>
            </a:solidFill>
          </a:ln>
        </p:spPr>
      </p:pic>
      <p:sp>
        <p:nvSpPr>
          <p:cNvPr id="5" name="正方形/長方形 4"/>
          <p:cNvSpPr/>
          <p:nvPr/>
        </p:nvSpPr>
        <p:spPr>
          <a:xfrm>
            <a:off x="2503103" y="980728"/>
            <a:ext cx="4608512" cy="576064"/>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solidFill>
                  <a:prstClr val="black"/>
                </a:solidFill>
                <a:latin typeface="Arial" charset="0"/>
                <a:ea typeface="ＭＳ Ｐゴシック" charset="-128"/>
              </a:rPr>
              <a:t>絞り込み検索が行われた</a:t>
            </a:r>
          </a:p>
        </p:txBody>
      </p:sp>
    </p:spTree>
    <p:extLst>
      <p:ext uri="{BB962C8B-B14F-4D97-AF65-F5344CB8AC3E}">
        <p14:creationId xmlns:p14="http://schemas.microsoft.com/office/powerpoint/2010/main" val="75231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74</a:t>
            </a:r>
            <a:r>
              <a:rPr lang="ja-JP" altLang="en-US" dirty="0" smtClean="0"/>
              <a:t>市区町村に拡大（</a:t>
            </a:r>
            <a:r>
              <a:rPr lang="en-US" altLang="ja-JP" dirty="0" smtClean="0"/>
              <a:t>2015</a:t>
            </a:r>
            <a:r>
              <a:rPr lang="ja-JP" altLang="en-US" dirty="0" smtClean="0"/>
              <a:t>年</a:t>
            </a:r>
            <a:r>
              <a:rPr lang="en-US" altLang="ja-JP" dirty="0" smtClean="0"/>
              <a:t>8</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a:p>
            <a:r>
              <a:rPr lang="ja-JP" altLang="en-US" dirty="0" smtClean="0"/>
              <a:t>ゴミ品目検索</a:t>
            </a:r>
            <a:endParaRPr lang="en-US" altLang="ja-JP" dirty="0" smtClean="0"/>
          </a:p>
          <a:p>
            <a:pPr lvl="1"/>
            <a:r>
              <a:rPr lang="ja-JP" altLang="en-US" dirty="0">
                <a:solidFill>
                  <a:srgbClr val="0070C0"/>
                </a:solidFill>
              </a:rPr>
              <a:t>ゴミ</a:t>
            </a:r>
            <a:r>
              <a:rPr lang="ja-JP" altLang="en-US" dirty="0" smtClean="0">
                <a:solidFill>
                  <a:srgbClr val="0070C0"/>
                </a:solidFill>
              </a:rPr>
              <a:t>の種類検索（表形式）</a:t>
            </a:r>
            <a:endParaRPr lang="en-US" altLang="ja-JP" dirty="0" smtClean="0">
              <a:solidFill>
                <a:srgbClr val="0070C0"/>
              </a:solidFill>
            </a:endParaRPr>
          </a:p>
          <a:p>
            <a:pPr marL="457200" lvl="1" indent="0">
              <a:buNone/>
            </a:pPr>
            <a:endParaRPr lang="en-US" altLang="ja-JP" dirty="0" smtClean="0"/>
          </a:p>
          <a:p>
            <a:pPr lvl="1"/>
            <a:endParaRPr lang="ja-JP"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3" name="正方形/長方形 2"/>
          <p:cNvSpPr/>
          <p:nvPr/>
        </p:nvSpPr>
        <p:spPr>
          <a:xfrm>
            <a:off x="1208584" y="1679164"/>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①タップ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sp>
        <p:nvSpPr>
          <p:cNvPr id="9" name="正方形/長方形 8"/>
          <p:cNvSpPr/>
          <p:nvPr/>
        </p:nvSpPr>
        <p:spPr>
          <a:xfrm>
            <a:off x="1208584" y="4866891"/>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②地域を選択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stCxn id="3" idx="3"/>
            <a:endCxn id="12292" idx="1"/>
          </p:cNvCxnSpPr>
          <p:nvPr/>
        </p:nvCxnSpPr>
        <p:spPr>
          <a:xfrm>
            <a:off x="4261459" y="2039117"/>
            <a:ext cx="1745814" cy="165921"/>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9" idx="3"/>
          </p:cNvCxnSpPr>
          <p:nvPr/>
        </p:nvCxnSpPr>
        <p:spPr>
          <a:xfrm>
            <a:off x="4261459" y="5226844"/>
            <a:ext cx="1830745" cy="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smtClean="0"/>
          </a:p>
          <a:p>
            <a:r>
              <a:rPr lang="en-US" altLang="ja-JP" smtClean="0"/>
              <a:t>Google </a:t>
            </a:r>
            <a:r>
              <a:rPr lang="en-US" altLang="ja-JP" dirty="0" smtClean="0"/>
              <a:t>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pPr lvl="1"/>
            <a:r>
              <a:rPr lang="ja-JP" altLang="en-US" dirty="0"/>
              <a:t>リポジトリの作成</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endParaRPr lang="en-US" altLang="ja-JP" dirty="0"/>
          </a:p>
          <a:p>
            <a:pPr>
              <a:defRPr/>
            </a:pPr>
            <a:r>
              <a:rPr lang="en-US" altLang="ja-JP" dirty="0" smtClean="0"/>
              <a:t>eclipse</a:t>
            </a:r>
            <a:r>
              <a:rPr lang="ja-JP" altLang="en-US" dirty="0" smtClean="0"/>
              <a:t>（</a:t>
            </a:r>
            <a:r>
              <a:rPr lang="en-US" altLang="ja-JP" dirty="0" smtClean="0"/>
              <a:t>IDE</a:t>
            </a:r>
            <a:r>
              <a:rPr lang="ja-JP" altLang="en-US" dirty="0" smtClean="0"/>
              <a:t>：統合開発環境）</a:t>
            </a:r>
            <a:endParaRPr lang="en-US" altLang="ja-JP" dirty="0" smtClean="0"/>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2410</TotalTime>
  <Words>1460</Words>
  <Application>Microsoft Office PowerPoint</Application>
  <PresentationFormat>A4 210 x 297 mm</PresentationFormat>
  <Paragraphs>123</Paragraphs>
  <Slides>20</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20</vt:i4>
      </vt:variant>
    </vt:vector>
  </HeadingPairs>
  <TitlesOfParts>
    <vt:vector size="26"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アカウントの作成</vt:lpstr>
      <vt:lpstr>リポジトリの作成</vt:lpstr>
      <vt:lpstr>eclipse　画面</vt:lpstr>
      <vt:lpstr>GitHub　画面</vt:lpstr>
      <vt:lpstr>位置情報検索</vt:lpstr>
      <vt:lpstr>位置情報検索　フロー図</vt:lpstr>
      <vt:lpstr>ゴミの種類を検索</vt:lpstr>
      <vt:lpstr>ゴミの種類　絞り込み検索</vt:lpstr>
      <vt:lpstr>ゴミの種類　絞り込み検索</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97</cp:revision>
  <dcterms:created xsi:type="dcterms:W3CDTF">2009-08-26T07:33:23Z</dcterms:created>
  <dcterms:modified xsi:type="dcterms:W3CDTF">2015-10-28T05:23:46Z</dcterms:modified>
</cp:coreProperties>
</file>