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34" r:id="rId2"/>
    <p:sldId id="367" r:id="rId3"/>
    <p:sldId id="368" r:id="rId4"/>
    <p:sldId id="369" r:id="rId5"/>
    <p:sldId id="335" r:id="rId6"/>
    <p:sldId id="336" r:id="rId7"/>
    <p:sldId id="337" r:id="rId8"/>
    <p:sldId id="338" r:id="rId9"/>
    <p:sldId id="351" r:id="rId10"/>
    <p:sldId id="365" r:id="rId11"/>
    <p:sldId id="352" r:id="rId12"/>
    <p:sldId id="353" r:id="rId13"/>
    <p:sldId id="354" r:id="rId14"/>
    <p:sldId id="323" r:id="rId15"/>
    <p:sldId id="324" r:id="rId16"/>
    <p:sldId id="325" r:id="rId17"/>
    <p:sldId id="327" r:id="rId18"/>
    <p:sldId id="361" r:id="rId19"/>
    <p:sldId id="362" r:id="rId20"/>
    <p:sldId id="364" r:id="rId21"/>
    <p:sldId id="330" r:id="rId22"/>
    <p:sldId id="345" r:id="rId23"/>
    <p:sldId id="344" r:id="rId24"/>
    <p:sldId id="346" r:id="rId25"/>
    <p:sldId id="308" r:id="rId26"/>
    <p:sldId id="309" r:id="rId27"/>
    <p:sldId id="256" r:id="rId28"/>
    <p:sldId id="257" r:id="rId29"/>
    <p:sldId id="359" r:id="rId30"/>
    <p:sldId id="360" r:id="rId31"/>
    <p:sldId id="258" r:id="rId32"/>
    <p:sldId id="306" r:id="rId33"/>
    <p:sldId id="259" r:id="rId34"/>
    <p:sldId id="260" r:id="rId35"/>
    <p:sldId id="356" r:id="rId36"/>
    <p:sldId id="357" r:id="rId37"/>
    <p:sldId id="358" r:id="rId38"/>
    <p:sldId id="340" r:id="rId39"/>
    <p:sldId id="316" r:id="rId40"/>
    <p:sldId id="317" r:id="rId41"/>
    <p:sldId id="261" r:id="rId42"/>
    <p:sldId id="262" r:id="rId43"/>
    <p:sldId id="321" r:id="rId44"/>
    <p:sldId id="318" r:id="rId45"/>
    <p:sldId id="320" r:id="rId46"/>
    <p:sldId id="322" r:id="rId47"/>
    <p:sldId id="263" r:id="rId48"/>
    <p:sldId id="264" r:id="rId49"/>
    <p:sldId id="269" r:id="rId50"/>
    <p:sldId id="319" r:id="rId51"/>
    <p:sldId id="266" r:id="rId52"/>
    <p:sldId id="265"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E00D21C3-57D8-4609-A5F5-E2118270883D}">
          <p14:sldIdLst>
            <p14:sldId id="334"/>
          </p14:sldIdLst>
        </p14:section>
        <p14:section name="1. Prices, Discount Factors, and Arbitrage" id="{F953616D-F259-43AE-81D4-A26C9F217951}">
          <p14:sldIdLst>
            <p14:sldId id="367"/>
            <p14:sldId id="368"/>
            <p14:sldId id="369"/>
            <p14:sldId id="335"/>
            <p14:sldId id="336"/>
            <p14:sldId id="337"/>
          </p14:sldIdLst>
        </p14:section>
        <p14:section name="2. Swap, Spot, and Forward Rates" id="{8DBFB53E-8FB8-4D47-8EB3-468D551A6FB5}">
          <p14:sldIdLst>
            <p14:sldId id="338"/>
            <p14:sldId id="351"/>
            <p14:sldId id="365"/>
            <p14:sldId id="352"/>
            <p14:sldId id="353"/>
            <p14:sldId id="354"/>
          </p14:sldIdLst>
        </p14:section>
        <p14:section name="3. Returns, Yields, Spreads, and P&amp;L Attribution" id="{119CAD90-1715-4403-B67A-6D754F4F205D}">
          <p14:sldIdLst>
            <p14:sldId id="323"/>
            <p14:sldId id="324"/>
            <p14:sldId id="325"/>
            <p14:sldId id="327"/>
            <p14:sldId id="361"/>
            <p14:sldId id="362"/>
            <p14:sldId id="364"/>
            <p14:sldId id="330"/>
          </p14:sldIdLst>
        </p14:section>
        <p14:section name="4. DV01, Duration, and Convexity" id="{FEEC4E3B-1B81-4187-8BC7-BED0EB400459}">
          <p14:sldIdLst>
            <p14:sldId id="345"/>
            <p14:sldId id="344"/>
          </p14:sldIdLst>
        </p14:section>
        <p14:section name="5. Key-Rate, Partial, and Forward-Bucket '01s and Durations" id="{D09FF279-C2D4-4A61-9197-DE2C7589E469}">
          <p14:sldIdLst>
            <p14:sldId id="346"/>
            <p14:sldId id="308"/>
            <p14:sldId id="309"/>
          </p14:sldIdLst>
        </p14:section>
        <p14:section name="6. Regression Hedging and Principal Component Analysis" id="{63838F43-CAF4-4687-96A1-6BD10F6E78A5}">
          <p14:sldIdLst>
            <p14:sldId id="256"/>
            <p14:sldId id="257"/>
            <p14:sldId id="359"/>
            <p14:sldId id="360"/>
            <p14:sldId id="258"/>
            <p14:sldId id="306"/>
            <p14:sldId id="259"/>
            <p14:sldId id="260"/>
            <p14:sldId id="356"/>
            <p14:sldId id="357"/>
            <p14:sldId id="358"/>
            <p14:sldId id="340"/>
          </p14:sldIdLst>
        </p14:section>
        <p14:section name="7. Arbitrage Pricing with Term Structure Models" id="{33D1AEEA-7B2A-4F7A-8A6B-440A3454133F}">
          <p14:sldIdLst>
            <p14:sldId id="316"/>
            <p14:sldId id="317"/>
            <p14:sldId id="261"/>
            <p14:sldId id="262"/>
            <p14:sldId id="321"/>
            <p14:sldId id="318"/>
            <p14:sldId id="320"/>
            <p14:sldId id="322"/>
            <p14:sldId id="263"/>
            <p14:sldId id="264"/>
            <p14:sldId id="269"/>
            <p14:sldId id="319"/>
            <p14:sldId id="26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15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司 土橋" userId="9cabceab4ff7b673" providerId="LiveId" clId="{D3ACE8EB-0E4B-4D37-8902-8D6EECAB02BC}"/>
    <pc:docChg chg="undo custSel addSld delSld modSld sldOrd modSection">
      <pc:chgData name="司 土橋" userId="9cabceab4ff7b673" providerId="LiveId" clId="{D3ACE8EB-0E4B-4D37-8902-8D6EECAB02BC}" dt="2025-06-10T01:29:17.699" v="5476" actId="1076"/>
      <pc:docMkLst>
        <pc:docMk/>
      </pc:docMkLst>
      <pc:sldChg chg="mod modShow">
        <pc:chgData name="司 土橋" userId="9cabceab4ff7b673" providerId="LiveId" clId="{D3ACE8EB-0E4B-4D37-8902-8D6EECAB02BC}" dt="2025-06-06T06:00:41.815" v="1898" actId="729"/>
        <pc:sldMkLst>
          <pc:docMk/>
          <pc:sldMk cId="3740636590" sldId="257"/>
        </pc:sldMkLst>
      </pc:sldChg>
      <pc:sldChg chg="del">
        <pc:chgData name="司 土橋" userId="9cabceab4ff7b673" providerId="LiveId" clId="{D3ACE8EB-0E4B-4D37-8902-8D6EECAB02BC}" dt="2025-06-06T04:19:58.593" v="658" actId="47"/>
        <pc:sldMkLst>
          <pc:docMk/>
          <pc:sldMk cId="2425396435" sldId="307"/>
        </pc:sldMkLst>
      </pc:sldChg>
      <pc:sldChg chg="addSp modSp mod">
        <pc:chgData name="司 土橋" userId="9cabceab4ff7b673" providerId="LiveId" clId="{D3ACE8EB-0E4B-4D37-8902-8D6EECAB02BC}" dt="2025-06-10T00:53:11.882" v="4871" actId="1076"/>
        <pc:sldMkLst>
          <pc:docMk/>
          <pc:sldMk cId="4216924294" sldId="309"/>
        </pc:sldMkLst>
        <pc:spChg chg="mod">
          <ac:chgData name="司 土橋" userId="9cabceab4ff7b673" providerId="LiveId" clId="{D3ACE8EB-0E4B-4D37-8902-8D6EECAB02BC}" dt="2025-06-10T00:53:05.053" v="4868" actId="1076"/>
          <ac:spMkLst>
            <pc:docMk/>
            <pc:sldMk cId="4216924294" sldId="309"/>
            <ac:spMk id="2" creationId="{1D6354D0-5640-C05B-0DB5-36698D88E65F}"/>
          </ac:spMkLst>
        </pc:spChg>
        <pc:spChg chg="mod">
          <ac:chgData name="司 土橋" userId="9cabceab4ff7b673" providerId="LiveId" clId="{D3ACE8EB-0E4B-4D37-8902-8D6EECAB02BC}" dt="2025-06-10T00:53:05.053" v="4868" actId="1076"/>
          <ac:spMkLst>
            <pc:docMk/>
            <pc:sldMk cId="4216924294" sldId="309"/>
            <ac:spMk id="3" creationId="{E3D27D23-11FD-BC72-3DC5-4A4EE53E7DB3}"/>
          </ac:spMkLst>
        </pc:spChg>
        <pc:spChg chg="add mod">
          <ac:chgData name="司 土橋" userId="9cabceab4ff7b673" providerId="LiveId" clId="{D3ACE8EB-0E4B-4D37-8902-8D6EECAB02BC}" dt="2025-06-10T00:53:11.882" v="4871" actId="1076"/>
          <ac:spMkLst>
            <pc:docMk/>
            <pc:sldMk cId="4216924294" sldId="309"/>
            <ac:spMk id="4" creationId="{A5E51AD6-B83F-0469-A8E7-9B9B704D2F2B}"/>
          </ac:spMkLst>
        </pc:spChg>
        <pc:spChg chg="add mod">
          <ac:chgData name="司 土橋" userId="9cabceab4ff7b673" providerId="LiveId" clId="{D3ACE8EB-0E4B-4D37-8902-8D6EECAB02BC}" dt="2025-06-10T00:53:11.882" v="4871" actId="1076"/>
          <ac:spMkLst>
            <pc:docMk/>
            <pc:sldMk cId="4216924294" sldId="309"/>
            <ac:spMk id="5" creationId="{91DC3387-ED78-E68C-FF53-B91112DB2C01}"/>
          </ac:spMkLst>
        </pc:spChg>
        <pc:spChg chg="mod">
          <ac:chgData name="司 土橋" userId="9cabceab4ff7b673" providerId="LiveId" clId="{D3ACE8EB-0E4B-4D37-8902-8D6EECAB02BC}" dt="2025-06-10T00:53:05.053" v="4868" actId="1076"/>
          <ac:spMkLst>
            <pc:docMk/>
            <pc:sldMk cId="4216924294" sldId="309"/>
            <ac:spMk id="6" creationId="{E7D5B4C2-ACF3-21C1-8079-B24AAE5ADFAE}"/>
          </ac:spMkLst>
        </pc:spChg>
        <pc:spChg chg="mod">
          <ac:chgData name="司 土橋" userId="9cabceab4ff7b673" providerId="LiveId" clId="{D3ACE8EB-0E4B-4D37-8902-8D6EECAB02BC}" dt="2025-06-10T00:53:05.053" v="4868" actId="1076"/>
          <ac:spMkLst>
            <pc:docMk/>
            <pc:sldMk cId="4216924294" sldId="309"/>
            <ac:spMk id="7" creationId="{464F4797-4912-1C8C-FFE8-AC1BDB3C71AF}"/>
          </ac:spMkLst>
        </pc:spChg>
      </pc:sldChg>
      <pc:sldChg chg="delSp del mod">
        <pc:chgData name="司 土橋" userId="9cabceab4ff7b673" providerId="LiveId" clId="{D3ACE8EB-0E4B-4D37-8902-8D6EECAB02BC}" dt="2025-06-10T00:53:00.490" v="4867" actId="47"/>
        <pc:sldMkLst>
          <pc:docMk/>
          <pc:sldMk cId="1902364854" sldId="315"/>
        </pc:sldMkLst>
        <pc:spChg chg="del">
          <ac:chgData name="司 土橋" userId="9cabceab4ff7b673" providerId="LiveId" clId="{D3ACE8EB-0E4B-4D37-8902-8D6EECAB02BC}" dt="2025-06-10T00:51:39.446" v="4866" actId="478"/>
          <ac:spMkLst>
            <pc:docMk/>
            <pc:sldMk cId="1902364854" sldId="315"/>
            <ac:spMk id="5" creationId="{60E08364-6653-47C4-FC85-9DD7026497F3}"/>
          </ac:spMkLst>
        </pc:spChg>
        <pc:spChg chg="del">
          <ac:chgData name="司 土橋" userId="9cabceab4ff7b673" providerId="LiveId" clId="{D3ACE8EB-0E4B-4D37-8902-8D6EECAB02BC}" dt="2025-06-10T00:51:39.446" v="4866" actId="478"/>
          <ac:spMkLst>
            <pc:docMk/>
            <pc:sldMk cId="1902364854" sldId="315"/>
            <ac:spMk id="8" creationId="{A7A5F1BE-CDF9-85FB-09BC-C4BA42061BA5}"/>
          </ac:spMkLst>
        </pc:spChg>
        <pc:spChg chg="del">
          <ac:chgData name="司 土橋" userId="9cabceab4ff7b673" providerId="LiveId" clId="{D3ACE8EB-0E4B-4D37-8902-8D6EECAB02BC}" dt="2025-06-10T00:51:39.446" v="4866" actId="478"/>
          <ac:spMkLst>
            <pc:docMk/>
            <pc:sldMk cId="1902364854" sldId="315"/>
            <ac:spMk id="9" creationId="{8D1362C8-32A4-A692-9450-1B0D5769A39C}"/>
          </ac:spMkLst>
        </pc:spChg>
        <pc:spChg chg="del">
          <ac:chgData name="司 土橋" userId="9cabceab4ff7b673" providerId="LiveId" clId="{D3ACE8EB-0E4B-4D37-8902-8D6EECAB02BC}" dt="2025-06-10T00:51:39.446" v="4866" actId="478"/>
          <ac:spMkLst>
            <pc:docMk/>
            <pc:sldMk cId="1902364854" sldId="315"/>
            <ac:spMk id="12" creationId="{0DDDDED0-8669-CDCD-6267-775948DB325F}"/>
          </ac:spMkLst>
        </pc:spChg>
        <pc:spChg chg="del">
          <ac:chgData name="司 土橋" userId="9cabceab4ff7b673" providerId="LiveId" clId="{D3ACE8EB-0E4B-4D37-8902-8D6EECAB02BC}" dt="2025-06-10T00:51:39.446" v="4866" actId="478"/>
          <ac:spMkLst>
            <pc:docMk/>
            <pc:sldMk cId="1902364854" sldId="315"/>
            <ac:spMk id="13" creationId="{BA7915BE-9CFF-6B87-BF34-DD929DE76D92}"/>
          </ac:spMkLst>
        </pc:spChg>
        <pc:picChg chg="del">
          <ac:chgData name="司 土橋" userId="9cabceab4ff7b673" providerId="LiveId" clId="{D3ACE8EB-0E4B-4D37-8902-8D6EECAB02BC}" dt="2025-06-10T00:51:39.446" v="4866" actId="478"/>
          <ac:picMkLst>
            <pc:docMk/>
            <pc:sldMk cId="1902364854" sldId="315"/>
            <ac:picMk id="3" creationId="{7C49C48A-9201-B147-AA4B-F560556CB390}"/>
          </ac:picMkLst>
        </pc:picChg>
        <pc:picChg chg="del">
          <ac:chgData name="司 土橋" userId="9cabceab4ff7b673" providerId="LiveId" clId="{D3ACE8EB-0E4B-4D37-8902-8D6EECAB02BC}" dt="2025-06-10T00:51:39.446" v="4866" actId="478"/>
          <ac:picMkLst>
            <pc:docMk/>
            <pc:sldMk cId="1902364854" sldId="315"/>
            <ac:picMk id="11" creationId="{9C8145B3-0EF4-5467-DA2C-18B3671AB194}"/>
          </ac:picMkLst>
        </pc:picChg>
        <pc:cxnChg chg="del">
          <ac:chgData name="司 土橋" userId="9cabceab4ff7b673" providerId="LiveId" clId="{D3ACE8EB-0E4B-4D37-8902-8D6EECAB02BC}" dt="2025-06-10T00:51:39.446" v="4866" actId="478"/>
          <ac:cxnSpMkLst>
            <pc:docMk/>
            <pc:sldMk cId="1902364854" sldId="315"/>
            <ac:cxnSpMk id="7" creationId="{022C5944-094C-E08E-6112-BA18E5808A67}"/>
          </ac:cxnSpMkLst>
        </pc:cxnChg>
      </pc:sldChg>
      <pc:sldChg chg="delSp modSp mod">
        <pc:chgData name="司 土橋" userId="9cabceab4ff7b673" providerId="LiveId" clId="{D3ACE8EB-0E4B-4D37-8902-8D6EECAB02BC}" dt="2025-06-10T00:53:42.682" v="4875" actId="478"/>
        <pc:sldMkLst>
          <pc:docMk/>
          <pc:sldMk cId="1233836694" sldId="316"/>
        </pc:sldMkLst>
        <pc:spChg chg="del mod">
          <ac:chgData name="司 土橋" userId="9cabceab4ff7b673" providerId="LiveId" clId="{D3ACE8EB-0E4B-4D37-8902-8D6EECAB02BC}" dt="2025-06-10T00:53:42.682" v="4875" actId="478"/>
          <ac:spMkLst>
            <pc:docMk/>
            <pc:sldMk cId="1233836694" sldId="316"/>
            <ac:spMk id="5" creationId="{95674791-144B-04B3-D94A-1F8F0AF34C9D}"/>
          </ac:spMkLst>
        </pc:spChg>
      </pc:sldChg>
      <pc:sldChg chg="modSp mod">
        <pc:chgData name="司 土橋" userId="9cabceab4ff7b673" providerId="LiveId" clId="{D3ACE8EB-0E4B-4D37-8902-8D6EECAB02BC}" dt="2025-06-10T00:57:14.221" v="5191" actId="113"/>
        <pc:sldMkLst>
          <pc:docMk/>
          <pc:sldMk cId="2302570100" sldId="323"/>
        </pc:sldMkLst>
        <pc:spChg chg="mod">
          <ac:chgData name="司 土橋" userId="9cabceab4ff7b673" providerId="LiveId" clId="{D3ACE8EB-0E4B-4D37-8902-8D6EECAB02BC}" dt="2025-06-10T00:57:14.221" v="5191" actId="113"/>
          <ac:spMkLst>
            <pc:docMk/>
            <pc:sldMk cId="2302570100" sldId="323"/>
            <ac:spMk id="6" creationId="{F21A7B1D-C5B1-60D5-7399-9116DCEE68E2}"/>
          </ac:spMkLst>
        </pc:spChg>
      </pc:sldChg>
      <pc:sldChg chg="modSp mod">
        <pc:chgData name="司 土橋" userId="9cabceab4ff7b673" providerId="LiveId" clId="{D3ACE8EB-0E4B-4D37-8902-8D6EECAB02BC}" dt="2025-06-10T00:47:33.602" v="4842" actId="403"/>
        <pc:sldMkLst>
          <pc:docMk/>
          <pc:sldMk cId="1059703299" sldId="324"/>
        </pc:sldMkLst>
        <pc:spChg chg="mod">
          <ac:chgData name="司 土橋" userId="9cabceab4ff7b673" providerId="LiveId" clId="{D3ACE8EB-0E4B-4D37-8902-8D6EECAB02BC}" dt="2025-06-10T00:47:33.602" v="4842" actId="403"/>
          <ac:spMkLst>
            <pc:docMk/>
            <pc:sldMk cId="1059703299" sldId="324"/>
            <ac:spMk id="3" creationId="{6A985C8F-1522-59FF-53D3-C82385E3E57E}"/>
          </ac:spMkLst>
        </pc:spChg>
      </pc:sldChg>
      <pc:sldChg chg="addSp delSp modSp mod">
        <pc:chgData name="司 土橋" userId="9cabceab4ff7b673" providerId="LiveId" clId="{D3ACE8EB-0E4B-4D37-8902-8D6EECAB02BC}" dt="2025-06-10T00:20:53.552" v="4400" actId="20577"/>
        <pc:sldMkLst>
          <pc:docMk/>
          <pc:sldMk cId="2605462728" sldId="325"/>
        </pc:sldMkLst>
        <pc:spChg chg="add mod">
          <ac:chgData name="司 土橋" userId="9cabceab4ff7b673" providerId="LiveId" clId="{D3ACE8EB-0E4B-4D37-8902-8D6EECAB02BC}" dt="2025-06-10T00:11:07.937" v="4284" actId="403"/>
          <ac:spMkLst>
            <pc:docMk/>
            <pc:sldMk cId="2605462728" sldId="325"/>
            <ac:spMk id="4" creationId="{82B30665-324B-77E1-51C2-75D858EB8A07}"/>
          </ac:spMkLst>
        </pc:spChg>
        <pc:spChg chg="add mod">
          <ac:chgData name="司 土橋" userId="9cabceab4ff7b673" providerId="LiveId" clId="{D3ACE8EB-0E4B-4D37-8902-8D6EECAB02BC}" dt="2025-06-10T00:19:42.385" v="4362" actId="1076"/>
          <ac:spMkLst>
            <pc:docMk/>
            <pc:sldMk cId="2605462728" sldId="325"/>
            <ac:spMk id="5" creationId="{465AA26D-6154-446C-06A1-D157D1F5AF20}"/>
          </ac:spMkLst>
        </pc:spChg>
        <pc:spChg chg="add mod">
          <ac:chgData name="司 土橋" userId="9cabceab4ff7b673" providerId="LiveId" clId="{D3ACE8EB-0E4B-4D37-8902-8D6EECAB02BC}" dt="2025-06-10T00:19:42.385" v="4362" actId="1076"/>
          <ac:spMkLst>
            <pc:docMk/>
            <pc:sldMk cId="2605462728" sldId="325"/>
            <ac:spMk id="6" creationId="{728BF02B-8766-F12C-60B7-73F8ED01E0D3}"/>
          </ac:spMkLst>
        </pc:spChg>
        <pc:spChg chg="mod">
          <ac:chgData name="司 土橋" userId="9cabceab4ff7b673" providerId="LiveId" clId="{D3ACE8EB-0E4B-4D37-8902-8D6EECAB02BC}" dt="2025-06-10T00:20:53.552" v="4400" actId="20577"/>
          <ac:spMkLst>
            <pc:docMk/>
            <pc:sldMk cId="2605462728" sldId="325"/>
            <ac:spMk id="7" creationId="{4013A951-6272-C5EA-2198-984D6C62FF28}"/>
          </ac:spMkLst>
        </pc:spChg>
        <pc:spChg chg="add del mod">
          <ac:chgData name="司 土橋" userId="9cabceab4ff7b673" providerId="LiveId" clId="{D3ACE8EB-0E4B-4D37-8902-8D6EECAB02BC}" dt="2025-06-10T00:10:59.204" v="4282" actId="478"/>
          <ac:spMkLst>
            <pc:docMk/>
            <pc:sldMk cId="2605462728" sldId="325"/>
            <ac:spMk id="8" creationId="{54BBE0AA-AC30-CB64-B29D-233B24AE2683}"/>
          </ac:spMkLst>
        </pc:spChg>
        <pc:spChg chg="add mod">
          <ac:chgData name="司 土橋" userId="9cabceab4ff7b673" providerId="LiveId" clId="{D3ACE8EB-0E4B-4D37-8902-8D6EECAB02BC}" dt="2025-06-10T00:19:42.385" v="4362" actId="1076"/>
          <ac:spMkLst>
            <pc:docMk/>
            <pc:sldMk cId="2605462728" sldId="325"/>
            <ac:spMk id="16" creationId="{019426A4-5821-1C49-F3EC-51A2A7664D97}"/>
          </ac:spMkLst>
        </pc:spChg>
        <pc:picChg chg="mod">
          <ac:chgData name="司 土橋" userId="9cabceab4ff7b673" providerId="LiveId" clId="{D3ACE8EB-0E4B-4D37-8902-8D6EECAB02BC}" dt="2025-06-10T00:19:42.385" v="4362" actId="1076"/>
          <ac:picMkLst>
            <pc:docMk/>
            <pc:sldMk cId="2605462728" sldId="325"/>
            <ac:picMk id="3" creationId="{531782BC-6FDC-43D7-1FE9-D335A96D01CF}"/>
          </ac:picMkLst>
        </pc:picChg>
        <pc:picChg chg="add mod">
          <ac:chgData name="司 土橋" userId="9cabceab4ff7b673" providerId="LiveId" clId="{D3ACE8EB-0E4B-4D37-8902-8D6EECAB02BC}" dt="2025-06-10T00:19:42.385" v="4362" actId="1076"/>
          <ac:picMkLst>
            <pc:docMk/>
            <pc:sldMk cId="2605462728" sldId="325"/>
            <ac:picMk id="13" creationId="{5E743493-25FA-5DAC-7ED3-B3AA2F4F8193}"/>
          </ac:picMkLst>
        </pc:picChg>
      </pc:sldChg>
      <pc:sldChg chg="addSp delSp modSp mod ord">
        <pc:chgData name="司 土橋" userId="9cabceab4ff7b673" providerId="LiveId" clId="{D3ACE8EB-0E4B-4D37-8902-8D6EECAB02BC}" dt="2025-06-10T00:47:57.046" v="4861" actId="1076"/>
        <pc:sldMkLst>
          <pc:docMk/>
          <pc:sldMk cId="1056793145" sldId="327"/>
        </pc:sldMkLst>
        <pc:spChg chg="add mod">
          <ac:chgData name="司 土橋" userId="9cabceab4ff7b673" providerId="LiveId" clId="{D3ACE8EB-0E4B-4D37-8902-8D6EECAB02BC}" dt="2025-06-10T00:47:57.046" v="4861" actId="1076"/>
          <ac:spMkLst>
            <pc:docMk/>
            <pc:sldMk cId="1056793145" sldId="327"/>
            <ac:spMk id="2" creationId="{6730695E-D034-1FF3-857D-468D8DE955D5}"/>
          </ac:spMkLst>
        </pc:spChg>
        <pc:spChg chg="mod">
          <ac:chgData name="司 土橋" userId="9cabceab4ff7b673" providerId="LiveId" clId="{D3ACE8EB-0E4B-4D37-8902-8D6EECAB02BC}" dt="2025-06-10T00:47:52.434" v="4860" actId="403"/>
          <ac:spMkLst>
            <pc:docMk/>
            <pc:sldMk cId="1056793145" sldId="327"/>
            <ac:spMk id="3" creationId="{292E8E03-64A6-5104-D428-BBCCFC611890}"/>
          </ac:spMkLst>
        </pc:spChg>
        <pc:spChg chg="mod">
          <ac:chgData name="司 土橋" userId="9cabceab4ff7b673" providerId="LiveId" clId="{D3ACE8EB-0E4B-4D37-8902-8D6EECAB02BC}" dt="2025-06-10T00:47:57.046" v="4861" actId="1076"/>
          <ac:spMkLst>
            <pc:docMk/>
            <pc:sldMk cId="1056793145" sldId="327"/>
            <ac:spMk id="7" creationId="{24082B7A-DA0C-654D-C918-A554A552AC7E}"/>
          </ac:spMkLst>
        </pc:spChg>
        <pc:spChg chg="add mod">
          <ac:chgData name="司 土橋" userId="9cabceab4ff7b673" providerId="LiveId" clId="{D3ACE8EB-0E4B-4D37-8902-8D6EECAB02BC}" dt="2025-06-10T00:47:57.046" v="4861" actId="1076"/>
          <ac:spMkLst>
            <pc:docMk/>
            <pc:sldMk cId="1056793145" sldId="327"/>
            <ac:spMk id="18" creationId="{F7B30841-615F-854F-9ED1-5F7EB1056F0D}"/>
          </ac:spMkLst>
        </pc:spChg>
        <pc:picChg chg="mod">
          <ac:chgData name="司 土橋" userId="9cabceab4ff7b673" providerId="LiveId" clId="{D3ACE8EB-0E4B-4D37-8902-8D6EECAB02BC}" dt="2025-06-10T00:47:57.046" v="4861" actId="1076"/>
          <ac:picMkLst>
            <pc:docMk/>
            <pc:sldMk cId="1056793145" sldId="327"/>
            <ac:picMk id="11" creationId="{87E28FB6-EAD9-38CE-5EE4-CBA98B2BF546}"/>
          </ac:picMkLst>
        </pc:picChg>
        <pc:picChg chg="mod">
          <ac:chgData name="司 土橋" userId="9cabceab4ff7b673" providerId="LiveId" clId="{D3ACE8EB-0E4B-4D37-8902-8D6EECAB02BC}" dt="2025-06-10T00:47:57.046" v="4861" actId="1076"/>
          <ac:picMkLst>
            <pc:docMk/>
            <pc:sldMk cId="1056793145" sldId="327"/>
            <ac:picMk id="14" creationId="{3C40F725-F74A-684C-AEBC-325E20336483}"/>
          </ac:picMkLst>
        </pc:picChg>
      </pc:sldChg>
      <pc:sldChg chg="del">
        <pc:chgData name="司 土橋" userId="9cabceab4ff7b673" providerId="LiveId" clId="{D3ACE8EB-0E4B-4D37-8902-8D6EECAB02BC}" dt="2025-06-10T00:45:36.773" v="4821" actId="47"/>
        <pc:sldMkLst>
          <pc:docMk/>
          <pc:sldMk cId="3558719828" sldId="328"/>
        </pc:sldMkLst>
      </pc:sldChg>
      <pc:sldChg chg="del">
        <pc:chgData name="司 土橋" userId="9cabceab4ff7b673" providerId="LiveId" clId="{D3ACE8EB-0E4B-4D37-8902-8D6EECAB02BC}" dt="2025-06-10T00:45:38.098" v="4822" actId="47"/>
        <pc:sldMkLst>
          <pc:docMk/>
          <pc:sldMk cId="1439830571" sldId="329"/>
        </pc:sldMkLst>
      </pc:sldChg>
      <pc:sldChg chg="delSp modSp add del mod">
        <pc:chgData name="司 土橋" userId="9cabceab4ff7b673" providerId="LiveId" clId="{D3ACE8EB-0E4B-4D37-8902-8D6EECAB02BC}" dt="2025-06-10T00:46:06.158" v="4828" actId="1076"/>
        <pc:sldMkLst>
          <pc:docMk/>
          <pc:sldMk cId="3322932015" sldId="330"/>
        </pc:sldMkLst>
        <pc:spChg chg="del">
          <ac:chgData name="司 土橋" userId="9cabceab4ff7b673" providerId="LiveId" clId="{D3ACE8EB-0E4B-4D37-8902-8D6EECAB02BC}" dt="2025-06-10T00:46:03.672" v="4826" actId="478"/>
          <ac:spMkLst>
            <pc:docMk/>
            <pc:sldMk cId="3322932015" sldId="330"/>
            <ac:spMk id="3" creationId="{4A53A8CA-84C7-0098-B6EC-3E9428F70037}"/>
          </ac:spMkLst>
        </pc:spChg>
        <pc:picChg chg="mod">
          <ac:chgData name="司 土橋" userId="9cabceab4ff7b673" providerId="LiveId" clId="{D3ACE8EB-0E4B-4D37-8902-8D6EECAB02BC}" dt="2025-06-10T00:46:06.158" v="4828" actId="1076"/>
          <ac:picMkLst>
            <pc:docMk/>
            <pc:sldMk cId="3322932015" sldId="330"/>
            <ac:picMk id="5" creationId="{B7EF886F-2163-7563-CB76-0AAD25A6DCDF}"/>
          </ac:picMkLst>
        </pc:picChg>
        <pc:picChg chg="mod">
          <ac:chgData name="司 土橋" userId="9cabceab4ff7b673" providerId="LiveId" clId="{D3ACE8EB-0E4B-4D37-8902-8D6EECAB02BC}" dt="2025-06-10T00:46:04.927" v="4827" actId="1076"/>
          <ac:picMkLst>
            <pc:docMk/>
            <pc:sldMk cId="3322932015" sldId="330"/>
            <ac:picMk id="7" creationId="{5EC86755-CB99-D3D7-6F73-1BF3519B1AE2}"/>
          </ac:picMkLst>
        </pc:picChg>
        <pc:picChg chg="del">
          <ac:chgData name="司 土橋" userId="9cabceab4ff7b673" providerId="LiveId" clId="{D3ACE8EB-0E4B-4D37-8902-8D6EECAB02BC}" dt="2025-06-10T00:46:01.643" v="4825" actId="478"/>
          <ac:picMkLst>
            <pc:docMk/>
            <pc:sldMk cId="3322932015" sldId="330"/>
            <ac:picMk id="9" creationId="{4FBFF662-7128-6CAE-1474-6D89A7351635}"/>
          </ac:picMkLst>
        </pc:picChg>
      </pc:sldChg>
      <pc:sldChg chg="del">
        <pc:chgData name="司 土橋" userId="9cabceab4ff7b673" providerId="LiveId" clId="{D3ACE8EB-0E4B-4D37-8902-8D6EECAB02BC}" dt="2025-06-06T05:42:19.967" v="1555" actId="47"/>
        <pc:sldMkLst>
          <pc:docMk/>
          <pc:sldMk cId="887419363" sldId="331"/>
        </pc:sldMkLst>
      </pc:sldChg>
      <pc:sldChg chg="del">
        <pc:chgData name="司 土橋" userId="9cabceab4ff7b673" providerId="LiveId" clId="{D3ACE8EB-0E4B-4D37-8902-8D6EECAB02BC}" dt="2025-06-06T04:59:32.080" v="1350" actId="47"/>
        <pc:sldMkLst>
          <pc:docMk/>
          <pc:sldMk cId="1485939910" sldId="332"/>
        </pc:sldMkLst>
      </pc:sldChg>
      <pc:sldChg chg="del">
        <pc:chgData name="司 土橋" userId="9cabceab4ff7b673" providerId="LiveId" clId="{D3ACE8EB-0E4B-4D37-8902-8D6EECAB02BC}" dt="2025-06-06T04:59:32.551" v="1351" actId="47"/>
        <pc:sldMkLst>
          <pc:docMk/>
          <pc:sldMk cId="2601751541" sldId="333"/>
        </pc:sldMkLst>
      </pc:sldChg>
      <pc:sldChg chg="addSp modSp mod">
        <pc:chgData name="司 土橋" userId="9cabceab4ff7b673" providerId="LiveId" clId="{D3ACE8EB-0E4B-4D37-8902-8D6EECAB02BC}" dt="2025-06-06T05:41:28.473" v="1553" actId="1076"/>
        <pc:sldMkLst>
          <pc:docMk/>
          <pc:sldMk cId="2192700172" sldId="334"/>
        </pc:sldMkLst>
        <pc:picChg chg="add mod">
          <ac:chgData name="司 土橋" userId="9cabceab4ff7b673" providerId="LiveId" clId="{D3ACE8EB-0E4B-4D37-8902-8D6EECAB02BC}" dt="2025-06-06T05:41:28.473" v="1553" actId="1076"/>
          <ac:picMkLst>
            <pc:docMk/>
            <pc:sldMk cId="2192700172" sldId="334"/>
            <ac:picMk id="3" creationId="{201A8BDE-8892-BBA9-0FFC-352816A3B578}"/>
          </ac:picMkLst>
        </pc:picChg>
      </pc:sldChg>
      <pc:sldChg chg="addSp delSp modSp mod">
        <pc:chgData name="司 土橋" userId="9cabceab4ff7b673" providerId="LiveId" clId="{D3ACE8EB-0E4B-4D37-8902-8D6EECAB02BC}" dt="2025-06-10T01:08:26.143" v="5345" actId="2085"/>
        <pc:sldMkLst>
          <pc:docMk/>
          <pc:sldMk cId="638877339" sldId="335"/>
        </pc:sldMkLst>
        <pc:spChg chg="add mod">
          <ac:chgData name="司 土橋" userId="9cabceab4ff7b673" providerId="LiveId" clId="{D3ACE8EB-0E4B-4D37-8902-8D6EECAB02BC}" dt="2025-06-10T00:47:00.122" v="4833" actId="403"/>
          <ac:spMkLst>
            <pc:docMk/>
            <pc:sldMk cId="638877339" sldId="335"/>
            <ac:spMk id="2" creationId="{4EA157BA-5ED0-D4E4-442B-9341E612565D}"/>
          </ac:spMkLst>
        </pc:spChg>
        <pc:spChg chg="add del mod">
          <ac:chgData name="司 土橋" userId="9cabceab4ff7b673" providerId="LiveId" clId="{D3ACE8EB-0E4B-4D37-8902-8D6EECAB02BC}" dt="2025-06-09T23:49:58.253" v="3805" actId="478"/>
          <ac:spMkLst>
            <pc:docMk/>
            <pc:sldMk cId="638877339" sldId="335"/>
            <ac:spMk id="4" creationId="{83692AEA-577A-7632-31BA-EAC452BA528A}"/>
          </ac:spMkLst>
        </pc:spChg>
        <pc:spChg chg="add mod">
          <ac:chgData name="司 土橋" userId="9cabceab4ff7b673" providerId="LiveId" clId="{D3ACE8EB-0E4B-4D37-8902-8D6EECAB02BC}" dt="2025-06-10T01:04:18.897" v="5307" actId="20577"/>
          <ac:spMkLst>
            <pc:docMk/>
            <pc:sldMk cId="638877339" sldId="335"/>
            <ac:spMk id="7" creationId="{931874BF-11C0-9EDC-6AA3-D438880C0247}"/>
          </ac:spMkLst>
        </pc:spChg>
        <pc:spChg chg="add mod">
          <ac:chgData name="司 土橋" userId="9cabceab4ff7b673" providerId="LiveId" clId="{D3ACE8EB-0E4B-4D37-8902-8D6EECAB02BC}" dt="2025-06-10T01:08:12.555" v="5342" actId="1076"/>
          <ac:spMkLst>
            <pc:docMk/>
            <pc:sldMk cId="638877339" sldId="335"/>
            <ac:spMk id="18" creationId="{B3AE0E14-1C23-ACDE-EE3A-896B693AE8F2}"/>
          </ac:spMkLst>
        </pc:spChg>
        <pc:spChg chg="add mod">
          <ac:chgData name="司 土橋" userId="9cabceab4ff7b673" providerId="LiveId" clId="{D3ACE8EB-0E4B-4D37-8902-8D6EECAB02BC}" dt="2025-06-10T01:08:26.143" v="5345" actId="2085"/>
          <ac:spMkLst>
            <pc:docMk/>
            <pc:sldMk cId="638877339" sldId="335"/>
            <ac:spMk id="19" creationId="{6B24755F-F1D2-0112-0A59-51BA7195E718}"/>
          </ac:spMkLst>
        </pc:spChg>
        <pc:picChg chg="add mod">
          <ac:chgData name="司 土橋" userId="9cabceab4ff7b673" providerId="LiveId" clId="{D3ACE8EB-0E4B-4D37-8902-8D6EECAB02BC}" dt="2025-06-10T01:07:11.171" v="5320" actId="1076"/>
          <ac:picMkLst>
            <pc:docMk/>
            <pc:sldMk cId="638877339" sldId="335"/>
            <ac:picMk id="3" creationId="{319F1381-FEC9-2EDA-5E3B-D911A70E313A}"/>
          </ac:picMkLst>
        </pc:picChg>
        <pc:picChg chg="add mod">
          <ac:chgData name="司 土橋" userId="9cabceab4ff7b673" providerId="LiveId" clId="{D3ACE8EB-0E4B-4D37-8902-8D6EECAB02BC}" dt="2025-06-10T01:07:02.440" v="5318" actId="1076"/>
          <ac:picMkLst>
            <pc:docMk/>
            <pc:sldMk cId="638877339" sldId="335"/>
            <ac:picMk id="6" creationId="{86C8ADF6-3DD1-3D56-9835-3B350E9E2CD2}"/>
          </ac:picMkLst>
        </pc:picChg>
        <pc:picChg chg="add mod">
          <ac:chgData name="司 土橋" userId="9cabceab4ff7b673" providerId="LiveId" clId="{D3ACE8EB-0E4B-4D37-8902-8D6EECAB02BC}" dt="2025-06-10T01:07:56.856" v="5328" actId="1076"/>
          <ac:picMkLst>
            <pc:docMk/>
            <pc:sldMk cId="638877339" sldId="335"/>
            <ac:picMk id="8" creationId="{501901B1-1A14-CC59-22BE-D993FA652595}"/>
          </ac:picMkLst>
        </pc:picChg>
        <pc:picChg chg="add del mod">
          <ac:chgData name="司 土橋" userId="9cabceab4ff7b673" providerId="LiveId" clId="{D3ACE8EB-0E4B-4D37-8902-8D6EECAB02BC}" dt="2025-06-10T01:01:34.320" v="5280" actId="478"/>
          <ac:picMkLst>
            <pc:docMk/>
            <pc:sldMk cId="638877339" sldId="335"/>
            <ac:picMk id="10" creationId="{8234E661-EC9D-9D50-FED3-E38B5AF98E6E}"/>
          </ac:picMkLst>
        </pc:picChg>
        <pc:picChg chg="add del mod">
          <ac:chgData name="司 土橋" userId="9cabceab4ff7b673" providerId="LiveId" clId="{D3ACE8EB-0E4B-4D37-8902-8D6EECAB02BC}" dt="2025-06-10T01:06:33.387" v="5311" actId="478"/>
          <ac:picMkLst>
            <pc:docMk/>
            <pc:sldMk cId="638877339" sldId="335"/>
            <ac:picMk id="11" creationId="{8C8061CE-89FE-BE7B-F8D3-C3243C0BB245}"/>
          </ac:picMkLst>
        </pc:picChg>
        <pc:picChg chg="add mod">
          <ac:chgData name="司 土橋" userId="9cabceab4ff7b673" providerId="LiveId" clId="{D3ACE8EB-0E4B-4D37-8902-8D6EECAB02BC}" dt="2025-06-10T01:07:09.683" v="5319" actId="1076"/>
          <ac:picMkLst>
            <pc:docMk/>
            <pc:sldMk cId="638877339" sldId="335"/>
            <ac:picMk id="13" creationId="{CF9A02AB-49A3-8FD2-A5C0-4F157B656BB0}"/>
          </ac:picMkLst>
        </pc:picChg>
        <pc:picChg chg="add mod">
          <ac:chgData name="司 土橋" userId="9cabceab4ff7b673" providerId="LiveId" clId="{D3ACE8EB-0E4B-4D37-8902-8D6EECAB02BC}" dt="2025-06-10T01:07:24.319" v="5324" actId="1076"/>
          <ac:picMkLst>
            <pc:docMk/>
            <pc:sldMk cId="638877339" sldId="335"/>
            <ac:picMk id="15" creationId="{6EACC259-F581-2519-24FB-8CAA12E332D3}"/>
          </ac:picMkLst>
        </pc:picChg>
        <pc:picChg chg="add mod">
          <ac:chgData name="司 土橋" userId="9cabceab4ff7b673" providerId="LiveId" clId="{D3ACE8EB-0E4B-4D37-8902-8D6EECAB02BC}" dt="2025-06-10T01:07:51.193" v="5326" actId="1076"/>
          <ac:picMkLst>
            <pc:docMk/>
            <pc:sldMk cId="638877339" sldId="335"/>
            <ac:picMk id="17" creationId="{E9EE67DC-1126-5C0B-3CF2-9CEC32FAFF1B}"/>
          </ac:picMkLst>
        </pc:picChg>
        <pc:picChg chg="add del mod">
          <ac:chgData name="司 土橋" userId="9cabceab4ff7b673" providerId="LiveId" clId="{D3ACE8EB-0E4B-4D37-8902-8D6EECAB02BC}" dt="2025-06-10T01:03:12.897" v="5286" actId="478"/>
          <ac:picMkLst>
            <pc:docMk/>
            <pc:sldMk cId="638877339" sldId="335"/>
            <ac:picMk id="1026" creationId="{6D281911-B1C9-7B0F-C0A0-51F2680BF35B}"/>
          </ac:picMkLst>
        </pc:picChg>
      </pc:sldChg>
      <pc:sldChg chg="addSp delSp modSp mod">
        <pc:chgData name="司 土橋" userId="9cabceab4ff7b673" providerId="LiveId" clId="{D3ACE8EB-0E4B-4D37-8902-8D6EECAB02BC}" dt="2025-06-10T00:47:03.219" v="4834" actId="403"/>
        <pc:sldMkLst>
          <pc:docMk/>
          <pc:sldMk cId="4056232023" sldId="336"/>
        </pc:sldMkLst>
        <pc:spChg chg="add mod">
          <ac:chgData name="司 土橋" userId="9cabceab4ff7b673" providerId="LiveId" clId="{D3ACE8EB-0E4B-4D37-8902-8D6EECAB02BC}" dt="2025-06-09T23:56:21.413" v="3938" actId="2710"/>
          <ac:spMkLst>
            <pc:docMk/>
            <pc:sldMk cId="4056232023" sldId="336"/>
            <ac:spMk id="2" creationId="{451DA764-41A1-27FD-E5B7-6913496E66C5}"/>
          </ac:spMkLst>
        </pc:spChg>
        <pc:spChg chg="add mod">
          <ac:chgData name="司 土橋" userId="9cabceab4ff7b673" providerId="LiveId" clId="{D3ACE8EB-0E4B-4D37-8902-8D6EECAB02BC}" dt="2025-06-10T00:47:03.219" v="4834" actId="403"/>
          <ac:spMkLst>
            <pc:docMk/>
            <pc:sldMk cId="4056232023" sldId="336"/>
            <ac:spMk id="4" creationId="{02F0D406-404F-07D3-A7FD-A7A61EB18417}"/>
          </ac:spMkLst>
        </pc:spChg>
        <pc:spChg chg="add mod">
          <ac:chgData name="司 土橋" userId="9cabceab4ff7b673" providerId="LiveId" clId="{D3ACE8EB-0E4B-4D37-8902-8D6EECAB02BC}" dt="2025-06-09T23:57:16.549" v="3990" actId="20577"/>
          <ac:spMkLst>
            <pc:docMk/>
            <pc:sldMk cId="4056232023" sldId="336"/>
            <ac:spMk id="5" creationId="{8DEE2FE9-3155-2D6B-1182-C5D1B8975B58}"/>
          </ac:spMkLst>
        </pc:spChg>
        <pc:picChg chg="add del mod">
          <ac:chgData name="司 土橋" userId="9cabceab4ff7b673" providerId="LiveId" clId="{D3ACE8EB-0E4B-4D37-8902-8D6EECAB02BC}" dt="2025-06-09T23:55:28.858" v="3925" actId="478"/>
          <ac:picMkLst>
            <pc:docMk/>
            <pc:sldMk cId="4056232023" sldId="336"/>
            <ac:picMk id="3" creationId="{20273709-4FFE-1692-3B80-F3D495A26152}"/>
          </ac:picMkLst>
        </pc:picChg>
      </pc:sldChg>
      <pc:sldChg chg="addSp delSp modSp mod">
        <pc:chgData name="司 土橋" userId="9cabceab4ff7b673" providerId="LiveId" clId="{D3ACE8EB-0E4B-4D37-8902-8D6EECAB02BC}" dt="2025-06-10T01:09:19.401" v="5384" actId="20577"/>
        <pc:sldMkLst>
          <pc:docMk/>
          <pc:sldMk cId="2984334859" sldId="337"/>
        </pc:sldMkLst>
        <pc:spChg chg="add mod">
          <ac:chgData name="司 土橋" userId="9cabceab4ff7b673" providerId="LiveId" clId="{D3ACE8EB-0E4B-4D37-8902-8D6EECAB02BC}" dt="2025-06-10T00:47:06.358" v="4835" actId="403"/>
          <ac:spMkLst>
            <pc:docMk/>
            <pc:sldMk cId="2984334859" sldId="337"/>
            <ac:spMk id="3" creationId="{5DD60705-42D3-DBFB-9743-F88EB5EF8079}"/>
          </ac:spMkLst>
        </pc:spChg>
        <pc:spChg chg="add mod">
          <ac:chgData name="司 土橋" userId="9cabceab4ff7b673" providerId="LiveId" clId="{D3ACE8EB-0E4B-4D37-8902-8D6EECAB02BC}" dt="2025-06-10T00:08:41.604" v="4263" actId="20577"/>
          <ac:spMkLst>
            <pc:docMk/>
            <pc:sldMk cId="2984334859" sldId="337"/>
            <ac:spMk id="4" creationId="{776775D8-53DD-D6D2-0264-CE57FD941B80}"/>
          </ac:spMkLst>
        </pc:spChg>
        <pc:spChg chg="add mod">
          <ac:chgData name="司 土橋" userId="9cabceab4ff7b673" providerId="LiveId" clId="{D3ACE8EB-0E4B-4D37-8902-8D6EECAB02BC}" dt="2025-06-10T00:06:05.607" v="4124" actId="113"/>
          <ac:spMkLst>
            <pc:docMk/>
            <pc:sldMk cId="2984334859" sldId="337"/>
            <ac:spMk id="5" creationId="{8BFF01AA-ED36-3C65-FF15-EE6158CDB6E6}"/>
          </ac:spMkLst>
        </pc:spChg>
        <pc:spChg chg="add mod">
          <ac:chgData name="司 土橋" userId="9cabceab4ff7b673" providerId="LiveId" clId="{D3ACE8EB-0E4B-4D37-8902-8D6EECAB02BC}" dt="2025-06-10T00:07:04.104" v="4221" actId="20577"/>
          <ac:spMkLst>
            <pc:docMk/>
            <pc:sldMk cId="2984334859" sldId="337"/>
            <ac:spMk id="8" creationId="{84E5B14C-2773-EF23-23FC-0D3095DA8B73}"/>
          </ac:spMkLst>
        </pc:spChg>
        <pc:spChg chg="add mod">
          <ac:chgData name="司 土橋" userId="9cabceab4ff7b673" providerId="LiveId" clId="{D3ACE8EB-0E4B-4D37-8902-8D6EECAB02BC}" dt="2025-06-10T01:09:19.401" v="5384" actId="20577"/>
          <ac:spMkLst>
            <pc:docMk/>
            <pc:sldMk cId="2984334859" sldId="337"/>
            <ac:spMk id="11" creationId="{199CE9F0-D3C1-09B5-3357-8EA97FF7172F}"/>
          </ac:spMkLst>
        </pc:spChg>
        <pc:picChg chg="add mod">
          <ac:chgData name="司 土橋" userId="9cabceab4ff7b673" providerId="LiveId" clId="{D3ACE8EB-0E4B-4D37-8902-8D6EECAB02BC}" dt="2025-06-10T01:08:57.220" v="5347" actId="1076"/>
          <ac:picMkLst>
            <pc:docMk/>
            <pc:sldMk cId="2984334859" sldId="337"/>
            <ac:picMk id="6" creationId="{73EC570B-4D39-E6E5-DCB1-43A8C5C982F1}"/>
          </ac:picMkLst>
        </pc:picChg>
        <pc:picChg chg="add mod">
          <ac:chgData name="司 土橋" userId="9cabceab4ff7b673" providerId="LiveId" clId="{D3ACE8EB-0E4B-4D37-8902-8D6EECAB02BC}" dt="2025-06-10T01:08:53.515" v="5346" actId="1076"/>
          <ac:picMkLst>
            <pc:docMk/>
            <pc:sldMk cId="2984334859" sldId="337"/>
            <ac:picMk id="10" creationId="{DE6A77AF-037B-BC3C-AA50-46585A022380}"/>
          </ac:picMkLst>
        </pc:picChg>
      </pc:sldChg>
      <pc:sldChg chg="addSp delSp modSp mod">
        <pc:chgData name="司 土橋" userId="9cabceab4ff7b673" providerId="LiveId" clId="{D3ACE8EB-0E4B-4D37-8902-8D6EECAB02BC}" dt="2025-06-10T00:55:31.367" v="5062" actId="478"/>
        <pc:sldMkLst>
          <pc:docMk/>
          <pc:sldMk cId="3216235849" sldId="338"/>
        </pc:sldMkLst>
        <pc:spChg chg="add mod">
          <ac:chgData name="司 土橋" userId="9cabceab4ff7b673" providerId="LiveId" clId="{D3ACE8EB-0E4B-4D37-8902-8D6EECAB02BC}" dt="2025-06-10T00:55:28.681" v="5061" actId="20577"/>
          <ac:spMkLst>
            <pc:docMk/>
            <pc:sldMk cId="3216235849" sldId="338"/>
            <ac:spMk id="2" creationId="{699C1A5B-0E41-27B8-A5E2-60B7D064DA17}"/>
          </ac:spMkLst>
        </pc:spChg>
        <pc:spChg chg="del">
          <ac:chgData name="司 土橋" userId="9cabceab4ff7b673" providerId="LiveId" clId="{D3ACE8EB-0E4B-4D37-8902-8D6EECAB02BC}" dt="2025-06-10T00:55:31.367" v="5062" actId="478"/>
          <ac:spMkLst>
            <pc:docMk/>
            <pc:sldMk cId="3216235849" sldId="338"/>
            <ac:spMk id="6" creationId="{166D359D-0228-6880-981A-C3AE1D99AE0A}"/>
          </ac:spMkLst>
        </pc:spChg>
      </pc:sldChg>
      <pc:sldChg chg="del">
        <pc:chgData name="司 土橋" userId="9cabceab4ff7b673" providerId="LiveId" clId="{D3ACE8EB-0E4B-4D37-8902-8D6EECAB02BC}" dt="2025-06-06T05:40:14.031" v="1547" actId="47"/>
        <pc:sldMkLst>
          <pc:docMk/>
          <pc:sldMk cId="2254909482" sldId="339"/>
        </pc:sldMkLst>
      </pc:sldChg>
      <pc:sldChg chg="addSp delSp modSp mod">
        <pc:chgData name="司 土橋" userId="9cabceab4ff7b673" providerId="LiveId" clId="{D3ACE8EB-0E4B-4D37-8902-8D6EECAB02BC}" dt="2025-06-06T03:56:48.890" v="485" actId="1076"/>
        <pc:sldMkLst>
          <pc:docMk/>
          <pc:sldMk cId="4185470595" sldId="340"/>
        </pc:sldMkLst>
        <pc:spChg chg="add mod">
          <ac:chgData name="司 土橋" userId="9cabceab4ff7b673" providerId="LiveId" clId="{D3ACE8EB-0E4B-4D37-8902-8D6EECAB02BC}" dt="2025-06-06T03:56:48.890" v="485" actId="1076"/>
          <ac:spMkLst>
            <pc:docMk/>
            <pc:sldMk cId="4185470595" sldId="340"/>
            <ac:spMk id="3" creationId="{94BAB7F7-570C-D1BF-6C08-162599FEDB7E}"/>
          </ac:spMkLst>
        </pc:spChg>
      </pc:sldChg>
      <pc:sldChg chg="del">
        <pc:chgData name="司 土橋" userId="9cabceab4ff7b673" providerId="LiveId" clId="{D3ACE8EB-0E4B-4D37-8902-8D6EECAB02BC}" dt="2025-06-06T05:40:15.012" v="1548" actId="47"/>
        <pc:sldMkLst>
          <pc:docMk/>
          <pc:sldMk cId="1995753657" sldId="341"/>
        </pc:sldMkLst>
      </pc:sldChg>
      <pc:sldChg chg="del">
        <pc:chgData name="司 土橋" userId="9cabceab4ff7b673" providerId="LiveId" clId="{D3ACE8EB-0E4B-4D37-8902-8D6EECAB02BC}" dt="2025-06-06T05:40:19.457" v="1549" actId="47"/>
        <pc:sldMkLst>
          <pc:docMk/>
          <pc:sldMk cId="1396407396" sldId="342"/>
        </pc:sldMkLst>
      </pc:sldChg>
      <pc:sldChg chg="del">
        <pc:chgData name="司 土橋" userId="9cabceab4ff7b673" providerId="LiveId" clId="{D3ACE8EB-0E4B-4D37-8902-8D6EECAB02BC}" dt="2025-06-06T05:42:18.630" v="1554" actId="47"/>
        <pc:sldMkLst>
          <pc:docMk/>
          <pc:sldMk cId="298183239" sldId="343"/>
        </pc:sldMkLst>
      </pc:sldChg>
      <pc:sldChg chg="addSp modSp mod">
        <pc:chgData name="司 土橋" userId="9cabceab4ff7b673" providerId="LiveId" clId="{D3ACE8EB-0E4B-4D37-8902-8D6EECAB02BC}" dt="2025-06-09T23:35:10.788" v="3112" actId="1076"/>
        <pc:sldMkLst>
          <pc:docMk/>
          <pc:sldMk cId="908333448" sldId="344"/>
        </pc:sldMkLst>
        <pc:spChg chg="add mod">
          <ac:chgData name="司 土橋" userId="9cabceab4ff7b673" providerId="LiveId" clId="{D3ACE8EB-0E4B-4D37-8902-8D6EECAB02BC}" dt="2025-06-09T23:35:10.788" v="3112" actId="1076"/>
          <ac:spMkLst>
            <pc:docMk/>
            <pc:sldMk cId="908333448" sldId="344"/>
            <ac:spMk id="5" creationId="{0D9BBC6D-CCEE-5239-975A-907731808A07}"/>
          </ac:spMkLst>
        </pc:spChg>
        <pc:picChg chg="add">
          <ac:chgData name="司 土橋" userId="9cabceab4ff7b673" providerId="LiveId" clId="{D3ACE8EB-0E4B-4D37-8902-8D6EECAB02BC}" dt="2025-06-09T23:35:01.107" v="3110" actId="22"/>
          <ac:picMkLst>
            <pc:docMk/>
            <pc:sldMk cId="908333448" sldId="344"/>
            <ac:picMk id="3" creationId="{10DC8402-680C-76D0-A8C8-76D44292111E}"/>
          </ac:picMkLst>
        </pc:picChg>
      </pc:sldChg>
      <pc:sldChg chg="addSp modSp mod ord">
        <pc:chgData name="司 土橋" userId="9cabceab4ff7b673" providerId="LiveId" clId="{D3ACE8EB-0E4B-4D37-8902-8D6EECAB02BC}" dt="2025-06-10T00:57:40.677" v="5244" actId="20577"/>
        <pc:sldMkLst>
          <pc:docMk/>
          <pc:sldMk cId="772442374" sldId="345"/>
        </pc:sldMkLst>
        <pc:spChg chg="add mod">
          <ac:chgData name="司 土橋" userId="9cabceab4ff7b673" providerId="LiveId" clId="{D3ACE8EB-0E4B-4D37-8902-8D6EECAB02BC}" dt="2025-06-10T00:57:40.677" v="5244" actId="20577"/>
          <ac:spMkLst>
            <pc:docMk/>
            <pc:sldMk cId="772442374" sldId="345"/>
            <ac:spMk id="2" creationId="{A8455CA7-0468-4661-6F28-25B330BDD0C2}"/>
          </ac:spMkLst>
        </pc:spChg>
      </pc:sldChg>
      <pc:sldChg chg="addSp modSp mod">
        <pc:chgData name="司 土橋" userId="9cabceab4ff7b673" providerId="LiveId" clId="{D3ACE8EB-0E4B-4D37-8902-8D6EECAB02BC}" dt="2025-06-06T04:19:52.350" v="657" actId="1076"/>
        <pc:sldMkLst>
          <pc:docMk/>
          <pc:sldMk cId="2231837558" sldId="346"/>
        </pc:sldMkLst>
        <pc:spChg chg="add mod">
          <ac:chgData name="司 土橋" userId="9cabceab4ff7b673" providerId="LiveId" clId="{D3ACE8EB-0E4B-4D37-8902-8D6EECAB02BC}" dt="2025-06-06T04:16:19.452" v="488"/>
          <ac:spMkLst>
            <pc:docMk/>
            <pc:sldMk cId="2231837558" sldId="346"/>
            <ac:spMk id="4" creationId="{B97A69B3-16C6-B2D0-04C6-CEE7AF609F34}"/>
          </ac:spMkLst>
        </pc:spChg>
        <pc:spChg chg="add mod">
          <ac:chgData name="司 土橋" userId="9cabceab4ff7b673" providerId="LiveId" clId="{D3ACE8EB-0E4B-4D37-8902-8D6EECAB02BC}" dt="2025-06-06T04:19:45.354" v="654" actId="1076"/>
          <ac:spMkLst>
            <pc:docMk/>
            <pc:sldMk cId="2231837558" sldId="346"/>
            <ac:spMk id="6" creationId="{6A7FB7AE-D67F-DE51-6240-83B002C90DAE}"/>
          </ac:spMkLst>
        </pc:spChg>
        <pc:picChg chg="add mod">
          <ac:chgData name="司 土橋" userId="9cabceab4ff7b673" providerId="LiveId" clId="{D3ACE8EB-0E4B-4D37-8902-8D6EECAB02BC}" dt="2025-06-06T04:19:52.350" v="657" actId="1076"/>
          <ac:picMkLst>
            <pc:docMk/>
            <pc:sldMk cId="2231837558" sldId="346"/>
            <ac:picMk id="3" creationId="{BCD9217E-9396-0FB3-227D-346AABD7D8E4}"/>
          </ac:picMkLst>
        </pc:picChg>
      </pc:sldChg>
      <pc:sldChg chg="delSp del mod">
        <pc:chgData name="司 土橋" userId="9cabceab4ff7b673" providerId="LiveId" clId="{D3ACE8EB-0E4B-4D37-8902-8D6EECAB02BC}" dt="2025-06-10T00:53:14.538" v="4872" actId="47"/>
        <pc:sldMkLst>
          <pc:docMk/>
          <pc:sldMk cId="3778874414" sldId="347"/>
        </pc:sldMkLst>
        <pc:spChg chg="del">
          <ac:chgData name="司 土橋" userId="9cabceab4ff7b673" providerId="LiveId" clId="{D3ACE8EB-0E4B-4D37-8902-8D6EECAB02BC}" dt="2025-06-10T00:53:08.566" v="4869" actId="21"/>
          <ac:spMkLst>
            <pc:docMk/>
            <pc:sldMk cId="3778874414" sldId="347"/>
            <ac:spMk id="2" creationId="{A5E51AD6-B83F-0469-A8E7-9B9B704D2F2B}"/>
          </ac:spMkLst>
        </pc:spChg>
        <pc:spChg chg="del">
          <ac:chgData name="司 土橋" userId="9cabceab4ff7b673" providerId="LiveId" clId="{D3ACE8EB-0E4B-4D37-8902-8D6EECAB02BC}" dt="2025-06-10T00:53:08.566" v="4869" actId="21"/>
          <ac:spMkLst>
            <pc:docMk/>
            <pc:sldMk cId="3778874414" sldId="347"/>
            <ac:spMk id="3" creationId="{91DC3387-ED78-E68C-FF53-B91112DB2C01}"/>
          </ac:spMkLst>
        </pc:spChg>
      </pc:sldChg>
      <pc:sldChg chg="del">
        <pc:chgData name="司 土橋" userId="9cabceab4ff7b673" providerId="LiveId" clId="{D3ACE8EB-0E4B-4D37-8902-8D6EECAB02BC}" dt="2025-06-06T05:42:26.549" v="1557" actId="47"/>
        <pc:sldMkLst>
          <pc:docMk/>
          <pc:sldMk cId="1346790058" sldId="348"/>
        </pc:sldMkLst>
      </pc:sldChg>
      <pc:sldChg chg="del">
        <pc:chgData name="司 土橋" userId="9cabceab4ff7b673" providerId="LiveId" clId="{D3ACE8EB-0E4B-4D37-8902-8D6EECAB02BC}" dt="2025-06-06T05:42:30.825" v="1558" actId="47"/>
        <pc:sldMkLst>
          <pc:docMk/>
          <pc:sldMk cId="3755046208" sldId="349"/>
        </pc:sldMkLst>
      </pc:sldChg>
      <pc:sldChg chg="del">
        <pc:chgData name="司 土橋" userId="9cabceab4ff7b673" providerId="LiveId" clId="{D3ACE8EB-0E4B-4D37-8902-8D6EECAB02BC}" dt="2025-06-10T00:53:36.821" v="4873" actId="47"/>
        <pc:sldMkLst>
          <pc:docMk/>
          <pc:sldMk cId="2792962676" sldId="350"/>
        </pc:sldMkLst>
      </pc:sldChg>
      <pc:sldChg chg="modSp mod ord">
        <pc:chgData name="司 土橋" userId="9cabceab4ff7b673" providerId="LiveId" clId="{D3ACE8EB-0E4B-4D37-8902-8D6EECAB02BC}" dt="2025-06-09T23:29:57.937" v="3058"/>
        <pc:sldMkLst>
          <pc:docMk/>
          <pc:sldMk cId="4163668023" sldId="351"/>
        </pc:sldMkLst>
        <pc:spChg chg="mod">
          <ac:chgData name="司 土橋" userId="9cabceab4ff7b673" providerId="LiveId" clId="{D3ACE8EB-0E4B-4D37-8902-8D6EECAB02BC}" dt="2025-06-06T05:11:42.216" v="1352" actId="1076"/>
          <ac:spMkLst>
            <pc:docMk/>
            <pc:sldMk cId="4163668023" sldId="351"/>
            <ac:spMk id="7" creationId="{39DF1290-7C4F-8B63-55EC-5F4AB96DC301}"/>
          </ac:spMkLst>
        </pc:spChg>
      </pc:sldChg>
      <pc:sldChg chg="addSp modSp mod">
        <pc:chgData name="司 土橋" userId="9cabceab4ff7b673" providerId="LiveId" clId="{D3ACE8EB-0E4B-4D37-8902-8D6EECAB02BC}" dt="2025-06-10T01:09:54.366" v="5391" actId="1076"/>
        <pc:sldMkLst>
          <pc:docMk/>
          <pc:sldMk cId="2912553282" sldId="352"/>
        </pc:sldMkLst>
        <pc:spChg chg="add mod">
          <ac:chgData name="司 土橋" userId="9cabceab4ff7b673" providerId="LiveId" clId="{D3ACE8EB-0E4B-4D37-8902-8D6EECAB02BC}" dt="2025-06-10T01:09:54.366" v="5391" actId="1076"/>
          <ac:spMkLst>
            <pc:docMk/>
            <pc:sldMk cId="2912553282" sldId="352"/>
            <ac:spMk id="2" creationId="{D9294BB3-28CA-C296-DC64-F08FDD409470}"/>
          </ac:spMkLst>
        </pc:spChg>
        <pc:spChg chg="add mod">
          <ac:chgData name="司 土橋" userId="9cabceab4ff7b673" providerId="LiveId" clId="{D3ACE8EB-0E4B-4D37-8902-8D6EECAB02BC}" dt="2025-06-06T05:15:20.807" v="1393" actId="20577"/>
          <ac:spMkLst>
            <pc:docMk/>
            <pc:sldMk cId="2912553282" sldId="352"/>
            <ac:spMk id="4" creationId="{0C532B27-B31A-B13C-AC1D-C0C76948AEA9}"/>
          </ac:spMkLst>
        </pc:spChg>
        <pc:spChg chg="add mod">
          <ac:chgData name="司 土橋" userId="9cabceab4ff7b673" providerId="LiveId" clId="{D3ACE8EB-0E4B-4D37-8902-8D6EECAB02BC}" dt="2025-06-10T01:09:51.873" v="5390" actId="113"/>
          <ac:spMkLst>
            <pc:docMk/>
            <pc:sldMk cId="2912553282" sldId="352"/>
            <ac:spMk id="5" creationId="{83AED742-1D05-E2C9-538B-0939D78DADC5}"/>
          </ac:spMkLst>
        </pc:spChg>
        <pc:picChg chg="add mod">
          <ac:chgData name="司 土橋" userId="9cabceab4ff7b673" providerId="LiveId" clId="{D3ACE8EB-0E4B-4D37-8902-8D6EECAB02BC}" dt="2025-06-06T05:15:27.033" v="1398" actId="1076"/>
          <ac:picMkLst>
            <pc:docMk/>
            <pc:sldMk cId="2912553282" sldId="352"/>
            <ac:picMk id="6" creationId="{83576753-4603-0779-9BFA-C5F1A61B1BBA}"/>
          </ac:picMkLst>
        </pc:picChg>
        <pc:picChg chg="add mod">
          <ac:chgData name="司 土橋" userId="9cabceab4ff7b673" providerId="LiveId" clId="{D3ACE8EB-0E4B-4D37-8902-8D6EECAB02BC}" dt="2025-06-06T05:15:52.442" v="1400" actId="1076"/>
          <ac:picMkLst>
            <pc:docMk/>
            <pc:sldMk cId="2912553282" sldId="352"/>
            <ac:picMk id="8" creationId="{8BEF1C5C-B1E2-CAD8-491A-CD5B18F7C380}"/>
          </ac:picMkLst>
        </pc:picChg>
      </pc:sldChg>
      <pc:sldChg chg="addSp modSp mod">
        <pc:chgData name="司 土橋" userId="9cabceab4ff7b673" providerId="LiveId" clId="{D3ACE8EB-0E4B-4D37-8902-8D6EECAB02BC}" dt="2025-06-06T05:25:34.215" v="1472" actId="1076"/>
        <pc:sldMkLst>
          <pc:docMk/>
          <pc:sldMk cId="2008642717" sldId="353"/>
        </pc:sldMkLst>
        <pc:spChg chg="add mod">
          <ac:chgData name="司 土橋" userId="9cabceab4ff7b673" providerId="LiveId" clId="{D3ACE8EB-0E4B-4D37-8902-8D6EECAB02BC}" dt="2025-06-06T05:19:17.190" v="1402" actId="1076"/>
          <ac:spMkLst>
            <pc:docMk/>
            <pc:sldMk cId="2008642717" sldId="353"/>
            <ac:spMk id="3" creationId="{628B2F99-4CB1-19F2-788E-04E9A3EACBB3}"/>
          </ac:spMkLst>
        </pc:spChg>
        <pc:spChg chg="add mod">
          <ac:chgData name="司 土橋" userId="9cabceab4ff7b673" providerId="LiveId" clId="{D3ACE8EB-0E4B-4D37-8902-8D6EECAB02BC}" dt="2025-06-06T05:19:57.956" v="1408"/>
          <ac:spMkLst>
            <pc:docMk/>
            <pc:sldMk cId="2008642717" sldId="353"/>
            <ac:spMk id="5" creationId="{E31DCED8-2B8A-0E7C-0078-DF9D4C873A7A}"/>
          </ac:spMkLst>
        </pc:spChg>
        <pc:picChg chg="add mod">
          <ac:chgData name="司 土橋" userId="9cabceab4ff7b673" providerId="LiveId" clId="{D3ACE8EB-0E4B-4D37-8902-8D6EECAB02BC}" dt="2025-06-06T05:25:34.215" v="1472" actId="1076"/>
          <ac:picMkLst>
            <pc:docMk/>
            <pc:sldMk cId="2008642717" sldId="353"/>
            <ac:picMk id="7" creationId="{0617DC18-8FE7-33EB-41E8-0B6E1F225C94}"/>
          </ac:picMkLst>
        </pc:picChg>
      </pc:sldChg>
      <pc:sldChg chg="addSp delSp modSp mod">
        <pc:chgData name="司 土橋" userId="9cabceab4ff7b673" providerId="LiveId" clId="{D3ACE8EB-0E4B-4D37-8902-8D6EECAB02BC}" dt="2025-06-06T05:35:57.933" v="1546" actId="20577"/>
        <pc:sldMkLst>
          <pc:docMk/>
          <pc:sldMk cId="3582486384" sldId="354"/>
        </pc:sldMkLst>
        <pc:spChg chg="add mod">
          <ac:chgData name="司 土橋" userId="9cabceab4ff7b673" providerId="LiveId" clId="{D3ACE8EB-0E4B-4D37-8902-8D6EECAB02BC}" dt="2025-06-06T05:35:57.933" v="1546" actId="20577"/>
          <ac:spMkLst>
            <pc:docMk/>
            <pc:sldMk cId="3582486384" sldId="354"/>
            <ac:spMk id="3" creationId="{7936DC0B-446D-89DC-9728-12047243EF31}"/>
          </ac:spMkLst>
        </pc:spChg>
        <pc:picChg chg="add mod">
          <ac:chgData name="司 土橋" userId="9cabceab4ff7b673" providerId="LiveId" clId="{D3ACE8EB-0E4B-4D37-8902-8D6EECAB02BC}" dt="2025-06-06T05:31:14.991" v="1491" actId="1076"/>
          <ac:picMkLst>
            <pc:docMk/>
            <pc:sldMk cId="3582486384" sldId="354"/>
            <ac:picMk id="7" creationId="{FDE2B1E4-2887-4CA4-933C-07AEE2C1BD85}"/>
          </ac:picMkLst>
        </pc:picChg>
        <pc:picChg chg="add mod">
          <ac:chgData name="司 土橋" userId="9cabceab4ff7b673" providerId="LiveId" clId="{D3ACE8EB-0E4B-4D37-8902-8D6EECAB02BC}" dt="2025-06-06T05:28:26.486" v="1478" actId="1076"/>
          <ac:picMkLst>
            <pc:docMk/>
            <pc:sldMk cId="3582486384" sldId="354"/>
            <ac:picMk id="9" creationId="{A45CFCA9-A5BF-485B-BDC0-ACBBF5510A30}"/>
          </ac:picMkLst>
        </pc:picChg>
        <pc:picChg chg="add mod">
          <ac:chgData name="司 土橋" userId="9cabceab4ff7b673" providerId="LiveId" clId="{D3ACE8EB-0E4B-4D37-8902-8D6EECAB02BC}" dt="2025-06-06T05:28:45.193" v="1485" actId="1076"/>
          <ac:picMkLst>
            <pc:docMk/>
            <pc:sldMk cId="3582486384" sldId="354"/>
            <ac:picMk id="12" creationId="{2A15115B-49B3-4988-C947-9ED6996DC869}"/>
          </ac:picMkLst>
        </pc:picChg>
      </pc:sldChg>
      <pc:sldChg chg="add del mod modShow">
        <pc:chgData name="司 土橋" userId="9cabceab4ff7b673" providerId="LiveId" clId="{D3ACE8EB-0E4B-4D37-8902-8D6EECAB02BC}" dt="2025-06-10T00:22:24.267" v="4421" actId="47"/>
        <pc:sldMkLst>
          <pc:docMk/>
          <pc:sldMk cId="3840116825" sldId="355"/>
        </pc:sldMkLst>
      </pc:sldChg>
      <pc:sldChg chg="addSp delSp modSp add mod">
        <pc:chgData name="司 土橋" userId="9cabceab4ff7b673" providerId="LiveId" clId="{D3ACE8EB-0E4B-4D37-8902-8D6EECAB02BC}" dt="2025-06-06T03:20:37.640" v="278" actId="14100"/>
        <pc:sldMkLst>
          <pc:docMk/>
          <pc:sldMk cId="964796072" sldId="356"/>
        </pc:sldMkLst>
        <pc:spChg chg="mod">
          <ac:chgData name="司 土橋" userId="9cabceab4ff7b673" providerId="LiveId" clId="{D3ACE8EB-0E4B-4D37-8902-8D6EECAB02BC}" dt="2025-06-06T03:18:24.956" v="265" actId="14100"/>
          <ac:spMkLst>
            <pc:docMk/>
            <pc:sldMk cId="964796072" sldId="356"/>
            <ac:spMk id="2" creationId="{D017679E-B75D-553A-8A38-5244D6102BC1}"/>
          </ac:spMkLst>
        </pc:spChg>
        <pc:spChg chg="add mod">
          <ac:chgData name="司 土橋" userId="9cabceab4ff7b673" providerId="LiveId" clId="{D3ACE8EB-0E4B-4D37-8902-8D6EECAB02BC}" dt="2025-06-06T03:18:32.331" v="267" actId="14100"/>
          <ac:spMkLst>
            <pc:docMk/>
            <pc:sldMk cId="964796072" sldId="356"/>
            <ac:spMk id="8" creationId="{9BA69D21-A136-EF31-A7A8-019ED54AA9B1}"/>
          </ac:spMkLst>
        </pc:spChg>
        <pc:spChg chg="add mod">
          <ac:chgData name="司 土橋" userId="9cabceab4ff7b673" providerId="LiveId" clId="{D3ACE8EB-0E4B-4D37-8902-8D6EECAB02BC}" dt="2025-06-06T03:20:28.900" v="274" actId="1076"/>
          <ac:spMkLst>
            <pc:docMk/>
            <pc:sldMk cId="964796072" sldId="356"/>
            <ac:spMk id="9" creationId="{9547CF38-C69B-EC83-0152-4E907BFB59B6}"/>
          </ac:spMkLst>
        </pc:spChg>
        <pc:picChg chg="add mod">
          <ac:chgData name="司 土橋" userId="9cabceab4ff7b673" providerId="LiveId" clId="{D3ACE8EB-0E4B-4D37-8902-8D6EECAB02BC}" dt="2025-06-06T03:20:34.418" v="276" actId="14100"/>
          <ac:picMkLst>
            <pc:docMk/>
            <pc:sldMk cId="964796072" sldId="356"/>
            <ac:picMk id="13" creationId="{04704117-6AFA-2980-9B2D-7CF221D41909}"/>
          </ac:picMkLst>
        </pc:picChg>
        <pc:picChg chg="add mod">
          <ac:chgData name="司 土橋" userId="9cabceab4ff7b673" providerId="LiveId" clId="{D3ACE8EB-0E4B-4D37-8902-8D6EECAB02BC}" dt="2025-06-06T03:20:37.640" v="278" actId="14100"/>
          <ac:picMkLst>
            <pc:docMk/>
            <pc:sldMk cId="964796072" sldId="356"/>
            <ac:picMk id="15" creationId="{9F0FC993-AC8C-8933-5D0E-3AD2E037FC1B}"/>
          </ac:picMkLst>
        </pc:picChg>
      </pc:sldChg>
      <pc:sldChg chg="addSp modSp new mod">
        <pc:chgData name="司 土橋" userId="9cabceab4ff7b673" providerId="LiveId" clId="{D3ACE8EB-0E4B-4D37-8902-8D6EECAB02BC}" dt="2025-06-06T03:21:23.790" v="284" actId="1076"/>
        <pc:sldMkLst>
          <pc:docMk/>
          <pc:sldMk cId="2135661881" sldId="357"/>
        </pc:sldMkLst>
        <pc:picChg chg="add mod">
          <ac:chgData name="司 土橋" userId="9cabceab4ff7b673" providerId="LiveId" clId="{D3ACE8EB-0E4B-4D37-8902-8D6EECAB02BC}" dt="2025-06-06T03:21:23.790" v="284" actId="1076"/>
          <ac:picMkLst>
            <pc:docMk/>
            <pc:sldMk cId="2135661881" sldId="357"/>
            <ac:picMk id="11" creationId="{6E1540A5-B4E5-4F78-DA7F-F5C79744E8F8}"/>
          </ac:picMkLst>
        </pc:picChg>
        <pc:picChg chg="add mod">
          <ac:chgData name="司 土橋" userId="9cabceab4ff7b673" providerId="LiveId" clId="{D3ACE8EB-0E4B-4D37-8902-8D6EECAB02BC}" dt="2025-06-06T03:21:20.998" v="283" actId="1076"/>
          <ac:picMkLst>
            <pc:docMk/>
            <pc:sldMk cId="2135661881" sldId="357"/>
            <ac:picMk id="17" creationId="{0BB2B34D-A501-F095-6D15-FDAAF3A8C399}"/>
          </ac:picMkLst>
        </pc:picChg>
      </pc:sldChg>
      <pc:sldChg chg="addSp modSp new mod">
        <pc:chgData name="司 土橋" userId="9cabceab4ff7b673" providerId="LiveId" clId="{D3ACE8EB-0E4B-4D37-8902-8D6EECAB02BC}" dt="2025-06-06T03:25:37.314" v="298" actId="1076"/>
        <pc:sldMkLst>
          <pc:docMk/>
          <pc:sldMk cId="153690785" sldId="358"/>
        </pc:sldMkLst>
        <pc:picChg chg="add mod">
          <ac:chgData name="司 土橋" userId="9cabceab4ff7b673" providerId="LiveId" clId="{D3ACE8EB-0E4B-4D37-8902-8D6EECAB02BC}" dt="2025-06-06T03:22:09.044" v="287" actId="1076"/>
          <ac:picMkLst>
            <pc:docMk/>
            <pc:sldMk cId="153690785" sldId="358"/>
            <ac:picMk id="3" creationId="{8804724B-E057-36B6-FB6C-E7D9980D0F81}"/>
          </ac:picMkLst>
        </pc:picChg>
        <pc:picChg chg="add mod">
          <ac:chgData name="司 土橋" userId="9cabceab4ff7b673" providerId="LiveId" clId="{D3ACE8EB-0E4B-4D37-8902-8D6EECAB02BC}" dt="2025-06-06T03:22:19.738" v="289" actId="1076"/>
          <ac:picMkLst>
            <pc:docMk/>
            <pc:sldMk cId="153690785" sldId="358"/>
            <ac:picMk id="5" creationId="{90802FD5-691E-D85D-543D-4E80CB86B00E}"/>
          </ac:picMkLst>
        </pc:picChg>
        <pc:picChg chg="add mod">
          <ac:chgData name="司 土橋" userId="9cabceab4ff7b673" providerId="LiveId" clId="{D3ACE8EB-0E4B-4D37-8902-8D6EECAB02BC}" dt="2025-06-06T03:22:37.604" v="291" actId="1076"/>
          <ac:picMkLst>
            <pc:docMk/>
            <pc:sldMk cId="153690785" sldId="358"/>
            <ac:picMk id="7" creationId="{A87A220B-F382-B68C-22AD-B82EBED63FC0}"/>
          </ac:picMkLst>
        </pc:picChg>
        <pc:picChg chg="add mod">
          <ac:chgData name="司 土橋" userId="9cabceab4ff7b673" providerId="LiveId" clId="{D3ACE8EB-0E4B-4D37-8902-8D6EECAB02BC}" dt="2025-06-06T03:23:15.413" v="293" actId="1076"/>
          <ac:picMkLst>
            <pc:docMk/>
            <pc:sldMk cId="153690785" sldId="358"/>
            <ac:picMk id="9" creationId="{15E8A2D7-4486-DCB3-9A0E-1BFB8684C712}"/>
          </ac:picMkLst>
        </pc:picChg>
        <pc:picChg chg="add mod">
          <ac:chgData name="司 土橋" userId="9cabceab4ff7b673" providerId="LiveId" clId="{D3ACE8EB-0E4B-4D37-8902-8D6EECAB02BC}" dt="2025-06-06T03:23:23.737" v="295" actId="1076"/>
          <ac:picMkLst>
            <pc:docMk/>
            <pc:sldMk cId="153690785" sldId="358"/>
            <ac:picMk id="11" creationId="{EF4B0666-DC06-1893-81B6-8107E9D0ADA4}"/>
          </ac:picMkLst>
        </pc:picChg>
        <pc:picChg chg="add mod">
          <ac:chgData name="司 土橋" userId="9cabceab4ff7b673" providerId="LiveId" clId="{D3ACE8EB-0E4B-4D37-8902-8D6EECAB02BC}" dt="2025-06-06T03:25:37.314" v="298" actId="1076"/>
          <ac:picMkLst>
            <pc:docMk/>
            <pc:sldMk cId="153690785" sldId="358"/>
            <ac:picMk id="13" creationId="{CA0ADB7A-F448-59F4-4F58-3C9DC844588D}"/>
          </ac:picMkLst>
        </pc:picChg>
      </pc:sldChg>
      <pc:sldChg chg="new del">
        <pc:chgData name="司 土橋" userId="9cabceab4ff7b673" providerId="LiveId" clId="{D3ACE8EB-0E4B-4D37-8902-8D6EECAB02BC}" dt="2025-06-06T05:42:23.472" v="1556" actId="47"/>
        <pc:sldMkLst>
          <pc:docMk/>
          <pc:sldMk cId="1406442391" sldId="359"/>
        </pc:sldMkLst>
      </pc:sldChg>
      <pc:sldChg chg="addSp delSp modSp add mod">
        <pc:chgData name="司 土橋" userId="9cabceab4ff7b673" providerId="LiveId" clId="{D3ACE8EB-0E4B-4D37-8902-8D6EECAB02BC}" dt="2025-06-06T06:04:33.883" v="1910" actId="1076"/>
        <pc:sldMkLst>
          <pc:docMk/>
          <pc:sldMk cId="4070671760" sldId="359"/>
        </pc:sldMkLst>
        <pc:spChg chg="mod">
          <ac:chgData name="司 土橋" userId="9cabceab4ff7b673" providerId="LiveId" clId="{D3ACE8EB-0E4B-4D37-8902-8D6EECAB02BC}" dt="2025-06-06T06:04:30.198" v="1908" actId="1076"/>
          <ac:spMkLst>
            <pc:docMk/>
            <pc:sldMk cId="4070671760" sldId="359"/>
            <ac:spMk id="2" creationId="{FFB3ED73-40DE-264A-45DF-5AA4DEEDAD72}"/>
          </ac:spMkLst>
        </pc:spChg>
        <pc:spChg chg="mod">
          <ac:chgData name="司 土橋" userId="9cabceab4ff7b673" providerId="LiveId" clId="{D3ACE8EB-0E4B-4D37-8902-8D6EECAB02BC}" dt="2025-06-06T06:04:33.883" v="1910" actId="1076"/>
          <ac:spMkLst>
            <pc:docMk/>
            <pc:sldMk cId="4070671760" sldId="359"/>
            <ac:spMk id="3" creationId="{968DE7A7-CDF1-142F-E4C3-11EE7018F040}"/>
          </ac:spMkLst>
        </pc:spChg>
        <pc:spChg chg="mod">
          <ac:chgData name="司 土橋" userId="9cabceab4ff7b673" providerId="LiveId" clId="{D3ACE8EB-0E4B-4D37-8902-8D6EECAB02BC}" dt="2025-06-06T06:04:32.102" v="1909" actId="1076"/>
          <ac:spMkLst>
            <pc:docMk/>
            <pc:sldMk cId="4070671760" sldId="359"/>
            <ac:spMk id="4" creationId="{3AD84896-9A71-AB9D-7EEF-C5D6A7DF2BF5}"/>
          </ac:spMkLst>
        </pc:spChg>
        <pc:picChg chg="add mod">
          <ac:chgData name="司 土橋" userId="9cabceab4ff7b673" providerId="LiveId" clId="{D3ACE8EB-0E4B-4D37-8902-8D6EECAB02BC}" dt="2025-06-06T06:04:23.517" v="1907" actId="1076"/>
          <ac:picMkLst>
            <pc:docMk/>
            <pc:sldMk cId="4070671760" sldId="359"/>
            <ac:picMk id="11" creationId="{69C2349D-8B55-7662-50AF-95C3D4F87BED}"/>
          </ac:picMkLst>
        </pc:picChg>
        <pc:picChg chg="add mod">
          <ac:chgData name="司 土橋" userId="9cabceab4ff7b673" providerId="LiveId" clId="{D3ACE8EB-0E4B-4D37-8902-8D6EECAB02BC}" dt="2025-06-06T06:04:19.566" v="1905" actId="1076"/>
          <ac:picMkLst>
            <pc:docMk/>
            <pc:sldMk cId="4070671760" sldId="359"/>
            <ac:picMk id="13" creationId="{313AE465-37E8-F4D9-9098-AC16C724FF44}"/>
          </ac:picMkLst>
        </pc:picChg>
      </pc:sldChg>
      <pc:sldChg chg="addSp modSp new mod">
        <pc:chgData name="司 土橋" userId="9cabceab4ff7b673" providerId="LiveId" clId="{D3ACE8EB-0E4B-4D37-8902-8D6EECAB02BC}" dt="2025-06-06T06:05:31.420" v="1913" actId="1076"/>
        <pc:sldMkLst>
          <pc:docMk/>
          <pc:sldMk cId="1311642074" sldId="360"/>
        </pc:sldMkLst>
        <pc:picChg chg="add mod">
          <ac:chgData name="司 土橋" userId="9cabceab4ff7b673" providerId="LiveId" clId="{D3ACE8EB-0E4B-4D37-8902-8D6EECAB02BC}" dt="2025-06-06T06:05:31.420" v="1913" actId="1076"/>
          <ac:picMkLst>
            <pc:docMk/>
            <pc:sldMk cId="1311642074" sldId="360"/>
            <ac:picMk id="3" creationId="{D1303FC3-DCD3-7EA7-9AAA-4F3FFC5BDC96}"/>
          </ac:picMkLst>
        </pc:picChg>
      </pc:sldChg>
      <pc:sldChg chg="addSp delSp modSp new mod">
        <pc:chgData name="司 土橋" userId="9cabceab4ff7b673" providerId="LiveId" clId="{D3ACE8EB-0E4B-4D37-8902-8D6EECAB02BC}" dt="2025-06-10T01:25:54.154" v="5443" actId="1582"/>
        <pc:sldMkLst>
          <pc:docMk/>
          <pc:sldMk cId="4124160077" sldId="361"/>
        </pc:sldMkLst>
        <pc:spChg chg="add mod">
          <ac:chgData name="司 土橋" userId="9cabceab4ff7b673" providerId="LiveId" clId="{D3ACE8EB-0E4B-4D37-8902-8D6EECAB02BC}" dt="2025-06-10T00:48:06.473" v="4865" actId="1076"/>
          <ac:spMkLst>
            <pc:docMk/>
            <pc:sldMk cId="4124160077" sldId="361"/>
            <ac:spMk id="2" creationId="{F7BB0ADA-F375-B4B5-B022-EFB1334A9801}"/>
          </ac:spMkLst>
        </pc:spChg>
        <pc:spChg chg="add mod">
          <ac:chgData name="司 土橋" userId="9cabceab4ff7b673" providerId="LiveId" clId="{D3ACE8EB-0E4B-4D37-8902-8D6EECAB02BC}" dt="2025-06-10T01:25:28.133" v="5437" actId="1076"/>
          <ac:spMkLst>
            <pc:docMk/>
            <pc:sldMk cId="4124160077" sldId="361"/>
            <ac:spMk id="3" creationId="{86178C07-D475-9D9A-AF77-0A3B767F9FC6}"/>
          </ac:spMkLst>
        </pc:spChg>
        <pc:spChg chg="add mod">
          <ac:chgData name="司 土橋" userId="9cabceab4ff7b673" providerId="LiveId" clId="{D3ACE8EB-0E4B-4D37-8902-8D6EECAB02BC}" dt="2025-06-10T00:41:01.251" v="4747" actId="6549"/>
          <ac:spMkLst>
            <pc:docMk/>
            <pc:sldMk cId="4124160077" sldId="361"/>
            <ac:spMk id="4" creationId="{663F171C-C6A7-2B5D-60C0-CFC76418BFB6}"/>
          </ac:spMkLst>
        </pc:spChg>
        <pc:spChg chg="add mod">
          <ac:chgData name="司 土橋" userId="9cabceab4ff7b673" providerId="LiveId" clId="{D3ACE8EB-0E4B-4D37-8902-8D6EECAB02BC}" dt="2025-06-10T01:25:28.133" v="5437" actId="1076"/>
          <ac:spMkLst>
            <pc:docMk/>
            <pc:sldMk cId="4124160077" sldId="361"/>
            <ac:spMk id="5" creationId="{23370704-3782-2B15-835A-6DC773ACC0EC}"/>
          </ac:spMkLst>
        </pc:spChg>
        <pc:spChg chg="add del mod">
          <ac:chgData name="司 土橋" userId="9cabceab4ff7b673" providerId="LiveId" clId="{D3ACE8EB-0E4B-4D37-8902-8D6EECAB02BC}" dt="2025-06-10T00:36:48.756" v="4724" actId="478"/>
          <ac:spMkLst>
            <pc:docMk/>
            <pc:sldMk cId="4124160077" sldId="361"/>
            <ac:spMk id="6" creationId="{F2FB0E12-2729-42ED-08E4-A16A14872580}"/>
          </ac:spMkLst>
        </pc:spChg>
        <pc:spChg chg="add del mod">
          <ac:chgData name="司 土橋" userId="9cabceab4ff7b673" providerId="LiveId" clId="{D3ACE8EB-0E4B-4D37-8902-8D6EECAB02BC}" dt="2025-06-10T00:36:51.271" v="4726" actId="478"/>
          <ac:spMkLst>
            <pc:docMk/>
            <pc:sldMk cId="4124160077" sldId="361"/>
            <ac:spMk id="9" creationId="{9001498D-87CA-E2D0-B4A3-7123F8C78396}"/>
          </ac:spMkLst>
        </pc:spChg>
        <pc:spChg chg="add mod">
          <ac:chgData name="司 土橋" userId="9cabceab4ff7b673" providerId="LiveId" clId="{D3ACE8EB-0E4B-4D37-8902-8D6EECAB02BC}" dt="2025-06-10T01:25:28.133" v="5437" actId="1076"/>
          <ac:spMkLst>
            <pc:docMk/>
            <pc:sldMk cId="4124160077" sldId="361"/>
            <ac:spMk id="10" creationId="{5EC1B760-A4B5-8FD8-F3E1-7EAC31650E1B}"/>
          </ac:spMkLst>
        </pc:spChg>
        <pc:spChg chg="add del mod">
          <ac:chgData name="司 土橋" userId="9cabceab4ff7b673" providerId="LiveId" clId="{D3ACE8EB-0E4B-4D37-8902-8D6EECAB02BC}" dt="2025-06-10T00:36:50.142" v="4725" actId="478"/>
          <ac:spMkLst>
            <pc:docMk/>
            <pc:sldMk cId="4124160077" sldId="361"/>
            <ac:spMk id="11" creationId="{26A07927-C2E7-B828-EC6F-A3D0155D0E5F}"/>
          </ac:spMkLst>
        </pc:spChg>
        <pc:spChg chg="add mod">
          <ac:chgData name="司 土橋" userId="9cabceab4ff7b673" providerId="LiveId" clId="{D3ACE8EB-0E4B-4D37-8902-8D6EECAB02BC}" dt="2025-06-10T01:25:28.133" v="5437" actId="1076"/>
          <ac:spMkLst>
            <pc:docMk/>
            <pc:sldMk cId="4124160077" sldId="361"/>
            <ac:spMk id="14" creationId="{60A66F8D-6CE5-7D83-E472-996F3F70DC9E}"/>
          </ac:spMkLst>
        </pc:spChg>
        <pc:spChg chg="add mod">
          <ac:chgData name="司 土橋" userId="9cabceab4ff7b673" providerId="LiveId" clId="{D3ACE8EB-0E4B-4D37-8902-8D6EECAB02BC}" dt="2025-06-10T01:25:28.133" v="5437" actId="1076"/>
          <ac:spMkLst>
            <pc:docMk/>
            <pc:sldMk cId="4124160077" sldId="361"/>
            <ac:spMk id="16" creationId="{D6E0BB40-B994-7293-742E-7342878DDDA4}"/>
          </ac:spMkLst>
        </pc:spChg>
        <pc:spChg chg="add mod">
          <ac:chgData name="司 土橋" userId="9cabceab4ff7b673" providerId="LiveId" clId="{D3ACE8EB-0E4B-4D37-8902-8D6EECAB02BC}" dt="2025-06-10T00:41:21.475" v="4757" actId="1076"/>
          <ac:spMkLst>
            <pc:docMk/>
            <pc:sldMk cId="4124160077" sldId="361"/>
            <ac:spMk id="24" creationId="{4347E7B7-1396-5D35-2B7F-0B2E174B643C}"/>
          </ac:spMkLst>
        </pc:spChg>
        <pc:spChg chg="add del">
          <ac:chgData name="司 土橋" userId="9cabceab4ff7b673" providerId="LiveId" clId="{D3ACE8EB-0E4B-4D37-8902-8D6EECAB02BC}" dt="2025-06-10T01:25:36.450" v="5439" actId="478"/>
          <ac:spMkLst>
            <pc:docMk/>
            <pc:sldMk cId="4124160077" sldId="361"/>
            <ac:spMk id="27" creationId="{AB582050-453C-84EB-9A53-9E5B89CE26A9}"/>
          </ac:spMkLst>
        </pc:spChg>
        <pc:spChg chg="add mod">
          <ac:chgData name="司 土橋" userId="9cabceab4ff7b673" providerId="LiveId" clId="{D3ACE8EB-0E4B-4D37-8902-8D6EECAB02BC}" dt="2025-06-10T01:25:54.154" v="5443" actId="1582"/>
          <ac:spMkLst>
            <pc:docMk/>
            <pc:sldMk cId="4124160077" sldId="361"/>
            <ac:spMk id="28" creationId="{A2E760CC-92D9-83CB-0123-497374D1C939}"/>
          </ac:spMkLst>
        </pc:spChg>
        <pc:picChg chg="add mod">
          <ac:chgData name="司 土橋" userId="9cabceab4ff7b673" providerId="LiveId" clId="{D3ACE8EB-0E4B-4D37-8902-8D6EECAB02BC}" dt="2025-06-10T01:25:28.133" v="5437" actId="1076"/>
          <ac:picMkLst>
            <pc:docMk/>
            <pc:sldMk cId="4124160077" sldId="361"/>
            <ac:picMk id="7" creationId="{1F398CEF-FEF7-68B1-2A5E-6E8E1C71671F}"/>
          </ac:picMkLst>
        </pc:picChg>
        <pc:picChg chg="add del mod">
          <ac:chgData name="司 土橋" userId="9cabceab4ff7b673" providerId="LiveId" clId="{D3ACE8EB-0E4B-4D37-8902-8D6EECAB02BC}" dt="2025-06-10T00:34:04.245" v="4688" actId="478"/>
          <ac:picMkLst>
            <pc:docMk/>
            <pc:sldMk cId="4124160077" sldId="361"/>
            <ac:picMk id="13" creationId="{E839D74E-0558-7B98-6CC8-BCA2A000BBE8}"/>
          </ac:picMkLst>
        </pc:picChg>
        <pc:picChg chg="add mod">
          <ac:chgData name="司 土橋" userId="9cabceab4ff7b673" providerId="LiveId" clId="{D3ACE8EB-0E4B-4D37-8902-8D6EECAB02BC}" dt="2025-06-10T01:25:28.133" v="5437" actId="1076"/>
          <ac:picMkLst>
            <pc:docMk/>
            <pc:sldMk cId="4124160077" sldId="361"/>
            <ac:picMk id="17" creationId="{F1CF0E24-D9D4-D0A4-DD84-6C581AC7D9FD}"/>
          </ac:picMkLst>
        </pc:picChg>
        <pc:picChg chg="add mod modCrop">
          <ac:chgData name="司 土橋" userId="9cabceab4ff7b673" providerId="LiveId" clId="{D3ACE8EB-0E4B-4D37-8902-8D6EECAB02BC}" dt="2025-06-10T01:25:28.133" v="5437" actId="1076"/>
          <ac:picMkLst>
            <pc:docMk/>
            <pc:sldMk cId="4124160077" sldId="361"/>
            <ac:picMk id="18" creationId="{1CB78109-4B90-7B81-28B5-B814AF15D90C}"/>
          </ac:picMkLst>
        </pc:picChg>
        <pc:picChg chg="add mod">
          <ac:chgData name="司 土橋" userId="9cabceab4ff7b673" providerId="LiveId" clId="{D3ACE8EB-0E4B-4D37-8902-8D6EECAB02BC}" dt="2025-06-10T01:25:28.133" v="5437" actId="1076"/>
          <ac:picMkLst>
            <pc:docMk/>
            <pc:sldMk cId="4124160077" sldId="361"/>
            <ac:picMk id="19" creationId="{7A26D956-AC80-BA36-21D3-EDD7BF46530D}"/>
          </ac:picMkLst>
        </pc:picChg>
        <pc:picChg chg="add mod">
          <ac:chgData name="司 土橋" userId="9cabceab4ff7b673" providerId="LiveId" clId="{D3ACE8EB-0E4B-4D37-8902-8D6EECAB02BC}" dt="2025-06-10T01:25:28.133" v="5437" actId="1076"/>
          <ac:picMkLst>
            <pc:docMk/>
            <pc:sldMk cId="4124160077" sldId="361"/>
            <ac:picMk id="20" creationId="{245DC1F4-1E90-5CE4-3750-5C85E5913C82}"/>
          </ac:picMkLst>
        </pc:picChg>
        <pc:picChg chg="add del mod">
          <ac:chgData name="司 土橋" userId="9cabceab4ff7b673" providerId="LiveId" clId="{D3ACE8EB-0E4B-4D37-8902-8D6EECAB02BC}" dt="2025-06-10T00:42:12.465" v="4764" actId="478"/>
          <ac:picMkLst>
            <pc:docMk/>
            <pc:sldMk cId="4124160077" sldId="361"/>
            <ac:picMk id="22" creationId="{292A1917-55B7-3003-ADD1-C31C2AFB19C1}"/>
          </ac:picMkLst>
        </pc:picChg>
        <pc:picChg chg="add del mod">
          <ac:chgData name="司 土橋" userId="9cabceab4ff7b673" providerId="LiveId" clId="{D3ACE8EB-0E4B-4D37-8902-8D6EECAB02BC}" dt="2025-06-10T01:25:19.619" v="5436" actId="478"/>
          <ac:picMkLst>
            <pc:docMk/>
            <pc:sldMk cId="4124160077" sldId="361"/>
            <ac:picMk id="26" creationId="{B0BAC93A-34A8-AD72-474D-628901590D7F}"/>
          </ac:picMkLst>
        </pc:picChg>
      </pc:sldChg>
      <pc:sldChg chg="addSp delSp modSp new mod">
        <pc:chgData name="司 土橋" userId="9cabceab4ff7b673" providerId="LiveId" clId="{D3ACE8EB-0E4B-4D37-8902-8D6EECAB02BC}" dt="2025-06-10T01:29:17.699" v="5476" actId="1076"/>
        <pc:sldMkLst>
          <pc:docMk/>
          <pc:sldMk cId="1241531098" sldId="362"/>
        </pc:sldMkLst>
        <pc:spChg chg="add mod">
          <ac:chgData name="司 土橋" userId="9cabceab4ff7b673" providerId="LiveId" clId="{D3ACE8EB-0E4B-4D37-8902-8D6EECAB02BC}" dt="2025-06-06T06:29:24.200" v="2355" actId="1076"/>
          <ac:spMkLst>
            <pc:docMk/>
            <pc:sldMk cId="1241531098" sldId="362"/>
            <ac:spMk id="6" creationId="{34C182EC-F2E5-639F-FA1C-003EACB679BA}"/>
          </ac:spMkLst>
        </pc:spChg>
        <pc:spChg chg="add mod">
          <ac:chgData name="司 土橋" userId="9cabceab4ff7b673" providerId="LiveId" clId="{D3ACE8EB-0E4B-4D37-8902-8D6EECAB02BC}" dt="2025-06-06T06:29:24.200" v="2355" actId="1076"/>
          <ac:spMkLst>
            <pc:docMk/>
            <pc:sldMk cId="1241531098" sldId="362"/>
            <ac:spMk id="8" creationId="{3B1739CC-1703-B802-B680-9FCB23ACF40C}"/>
          </ac:spMkLst>
        </pc:spChg>
        <pc:spChg chg="add mod">
          <ac:chgData name="司 土橋" userId="9cabceab4ff7b673" providerId="LiveId" clId="{D3ACE8EB-0E4B-4D37-8902-8D6EECAB02BC}" dt="2025-06-06T06:29:40.629" v="2364" actId="1076"/>
          <ac:spMkLst>
            <pc:docMk/>
            <pc:sldMk cId="1241531098" sldId="362"/>
            <ac:spMk id="12" creationId="{4B9CDB9F-8558-189D-0F36-CF2B4E68A01D}"/>
          </ac:spMkLst>
        </pc:spChg>
        <pc:spChg chg="add mod">
          <ac:chgData name="司 土橋" userId="9cabceab4ff7b673" providerId="LiveId" clId="{D3ACE8EB-0E4B-4D37-8902-8D6EECAB02BC}" dt="2025-06-10T00:44:28.383" v="4819" actId="20577"/>
          <ac:spMkLst>
            <pc:docMk/>
            <pc:sldMk cId="1241531098" sldId="362"/>
            <ac:spMk id="15" creationId="{D7D46D94-BD26-67CB-14B5-A108FFD443DF}"/>
          </ac:spMkLst>
        </pc:spChg>
        <pc:picChg chg="add mod">
          <ac:chgData name="司 土橋" userId="9cabceab4ff7b673" providerId="LiveId" clId="{D3ACE8EB-0E4B-4D37-8902-8D6EECAB02BC}" dt="2025-06-10T01:29:17.699" v="5476" actId="1076"/>
          <ac:picMkLst>
            <pc:docMk/>
            <pc:sldMk cId="1241531098" sldId="362"/>
            <ac:picMk id="10" creationId="{0104A079-8C65-7BEC-3646-397B557F0548}"/>
          </ac:picMkLst>
        </pc:picChg>
      </pc:sldChg>
      <pc:sldChg chg="addSp delSp modSp add del mod">
        <pc:chgData name="司 土橋" userId="9cabceab4ff7b673" providerId="LiveId" clId="{D3ACE8EB-0E4B-4D37-8902-8D6EECAB02BC}" dt="2025-06-10T00:45:22.228" v="4820" actId="47"/>
        <pc:sldMkLst>
          <pc:docMk/>
          <pc:sldMk cId="3560171204" sldId="363"/>
        </pc:sldMkLst>
      </pc:sldChg>
      <pc:sldChg chg="addSp delSp modSp new mod">
        <pc:chgData name="司 土橋" userId="9cabceab4ff7b673" providerId="LiveId" clId="{D3ACE8EB-0E4B-4D37-8902-8D6EECAB02BC}" dt="2025-06-10T01:27:33.609" v="5474" actId="6549"/>
        <pc:sldMkLst>
          <pc:docMk/>
          <pc:sldMk cId="18549955" sldId="364"/>
        </pc:sldMkLst>
        <pc:spChg chg="add mod">
          <ac:chgData name="司 土橋" userId="9cabceab4ff7b673" providerId="LiveId" clId="{D3ACE8EB-0E4B-4D37-8902-8D6EECAB02BC}" dt="2025-06-10T01:27:08.523" v="5456" actId="113"/>
          <ac:spMkLst>
            <pc:docMk/>
            <pc:sldMk cId="18549955" sldId="364"/>
            <ac:spMk id="3" creationId="{37B3439C-2EEF-E1DC-B1E7-0BC9D7673507}"/>
          </ac:spMkLst>
        </pc:spChg>
        <pc:spChg chg="add mod">
          <ac:chgData name="司 土橋" userId="9cabceab4ff7b673" providerId="LiveId" clId="{D3ACE8EB-0E4B-4D37-8902-8D6EECAB02BC}" dt="2025-06-06T06:43:18.616" v="2602" actId="1076"/>
          <ac:spMkLst>
            <pc:docMk/>
            <pc:sldMk cId="18549955" sldId="364"/>
            <ac:spMk id="4" creationId="{1714F8DC-8137-1981-8FD1-390E718B55D1}"/>
          </ac:spMkLst>
        </pc:spChg>
        <pc:spChg chg="add mod">
          <ac:chgData name="司 土橋" userId="9cabceab4ff7b673" providerId="LiveId" clId="{D3ACE8EB-0E4B-4D37-8902-8D6EECAB02BC}" dt="2025-06-10T01:27:18.074" v="5462" actId="6549"/>
          <ac:spMkLst>
            <pc:docMk/>
            <pc:sldMk cId="18549955" sldId="364"/>
            <ac:spMk id="5" creationId="{C30154B3-623B-E259-36D1-28379ACA0D4F}"/>
          </ac:spMkLst>
        </pc:spChg>
        <pc:spChg chg="add mod">
          <ac:chgData name="司 土橋" userId="9cabceab4ff7b673" providerId="LiveId" clId="{D3ACE8EB-0E4B-4D37-8902-8D6EECAB02BC}" dt="2025-06-06T06:43:22.299" v="2603" actId="1076"/>
          <ac:spMkLst>
            <pc:docMk/>
            <pc:sldMk cId="18549955" sldId="364"/>
            <ac:spMk id="6" creationId="{7FEE534C-A82D-01C1-B9A9-1D7C71E5B898}"/>
          </ac:spMkLst>
        </pc:spChg>
        <pc:spChg chg="add mod">
          <ac:chgData name="司 土橋" userId="9cabceab4ff7b673" providerId="LiveId" clId="{D3ACE8EB-0E4B-4D37-8902-8D6EECAB02BC}" dt="2025-06-10T01:27:26.117" v="5468" actId="6549"/>
          <ac:spMkLst>
            <pc:docMk/>
            <pc:sldMk cId="18549955" sldId="364"/>
            <ac:spMk id="7" creationId="{23910C1E-C648-0149-44E0-44DF4F07EAAF}"/>
          </ac:spMkLst>
        </pc:spChg>
        <pc:spChg chg="add mod">
          <ac:chgData name="司 土橋" userId="9cabceab4ff7b673" providerId="LiveId" clId="{D3ACE8EB-0E4B-4D37-8902-8D6EECAB02BC}" dt="2025-06-10T01:27:33.609" v="5474" actId="6549"/>
          <ac:spMkLst>
            <pc:docMk/>
            <pc:sldMk cId="18549955" sldId="364"/>
            <ac:spMk id="8" creationId="{FD53BFAD-9BC6-B15E-4280-76F37592E97D}"/>
          </ac:spMkLst>
        </pc:spChg>
        <pc:spChg chg="add mod">
          <ac:chgData name="司 土橋" userId="9cabceab4ff7b673" providerId="LiveId" clId="{D3ACE8EB-0E4B-4D37-8902-8D6EECAB02BC}" dt="2025-06-06T06:45:47.170" v="2656" actId="1076"/>
          <ac:spMkLst>
            <pc:docMk/>
            <pc:sldMk cId="18549955" sldId="364"/>
            <ac:spMk id="10" creationId="{940C1D16-611D-FBB4-0598-91CF37C630F4}"/>
          </ac:spMkLst>
        </pc:spChg>
        <pc:spChg chg="add mod">
          <ac:chgData name="司 土橋" userId="9cabceab4ff7b673" providerId="LiveId" clId="{D3ACE8EB-0E4B-4D37-8902-8D6EECAB02BC}" dt="2025-06-06T06:46:54.431" v="2683" actId="1076"/>
          <ac:spMkLst>
            <pc:docMk/>
            <pc:sldMk cId="18549955" sldId="364"/>
            <ac:spMk id="11" creationId="{30CB5A7A-719F-267F-C9FB-D8ACFD41D8A8}"/>
          </ac:spMkLst>
        </pc:spChg>
        <pc:spChg chg="add mod">
          <ac:chgData name="司 土橋" userId="9cabceab4ff7b673" providerId="LiveId" clId="{D3ACE8EB-0E4B-4D37-8902-8D6EECAB02BC}" dt="2025-06-10T01:26:32.875" v="5445" actId="20577"/>
          <ac:spMkLst>
            <pc:docMk/>
            <pc:sldMk cId="18549955" sldId="364"/>
            <ac:spMk id="12" creationId="{75344A4C-B789-FDCE-360C-D2DE46053D73}"/>
          </ac:spMkLst>
        </pc:spChg>
        <pc:picChg chg="add mod">
          <ac:chgData name="司 土橋" userId="9cabceab4ff7b673" providerId="LiveId" clId="{D3ACE8EB-0E4B-4D37-8902-8D6EECAB02BC}" dt="2025-06-06T06:43:54.790" v="2606" actId="14100"/>
          <ac:picMkLst>
            <pc:docMk/>
            <pc:sldMk cId="18549955" sldId="364"/>
            <ac:picMk id="2" creationId="{E1CFAAF1-7224-8402-B9C5-CBFA02E64C80}"/>
          </ac:picMkLst>
        </pc:picChg>
      </pc:sldChg>
      <pc:sldChg chg="addSp modSp new mod ord">
        <pc:chgData name="司 土橋" userId="9cabceab4ff7b673" providerId="LiveId" clId="{D3ACE8EB-0E4B-4D37-8902-8D6EECAB02BC}" dt="2025-06-10T01:21:24.962" v="5430" actId="12"/>
        <pc:sldMkLst>
          <pc:docMk/>
          <pc:sldMk cId="1339957580" sldId="365"/>
        </pc:sldMkLst>
        <pc:spChg chg="add mod">
          <ac:chgData name="司 土橋" userId="9cabceab4ff7b673" providerId="LiveId" clId="{D3ACE8EB-0E4B-4D37-8902-8D6EECAB02BC}" dt="2025-06-10T00:47:14.649" v="4837" actId="14100"/>
          <ac:spMkLst>
            <pc:docMk/>
            <pc:sldMk cId="1339957580" sldId="365"/>
            <ac:spMk id="2" creationId="{2E014517-E5A5-FA86-9B23-A80102C3156C}"/>
          </ac:spMkLst>
        </pc:spChg>
        <pc:spChg chg="add mod">
          <ac:chgData name="司 土橋" userId="9cabceab4ff7b673" providerId="LiveId" clId="{D3ACE8EB-0E4B-4D37-8902-8D6EECAB02BC}" dt="2025-06-10T01:21:24.962" v="5430" actId="12"/>
          <ac:spMkLst>
            <pc:docMk/>
            <pc:sldMk cId="1339957580" sldId="365"/>
            <ac:spMk id="4" creationId="{7410827D-5287-A074-DDCC-CFC192ACAC29}"/>
          </ac:spMkLst>
        </pc:spChg>
        <pc:spChg chg="add mod">
          <ac:chgData name="司 土橋" userId="9cabceab4ff7b673" providerId="LiveId" clId="{D3ACE8EB-0E4B-4D37-8902-8D6EECAB02BC}" dt="2025-06-09T23:29:31.318" v="3049" actId="1076"/>
          <ac:spMkLst>
            <pc:docMk/>
            <pc:sldMk cId="1339957580" sldId="365"/>
            <ac:spMk id="14" creationId="{80CFCF8F-FE23-D4E7-EF32-1E749B2D8A5F}"/>
          </ac:spMkLst>
        </pc:spChg>
        <pc:spChg chg="add mod">
          <ac:chgData name="司 土橋" userId="9cabceab4ff7b673" providerId="LiveId" clId="{D3ACE8EB-0E4B-4D37-8902-8D6EECAB02BC}" dt="2025-06-10T01:21:08.026" v="5429" actId="1076"/>
          <ac:spMkLst>
            <pc:docMk/>
            <pc:sldMk cId="1339957580" sldId="365"/>
            <ac:spMk id="16" creationId="{7A885952-A6DE-4DEC-D117-4727810286FC}"/>
          </ac:spMkLst>
        </pc:spChg>
        <pc:picChg chg="add mod">
          <ac:chgData name="司 土橋" userId="9cabceab4ff7b673" providerId="LiveId" clId="{D3ACE8EB-0E4B-4D37-8902-8D6EECAB02BC}" dt="2025-06-09T23:28:15.257" v="3028" actId="1076"/>
          <ac:picMkLst>
            <pc:docMk/>
            <pc:sldMk cId="1339957580" sldId="365"/>
            <ac:picMk id="6" creationId="{4DE1E94E-A4AF-BE4F-EE82-88F6B16F0677}"/>
          </ac:picMkLst>
        </pc:picChg>
        <pc:picChg chg="add mod">
          <ac:chgData name="司 土橋" userId="9cabceab4ff7b673" providerId="LiveId" clId="{D3ACE8EB-0E4B-4D37-8902-8D6EECAB02BC}" dt="2025-06-10T01:21:04.104" v="5428" actId="1076"/>
          <ac:picMkLst>
            <pc:docMk/>
            <pc:sldMk cId="1339957580" sldId="365"/>
            <ac:picMk id="8" creationId="{7AE9A191-F0BD-2C88-98BC-AD874AC0A4CE}"/>
          </ac:picMkLst>
        </pc:picChg>
        <pc:picChg chg="add mod">
          <ac:chgData name="司 土橋" userId="9cabceab4ff7b673" providerId="LiveId" clId="{D3ACE8EB-0E4B-4D37-8902-8D6EECAB02BC}" dt="2025-06-09T23:28:01.812" v="3025" actId="1076"/>
          <ac:picMkLst>
            <pc:docMk/>
            <pc:sldMk cId="1339957580" sldId="365"/>
            <ac:picMk id="10" creationId="{0665876F-5849-6616-2201-B3C307BE7681}"/>
          </ac:picMkLst>
        </pc:picChg>
        <pc:picChg chg="add mod">
          <ac:chgData name="司 土橋" userId="9cabceab4ff7b673" providerId="LiveId" clId="{D3ACE8EB-0E4B-4D37-8902-8D6EECAB02BC}" dt="2025-06-09T23:28:05.229" v="3027" actId="1076"/>
          <ac:picMkLst>
            <pc:docMk/>
            <pc:sldMk cId="1339957580" sldId="365"/>
            <ac:picMk id="12" creationId="{056A87EF-F27B-3807-B456-584876A603F0}"/>
          </ac:picMkLst>
        </pc:picChg>
      </pc:sldChg>
      <pc:sldChg chg="new del ord">
        <pc:chgData name="司 土橋" userId="9cabceab4ff7b673" providerId="LiveId" clId="{D3ACE8EB-0E4B-4D37-8902-8D6EECAB02BC}" dt="2025-06-10T00:54:05.754" v="4876" actId="47"/>
        <pc:sldMkLst>
          <pc:docMk/>
          <pc:sldMk cId="1916736103" sldId="366"/>
        </pc:sldMkLst>
      </pc:sldChg>
      <pc:sldChg chg="addSp modSp add mod">
        <pc:chgData name="司 土橋" userId="9cabceab4ff7b673" providerId="LiveId" clId="{D3ACE8EB-0E4B-4D37-8902-8D6EECAB02BC}" dt="2025-06-10T00:54:51.725" v="4983" actId="20577"/>
        <pc:sldMkLst>
          <pc:docMk/>
          <pc:sldMk cId="544143877" sldId="367"/>
        </pc:sldMkLst>
        <pc:spChg chg="add mod">
          <ac:chgData name="司 土橋" userId="9cabceab4ff7b673" providerId="LiveId" clId="{D3ACE8EB-0E4B-4D37-8902-8D6EECAB02BC}" dt="2025-06-09T23:32:24.502" v="3066" actId="1076"/>
          <ac:spMkLst>
            <pc:docMk/>
            <pc:sldMk cId="544143877" sldId="367"/>
            <ac:spMk id="3" creationId="{83943D4C-8D04-3802-A558-CDE3AA6AE1AF}"/>
          </ac:spMkLst>
        </pc:spChg>
        <pc:spChg chg="add mod">
          <ac:chgData name="司 土橋" userId="9cabceab4ff7b673" providerId="LiveId" clId="{D3ACE8EB-0E4B-4D37-8902-8D6EECAB02BC}" dt="2025-06-10T00:54:51.725" v="4983" actId="20577"/>
          <ac:spMkLst>
            <pc:docMk/>
            <pc:sldMk cId="544143877" sldId="367"/>
            <ac:spMk id="4" creationId="{38678E93-56D5-53D8-65EE-51075D3D0BF7}"/>
          </ac:spMkLst>
        </pc:spChg>
      </pc:sldChg>
      <pc:sldChg chg="addSp modSp new mod">
        <pc:chgData name="司 土橋" userId="9cabceab4ff7b673" providerId="LiveId" clId="{D3ACE8EB-0E4B-4D37-8902-8D6EECAB02BC}" dt="2025-06-10T01:14:37.952" v="5427" actId="20577"/>
        <pc:sldMkLst>
          <pc:docMk/>
          <pc:sldMk cId="1709190448" sldId="368"/>
        </pc:sldMkLst>
        <pc:spChg chg="add mod">
          <ac:chgData name="司 土橋" userId="9cabceab4ff7b673" providerId="LiveId" clId="{D3ACE8EB-0E4B-4D37-8902-8D6EECAB02BC}" dt="2025-06-10T01:14:37.952" v="5427" actId="20577"/>
          <ac:spMkLst>
            <pc:docMk/>
            <pc:sldMk cId="1709190448" sldId="368"/>
            <ac:spMk id="4" creationId="{143A9C33-AFFC-4FD4-1395-048F4CCEFE8C}"/>
          </ac:spMkLst>
        </pc:spChg>
        <pc:spChg chg="add mod">
          <ac:chgData name="司 土橋" userId="9cabceab4ff7b673" providerId="LiveId" clId="{D3ACE8EB-0E4B-4D37-8902-8D6EECAB02BC}" dt="2025-06-10T01:14:00.346" v="5394" actId="20577"/>
          <ac:spMkLst>
            <pc:docMk/>
            <pc:sldMk cId="1709190448" sldId="368"/>
            <ac:spMk id="7" creationId="{276E34A8-CD22-BDD3-6532-BB85547116B5}"/>
          </ac:spMkLst>
        </pc:spChg>
        <pc:spChg chg="add mod">
          <ac:chgData name="司 土橋" userId="9cabceab4ff7b673" providerId="LiveId" clId="{D3ACE8EB-0E4B-4D37-8902-8D6EECAB02BC}" dt="2025-06-09T23:42:31.378" v="3549" actId="1076"/>
          <ac:spMkLst>
            <pc:docMk/>
            <pc:sldMk cId="1709190448" sldId="368"/>
            <ac:spMk id="9" creationId="{537D20E1-0F59-6A48-C765-D0AF14B2E5A7}"/>
          </ac:spMkLst>
        </pc:spChg>
        <pc:picChg chg="add mod">
          <ac:chgData name="司 土橋" userId="9cabceab4ff7b673" providerId="LiveId" clId="{D3ACE8EB-0E4B-4D37-8902-8D6EECAB02BC}" dt="2025-06-09T23:40:50.051" v="3497" actId="1076"/>
          <ac:picMkLst>
            <pc:docMk/>
            <pc:sldMk cId="1709190448" sldId="368"/>
            <ac:picMk id="3" creationId="{ECF655BE-5554-F43C-E15B-9E992EFB8ACE}"/>
          </ac:picMkLst>
        </pc:picChg>
        <pc:picChg chg="add mod">
          <ac:chgData name="司 土橋" userId="9cabceab4ff7b673" providerId="LiveId" clId="{D3ACE8EB-0E4B-4D37-8902-8D6EECAB02BC}" dt="2025-06-09T23:40:32.899" v="3496" actId="14100"/>
          <ac:picMkLst>
            <pc:docMk/>
            <pc:sldMk cId="1709190448" sldId="368"/>
            <ac:picMk id="6" creationId="{D0EB1C71-51BA-B071-48D7-337A0022BF5E}"/>
          </ac:picMkLst>
        </pc:picChg>
      </pc:sldChg>
      <pc:sldChg chg="addSp modSp new mod">
        <pc:chgData name="司 土橋" userId="9cabceab4ff7b673" providerId="LiveId" clId="{D3ACE8EB-0E4B-4D37-8902-8D6EECAB02BC}" dt="2025-06-10T00:46:57.032" v="4832" actId="403"/>
        <pc:sldMkLst>
          <pc:docMk/>
          <pc:sldMk cId="3450486056" sldId="369"/>
        </pc:sldMkLst>
        <pc:spChg chg="add mod">
          <ac:chgData name="司 土橋" userId="9cabceab4ff7b673" providerId="LiveId" clId="{D3ACE8EB-0E4B-4D37-8902-8D6EECAB02BC}" dt="2025-06-10T00:46:57.032" v="4832" actId="403"/>
          <ac:spMkLst>
            <pc:docMk/>
            <pc:sldMk cId="3450486056" sldId="369"/>
            <ac:spMk id="2" creationId="{7E0A789F-66C1-8707-2E9F-DB0ED544685A}"/>
          </ac:spMkLst>
        </pc:spChg>
        <pc:spChg chg="add mod">
          <ac:chgData name="司 土橋" userId="9cabceab4ff7b673" providerId="LiveId" clId="{D3ACE8EB-0E4B-4D37-8902-8D6EECAB02BC}" dt="2025-06-09T23:49:05.591" v="3793" actId="1076"/>
          <ac:spMkLst>
            <pc:docMk/>
            <pc:sldMk cId="3450486056" sldId="369"/>
            <ac:spMk id="11" creationId="{D45446EE-F3D5-E894-CBD7-2D77AF2044CE}"/>
          </ac:spMkLst>
        </pc:spChg>
        <pc:spChg chg="add mod">
          <ac:chgData name="司 土橋" userId="9cabceab4ff7b673" providerId="LiveId" clId="{D3ACE8EB-0E4B-4D37-8902-8D6EECAB02BC}" dt="2025-06-09T23:49:37.878" v="3803" actId="1076"/>
          <ac:spMkLst>
            <pc:docMk/>
            <pc:sldMk cId="3450486056" sldId="369"/>
            <ac:spMk id="13" creationId="{B2883A09-1A1B-E62D-EEB3-49D9C5A5C36D}"/>
          </ac:spMkLst>
        </pc:spChg>
        <pc:picChg chg="add mod">
          <ac:chgData name="司 土橋" userId="9cabceab4ff7b673" providerId="LiveId" clId="{D3ACE8EB-0E4B-4D37-8902-8D6EECAB02BC}" dt="2025-06-09T23:49:17.089" v="3794" actId="1076"/>
          <ac:picMkLst>
            <pc:docMk/>
            <pc:sldMk cId="3450486056" sldId="369"/>
            <ac:picMk id="4" creationId="{B61A6923-C73A-76CD-E67D-B324E8F757C1}"/>
          </ac:picMkLst>
        </pc:picChg>
        <pc:picChg chg="add mod">
          <ac:chgData name="司 土橋" userId="9cabceab4ff7b673" providerId="LiveId" clId="{D3ACE8EB-0E4B-4D37-8902-8D6EECAB02BC}" dt="2025-06-09T23:49:17.089" v="3794" actId="1076"/>
          <ac:picMkLst>
            <pc:docMk/>
            <pc:sldMk cId="3450486056" sldId="369"/>
            <ac:picMk id="6" creationId="{CFC63A7C-589D-8B5C-DE7C-8B19ED85F574}"/>
          </ac:picMkLst>
        </pc:picChg>
        <pc:picChg chg="add mod">
          <ac:chgData name="司 土橋" userId="9cabceab4ff7b673" providerId="LiveId" clId="{D3ACE8EB-0E4B-4D37-8902-8D6EECAB02BC}" dt="2025-06-09T23:49:17.089" v="3794" actId="1076"/>
          <ac:picMkLst>
            <pc:docMk/>
            <pc:sldMk cId="3450486056" sldId="369"/>
            <ac:picMk id="8" creationId="{37529D26-DE0A-D23F-6AB2-47319A2893F6}"/>
          </ac:picMkLst>
        </pc:picChg>
        <pc:picChg chg="add mod">
          <ac:chgData name="司 土橋" userId="9cabceab4ff7b673" providerId="LiveId" clId="{D3ACE8EB-0E4B-4D37-8902-8D6EECAB02BC}" dt="2025-06-09T23:49:20.958" v="3795" actId="1076"/>
          <ac:picMkLst>
            <pc:docMk/>
            <pc:sldMk cId="3450486056" sldId="369"/>
            <ac:picMk id="10" creationId="{FA50AF89-B2C1-5B06-E883-AB8348BC6C5F}"/>
          </ac:picMkLst>
        </pc:picChg>
      </pc:sldChg>
      <pc:sldChg chg="add del">
        <pc:chgData name="司 土橋" userId="9cabceab4ff7b673" providerId="LiveId" clId="{D3ACE8EB-0E4B-4D37-8902-8D6EECAB02BC}" dt="2025-06-10T00:42:56.545" v="4767" actId="47"/>
        <pc:sldMkLst>
          <pc:docMk/>
          <pc:sldMk cId="1509078684" sldId="3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50E06E8-7D43-45AB-99B4-41CFCCCCCEF9}" type="datetimeFigureOut">
              <a:rPr kumimoji="1" lang="ja-JP" altLang="en-US" smtClean="0"/>
              <a:t>2025/6/10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9792ECD-D292-4A53-9647-BDC66513BAB2}" type="slidenum">
              <a:rPr kumimoji="1" lang="ja-JP" altLang="en-US" smtClean="0"/>
              <a:t>‹#›</a:t>
            </a:fld>
            <a:endParaRPr kumimoji="1" lang="ja-JP" altLang="en-US"/>
          </a:p>
        </p:txBody>
      </p:sp>
    </p:spTree>
    <p:extLst>
      <p:ext uri="{BB962C8B-B14F-4D97-AF65-F5344CB8AC3E}">
        <p14:creationId xmlns:p14="http://schemas.microsoft.com/office/powerpoint/2010/main" val="2685313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0E06E8-7D43-45AB-99B4-41CFCCCCCEF9}" type="datetimeFigureOut">
              <a:rPr kumimoji="1" lang="ja-JP" altLang="en-US" smtClean="0"/>
              <a:t>2025/6/10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9792ECD-D292-4A53-9647-BDC66513BAB2}" type="slidenum">
              <a:rPr kumimoji="1" lang="ja-JP" altLang="en-US" smtClean="0"/>
              <a:t>‹#›</a:t>
            </a:fld>
            <a:endParaRPr kumimoji="1" lang="ja-JP" altLang="en-US"/>
          </a:p>
        </p:txBody>
      </p:sp>
    </p:spTree>
    <p:extLst>
      <p:ext uri="{BB962C8B-B14F-4D97-AF65-F5344CB8AC3E}">
        <p14:creationId xmlns:p14="http://schemas.microsoft.com/office/powerpoint/2010/main" val="1955578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0E06E8-7D43-45AB-99B4-41CFCCCCCEF9}" type="datetimeFigureOut">
              <a:rPr kumimoji="1" lang="ja-JP" altLang="en-US" smtClean="0"/>
              <a:t>2025/6/10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9792ECD-D292-4A53-9647-BDC66513BAB2}" type="slidenum">
              <a:rPr kumimoji="1" lang="ja-JP" altLang="en-US" smtClean="0"/>
              <a:t>‹#›</a:t>
            </a:fld>
            <a:endParaRPr kumimoji="1" lang="ja-JP" altLang="en-US"/>
          </a:p>
        </p:txBody>
      </p:sp>
    </p:spTree>
    <p:extLst>
      <p:ext uri="{BB962C8B-B14F-4D97-AF65-F5344CB8AC3E}">
        <p14:creationId xmlns:p14="http://schemas.microsoft.com/office/powerpoint/2010/main" val="344867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0E06E8-7D43-45AB-99B4-41CFCCCCCEF9}" type="datetimeFigureOut">
              <a:rPr kumimoji="1" lang="ja-JP" altLang="en-US" smtClean="0"/>
              <a:t>2025/6/10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9792ECD-D292-4A53-9647-BDC66513BAB2}" type="slidenum">
              <a:rPr kumimoji="1" lang="ja-JP" altLang="en-US" smtClean="0"/>
              <a:t>‹#›</a:t>
            </a:fld>
            <a:endParaRPr kumimoji="1" lang="ja-JP" altLang="en-US"/>
          </a:p>
        </p:txBody>
      </p:sp>
    </p:spTree>
    <p:extLst>
      <p:ext uri="{BB962C8B-B14F-4D97-AF65-F5344CB8AC3E}">
        <p14:creationId xmlns:p14="http://schemas.microsoft.com/office/powerpoint/2010/main" val="4055681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0E06E8-7D43-45AB-99B4-41CFCCCCCEF9}" type="datetimeFigureOut">
              <a:rPr kumimoji="1" lang="ja-JP" altLang="en-US" smtClean="0"/>
              <a:t>2025/6/10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9792ECD-D292-4A53-9647-BDC66513BAB2}" type="slidenum">
              <a:rPr kumimoji="1" lang="ja-JP" altLang="en-US" smtClean="0"/>
              <a:t>‹#›</a:t>
            </a:fld>
            <a:endParaRPr kumimoji="1" lang="ja-JP" altLang="en-US"/>
          </a:p>
        </p:txBody>
      </p:sp>
    </p:spTree>
    <p:extLst>
      <p:ext uri="{BB962C8B-B14F-4D97-AF65-F5344CB8AC3E}">
        <p14:creationId xmlns:p14="http://schemas.microsoft.com/office/powerpoint/2010/main" val="134454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50E06E8-7D43-45AB-99B4-41CFCCCCCEF9}" type="datetimeFigureOut">
              <a:rPr kumimoji="1" lang="ja-JP" altLang="en-US" smtClean="0"/>
              <a:t>2025/6/10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9792ECD-D292-4A53-9647-BDC66513BAB2}" type="slidenum">
              <a:rPr kumimoji="1" lang="ja-JP" altLang="en-US" smtClean="0"/>
              <a:t>‹#›</a:t>
            </a:fld>
            <a:endParaRPr kumimoji="1" lang="ja-JP" altLang="en-US"/>
          </a:p>
        </p:txBody>
      </p:sp>
    </p:spTree>
    <p:extLst>
      <p:ext uri="{BB962C8B-B14F-4D97-AF65-F5344CB8AC3E}">
        <p14:creationId xmlns:p14="http://schemas.microsoft.com/office/powerpoint/2010/main" val="72055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50E06E8-7D43-45AB-99B4-41CFCCCCCEF9}" type="datetimeFigureOut">
              <a:rPr kumimoji="1" lang="ja-JP" altLang="en-US" smtClean="0"/>
              <a:t>2025/6/10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9792ECD-D292-4A53-9647-BDC66513BAB2}" type="slidenum">
              <a:rPr kumimoji="1" lang="ja-JP" altLang="en-US" smtClean="0"/>
              <a:t>‹#›</a:t>
            </a:fld>
            <a:endParaRPr kumimoji="1" lang="ja-JP" altLang="en-US"/>
          </a:p>
        </p:txBody>
      </p:sp>
    </p:spTree>
    <p:extLst>
      <p:ext uri="{BB962C8B-B14F-4D97-AF65-F5344CB8AC3E}">
        <p14:creationId xmlns:p14="http://schemas.microsoft.com/office/powerpoint/2010/main" val="3097667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50E06E8-7D43-45AB-99B4-41CFCCCCCEF9}" type="datetimeFigureOut">
              <a:rPr kumimoji="1" lang="ja-JP" altLang="en-US" smtClean="0"/>
              <a:t>2025/6/10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9792ECD-D292-4A53-9647-BDC66513BAB2}" type="slidenum">
              <a:rPr kumimoji="1" lang="ja-JP" altLang="en-US" smtClean="0"/>
              <a:t>‹#›</a:t>
            </a:fld>
            <a:endParaRPr kumimoji="1" lang="ja-JP" altLang="en-US"/>
          </a:p>
        </p:txBody>
      </p:sp>
    </p:spTree>
    <p:extLst>
      <p:ext uri="{BB962C8B-B14F-4D97-AF65-F5344CB8AC3E}">
        <p14:creationId xmlns:p14="http://schemas.microsoft.com/office/powerpoint/2010/main" val="317085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0E06E8-7D43-45AB-99B4-41CFCCCCCEF9}" type="datetimeFigureOut">
              <a:rPr kumimoji="1" lang="ja-JP" altLang="en-US" smtClean="0"/>
              <a:t>2025/6/10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9792ECD-D292-4A53-9647-BDC66513BAB2}" type="slidenum">
              <a:rPr kumimoji="1" lang="ja-JP" altLang="en-US" smtClean="0"/>
              <a:t>‹#›</a:t>
            </a:fld>
            <a:endParaRPr kumimoji="1" lang="ja-JP" altLang="en-US"/>
          </a:p>
        </p:txBody>
      </p:sp>
    </p:spTree>
    <p:extLst>
      <p:ext uri="{BB962C8B-B14F-4D97-AF65-F5344CB8AC3E}">
        <p14:creationId xmlns:p14="http://schemas.microsoft.com/office/powerpoint/2010/main" val="992923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50E06E8-7D43-45AB-99B4-41CFCCCCCEF9}" type="datetimeFigureOut">
              <a:rPr kumimoji="1" lang="ja-JP" altLang="en-US" smtClean="0"/>
              <a:t>2025/6/10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9792ECD-D292-4A53-9647-BDC66513BAB2}" type="slidenum">
              <a:rPr kumimoji="1" lang="ja-JP" altLang="en-US" smtClean="0"/>
              <a:t>‹#›</a:t>
            </a:fld>
            <a:endParaRPr kumimoji="1" lang="ja-JP" altLang="en-US"/>
          </a:p>
        </p:txBody>
      </p:sp>
    </p:spTree>
    <p:extLst>
      <p:ext uri="{BB962C8B-B14F-4D97-AF65-F5344CB8AC3E}">
        <p14:creationId xmlns:p14="http://schemas.microsoft.com/office/powerpoint/2010/main" val="1150594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50E06E8-7D43-45AB-99B4-41CFCCCCCEF9}" type="datetimeFigureOut">
              <a:rPr kumimoji="1" lang="ja-JP" altLang="en-US" smtClean="0"/>
              <a:t>2025/6/10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9792ECD-D292-4A53-9647-BDC66513BAB2}" type="slidenum">
              <a:rPr kumimoji="1" lang="ja-JP" altLang="en-US" smtClean="0"/>
              <a:t>‹#›</a:t>
            </a:fld>
            <a:endParaRPr kumimoji="1" lang="ja-JP" altLang="en-US"/>
          </a:p>
        </p:txBody>
      </p:sp>
    </p:spTree>
    <p:extLst>
      <p:ext uri="{BB962C8B-B14F-4D97-AF65-F5344CB8AC3E}">
        <p14:creationId xmlns:p14="http://schemas.microsoft.com/office/powerpoint/2010/main" val="1920510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E06E8-7D43-45AB-99B4-41CFCCCCCEF9}" type="datetimeFigureOut">
              <a:rPr kumimoji="1" lang="ja-JP" altLang="en-US" smtClean="0"/>
              <a:t>2025/6/10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92ECD-D292-4A53-9647-BDC66513BAB2}" type="slidenum">
              <a:rPr kumimoji="1" lang="ja-JP" altLang="en-US" smtClean="0"/>
              <a:t>‹#›</a:t>
            </a:fld>
            <a:endParaRPr kumimoji="1" lang="ja-JP" altLang="en-US"/>
          </a:p>
        </p:txBody>
      </p:sp>
    </p:spTree>
    <p:extLst>
      <p:ext uri="{BB962C8B-B14F-4D97-AF65-F5344CB8AC3E}">
        <p14:creationId xmlns:p14="http://schemas.microsoft.com/office/powerpoint/2010/main" val="26074695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hyperlink" Target="https://www.pimco.com/jp/ja/resources/education/bond-basic/derivative/what-is-swap"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212.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411.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pimco.com/jp/ja/resources/education/bond-basic/fixed-income-1/what-is-carry-and-rolldown" TargetMode="External"/><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money-voyage.mizuho-sc.com/articles/52" TargetMode="External"/><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1.xml"/><Relationship Id="rId4" Type="http://schemas.openxmlformats.org/officeDocument/2006/relationships/image" Target="../media/image310.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80.png"/><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money-voyage.mizuho-sc.com/articles/52"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90.png"/><Relationship Id="rId2" Type="http://schemas.openxmlformats.org/officeDocument/2006/relationships/image" Target="../media/image410.png"/><Relationship Id="rId1" Type="http://schemas.openxmlformats.org/officeDocument/2006/relationships/slideLayout" Target="../slideLayouts/slideLayout1.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image" Target="../media/image140.png"/><Relationship Id="rId5" Type="http://schemas.openxmlformats.org/officeDocument/2006/relationships/image" Target="../media/image130.png"/><Relationship Id="rId4" Type="http://schemas.openxmlformats.org/officeDocument/2006/relationships/image" Target="../media/image120.png"/></Relationships>
</file>

<file path=ppt/slides/_rels/slide3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1.xml"/><Relationship Id="rId4" Type="http://schemas.openxmlformats.org/officeDocument/2006/relationships/image" Target="../media/image170.png"/></Relationships>
</file>

<file path=ppt/slides/_rels/slide34.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0.png"/><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211.png"/><Relationship Id="rId4" Type="http://schemas.openxmlformats.org/officeDocument/2006/relationships/image" Target="../media/image200.png"/></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61.png"/><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https://www.nikkei.com/article/DGXZQOGN170370X10C25A5000000/"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63.png"/><Relationship Id="rId1" Type="http://schemas.openxmlformats.org/officeDocument/2006/relationships/slideLayout" Target="../slideLayouts/slideLayout1.x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270.png"/></Relationships>
</file>

<file path=ppt/slides/_rels/slide4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5" Type="http://schemas.openxmlformats.org/officeDocument/2006/relationships/image" Target="../media/image67.png"/><Relationship Id="rId4" Type="http://schemas.openxmlformats.org/officeDocument/2006/relationships/image" Target="../media/image66.png"/></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5" Type="http://schemas.openxmlformats.org/officeDocument/2006/relationships/image" Target="../media/image72.png"/><Relationship Id="rId4" Type="http://schemas.openxmlformats.org/officeDocument/2006/relationships/image" Target="../media/image71.png"/></Relationships>
</file>

<file path=ppt/slides/_rels/slide4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xml"/><Relationship Id="rId4" Type="http://schemas.openxmlformats.org/officeDocument/2006/relationships/image" Target="../media/image75.png"/></Relationships>
</file>

<file path=ppt/slides/_rels/slide4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3.png"/><Relationship Id="rId2" Type="http://schemas.openxmlformats.org/officeDocument/2006/relationships/image" Target="../media/image77.png"/><Relationship Id="rId1" Type="http://schemas.openxmlformats.org/officeDocument/2006/relationships/slideLayout" Target="../slideLayouts/slideLayout1.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79.png"/></Relationships>
</file>

<file path=ppt/slides/_rels/slide4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xml"/><Relationship Id="rId4" Type="http://schemas.openxmlformats.org/officeDocument/2006/relationships/image" Target="../media/image8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89.png"/><Relationship Id="rId1" Type="http://schemas.openxmlformats.org/officeDocument/2006/relationships/slideLayout" Target="../slideLayouts/slideLayout1.xml"/><Relationship Id="rId5" Type="http://schemas.openxmlformats.org/officeDocument/2006/relationships/image" Target="../media/image93.png"/><Relationship Id="rId4" Type="http://schemas.openxmlformats.org/officeDocument/2006/relationships/image" Target="../media/image9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B208A-35AD-33D7-D147-0A700BEB69D1}"/>
            </a:ext>
          </a:extLst>
        </p:cNvPr>
        <p:cNvGrpSpPr/>
        <p:nvPr/>
      </p:nvGrpSpPr>
      <p:grpSpPr>
        <a:xfrm>
          <a:off x="0" y="0"/>
          <a:ext cx="0" cy="0"/>
          <a:chOff x="0" y="0"/>
          <a:chExt cx="0" cy="0"/>
        </a:xfrm>
      </p:grpSpPr>
      <p:pic>
        <p:nvPicPr>
          <p:cNvPr id="3" name="図 2">
            <a:extLst>
              <a:ext uri="{FF2B5EF4-FFF2-40B4-BE49-F238E27FC236}">
                <a16:creationId xmlns:a16="http://schemas.microsoft.com/office/drawing/2014/main" id="{201A8BDE-8892-BBA9-0FFC-352816A3B578}"/>
              </a:ext>
            </a:extLst>
          </p:cNvPr>
          <p:cNvPicPr>
            <a:picLocks noChangeAspect="1"/>
          </p:cNvPicPr>
          <p:nvPr/>
        </p:nvPicPr>
        <p:blipFill>
          <a:blip r:embed="rId2"/>
          <a:stretch>
            <a:fillRect/>
          </a:stretch>
        </p:blipFill>
        <p:spPr>
          <a:xfrm>
            <a:off x="428426" y="600906"/>
            <a:ext cx="3610173" cy="5366801"/>
          </a:xfrm>
          <a:prstGeom prst="rect">
            <a:avLst/>
          </a:prstGeom>
        </p:spPr>
      </p:pic>
    </p:spTree>
    <p:extLst>
      <p:ext uri="{BB962C8B-B14F-4D97-AF65-F5344CB8AC3E}">
        <p14:creationId xmlns:p14="http://schemas.microsoft.com/office/powerpoint/2010/main" val="219270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E014517-E5A5-FA86-9B23-A80102C3156C}"/>
              </a:ext>
            </a:extLst>
          </p:cNvPr>
          <p:cNvSpPr txBox="1"/>
          <p:nvPr/>
        </p:nvSpPr>
        <p:spPr>
          <a:xfrm>
            <a:off x="238125" y="219075"/>
            <a:ext cx="2819400" cy="461665"/>
          </a:xfrm>
          <a:prstGeom prst="rect">
            <a:avLst/>
          </a:prstGeom>
          <a:noFill/>
        </p:spPr>
        <p:txBody>
          <a:bodyPr wrap="square" rtlCol="0">
            <a:spAutoFit/>
          </a:bodyPr>
          <a:lstStyle/>
          <a:p>
            <a:r>
              <a:rPr kumimoji="1" lang="ja-JP" altLang="en-US" sz="2400" b="1" dirty="0">
                <a:solidFill>
                  <a:srgbClr val="0000FF"/>
                </a:solidFill>
              </a:rPr>
              <a:t>金利スワップ</a:t>
            </a:r>
          </a:p>
        </p:txBody>
      </p:sp>
      <p:sp>
        <p:nvSpPr>
          <p:cNvPr id="4" name="テキスト ボックス 3">
            <a:extLst>
              <a:ext uri="{FF2B5EF4-FFF2-40B4-BE49-F238E27FC236}">
                <a16:creationId xmlns:a16="http://schemas.microsoft.com/office/drawing/2014/main" id="{7410827D-5287-A074-DDCC-CFC192ACAC29}"/>
              </a:ext>
            </a:extLst>
          </p:cNvPr>
          <p:cNvSpPr txBox="1"/>
          <p:nvPr/>
        </p:nvSpPr>
        <p:spPr>
          <a:xfrm>
            <a:off x="371474" y="751305"/>
            <a:ext cx="8448676" cy="1754326"/>
          </a:xfrm>
          <a:prstGeom prst="rect">
            <a:avLst/>
          </a:prstGeom>
          <a:noFill/>
        </p:spPr>
        <p:txBody>
          <a:bodyPr wrap="square">
            <a:spAutoFit/>
          </a:bodyPr>
          <a:lstStyle/>
          <a:p>
            <a:pPr marL="285750" indent="-285750">
              <a:buFont typeface="Wingdings" panose="05000000000000000000" pitchFamily="2" charset="2"/>
              <a:buChar char="n"/>
            </a:pPr>
            <a:r>
              <a:rPr lang="ja-JP" altLang="en-US" b="0" i="0" dirty="0">
                <a:solidFill>
                  <a:srgbClr val="272B34"/>
                </a:solidFill>
                <a:effectLst/>
                <a:latin typeface="Roboto" panose="020F0502020204030204" pitchFamily="2" charset="0"/>
              </a:rPr>
              <a:t>一方のカウンターパーティーが固定金利を支払い、もう一方が変動金利を支払う取引</a:t>
            </a:r>
            <a:endParaRPr lang="en-US" altLang="ja-JP" b="0" i="0" dirty="0">
              <a:solidFill>
                <a:srgbClr val="272B34"/>
              </a:solidFill>
              <a:effectLst/>
              <a:latin typeface="Roboto" panose="020F0502020204030204" pitchFamily="2" charset="0"/>
            </a:endParaRPr>
          </a:p>
          <a:p>
            <a:pPr marL="285750" indent="-285750">
              <a:buFont typeface="Wingdings" panose="05000000000000000000" pitchFamily="2" charset="2"/>
              <a:buChar char="n"/>
            </a:pPr>
            <a:r>
              <a:rPr lang="ja-JP" altLang="en-US" dirty="0">
                <a:solidFill>
                  <a:srgbClr val="272B34"/>
                </a:solidFill>
                <a:latin typeface="Roboto" panose="020F0502020204030204" pitchFamily="2" charset="0"/>
              </a:rPr>
              <a:t>想定元本に利率が乗じるものの、元本どうしのやりとりはない</a:t>
            </a:r>
            <a:endParaRPr lang="en-US" altLang="ja-JP" dirty="0">
              <a:solidFill>
                <a:srgbClr val="272B34"/>
              </a:solidFill>
              <a:latin typeface="Roboto" panose="020F0502020204030204" pitchFamily="2" charset="0"/>
            </a:endParaRPr>
          </a:p>
          <a:p>
            <a:pPr marL="285750" indent="-285750">
              <a:buFont typeface="Wingdings" panose="05000000000000000000" pitchFamily="2" charset="2"/>
              <a:buChar char="n"/>
            </a:pPr>
            <a:r>
              <a:rPr lang="ja-JP" altLang="en-US" dirty="0">
                <a:solidFill>
                  <a:srgbClr val="272B34"/>
                </a:solidFill>
                <a:latin typeface="Roboto" panose="020F0502020204030204" pitchFamily="2" charset="0"/>
              </a:rPr>
              <a:t>金利スワップを組んだ時点において、双方に発生する</a:t>
            </a:r>
            <a:r>
              <a:rPr lang="en-US" altLang="ja-JP" dirty="0">
                <a:solidFill>
                  <a:srgbClr val="272B34"/>
                </a:solidFill>
                <a:latin typeface="Roboto" panose="020F0502020204030204" pitchFamily="2" charset="0"/>
              </a:rPr>
              <a:t>CF</a:t>
            </a:r>
            <a:r>
              <a:rPr lang="ja-JP" altLang="en-US" dirty="0">
                <a:solidFill>
                  <a:srgbClr val="272B34"/>
                </a:solidFill>
                <a:latin typeface="Roboto" panose="020F0502020204030204" pitchFamily="2" charset="0"/>
              </a:rPr>
              <a:t>が同じ現在価値になるように設定</a:t>
            </a:r>
            <a:endParaRPr lang="en-US" altLang="ja-JP" dirty="0">
              <a:solidFill>
                <a:srgbClr val="272B34"/>
              </a:solidFill>
              <a:latin typeface="Roboto" panose="020F0502020204030204" pitchFamily="2" charset="0"/>
            </a:endParaRPr>
          </a:p>
          <a:p>
            <a:endParaRPr lang="ja-JP" altLang="en-US" dirty="0"/>
          </a:p>
        </p:txBody>
      </p:sp>
      <p:pic>
        <p:nvPicPr>
          <p:cNvPr id="6" name="図 5">
            <a:extLst>
              <a:ext uri="{FF2B5EF4-FFF2-40B4-BE49-F238E27FC236}">
                <a16:creationId xmlns:a16="http://schemas.microsoft.com/office/drawing/2014/main" id="{4DE1E94E-A4AF-BE4F-EE82-88F6B16F0677}"/>
              </a:ext>
            </a:extLst>
          </p:cNvPr>
          <p:cNvPicPr>
            <a:picLocks noChangeAspect="1"/>
          </p:cNvPicPr>
          <p:nvPr/>
        </p:nvPicPr>
        <p:blipFill>
          <a:blip r:embed="rId2"/>
          <a:stretch>
            <a:fillRect/>
          </a:stretch>
        </p:blipFill>
        <p:spPr>
          <a:xfrm>
            <a:off x="1769000" y="2732624"/>
            <a:ext cx="5501222" cy="1226300"/>
          </a:xfrm>
          <a:prstGeom prst="rect">
            <a:avLst/>
          </a:prstGeom>
        </p:spPr>
      </p:pic>
      <p:pic>
        <p:nvPicPr>
          <p:cNvPr id="8" name="図 7">
            <a:extLst>
              <a:ext uri="{FF2B5EF4-FFF2-40B4-BE49-F238E27FC236}">
                <a16:creationId xmlns:a16="http://schemas.microsoft.com/office/drawing/2014/main" id="{7AE9A191-F0BD-2C88-98BC-AD874AC0A4CE}"/>
              </a:ext>
            </a:extLst>
          </p:cNvPr>
          <p:cNvPicPr>
            <a:picLocks noChangeAspect="1"/>
          </p:cNvPicPr>
          <p:nvPr/>
        </p:nvPicPr>
        <p:blipFill>
          <a:blip r:embed="rId3"/>
          <a:stretch>
            <a:fillRect/>
          </a:stretch>
        </p:blipFill>
        <p:spPr>
          <a:xfrm>
            <a:off x="4276281" y="5328940"/>
            <a:ext cx="4791519" cy="659910"/>
          </a:xfrm>
          <a:prstGeom prst="rect">
            <a:avLst/>
          </a:prstGeom>
        </p:spPr>
      </p:pic>
      <p:pic>
        <p:nvPicPr>
          <p:cNvPr id="10" name="図 9">
            <a:extLst>
              <a:ext uri="{FF2B5EF4-FFF2-40B4-BE49-F238E27FC236}">
                <a16:creationId xmlns:a16="http://schemas.microsoft.com/office/drawing/2014/main" id="{0665876F-5849-6616-2201-B3C307BE7681}"/>
              </a:ext>
            </a:extLst>
          </p:cNvPr>
          <p:cNvPicPr>
            <a:picLocks noChangeAspect="1"/>
          </p:cNvPicPr>
          <p:nvPr/>
        </p:nvPicPr>
        <p:blipFill>
          <a:blip r:embed="rId4"/>
          <a:stretch>
            <a:fillRect/>
          </a:stretch>
        </p:blipFill>
        <p:spPr>
          <a:xfrm>
            <a:off x="371474" y="4470273"/>
            <a:ext cx="3191320" cy="1057423"/>
          </a:xfrm>
          <a:prstGeom prst="rect">
            <a:avLst/>
          </a:prstGeom>
        </p:spPr>
      </p:pic>
      <p:pic>
        <p:nvPicPr>
          <p:cNvPr id="12" name="図 11">
            <a:extLst>
              <a:ext uri="{FF2B5EF4-FFF2-40B4-BE49-F238E27FC236}">
                <a16:creationId xmlns:a16="http://schemas.microsoft.com/office/drawing/2014/main" id="{056A87EF-F27B-3807-B456-584876A603F0}"/>
              </a:ext>
            </a:extLst>
          </p:cNvPr>
          <p:cNvPicPr>
            <a:picLocks noChangeAspect="1"/>
          </p:cNvPicPr>
          <p:nvPr/>
        </p:nvPicPr>
        <p:blipFill>
          <a:blip r:embed="rId5"/>
          <a:stretch>
            <a:fillRect/>
          </a:stretch>
        </p:blipFill>
        <p:spPr>
          <a:xfrm>
            <a:off x="390526" y="5658895"/>
            <a:ext cx="3172268" cy="1086002"/>
          </a:xfrm>
          <a:prstGeom prst="rect">
            <a:avLst/>
          </a:prstGeom>
        </p:spPr>
      </p:pic>
      <p:sp>
        <p:nvSpPr>
          <p:cNvPr id="14" name="テキスト ボックス 13">
            <a:extLst>
              <a:ext uri="{FF2B5EF4-FFF2-40B4-BE49-F238E27FC236}">
                <a16:creationId xmlns:a16="http://schemas.microsoft.com/office/drawing/2014/main" id="{80CFCF8F-FE23-D4E7-EF32-1E749B2D8A5F}"/>
              </a:ext>
            </a:extLst>
          </p:cNvPr>
          <p:cNvSpPr txBox="1"/>
          <p:nvPr/>
        </p:nvSpPr>
        <p:spPr>
          <a:xfrm>
            <a:off x="4181474" y="6201896"/>
            <a:ext cx="4572000" cy="430887"/>
          </a:xfrm>
          <a:prstGeom prst="rect">
            <a:avLst/>
          </a:prstGeom>
          <a:noFill/>
        </p:spPr>
        <p:txBody>
          <a:bodyPr wrap="square">
            <a:spAutoFit/>
          </a:bodyPr>
          <a:lstStyle/>
          <a:p>
            <a:r>
              <a:rPr lang="en-US" altLang="ja-JP" sz="1050" dirty="0"/>
              <a:t>SOFR </a:t>
            </a:r>
            <a:r>
              <a:rPr lang="ja-JP" altLang="en-US" sz="1050" dirty="0"/>
              <a:t>スワップの両建て支払いは、いずれも </a:t>
            </a:r>
            <a:r>
              <a:rPr lang="en-US" altLang="ja-JP" sz="1050" dirty="0"/>
              <a:t>actual/360 </a:t>
            </a:r>
            <a:r>
              <a:rPr lang="ja-JP" altLang="en-US" sz="1050" dirty="0"/>
              <a:t>のデイカウント方式に従う</a:t>
            </a:r>
          </a:p>
        </p:txBody>
      </p:sp>
      <p:sp>
        <p:nvSpPr>
          <p:cNvPr id="16" name="テキスト ボックス 15">
            <a:extLst>
              <a:ext uri="{FF2B5EF4-FFF2-40B4-BE49-F238E27FC236}">
                <a16:creationId xmlns:a16="http://schemas.microsoft.com/office/drawing/2014/main" id="{7A885952-A6DE-4DEC-D117-4727810286FC}"/>
              </a:ext>
            </a:extLst>
          </p:cNvPr>
          <p:cNvSpPr txBox="1"/>
          <p:nvPr/>
        </p:nvSpPr>
        <p:spPr>
          <a:xfrm>
            <a:off x="6381750" y="4001251"/>
            <a:ext cx="2686050" cy="369332"/>
          </a:xfrm>
          <a:prstGeom prst="rect">
            <a:avLst/>
          </a:prstGeom>
          <a:noFill/>
        </p:spPr>
        <p:txBody>
          <a:bodyPr wrap="square">
            <a:spAutoFit/>
          </a:bodyPr>
          <a:lstStyle/>
          <a:p>
            <a:r>
              <a:rPr lang="ja-JP" altLang="en-US" dirty="0">
                <a:hlinkClick r:id="rId6"/>
              </a:rPr>
              <a:t>スワップとは </a:t>
            </a:r>
            <a:r>
              <a:rPr lang="en-US" altLang="ja-JP" dirty="0">
                <a:hlinkClick r:id="rId6"/>
              </a:rPr>
              <a:t>| PIMCO</a:t>
            </a:r>
            <a:endParaRPr lang="ja-JP" altLang="en-US" dirty="0"/>
          </a:p>
        </p:txBody>
      </p:sp>
    </p:spTree>
    <p:extLst>
      <p:ext uri="{BB962C8B-B14F-4D97-AF65-F5344CB8AC3E}">
        <p14:creationId xmlns:p14="http://schemas.microsoft.com/office/powerpoint/2010/main" val="1339957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BFFA6-EA71-5BE6-EAF1-1456FFD73DB5}"/>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294BB3-28CA-C296-DC64-F08FDD409470}"/>
              </a:ext>
            </a:extLst>
          </p:cNvPr>
          <p:cNvSpPr txBox="1"/>
          <p:nvPr/>
        </p:nvSpPr>
        <p:spPr>
          <a:xfrm>
            <a:off x="409097" y="636965"/>
            <a:ext cx="7648575" cy="923330"/>
          </a:xfrm>
          <a:prstGeom prst="rect">
            <a:avLst/>
          </a:prstGeom>
          <a:noFill/>
        </p:spPr>
        <p:txBody>
          <a:bodyPr wrap="square" rtlCol="0">
            <a:spAutoFit/>
          </a:bodyPr>
          <a:lstStyle/>
          <a:p>
            <a:r>
              <a:rPr kumimoji="1" lang="ja-JP" altLang="en-US" dirty="0"/>
              <a:t>スポット金利：</a:t>
            </a:r>
            <a:r>
              <a:rPr lang="ja-JP" altLang="en-US" dirty="0"/>
              <a:t>貸し手が契約の時点に借り手に資金を渡し、将来の特定の時点に一括して返済を受けるという合意において適用される金利</a:t>
            </a:r>
            <a:endParaRPr lang="en-US" altLang="ja-JP" dirty="0"/>
          </a:p>
          <a:p>
            <a:r>
              <a:rPr kumimoji="1" lang="ja-JP" altLang="en-US" dirty="0"/>
              <a:t>（ゼロクーポン債想定）</a:t>
            </a:r>
          </a:p>
        </p:txBody>
      </p:sp>
      <p:sp>
        <p:nvSpPr>
          <p:cNvPr id="4" name="テキスト ボックス 3">
            <a:extLst>
              <a:ext uri="{FF2B5EF4-FFF2-40B4-BE49-F238E27FC236}">
                <a16:creationId xmlns:a16="http://schemas.microsoft.com/office/drawing/2014/main" id="{0C532B27-B31A-B13C-AC1D-C0C76948AEA9}"/>
              </a:ext>
            </a:extLst>
          </p:cNvPr>
          <p:cNvSpPr txBox="1"/>
          <p:nvPr/>
        </p:nvSpPr>
        <p:spPr>
          <a:xfrm>
            <a:off x="494958" y="1697756"/>
            <a:ext cx="7562714" cy="646331"/>
          </a:xfrm>
          <a:prstGeom prst="rect">
            <a:avLst/>
          </a:prstGeom>
          <a:noFill/>
        </p:spPr>
        <p:txBody>
          <a:bodyPr wrap="square">
            <a:spAutoFit/>
          </a:bodyPr>
          <a:lstStyle/>
          <a:p>
            <a:r>
              <a:rPr lang="en-US" altLang="ja-JP" dirty="0"/>
              <a:t>2 </a:t>
            </a:r>
            <a:r>
              <a:rPr lang="ja-JP" altLang="en-US" dirty="0"/>
              <a:t>年物投資額 </a:t>
            </a:r>
            <a:r>
              <a:rPr lang="en-US" altLang="ja-JP" dirty="0"/>
              <a:t>100 </a:t>
            </a:r>
            <a:r>
              <a:rPr lang="ja-JP" altLang="en-US" dirty="0"/>
              <a:t>に対して年 半期複利のスポット金利が </a:t>
            </a:r>
            <a:r>
              <a:rPr lang="en-US" altLang="ja-JP" dirty="0"/>
              <a:t>0.1136 % </a:t>
            </a:r>
            <a:r>
              <a:rPr lang="ja-JP" altLang="en-US" dirty="0"/>
              <a:t>と設定されていれば、その </a:t>
            </a:r>
            <a:r>
              <a:rPr lang="en-US" altLang="ja-JP" dirty="0"/>
              <a:t>2 </a:t>
            </a:r>
            <a:r>
              <a:rPr lang="ja-JP" altLang="en-US" dirty="0"/>
              <a:t>年間を経て得られる満期時の受取額は</a:t>
            </a:r>
          </a:p>
        </p:txBody>
      </p:sp>
      <p:pic>
        <p:nvPicPr>
          <p:cNvPr id="6" name="図 5">
            <a:extLst>
              <a:ext uri="{FF2B5EF4-FFF2-40B4-BE49-F238E27FC236}">
                <a16:creationId xmlns:a16="http://schemas.microsoft.com/office/drawing/2014/main" id="{83576753-4603-0779-9BFA-C5F1A61B1BBA}"/>
              </a:ext>
            </a:extLst>
          </p:cNvPr>
          <p:cNvPicPr>
            <a:picLocks noChangeAspect="1"/>
          </p:cNvPicPr>
          <p:nvPr/>
        </p:nvPicPr>
        <p:blipFill>
          <a:blip r:embed="rId2"/>
          <a:stretch>
            <a:fillRect/>
          </a:stretch>
        </p:blipFill>
        <p:spPr>
          <a:xfrm>
            <a:off x="2371383" y="2414010"/>
            <a:ext cx="4013118" cy="1014990"/>
          </a:xfrm>
          <a:prstGeom prst="rect">
            <a:avLst/>
          </a:prstGeom>
        </p:spPr>
      </p:pic>
      <p:pic>
        <p:nvPicPr>
          <p:cNvPr id="8" name="図 7">
            <a:extLst>
              <a:ext uri="{FF2B5EF4-FFF2-40B4-BE49-F238E27FC236}">
                <a16:creationId xmlns:a16="http://schemas.microsoft.com/office/drawing/2014/main" id="{8BEF1C5C-B1E2-CAD8-491A-CD5B18F7C380}"/>
              </a:ext>
            </a:extLst>
          </p:cNvPr>
          <p:cNvPicPr>
            <a:picLocks noChangeAspect="1"/>
          </p:cNvPicPr>
          <p:nvPr/>
        </p:nvPicPr>
        <p:blipFill>
          <a:blip r:embed="rId3"/>
          <a:stretch>
            <a:fillRect/>
          </a:stretch>
        </p:blipFill>
        <p:spPr>
          <a:xfrm>
            <a:off x="813431" y="3743741"/>
            <a:ext cx="6839905" cy="1314633"/>
          </a:xfrm>
          <a:prstGeom prst="rect">
            <a:avLst/>
          </a:prstGeom>
        </p:spPr>
      </p:pic>
      <p:sp>
        <p:nvSpPr>
          <p:cNvPr id="5" name="テキスト ボックス 4">
            <a:extLst>
              <a:ext uri="{FF2B5EF4-FFF2-40B4-BE49-F238E27FC236}">
                <a16:creationId xmlns:a16="http://schemas.microsoft.com/office/drawing/2014/main" id="{83AED742-1D05-E2C9-538B-0939D78DADC5}"/>
              </a:ext>
            </a:extLst>
          </p:cNvPr>
          <p:cNvSpPr txBox="1"/>
          <p:nvPr/>
        </p:nvSpPr>
        <p:spPr>
          <a:xfrm>
            <a:off x="409095" y="166932"/>
            <a:ext cx="4572000" cy="400110"/>
          </a:xfrm>
          <a:prstGeom prst="rect">
            <a:avLst/>
          </a:prstGeom>
          <a:noFill/>
        </p:spPr>
        <p:txBody>
          <a:bodyPr wrap="square">
            <a:spAutoFit/>
          </a:bodyPr>
          <a:lstStyle/>
          <a:p>
            <a:r>
              <a:rPr kumimoji="1" lang="ja-JP" altLang="en-US" sz="2000" b="1" dirty="0">
                <a:solidFill>
                  <a:srgbClr val="0000FF"/>
                </a:solidFill>
              </a:rPr>
              <a:t>スポット金利</a:t>
            </a:r>
            <a:endParaRPr lang="ja-JP" altLang="en-US" sz="2000" b="1" dirty="0">
              <a:solidFill>
                <a:srgbClr val="0000FF"/>
              </a:solidFill>
            </a:endParaRPr>
          </a:p>
        </p:txBody>
      </p:sp>
    </p:spTree>
    <p:extLst>
      <p:ext uri="{BB962C8B-B14F-4D97-AF65-F5344CB8AC3E}">
        <p14:creationId xmlns:p14="http://schemas.microsoft.com/office/powerpoint/2010/main" val="2912553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23C9C-6215-8BBA-2E86-2E3E80E9D1B7}"/>
            </a:ext>
          </a:extLst>
        </p:cNvPr>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28B2F99-4CB1-19F2-788E-04E9A3EACBB3}"/>
              </a:ext>
            </a:extLst>
          </p:cNvPr>
          <p:cNvSpPr txBox="1"/>
          <p:nvPr/>
        </p:nvSpPr>
        <p:spPr>
          <a:xfrm>
            <a:off x="219075" y="338435"/>
            <a:ext cx="4572000" cy="923330"/>
          </a:xfrm>
          <a:prstGeom prst="rect">
            <a:avLst/>
          </a:prstGeom>
          <a:noFill/>
        </p:spPr>
        <p:txBody>
          <a:bodyPr wrap="square">
            <a:spAutoFit/>
          </a:bodyPr>
          <a:lstStyle/>
          <a:p>
            <a:r>
              <a:rPr lang="ja-JP" altLang="en-US" dirty="0"/>
              <a:t>フォワード金利とは、将来のある時点に資金を貸し、さらにその後の時点に返済を受けるローンに適用される金利のこと</a:t>
            </a:r>
          </a:p>
        </p:txBody>
      </p:sp>
      <p:sp>
        <p:nvSpPr>
          <p:cNvPr id="5" name="テキスト ボックス 4">
            <a:extLst>
              <a:ext uri="{FF2B5EF4-FFF2-40B4-BE49-F238E27FC236}">
                <a16:creationId xmlns:a16="http://schemas.microsoft.com/office/drawing/2014/main" id="{E31DCED8-2B8A-0E7C-0078-DF9D4C873A7A}"/>
              </a:ext>
            </a:extLst>
          </p:cNvPr>
          <p:cNvSpPr txBox="1"/>
          <p:nvPr/>
        </p:nvSpPr>
        <p:spPr>
          <a:xfrm>
            <a:off x="1323975" y="1800136"/>
            <a:ext cx="4572000" cy="2308324"/>
          </a:xfrm>
          <a:prstGeom prst="rect">
            <a:avLst/>
          </a:prstGeom>
          <a:noFill/>
        </p:spPr>
        <p:txBody>
          <a:bodyPr wrap="square">
            <a:spAutoFit/>
          </a:bodyPr>
          <a:lstStyle/>
          <a:p>
            <a:r>
              <a:rPr lang="ja-JP" altLang="en-US" dirty="0"/>
              <a:t>本日（時点 </a:t>
            </a:r>
            <a:r>
              <a:rPr lang="en-US" altLang="ja-JP" dirty="0"/>
              <a:t>0</a:t>
            </a:r>
            <a:r>
              <a:rPr lang="ja-JP" altLang="en-US" dirty="0"/>
              <a:t>）に合意を交わし、将来時点 </a:t>
            </a:r>
            <a:r>
              <a:rPr lang="en-US" altLang="ja-JP" dirty="0"/>
              <a:t>t−0.5 </a:t>
            </a:r>
            <a:r>
              <a:rPr lang="ja-JP" altLang="en-US" dirty="0"/>
              <a:t>に借り手に資金を貸し出し、時点 </a:t>
            </a:r>
            <a:r>
              <a:rPr lang="en-US" altLang="ja-JP" dirty="0"/>
              <a:t>t </a:t>
            </a:r>
            <a:r>
              <a:rPr lang="ja-JP" altLang="en-US" dirty="0"/>
              <a:t>に返済を受けるローンの金利を、</a:t>
            </a:r>
            <a:r>
              <a:rPr lang="en-US" altLang="ja-JP" dirty="0"/>
              <a:t>t </a:t>
            </a:r>
            <a:r>
              <a:rPr lang="ja-JP" altLang="en-US" dirty="0"/>
              <a:t>年物フォワード金利と呼びます</a:t>
            </a:r>
            <a:endParaRPr lang="en-US" altLang="ja-JP" dirty="0"/>
          </a:p>
          <a:p>
            <a:r>
              <a:rPr lang="ja-JP" altLang="en-US" dirty="0"/>
              <a:t>たとえば、「本日から数えて </a:t>
            </a:r>
            <a:r>
              <a:rPr lang="en-US" altLang="ja-JP" dirty="0"/>
              <a:t>6 </a:t>
            </a:r>
            <a:r>
              <a:rPr lang="ja-JP" altLang="en-US" dirty="0"/>
              <a:t>か月後の時点から </a:t>
            </a:r>
            <a:r>
              <a:rPr lang="en-US" altLang="ja-JP" dirty="0"/>
              <a:t>1 </a:t>
            </a:r>
            <a:r>
              <a:rPr lang="ja-JP" altLang="en-US" dirty="0"/>
              <a:t>年後までの </a:t>
            </a:r>
            <a:r>
              <a:rPr lang="en-US" altLang="ja-JP" dirty="0"/>
              <a:t>1.5 </a:t>
            </a:r>
            <a:r>
              <a:rPr lang="ja-JP" altLang="en-US" dirty="0"/>
              <a:t>年物ローンの金利」「本日から </a:t>
            </a:r>
            <a:r>
              <a:rPr lang="en-US" altLang="ja-JP" dirty="0"/>
              <a:t>5 </a:t>
            </a:r>
            <a:r>
              <a:rPr lang="ja-JP" altLang="en-US" dirty="0"/>
              <a:t>年後の時点から </a:t>
            </a:r>
            <a:r>
              <a:rPr lang="en-US" altLang="ja-JP" dirty="0"/>
              <a:t>6 </a:t>
            </a:r>
            <a:r>
              <a:rPr lang="ja-JP" altLang="en-US" dirty="0"/>
              <a:t>か月間貸し出すローンの金利」</a:t>
            </a:r>
          </a:p>
        </p:txBody>
      </p:sp>
      <p:pic>
        <p:nvPicPr>
          <p:cNvPr id="7" name="図 6">
            <a:extLst>
              <a:ext uri="{FF2B5EF4-FFF2-40B4-BE49-F238E27FC236}">
                <a16:creationId xmlns:a16="http://schemas.microsoft.com/office/drawing/2014/main" id="{0617DC18-8FE7-33EB-41E8-0B6E1F225C94}"/>
              </a:ext>
            </a:extLst>
          </p:cNvPr>
          <p:cNvPicPr>
            <a:picLocks noChangeAspect="1"/>
          </p:cNvPicPr>
          <p:nvPr/>
        </p:nvPicPr>
        <p:blipFill>
          <a:blip r:embed="rId2"/>
          <a:stretch>
            <a:fillRect/>
          </a:stretch>
        </p:blipFill>
        <p:spPr>
          <a:xfrm>
            <a:off x="4909681" y="2262993"/>
            <a:ext cx="3405644" cy="1586326"/>
          </a:xfrm>
          <a:prstGeom prst="rect">
            <a:avLst/>
          </a:prstGeom>
        </p:spPr>
      </p:pic>
    </p:spTree>
    <p:extLst>
      <p:ext uri="{BB962C8B-B14F-4D97-AF65-F5344CB8AC3E}">
        <p14:creationId xmlns:p14="http://schemas.microsoft.com/office/powerpoint/2010/main" val="200864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31D22-D42B-FA5E-8B71-05932D885247}"/>
            </a:ext>
          </a:extLst>
        </p:cNvPr>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936DC0B-446D-89DC-9728-12047243EF31}"/>
              </a:ext>
            </a:extLst>
          </p:cNvPr>
          <p:cNvSpPr txBox="1"/>
          <p:nvPr/>
        </p:nvSpPr>
        <p:spPr>
          <a:xfrm>
            <a:off x="519113" y="624185"/>
            <a:ext cx="7762874" cy="2031325"/>
          </a:xfrm>
          <a:prstGeom prst="rect">
            <a:avLst/>
          </a:prstGeom>
          <a:noFill/>
        </p:spPr>
        <p:txBody>
          <a:bodyPr wrap="square">
            <a:spAutoFit/>
          </a:bodyPr>
          <a:lstStyle/>
          <a:p>
            <a:r>
              <a:rPr lang="en-US" altLang="ja-JP" dirty="0"/>
              <a:t>t </a:t>
            </a:r>
            <a:r>
              <a:rPr lang="ja-JP" altLang="en-US" dirty="0"/>
              <a:t>年物スポット金利は、今日から </a:t>
            </a:r>
            <a:r>
              <a:rPr lang="en-US" altLang="ja-JP" dirty="0"/>
              <a:t>t </a:t>
            </a:r>
            <a:r>
              <a:rPr lang="ja-JP" altLang="en-US" dirty="0"/>
              <a:t>年までのすべての半年フォワード金利の平均におおよそ等しい（低金利時は算術平均≒幾何平均）</a:t>
            </a:r>
            <a:endParaRPr lang="en-US" altLang="ja-JP" dirty="0"/>
          </a:p>
          <a:p>
            <a:r>
              <a:rPr lang="ja-JP" altLang="en-US" dirty="0"/>
              <a:t>フォワード金利がスポット金利よりも大きいとき、スポット金利は満期が長くなるにつれて上昇する</a:t>
            </a:r>
            <a:endParaRPr lang="en-US" altLang="ja-JP" dirty="0"/>
          </a:p>
          <a:p>
            <a:r>
              <a:rPr lang="ja-JP" altLang="en-US" dirty="0"/>
              <a:t>・スポット金利は本質的に一連のフォワード金利の平均</a:t>
            </a:r>
            <a:endParaRPr lang="en-US" altLang="ja-JP" dirty="0"/>
          </a:p>
          <a:p>
            <a:r>
              <a:rPr lang="ja-JP" altLang="en-US" dirty="0"/>
              <a:t>スポット金利曲線が上向き傾斜（スロープ）している場合、スワップ金利（パー金利）はスポット金利よりもわずかに低くなる</a:t>
            </a:r>
          </a:p>
        </p:txBody>
      </p:sp>
      <p:pic>
        <p:nvPicPr>
          <p:cNvPr id="7" name="図 6">
            <a:extLst>
              <a:ext uri="{FF2B5EF4-FFF2-40B4-BE49-F238E27FC236}">
                <a16:creationId xmlns:a16="http://schemas.microsoft.com/office/drawing/2014/main" id="{FDE2B1E4-2887-4CA4-933C-07AEE2C1BD85}"/>
              </a:ext>
            </a:extLst>
          </p:cNvPr>
          <p:cNvPicPr>
            <a:picLocks noChangeAspect="1"/>
          </p:cNvPicPr>
          <p:nvPr/>
        </p:nvPicPr>
        <p:blipFill>
          <a:blip r:embed="rId2"/>
          <a:stretch>
            <a:fillRect/>
          </a:stretch>
        </p:blipFill>
        <p:spPr>
          <a:xfrm>
            <a:off x="1694974" y="4391025"/>
            <a:ext cx="3843159" cy="2114811"/>
          </a:xfrm>
          <a:prstGeom prst="rect">
            <a:avLst/>
          </a:prstGeom>
        </p:spPr>
      </p:pic>
      <p:pic>
        <p:nvPicPr>
          <p:cNvPr id="9" name="図 8">
            <a:extLst>
              <a:ext uri="{FF2B5EF4-FFF2-40B4-BE49-F238E27FC236}">
                <a16:creationId xmlns:a16="http://schemas.microsoft.com/office/drawing/2014/main" id="{A45CFCA9-A5BF-485B-BDC0-ACBBF5510A30}"/>
              </a:ext>
            </a:extLst>
          </p:cNvPr>
          <p:cNvPicPr>
            <a:picLocks noChangeAspect="1"/>
          </p:cNvPicPr>
          <p:nvPr/>
        </p:nvPicPr>
        <p:blipFill>
          <a:blip r:embed="rId3"/>
          <a:stretch>
            <a:fillRect/>
          </a:stretch>
        </p:blipFill>
        <p:spPr>
          <a:xfrm>
            <a:off x="624368" y="2682233"/>
            <a:ext cx="4037593" cy="1319345"/>
          </a:xfrm>
          <a:prstGeom prst="rect">
            <a:avLst/>
          </a:prstGeom>
        </p:spPr>
      </p:pic>
      <p:pic>
        <p:nvPicPr>
          <p:cNvPr id="12" name="図 11">
            <a:extLst>
              <a:ext uri="{FF2B5EF4-FFF2-40B4-BE49-F238E27FC236}">
                <a16:creationId xmlns:a16="http://schemas.microsoft.com/office/drawing/2014/main" id="{2A15115B-49B3-4988-C947-9ED6996DC869}"/>
              </a:ext>
            </a:extLst>
          </p:cNvPr>
          <p:cNvPicPr>
            <a:picLocks noChangeAspect="1"/>
          </p:cNvPicPr>
          <p:nvPr/>
        </p:nvPicPr>
        <p:blipFill>
          <a:blip r:embed="rId4"/>
          <a:stretch>
            <a:fillRect/>
          </a:stretch>
        </p:blipFill>
        <p:spPr>
          <a:xfrm>
            <a:off x="5010150" y="2767759"/>
            <a:ext cx="3352800" cy="411339"/>
          </a:xfrm>
          <a:prstGeom prst="rect">
            <a:avLst/>
          </a:prstGeom>
        </p:spPr>
      </p:pic>
    </p:spTree>
    <p:extLst>
      <p:ext uri="{BB962C8B-B14F-4D97-AF65-F5344CB8AC3E}">
        <p14:creationId xmlns:p14="http://schemas.microsoft.com/office/powerpoint/2010/main" val="3582486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9516E-ED8A-A3A1-9894-C64247C7A0D2}"/>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8EA1646-235A-9E3F-D1E4-59B73F215998}"/>
              </a:ext>
            </a:extLst>
          </p:cNvPr>
          <p:cNvSpPr txBox="1"/>
          <p:nvPr/>
        </p:nvSpPr>
        <p:spPr>
          <a:xfrm>
            <a:off x="421019" y="360717"/>
            <a:ext cx="7986199" cy="584775"/>
          </a:xfrm>
          <a:prstGeom prst="rect">
            <a:avLst/>
          </a:prstGeom>
          <a:noFill/>
        </p:spPr>
        <p:txBody>
          <a:bodyPr wrap="square" rtlCol="0">
            <a:spAutoFit/>
          </a:bodyPr>
          <a:lstStyle/>
          <a:p>
            <a:r>
              <a:rPr kumimoji="1" lang="en-US" altLang="ja-JP" sz="3200" dirty="0"/>
              <a:t>Returns, Yields, Spreads, and P&amp;L Attribution</a:t>
            </a:r>
            <a:endParaRPr kumimoji="1" lang="ja-JP" altLang="en-US" sz="3200" dirty="0"/>
          </a:p>
        </p:txBody>
      </p:sp>
      <p:sp>
        <p:nvSpPr>
          <p:cNvPr id="6" name="テキスト ボックス 5">
            <a:extLst>
              <a:ext uri="{FF2B5EF4-FFF2-40B4-BE49-F238E27FC236}">
                <a16:creationId xmlns:a16="http://schemas.microsoft.com/office/drawing/2014/main" id="{F21A7B1D-C5B1-60D5-7399-9116DCEE68E2}"/>
              </a:ext>
            </a:extLst>
          </p:cNvPr>
          <p:cNvSpPr txBox="1"/>
          <p:nvPr/>
        </p:nvSpPr>
        <p:spPr>
          <a:xfrm>
            <a:off x="835013" y="2524125"/>
            <a:ext cx="7986199" cy="369332"/>
          </a:xfrm>
          <a:prstGeom prst="rect">
            <a:avLst/>
          </a:prstGeom>
          <a:noFill/>
        </p:spPr>
        <p:txBody>
          <a:bodyPr wrap="square" rtlCol="0">
            <a:spAutoFit/>
          </a:bodyPr>
          <a:lstStyle/>
          <a:p>
            <a:r>
              <a:rPr lang="ja-JP" altLang="en-US" dirty="0"/>
              <a:t>最終利回りと、債券スプレッド、投資のパフォーマンス評価に関する内容</a:t>
            </a:r>
            <a:endParaRPr lang="en-US" altLang="ja-JP" dirty="0"/>
          </a:p>
        </p:txBody>
      </p:sp>
    </p:spTree>
    <p:extLst>
      <p:ext uri="{BB962C8B-B14F-4D97-AF65-F5344CB8AC3E}">
        <p14:creationId xmlns:p14="http://schemas.microsoft.com/office/powerpoint/2010/main" val="2302570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a:extLst>
              <a:ext uri="{FF2B5EF4-FFF2-40B4-BE49-F238E27FC236}">
                <a16:creationId xmlns:a16="http://schemas.microsoft.com/office/drawing/2014/main" id="{8838165F-7CC2-2A86-3CBC-A511CB997497}"/>
              </a:ext>
            </a:extLst>
          </p:cNvPr>
          <p:cNvSpPr/>
          <p:nvPr/>
        </p:nvSpPr>
        <p:spPr>
          <a:xfrm>
            <a:off x="486803" y="1754675"/>
            <a:ext cx="8005934" cy="2723636"/>
          </a:xfrm>
          <a:prstGeom prst="rect">
            <a:avLst/>
          </a:prstGeom>
          <a:solidFill>
            <a:srgbClr val="4472C4">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6A985C8F-1522-59FF-53D3-C82385E3E57E}"/>
              </a:ext>
            </a:extLst>
          </p:cNvPr>
          <p:cNvSpPr txBox="1"/>
          <p:nvPr/>
        </p:nvSpPr>
        <p:spPr>
          <a:xfrm>
            <a:off x="0" y="35663"/>
            <a:ext cx="4572000" cy="461665"/>
          </a:xfrm>
          <a:prstGeom prst="rect">
            <a:avLst/>
          </a:prstGeom>
          <a:noFill/>
        </p:spPr>
        <p:txBody>
          <a:bodyPr wrap="square">
            <a:spAutoFit/>
          </a:bodyPr>
          <a:lstStyle/>
          <a:p>
            <a:r>
              <a:rPr lang="ja-JP" altLang="en-US" sz="2400" b="1" dirty="0">
                <a:solidFill>
                  <a:srgbClr val="0000FF"/>
                </a:solidFill>
              </a:rPr>
              <a:t>最終利回り</a:t>
            </a:r>
          </a:p>
        </p:txBody>
      </p:sp>
      <p:sp>
        <p:nvSpPr>
          <p:cNvPr id="5" name="テキスト ボックス 4">
            <a:extLst>
              <a:ext uri="{FF2B5EF4-FFF2-40B4-BE49-F238E27FC236}">
                <a16:creationId xmlns:a16="http://schemas.microsoft.com/office/drawing/2014/main" id="{BA121A10-4DE6-8CC6-6F65-0F7A5434D2B7}"/>
              </a:ext>
            </a:extLst>
          </p:cNvPr>
          <p:cNvSpPr txBox="1"/>
          <p:nvPr/>
        </p:nvSpPr>
        <p:spPr>
          <a:xfrm>
            <a:off x="41115" y="464736"/>
            <a:ext cx="9061770" cy="1287532"/>
          </a:xfrm>
          <a:prstGeom prst="rect">
            <a:avLst/>
          </a:prstGeom>
          <a:noFill/>
        </p:spPr>
        <p:txBody>
          <a:bodyPr wrap="square">
            <a:spAutoFit/>
          </a:bodyPr>
          <a:lstStyle/>
          <a:p>
            <a:pPr marL="285750" indent="-285750">
              <a:buFont typeface="Wingdings" panose="05000000000000000000" pitchFamily="2" charset="2"/>
              <a:buChar char="n"/>
            </a:pPr>
            <a:r>
              <a:rPr lang="ja-JP" altLang="en-US" sz="1600" b="1" dirty="0"/>
              <a:t> </a:t>
            </a:r>
            <a:r>
              <a:rPr lang="ja-JP" altLang="en-US" sz="1600" b="1" dirty="0">
                <a:solidFill>
                  <a:srgbClr val="FF0000"/>
                </a:solidFill>
              </a:rPr>
              <a:t>最終利回り</a:t>
            </a:r>
            <a:r>
              <a:rPr lang="ja-JP" altLang="en-US" sz="1600" b="1" dirty="0"/>
              <a:t>：ある単一のレート（割引率）で証券の全</a:t>
            </a:r>
            <a:r>
              <a:rPr lang="en-US" altLang="ja-JP" sz="1600" b="1" dirty="0"/>
              <a:t>CF</a:t>
            </a:r>
            <a:r>
              <a:rPr lang="ja-JP" altLang="en-US" sz="1600" b="1" dirty="0"/>
              <a:t>を割り引くことで得られる現在価値が、証券の市場価値と一致するようなレート（下記における</a:t>
            </a:r>
            <a:r>
              <a:rPr lang="en-US" altLang="ja-JP" sz="1600" b="1" dirty="0"/>
              <a:t>y</a:t>
            </a:r>
            <a:r>
              <a:rPr lang="ja-JP" altLang="en-US" sz="1600" b="1" dirty="0"/>
              <a:t>）</a:t>
            </a:r>
            <a:endParaRPr lang="en-US" altLang="ja-JP" sz="1600" b="1" dirty="0"/>
          </a:p>
          <a:p>
            <a:pPr marL="285750" indent="-285750">
              <a:lnSpc>
                <a:spcPct val="150000"/>
              </a:lnSpc>
              <a:buFont typeface="Wingdings" panose="05000000000000000000" pitchFamily="2" charset="2"/>
              <a:buChar char="n"/>
            </a:pPr>
            <a:r>
              <a:rPr lang="ja-JP" altLang="en-US" sz="1600" b="1" dirty="0"/>
              <a:t>クーポンレートが最終利回りに等しい時、債券価格は額面（パー）に等しい</a:t>
            </a:r>
            <a:endParaRPr lang="en-US" altLang="ja-JP" sz="1600" b="1" dirty="0"/>
          </a:p>
          <a:p>
            <a:pPr marL="285750" indent="-285750">
              <a:lnSpc>
                <a:spcPct val="150000"/>
              </a:lnSpc>
              <a:buFont typeface="Wingdings" panose="05000000000000000000" pitchFamily="2" charset="2"/>
              <a:buChar char="n"/>
            </a:pPr>
            <a:r>
              <a:rPr lang="ja-JP" altLang="en-US" sz="1600" b="1" dirty="0"/>
              <a:t>実務の観点にて、債券のリターンは最終利回りと一致しない（再投資時の利回り異なるため）</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05761F5-D80D-99D1-153B-D5E89945DE74}"/>
                  </a:ext>
                </a:extLst>
              </p:cNvPr>
              <p:cNvSpPr txBox="1"/>
              <p:nvPr/>
            </p:nvSpPr>
            <p:spPr>
              <a:xfrm>
                <a:off x="772714" y="1820191"/>
                <a:ext cx="4278415" cy="8776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𝑐</m:t>
                          </m:r>
                        </m:num>
                        <m:den>
                          <m:r>
                            <a:rPr kumimoji="1" lang="en-US" altLang="ja-JP" b="0" i="1" smtClean="0">
                              <a:latin typeface="Cambria Math" panose="02040503050406030204" pitchFamily="18" charset="0"/>
                            </a:rPr>
                            <m:t>(1+</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𝑦</m:t>
                              </m:r>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𝑐</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𝑦</m:t>
                                  </m:r>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den>
                      </m:f>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 </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100+ </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2</m:t>
                              </m:r>
                            </m:den>
                          </m:f>
                          <m:r>
                            <a:rPr kumimoji="1" lang="en-US" altLang="ja-JP" b="0" i="1" smtClean="0">
                              <a:latin typeface="Cambria Math" panose="02040503050406030204" pitchFamily="18" charset="0"/>
                              <a:ea typeface="Cambria Math" panose="02040503050406030204" pitchFamily="18" charset="0"/>
                            </a:rPr>
                            <m:t>𝑐</m:t>
                          </m:r>
                        </m:num>
                        <m:den>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(1+</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2</m:t>
                                  </m:r>
                                </m:den>
                              </m:f>
                              <m:r>
                                <a:rPr kumimoji="1" lang="en-US" altLang="ja-JP" b="0" i="1" smtClean="0">
                                  <a:latin typeface="Cambria Math" panose="02040503050406030204" pitchFamily="18" charset="0"/>
                                  <a:ea typeface="Cambria Math" panose="02040503050406030204" pitchFamily="18" charset="0"/>
                                </a:rPr>
                                <m:t>)</m:t>
                              </m:r>
                            </m:e>
                            <m:sup>
                              <m:r>
                                <a:rPr kumimoji="1" lang="en-US" altLang="ja-JP" b="0" i="1" smtClean="0">
                                  <a:latin typeface="Cambria Math" panose="02040503050406030204" pitchFamily="18" charset="0"/>
                                  <a:ea typeface="Cambria Math" panose="02040503050406030204" pitchFamily="18" charset="0"/>
                                </a:rPr>
                                <m:t>2</m:t>
                              </m:r>
                              <m:r>
                                <a:rPr kumimoji="1" lang="en-US" altLang="ja-JP" b="0" i="1" smtClean="0">
                                  <a:latin typeface="Cambria Math" panose="02040503050406030204" pitchFamily="18" charset="0"/>
                                  <a:ea typeface="Cambria Math" panose="02040503050406030204" pitchFamily="18" charset="0"/>
                                </a:rPr>
                                <m:t>𝑇</m:t>
                              </m:r>
                            </m:sup>
                          </m:sSup>
                        </m:den>
                      </m:f>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205761F5-D80D-99D1-153B-D5E89945DE74}"/>
                  </a:ext>
                </a:extLst>
              </p:cNvPr>
              <p:cNvSpPr txBox="1">
                <a:spLocks noRot="1" noChangeAspect="1" noMove="1" noResize="1" noEditPoints="1" noAdjustHandles="1" noChangeArrowheads="1" noChangeShapeType="1" noTextEdit="1"/>
              </p:cNvSpPr>
              <p:nvPr/>
            </p:nvSpPr>
            <p:spPr>
              <a:xfrm>
                <a:off x="772714" y="1820191"/>
                <a:ext cx="4278415" cy="8776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DF5EF72-48D2-EEB6-33A1-91BEFA2768D0}"/>
                  </a:ext>
                </a:extLst>
              </p:cNvPr>
              <p:cNvSpPr txBox="1"/>
              <p:nvPr/>
            </p:nvSpPr>
            <p:spPr>
              <a:xfrm>
                <a:off x="772714" y="2751167"/>
                <a:ext cx="3156698" cy="8172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𝑐</m:t>
                          </m:r>
                        </m:num>
                        <m:den>
                          <m:r>
                            <a:rPr kumimoji="1" lang="en-US" altLang="ja-JP" b="0" i="1" smtClean="0">
                              <a:latin typeface="Cambria Math" panose="02040503050406030204" pitchFamily="18" charset="0"/>
                            </a:rPr>
                            <m:t>2</m:t>
                          </m:r>
                        </m:den>
                      </m:f>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𝑇</m:t>
                          </m:r>
                        </m:sup>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𝑦</m:t>
                                      </m:r>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𝑡</m:t>
                                  </m:r>
                                </m:sup>
                              </m:sSup>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100</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𝑦</m:t>
                                      </m:r>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𝑇</m:t>
                                  </m:r>
                                </m:sup>
                              </m:sSup>
                            </m:den>
                          </m:f>
                        </m:e>
                      </m:nary>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9DF5EF72-48D2-EEB6-33A1-91BEFA2768D0}"/>
                  </a:ext>
                </a:extLst>
              </p:cNvPr>
              <p:cNvSpPr txBox="1">
                <a:spLocks noRot="1" noChangeAspect="1" noMove="1" noResize="1" noEditPoints="1" noAdjustHandles="1" noChangeArrowheads="1" noChangeShapeType="1" noTextEdit="1"/>
              </p:cNvSpPr>
              <p:nvPr/>
            </p:nvSpPr>
            <p:spPr>
              <a:xfrm>
                <a:off x="772714" y="2751167"/>
                <a:ext cx="3156698" cy="8172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A714EA8-7FA1-2CB0-B141-CA7C00EC0826}"/>
                  </a:ext>
                </a:extLst>
              </p:cNvPr>
              <p:cNvSpPr txBox="1"/>
              <p:nvPr/>
            </p:nvSpPr>
            <p:spPr>
              <a:xfrm>
                <a:off x="772714" y="3621742"/>
                <a:ext cx="3533596" cy="7348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𝑐</m:t>
                          </m:r>
                        </m:num>
                        <m:den>
                          <m:r>
                            <a:rPr kumimoji="1" lang="en-US" altLang="ja-JP" b="0" i="1" smtClean="0">
                              <a:latin typeface="Cambria Math" panose="02040503050406030204" pitchFamily="18" charset="0"/>
                            </a:rPr>
                            <m:t>𝑦</m:t>
                          </m:r>
                        </m:den>
                      </m:f>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𝑦</m:t>
                                      </m:r>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𝑇</m:t>
                                  </m:r>
                                </m:sup>
                              </m:sSup>
                            </m:den>
                          </m:f>
                        </m:e>
                      </m:d>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100</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𝑦</m:t>
                                  </m:r>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𝑇</m:t>
                              </m:r>
                            </m:sup>
                          </m:sSup>
                        </m:den>
                      </m:f>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CA714EA8-7FA1-2CB0-B141-CA7C00EC0826}"/>
                  </a:ext>
                </a:extLst>
              </p:cNvPr>
              <p:cNvSpPr txBox="1">
                <a:spLocks noRot="1" noChangeAspect="1" noMove="1" noResize="1" noEditPoints="1" noAdjustHandles="1" noChangeArrowheads="1" noChangeShapeType="1" noTextEdit="1"/>
              </p:cNvSpPr>
              <p:nvPr/>
            </p:nvSpPr>
            <p:spPr>
              <a:xfrm>
                <a:off x="772714" y="3621742"/>
                <a:ext cx="3533596" cy="734881"/>
              </a:xfrm>
              <a:prstGeom prst="rect">
                <a:avLst/>
              </a:prstGeom>
              <a:blipFill>
                <a:blip r:embed="rId4"/>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1AE34C3D-8597-A2C7-2D97-BD717090DDB7}"/>
              </a:ext>
            </a:extLst>
          </p:cNvPr>
          <p:cNvSpPr txBox="1"/>
          <p:nvPr/>
        </p:nvSpPr>
        <p:spPr>
          <a:xfrm>
            <a:off x="5668586" y="2421413"/>
            <a:ext cx="2870200" cy="1200329"/>
          </a:xfrm>
          <a:prstGeom prst="rect">
            <a:avLst/>
          </a:prstGeom>
          <a:noFill/>
        </p:spPr>
        <p:txBody>
          <a:bodyPr wrap="square" rtlCol="0">
            <a:spAutoFit/>
          </a:bodyPr>
          <a:lstStyle/>
          <a:p>
            <a:r>
              <a:rPr kumimoji="1" lang="en-US" altLang="ja-JP" dirty="0"/>
              <a:t>P</a:t>
            </a:r>
            <a:r>
              <a:rPr kumimoji="1" lang="ja-JP" altLang="en-US" dirty="0"/>
              <a:t>：債券価格</a:t>
            </a:r>
            <a:endParaRPr kumimoji="1" lang="en-US" altLang="ja-JP" dirty="0"/>
          </a:p>
          <a:p>
            <a:r>
              <a:rPr kumimoji="1" lang="en-US" altLang="ja-JP" dirty="0"/>
              <a:t>T</a:t>
            </a:r>
            <a:r>
              <a:rPr kumimoji="1" lang="ja-JP" altLang="en-US" dirty="0"/>
              <a:t>：残存期間</a:t>
            </a:r>
            <a:endParaRPr kumimoji="1" lang="en-US" altLang="ja-JP" dirty="0"/>
          </a:p>
          <a:p>
            <a:r>
              <a:rPr kumimoji="1" lang="en-US" altLang="ja-JP" dirty="0"/>
              <a:t>c/2</a:t>
            </a:r>
            <a:r>
              <a:rPr kumimoji="1" lang="ja-JP" altLang="en-US" dirty="0"/>
              <a:t>：半年払いクーポン</a:t>
            </a:r>
            <a:endParaRPr kumimoji="1" lang="en-US" altLang="ja-JP" dirty="0"/>
          </a:p>
          <a:p>
            <a:r>
              <a:rPr kumimoji="1" lang="en-US" altLang="ja-JP" dirty="0"/>
              <a:t>y</a:t>
            </a:r>
            <a:r>
              <a:rPr kumimoji="1" lang="ja-JP" altLang="en-US" dirty="0"/>
              <a:t>：最終利回り</a:t>
            </a:r>
          </a:p>
        </p:txBody>
      </p:sp>
      <p:pic>
        <p:nvPicPr>
          <p:cNvPr id="14" name="図 13">
            <a:extLst>
              <a:ext uri="{FF2B5EF4-FFF2-40B4-BE49-F238E27FC236}">
                <a16:creationId xmlns:a16="http://schemas.microsoft.com/office/drawing/2014/main" id="{5DE46B56-D7AB-FCCC-F1AA-7B5A8EB9C006}"/>
              </a:ext>
            </a:extLst>
          </p:cNvPr>
          <p:cNvPicPr>
            <a:picLocks noChangeAspect="1"/>
          </p:cNvPicPr>
          <p:nvPr/>
        </p:nvPicPr>
        <p:blipFill>
          <a:blip r:embed="rId5"/>
          <a:stretch>
            <a:fillRect/>
          </a:stretch>
        </p:blipFill>
        <p:spPr>
          <a:xfrm>
            <a:off x="5167713" y="4694038"/>
            <a:ext cx="3811827" cy="2116141"/>
          </a:xfrm>
          <a:prstGeom prst="rect">
            <a:avLst/>
          </a:prstGeom>
        </p:spPr>
      </p:pic>
      <p:sp>
        <p:nvSpPr>
          <p:cNvPr id="18" name="テキスト ボックス 17">
            <a:extLst>
              <a:ext uri="{FF2B5EF4-FFF2-40B4-BE49-F238E27FC236}">
                <a16:creationId xmlns:a16="http://schemas.microsoft.com/office/drawing/2014/main" id="{2D1F1722-DF53-EB53-382E-4C8EC2D5173F}"/>
              </a:ext>
            </a:extLst>
          </p:cNvPr>
          <p:cNvSpPr txBox="1"/>
          <p:nvPr/>
        </p:nvSpPr>
        <p:spPr>
          <a:xfrm>
            <a:off x="164460" y="4566520"/>
            <a:ext cx="5062458" cy="2308324"/>
          </a:xfrm>
          <a:prstGeom prst="rect">
            <a:avLst/>
          </a:prstGeom>
          <a:noFill/>
        </p:spPr>
        <p:txBody>
          <a:bodyPr wrap="square" rtlCol="0">
            <a:spAutoFit/>
          </a:bodyPr>
          <a:lstStyle/>
          <a:p>
            <a:r>
              <a:rPr kumimoji="1" lang="en-US" altLang="ja-JP" u="sng" dirty="0"/>
              <a:t>c &gt; 100y</a:t>
            </a:r>
            <a:r>
              <a:rPr kumimoji="1" lang="ja-JP" altLang="en-US" u="sng" dirty="0"/>
              <a:t>のとき</a:t>
            </a:r>
            <a:r>
              <a:rPr kumimoji="1" lang="en-US" altLang="ja-JP" u="sng" dirty="0"/>
              <a:t>P &gt; 100</a:t>
            </a:r>
            <a:r>
              <a:rPr kumimoji="1" lang="ja-JP" altLang="en-US" u="sng" dirty="0"/>
              <a:t>：</a:t>
            </a:r>
            <a:endParaRPr kumimoji="1" lang="en-US" altLang="ja-JP" u="sng" dirty="0"/>
          </a:p>
          <a:p>
            <a:r>
              <a:rPr kumimoji="1" lang="ja-JP" altLang="en-US" dirty="0"/>
              <a:t>投資家は市場金利より高いクーポンを受け取る代わりに償還時に初期投資額以下の金額を回収</a:t>
            </a:r>
            <a:endParaRPr kumimoji="1" lang="en-US" altLang="ja-JP" dirty="0"/>
          </a:p>
          <a:p>
            <a:pPr>
              <a:lnSpc>
                <a:spcPct val="150000"/>
              </a:lnSpc>
            </a:pPr>
            <a:r>
              <a:rPr kumimoji="1" lang="en-US" altLang="ja-JP" u="sng" dirty="0"/>
              <a:t> c = 100y</a:t>
            </a:r>
            <a:r>
              <a:rPr kumimoji="1" lang="ja-JP" altLang="en-US" u="sng" dirty="0"/>
              <a:t>のとき</a:t>
            </a:r>
            <a:r>
              <a:rPr kumimoji="1" lang="en-US" altLang="ja-JP" u="sng" dirty="0"/>
              <a:t>P=100</a:t>
            </a:r>
            <a:r>
              <a:rPr kumimoji="1" lang="ja-JP" altLang="en-US" u="sng" dirty="0"/>
              <a:t>：</a:t>
            </a:r>
            <a:endParaRPr kumimoji="1" lang="en-US" altLang="ja-JP" u="sng" dirty="0"/>
          </a:p>
          <a:p>
            <a:r>
              <a:rPr kumimoji="1" lang="ja-JP" altLang="en-US" dirty="0"/>
              <a:t>パー状態</a:t>
            </a:r>
            <a:endParaRPr kumimoji="1" lang="en-US" altLang="ja-JP" dirty="0"/>
          </a:p>
          <a:p>
            <a:pPr>
              <a:lnSpc>
                <a:spcPct val="150000"/>
              </a:lnSpc>
            </a:pPr>
            <a:r>
              <a:rPr kumimoji="1" lang="en-US" altLang="ja-JP" u="sng" dirty="0"/>
              <a:t>c &lt; 100y</a:t>
            </a:r>
            <a:r>
              <a:rPr kumimoji="1" lang="ja-JP" altLang="en-US" u="sng" dirty="0"/>
              <a:t>のとき</a:t>
            </a:r>
            <a:r>
              <a:rPr kumimoji="1" lang="en-US" altLang="ja-JP" u="sng" dirty="0"/>
              <a:t>P &lt; 100</a:t>
            </a:r>
            <a:r>
              <a:rPr kumimoji="1" lang="ja-JP" altLang="en-US" u="sng" dirty="0"/>
              <a:t>：</a:t>
            </a:r>
            <a:endParaRPr kumimoji="1" lang="en-US" altLang="ja-JP" u="sng" dirty="0"/>
          </a:p>
          <a:p>
            <a:r>
              <a:rPr kumimoji="1" lang="ja-JP" altLang="en-US" dirty="0"/>
              <a:t>ディスカウント状態</a:t>
            </a:r>
          </a:p>
        </p:txBody>
      </p:sp>
      <p:sp>
        <p:nvSpPr>
          <p:cNvPr id="20" name="テキスト ボックス 19">
            <a:extLst>
              <a:ext uri="{FF2B5EF4-FFF2-40B4-BE49-F238E27FC236}">
                <a16:creationId xmlns:a16="http://schemas.microsoft.com/office/drawing/2014/main" id="{7CD1361A-C157-04E3-1BAA-C2E7AF34B73C}"/>
              </a:ext>
            </a:extLst>
          </p:cNvPr>
          <p:cNvSpPr txBox="1"/>
          <p:nvPr/>
        </p:nvSpPr>
        <p:spPr>
          <a:xfrm>
            <a:off x="5764521" y="4514180"/>
            <a:ext cx="2677416" cy="261610"/>
          </a:xfrm>
          <a:prstGeom prst="rect">
            <a:avLst/>
          </a:prstGeom>
          <a:noFill/>
        </p:spPr>
        <p:txBody>
          <a:bodyPr wrap="square" rtlCol="0">
            <a:spAutoFit/>
          </a:bodyPr>
          <a:lstStyle/>
          <a:p>
            <a:r>
              <a:rPr kumimoji="1" lang="ja-JP" altLang="en-US" sz="1100" b="1" u="sng" dirty="0"/>
              <a:t>最終利回り</a:t>
            </a:r>
            <a:r>
              <a:rPr kumimoji="1" lang="en-US" altLang="ja-JP" sz="1100" b="1" u="sng" dirty="0"/>
              <a:t>1.5%</a:t>
            </a:r>
            <a:r>
              <a:rPr kumimoji="1" lang="ja-JP" altLang="en-US" sz="1100" b="1" u="sng" dirty="0"/>
              <a:t>の債券価格と残存年数</a:t>
            </a:r>
          </a:p>
        </p:txBody>
      </p:sp>
    </p:spTree>
    <p:extLst>
      <p:ext uri="{BB962C8B-B14F-4D97-AF65-F5344CB8AC3E}">
        <p14:creationId xmlns:p14="http://schemas.microsoft.com/office/powerpoint/2010/main" val="1059703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31C3F-DBAE-FDDB-1ACD-17D4C62BEE7E}"/>
            </a:ext>
          </a:extLst>
        </p:cNvPr>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013A951-6272-C5EA-2198-984D6C62FF28}"/>
              </a:ext>
            </a:extLst>
          </p:cNvPr>
          <p:cNvSpPr txBox="1"/>
          <p:nvPr/>
        </p:nvSpPr>
        <p:spPr>
          <a:xfrm>
            <a:off x="41115" y="783868"/>
            <a:ext cx="9102885" cy="1410643"/>
          </a:xfrm>
          <a:prstGeom prst="rect">
            <a:avLst/>
          </a:prstGeom>
          <a:noFill/>
        </p:spPr>
        <p:txBody>
          <a:bodyPr wrap="square">
            <a:spAutoFit/>
          </a:bodyPr>
          <a:lstStyle/>
          <a:p>
            <a:pPr marL="285750" indent="-285750">
              <a:buFont typeface="Wingdings" panose="05000000000000000000" pitchFamily="2" charset="2"/>
              <a:buChar char="n"/>
            </a:pPr>
            <a:r>
              <a:rPr lang="ja-JP" altLang="en-US" sz="1600" dirty="0"/>
              <a:t>同じ残存期間の利付債でもクーポンの大きさによって最終利回りに与える</a:t>
            </a:r>
            <a:endParaRPr lang="en-US" altLang="ja-JP" sz="1600" dirty="0"/>
          </a:p>
          <a:p>
            <a:pPr marL="742950" lvl="1" indent="-285750">
              <a:buFont typeface="Arial" panose="020B0604020202020204" pitchFamily="34" charset="0"/>
              <a:buChar char="•"/>
            </a:pPr>
            <a:r>
              <a:rPr lang="ja-JP" altLang="en-US" sz="1600" dirty="0"/>
              <a:t>スポットレートの期間構造が右上がりの場合：</a:t>
            </a:r>
            <a:endParaRPr lang="en-US" altLang="ja-JP" sz="1600" dirty="0"/>
          </a:p>
          <a:p>
            <a:pPr lvl="1"/>
            <a:r>
              <a:rPr lang="ja-JP" altLang="en-US" sz="1600" dirty="0"/>
              <a:t>　  クーポンが高いほど、短期の低金利で割り引かれる割合が大きく、最終利回りは低い</a:t>
            </a:r>
            <a:endParaRPr lang="en-US" altLang="ja-JP" sz="1600" dirty="0"/>
          </a:p>
          <a:p>
            <a:pPr lvl="1"/>
            <a:r>
              <a:rPr lang="ja-JP" altLang="en-US" sz="1600" dirty="0"/>
              <a:t>　  </a:t>
            </a:r>
            <a:r>
              <a:rPr lang="en-US" altLang="ja-JP" sz="1600" dirty="0"/>
              <a:t>CF</a:t>
            </a:r>
            <a:r>
              <a:rPr lang="ja-JP" altLang="en-US" sz="1600" dirty="0"/>
              <a:t>のうち「早い段階に受け取る部分」が大きいことに起因</a:t>
            </a:r>
            <a:endParaRPr lang="en-US" altLang="ja-JP" sz="1600" dirty="0"/>
          </a:p>
          <a:p>
            <a:pPr marL="285750" indent="-285750">
              <a:lnSpc>
                <a:spcPct val="150000"/>
              </a:lnSpc>
              <a:buFont typeface="Wingdings" panose="05000000000000000000" pitchFamily="2" charset="2"/>
              <a:buChar char="n"/>
            </a:pPr>
            <a:r>
              <a:rPr lang="ja-JP" altLang="en-US" sz="1600" dirty="0">
                <a:solidFill>
                  <a:srgbClr val="FF0000"/>
                </a:solidFill>
              </a:rPr>
              <a:t>債券どうしの比較において、最終利回りは適当な指標ではない</a:t>
            </a:r>
            <a:endParaRPr lang="en-US" altLang="ja-JP" sz="1600" dirty="0"/>
          </a:p>
        </p:txBody>
      </p:sp>
      <p:pic>
        <p:nvPicPr>
          <p:cNvPr id="3" name="図 2">
            <a:extLst>
              <a:ext uri="{FF2B5EF4-FFF2-40B4-BE49-F238E27FC236}">
                <a16:creationId xmlns:a16="http://schemas.microsoft.com/office/drawing/2014/main" id="{531782BC-6FDC-43D7-1FE9-D335A96D01CF}"/>
              </a:ext>
            </a:extLst>
          </p:cNvPr>
          <p:cNvPicPr>
            <a:picLocks noChangeAspect="1"/>
          </p:cNvPicPr>
          <p:nvPr/>
        </p:nvPicPr>
        <p:blipFill>
          <a:blip r:embed="rId2"/>
          <a:stretch>
            <a:fillRect/>
          </a:stretch>
        </p:blipFill>
        <p:spPr>
          <a:xfrm>
            <a:off x="567766" y="3990497"/>
            <a:ext cx="3260548" cy="1713501"/>
          </a:xfrm>
          <a:prstGeom prst="rect">
            <a:avLst/>
          </a:prstGeom>
        </p:spPr>
      </p:pic>
      <p:pic>
        <p:nvPicPr>
          <p:cNvPr id="13" name="図 12">
            <a:extLst>
              <a:ext uri="{FF2B5EF4-FFF2-40B4-BE49-F238E27FC236}">
                <a16:creationId xmlns:a16="http://schemas.microsoft.com/office/drawing/2014/main" id="{5E743493-25FA-5DAC-7ED3-B3AA2F4F8193}"/>
              </a:ext>
            </a:extLst>
          </p:cNvPr>
          <p:cNvPicPr>
            <a:picLocks noChangeAspect="1"/>
          </p:cNvPicPr>
          <p:nvPr/>
        </p:nvPicPr>
        <p:blipFill>
          <a:blip r:embed="rId3"/>
          <a:stretch>
            <a:fillRect/>
          </a:stretch>
        </p:blipFill>
        <p:spPr>
          <a:xfrm>
            <a:off x="4782800" y="4463809"/>
            <a:ext cx="3267531" cy="905001"/>
          </a:xfrm>
          <a:prstGeom prst="rect">
            <a:avLst/>
          </a:prstGeom>
        </p:spPr>
      </p:pic>
      <p:sp>
        <p:nvSpPr>
          <p:cNvPr id="16" name="正方形/長方形 15">
            <a:extLst>
              <a:ext uri="{FF2B5EF4-FFF2-40B4-BE49-F238E27FC236}">
                <a16:creationId xmlns:a16="http://schemas.microsoft.com/office/drawing/2014/main" id="{019426A4-5821-1C49-F3EC-51A2A7664D97}"/>
              </a:ext>
            </a:extLst>
          </p:cNvPr>
          <p:cNvSpPr/>
          <p:nvPr/>
        </p:nvSpPr>
        <p:spPr>
          <a:xfrm>
            <a:off x="4782800" y="4753557"/>
            <a:ext cx="507828" cy="45250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2B30665-324B-77E1-51C2-75D858EB8A07}"/>
              </a:ext>
            </a:extLst>
          </p:cNvPr>
          <p:cNvSpPr txBox="1"/>
          <p:nvPr/>
        </p:nvSpPr>
        <p:spPr>
          <a:xfrm>
            <a:off x="153650" y="127905"/>
            <a:ext cx="4629150" cy="400110"/>
          </a:xfrm>
          <a:prstGeom prst="rect">
            <a:avLst/>
          </a:prstGeom>
          <a:noFill/>
        </p:spPr>
        <p:txBody>
          <a:bodyPr wrap="square">
            <a:spAutoFit/>
          </a:bodyPr>
          <a:lstStyle/>
          <a:p>
            <a:r>
              <a:rPr lang="ja-JP" altLang="en-US" sz="2000" b="1" dirty="0">
                <a:solidFill>
                  <a:srgbClr val="0000FF"/>
                </a:solidFill>
              </a:rPr>
              <a:t>クーポン効果の影響</a:t>
            </a:r>
            <a:endParaRPr lang="ja-JP" altLang="en-US" sz="2000" dirty="0">
              <a:solidFill>
                <a:srgbClr val="0000FF"/>
              </a:solidFill>
            </a:endParaRPr>
          </a:p>
        </p:txBody>
      </p:sp>
      <p:sp>
        <p:nvSpPr>
          <p:cNvPr id="5" name="テキスト ボックス 4">
            <a:extLst>
              <a:ext uri="{FF2B5EF4-FFF2-40B4-BE49-F238E27FC236}">
                <a16:creationId xmlns:a16="http://schemas.microsoft.com/office/drawing/2014/main" id="{465AA26D-6154-446C-06A1-D157D1F5AF20}"/>
              </a:ext>
            </a:extLst>
          </p:cNvPr>
          <p:cNvSpPr txBox="1"/>
          <p:nvPr/>
        </p:nvSpPr>
        <p:spPr>
          <a:xfrm>
            <a:off x="364450" y="2974344"/>
            <a:ext cx="7791707" cy="369332"/>
          </a:xfrm>
          <a:prstGeom prst="rect">
            <a:avLst/>
          </a:prstGeom>
          <a:noFill/>
        </p:spPr>
        <p:txBody>
          <a:bodyPr wrap="square" rtlCol="0">
            <a:spAutoFit/>
          </a:bodyPr>
          <a:lstStyle/>
          <a:p>
            <a:r>
              <a:rPr kumimoji="1" lang="ja-JP" altLang="en-US" u="sng" dirty="0"/>
              <a:t>例：</a:t>
            </a:r>
            <a:r>
              <a:rPr kumimoji="1" lang="en-US" altLang="ja-JP" u="sng" dirty="0"/>
              <a:t>1</a:t>
            </a:r>
            <a:r>
              <a:rPr kumimoji="1" lang="ja-JP" altLang="en-US" u="sng" dirty="0"/>
              <a:t>年もののスポットレートが </a:t>
            </a:r>
            <a:r>
              <a:rPr kumimoji="1" lang="en-US" altLang="ja-JP" u="sng" dirty="0"/>
              <a:t>0% </a:t>
            </a:r>
            <a:r>
              <a:rPr kumimoji="1" lang="ja-JP" altLang="en-US" u="sng" dirty="0"/>
              <a:t>で、</a:t>
            </a:r>
            <a:r>
              <a:rPr kumimoji="1" lang="en-US" altLang="ja-JP" u="sng" dirty="0"/>
              <a:t>2</a:t>
            </a:r>
            <a:r>
              <a:rPr kumimoji="1" lang="ja-JP" altLang="en-US" u="sng" dirty="0"/>
              <a:t>年もののスポットレートが </a:t>
            </a:r>
            <a:r>
              <a:rPr kumimoji="1" lang="en-US" altLang="ja-JP" u="sng" dirty="0"/>
              <a:t>10%</a:t>
            </a:r>
            <a:endParaRPr kumimoji="1" lang="ja-JP" altLang="en-US" u="sng" dirty="0"/>
          </a:p>
        </p:txBody>
      </p:sp>
      <p:sp>
        <p:nvSpPr>
          <p:cNvPr id="6" name="テキスト ボックス 5">
            <a:extLst>
              <a:ext uri="{FF2B5EF4-FFF2-40B4-BE49-F238E27FC236}">
                <a16:creationId xmlns:a16="http://schemas.microsoft.com/office/drawing/2014/main" id="{728BF02B-8766-F12C-60B7-73F8ED01E0D3}"/>
              </a:ext>
            </a:extLst>
          </p:cNvPr>
          <p:cNvSpPr txBox="1"/>
          <p:nvPr/>
        </p:nvSpPr>
        <p:spPr>
          <a:xfrm>
            <a:off x="1055040" y="3651943"/>
            <a:ext cx="2286000" cy="338554"/>
          </a:xfrm>
          <a:prstGeom prst="rect">
            <a:avLst/>
          </a:prstGeom>
          <a:noFill/>
        </p:spPr>
        <p:txBody>
          <a:bodyPr wrap="square" rtlCol="0">
            <a:spAutoFit/>
          </a:bodyPr>
          <a:lstStyle/>
          <a:p>
            <a:pPr algn="ctr"/>
            <a:r>
              <a:rPr kumimoji="1" lang="ja-JP" altLang="en-US" sz="1600" dirty="0"/>
              <a:t>２年債の各数値</a:t>
            </a:r>
          </a:p>
        </p:txBody>
      </p:sp>
    </p:spTree>
    <p:extLst>
      <p:ext uri="{BB962C8B-B14F-4D97-AF65-F5344CB8AC3E}">
        <p14:creationId xmlns:p14="http://schemas.microsoft.com/office/powerpoint/2010/main" val="2605462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FF32D-7358-9136-8F48-A6149F38390D}"/>
            </a:ext>
          </a:extLst>
        </p:cNvPr>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92E8E03-64A6-5104-D428-BBCCFC611890}"/>
              </a:ext>
            </a:extLst>
          </p:cNvPr>
          <p:cNvSpPr txBox="1"/>
          <p:nvPr/>
        </p:nvSpPr>
        <p:spPr>
          <a:xfrm>
            <a:off x="180975" y="88612"/>
            <a:ext cx="4572000" cy="461665"/>
          </a:xfrm>
          <a:prstGeom prst="rect">
            <a:avLst/>
          </a:prstGeom>
          <a:noFill/>
        </p:spPr>
        <p:txBody>
          <a:bodyPr wrap="square">
            <a:spAutoFit/>
          </a:bodyPr>
          <a:lstStyle/>
          <a:p>
            <a:r>
              <a:rPr lang="ja-JP" altLang="en-US" sz="2400" b="1" dirty="0">
                <a:solidFill>
                  <a:srgbClr val="0000FF"/>
                </a:solidFill>
              </a:rPr>
              <a:t>スプレッド</a:t>
            </a:r>
          </a:p>
        </p:txBody>
      </p:sp>
      <p:sp>
        <p:nvSpPr>
          <p:cNvPr id="7" name="テキスト ボックス 6">
            <a:extLst>
              <a:ext uri="{FF2B5EF4-FFF2-40B4-BE49-F238E27FC236}">
                <a16:creationId xmlns:a16="http://schemas.microsoft.com/office/drawing/2014/main" id="{24082B7A-DA0C-654D-C918-A554A552AC7E}"/>
              </a:ext>
            </a:extLst>
          </p:cNvPr>
          <p:cNvSpPr txBox="1"/>
          <p:nvPr/>
        </p:nvSpPr>
        <p:spPr>
          <a:xfrm>
            <a:off x="366746" y="686544"/>
            <a:ext cx="8410508" cy="1600438"/>
          </a:xfrm>
          <a:prstGeom prst="rect">
            <a:avLst/>
          </a:prstGeom>
          <a:noFill/>
        </p:spPr>
        <p:txBody>
          <a:bodyPr wrap="square">
            <a:spAutoFit/>
          </a:bodyPr>
          <a:lstStyle/>
          <a:p>
            <a:pPr marL="285750" indent="-285750">
              <a:buFont typeface="Wingdings" panose="05000000000000000000" pitchFamily="2" charset="2"/>
              <a:buChar char="n"/>
            </a:pPr>
            <a:r>
              <a:rPr lang="ja-JP" altLang="en-US" sz="1400" dirty="0"/>
              <a:t>スプレッド：通常、ある債券や債券群を別の債券間の利回り差</a:t>
            </a:r>
            <a:endParaRPr lang="en-US" altLang="ja-JP" sz="1400" dirty="0"/>
          </a:p>
          <a:p>
            <a:r>
              <a:rPr lang="ja-JP" altLang="en-US" sz="1400" dirty="0"/>
              <a:t>（例：欧州間債券スプレッド➡信用力が高いドイツがベンチマーク）</a:t>
            </a:r>
            <a:endParaRPr lang="en-US" altLang="ja-JP" sz="1400" dirty="0"/>
          </a:p>
          <a:p>
            <a:pPr marL="742950" lvl="1" indent="-285750">
              <a:buFont typeface="Wingdings" panose="05000000000000000000" pitchFamily="2" charset="2"/>
              <a:buChar char="n"/>
            </a:pPr>
            <a:r>
              <a:rPr lang="ja-JP" altLang="en-US" sz="1400" dirty="0"/>
              <a:t>注意点</a:t>
            </a:r>
            <a:endParaRPr lang="en-US" altLang="ja-JP" sz="1400" dirty="0"/>
          </a:p>
          <a:p>
            <a:pPr marL="1200150" lvl="2" indent="-285750">
              <a:buFont typeface="Arial" panose="020B0604020202020204" pitchFamily="34" charset="0"/>
              <a:buChar char="•"/>
            </a:pPr>
            <a:r>
              <a:rPr lang="ja-JP" altLang="en-US" sz="1400" dirty="0"/>
              <a:t>同じ満期のベンチマーク債が存在しないことが多く、スプレッドには「期間差」や「信用差」などが混在</a:t>
            </a:r>
            <a:endParaRPr lang="en-US" altLang="ja-JP" sz="1400" dirty="0"/>
          </a:p>
          <a:p>
            <a:pPr marL="1200150" lvl="2" indent="-285750">
              <a:buFont typeface="Arial" panose="020B0604020202020204" pitchFamily="34" charset="0"/>
              <a:buChar char="•"/>
            </a:pPr>
            <a:r>
              <a:rPr lang="ja-JP" altLang="en-US" sz="1400" dirty="0"/>
              <a:t>クーポン効果を受けやすい</a:t>
            </a:r>
            <a:endParaRPr lang="en-US" altLang="ja-JP" sz="1400" dirty="0"/>
          </a:p>
          <a:p>
            <a:pPr marL="285750" indent="-285750">
              <a:buFont typeface="Wingdings" panose="05000000000000000000" pitchFamily="2" charset="2"/>
              <a:buChar char="n"/>
            </a:pPr>
            <a:r>
              <a:rPr lang="ja-JP" altLang="en-US" sz="1400" dirty="0"/>
              <a:t>債券スプレッド：現在価格差を金利スプレッドという形で表現</a:t>
            </a:r>
          </a:p>
        </p:txBody>
      </p:sp>
      <p:pic>
        <p:nvPicPr>
          <p:cNvPr id="11" name="図 10">
            <a:extLst>
              <a:ext uri="{FF2B5EF4-FFF2-40B4-BE49-F238E27FC236}">
                <a16:creationId xmlns:a16="http://schemas.microsoft.com/office/drawing/2014/main" id="{87E28FB6-EAD9-38CE-5EE4-CBA98B2BF546}"/>
              </a:ext>
            </a:extLst>
          </p:cNvPr>
          <p:cNvPicPr>
            <a:picLocks noChangeAspect="1"/>
          </p:cNvPicPr>
          <p:nvPr/>
        </p:nvPicPr>
        <p:blipFill>
          <a:blip r:embed="rId2"/>
          <a:stretch>
            <a:fillRect/>
          </a:stretch>
        </p:blipFill>
        <p:spPr>
          <a:xfrm>
            <a:off x="500737" y="3908860"/>
            <a:ext cx="6968054" cy="627753"/>
          </a:xfrm>
          <a:prstGeom prst="rect">
            <a:avLst/>
          </a:prstGeom>
        </p:spPr>
      </p:pic>
      <p:pic>
        <p:nvPicPr>
          <p:cNvPr id="14" name="図 13">
            <a:extLst>
              <a:ext uri="{FF2B5EF4-FFF2-40B4-BE49-F238E27FC236}">
                <a16:creationId xmlns:a16="http://schemas.microsoft.com/office/drawing/2014/main" id="{3C40F725-F74A-684C-AEBC-325E20336483}"/>
              </a:ext>
            </a:extLst>
          </p:cNvPr>
          <p:cNvPicPr>
            <a:picLocks noChangeAspect="1"/>
          </p:cNvPicPr>
          <p:nvPr/>
        </p:nvPicPr>
        <p:blipFill>
          <a:blip r:embed="rId3"/>
          <a:stretch>
            <a:fillRect/>
          </a:stretch>
        </p:blipFill>
        <p:spPr>
          <a:xfrm>
            <a:off x="500737" y="4731992"/>
            <a:ext cx="7444304" cy="592453"/>
          </a:xfrm>
          <a:prstGeom prst="rect">
            <a:avLst/>
          </a:prstGeom>
        </p:spPr>
      </p:pic>
      <p:sp>
        <p:nvSpPr>
          <p:cNvPr id="18" name="テキスト ボックス 17">
            <a:extLst>
              <a:ext uri="{FF2B5EF4-FFF2-40B4-BE49-F238E27FC236}">
                <a16:creationId xmlns:a16="http://schemas.microsoft.com/office/drawing/2014/main" id="{F7B30841-615F-854F-9ED1-5F7EB1056F0D}"/>
              </a:ext>
            </a:extLst>
          </p:cNvPr>
          <p:cNvSpPr txBox="1"/>
          <p:nvPr/>
        </p:nvSpPr>
        <p:spPr>
          <a:xfrm>
            <a:off x="366746" y="3114228"/>
            <a:ext cx="8591550" cy="646331"/>
          </a:xfrm>
          <a:prstGeom prst="rect">
            <a:avLst/>
          </a:prstGeom>
          <a:noFill/>
        </p:spPr>
        <p:txBody>
          <a:bodyPr wrap="square">
            <a:spAutoFit/>
          </a:bodyPr>
          <a:lstStyle/>
          <a:p>
            <a:r>
              <a:rPr lang="ja-JP" altLang="en-US" dirty="0"/>
              <a:t>フォワードレートは、満期</a:t>
            </a:r>
            <a:r>
              <a:rPr lang="en-US" altLang="ja-JP" dirty="0"/>
              <a:t>0.5</a:t>
            </a:r>
            <a:r>
              <a:rPr lang="ja-JP" altLang="en-US" dirty="0"/>
              <a:t>年、</a:t>
            </a:r>
            <a:r>
              <a:rPr lang="en-US" altLang="ja-JP" dirty="0"/>
              <a:t>1.0</a:t>
            </a:r>
            <a:r>
              <a:rPr lang="ja-JP" altLang="en-US" dirty="0"/>
              <a:t>年、</a:t>
            </a:r>
            <a:r>
              <a:rPr lang="en-US" altLang="ja-JP" dirty="0"/>
              <a:t>1.5</a:t>
            </a:r>
            <a:r>
              <a:rPr lang="ja-JP" altLang="en-US" dirty="0"/>
              <a:t>年でそれぞれ </a:t>
            </a:r>
            <a:r>
              <a:rPr lang="en-US" altLang="ja-JP" dirty="0"/>
              <a:t>0.0154%</a:t>
            </a:r>
            <a:r>
              <a:rPr lang="ja-JP" altLang="en-US" dirty="0"/>
              <a:t>、</a:t>
            </a:r>
            <a:r>
              <a:rPr lang="en-US" altLang="ja-JP" dirty="0"/>
              <a:t>0.1008%</a:t>
            </a:r>
            <a:r>
              <a:rPr lang="ja-JP" altLang="en-US" dirty="0"/>
              <a:t>、</a:t>
            </a:r>
            <a:r>
              <a:rPr lang="en-US" altLang="ja-JP" dirty="0"/>
              <a:t>0.1833% </a:t>
            </a:r>
            <a:r>
              <a:rPr lang="ja-JP" altLang="en-US" dirty="0"/>
              <a:t>だとする</a:t>
            </a:r>
          </a:p>
        </p:txBody>
      </p:sp>
      <p:sp>
        <p:nvSpPr>
          <p:cNvPr id="2" name="テキスト ボックス 1">
            <a:extLst>
              <a:ext uri="{FF2B5EF4-FFF2-40B4-BE49-F238E27FC236}">
                <a16:creationId xmlns:a16="http://schemas.microsoft.com/office/drawing/2014/main" id="{6730695E-D034-1FF3-857D-468D8DE955D5}"/>
              </a:ext>
            </a:extLst>
          </p:cNvPr>
          <p:cNvSpPr txBox="1"/>
          <p:nvPr/>
        </p:nvSpPr>
        <p:spPr>
          <a:xfrm>
            <a:off x="366746" y="2790825"/>
            <a:ext cx="1368037" cy="369332"/>
          </a:xfrm>
          <a:prstGeom prst="rect">
            <a:avLst/>
          </a:prstGeom>
          <a:noFill/>
        </p:spPr>
        <p:txBody>
          <a:bodyPr wrap="square" rtlCol="0">
            <a:spAutoFit/>
          </a:bodyPr>
          <a:lstStyle/>
          <a:p>
            <a:r>
              <a:rPr kumimoji="1" lang="ja-JP" altLang="en-US" dirty="0">
                <a:highlight>
                  <a:srgbClr val="FFFF00"/>
                </a:highlight>
              </a:rPr>
              <a:t>例：</a:t>
            </a:r>
          </a:p>
        </p:txBody>
      </p:sp>
    </p:spTree>
    <p:extLst>
      <p:ext uri="{BB962C8B-B14F-4D97-AF65-F5344CB8AC3E}">
        <p14:creationId xmlns:p14="http://schemas.microsoft.com/office/powerpoint/2010/main" val="1056793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6178C07-D475-9D9A-AF77-0A3B767F9FC6}"/>
              </a:ext>
            </a:extLst>
          </p:cNvPr>
          <p:cNvSpPr txBox="1"/>
          <p:nvPr/>
        </p:nvSpPr>
        <p:spPr>
          <a:xfrm>
            <a:off x="919165" y="2223345"/>
            <a:ext cx="2286000" cy="369332"/>
          </a:xfrm>
          <a:prstGeom prst="rect">
            <a:avLst/>
          </a:prstGeom>
          <a:noFill/>
        </p:spPr>
        <p:txBody>
          <a:bodyPr wrap="square">
            <a:spAutoFit/>
          </a:bodyPr>
          <a:lstStyle/>
          <a:p>
            <a:r>
              <a:rPr lang="en-US" altLang="ja-JP" dirty="0"/>
              <a:t>realized forwards</a:t>
            </a:r>
            <a:endParaRPr lang="ja-JP" altLang="en-US" dirty="0"/>
          </a:p>
        </p:txBody>
      </p:sp>
      <p:sp>
        <p:nvSpPr>
          <p:cNvPr id="5" name="テキスト ボックス 4">
            <a:extLst>
              <a:ext uri="{FF2B5EF4-FFF2-40B4-BE49-F238E27FC236}">
                <a16:creationId xmlns:a16="http://schemas.microsoft.com/office/drawing/2014/main" id="{23370704-3782-2B15-835A-6DC773ACC0EC}"/>
              </a:ext>
            </a:extLst>
          </p:cNvPr>
          <p:cNvSpPr txBox="1"/>
          <p:nvPr/>
        </p:nvSpPr>
        <p:spPr>
          <a:xfrm>
            <a:off x="5491160" y="2188984"/>
            <a:ext cx="2733675" cy="369332"/>
          </a:xfrm>
          <a:prstGeom prst="rect">
            <a:avLst/>
          </a:prstGeom>
          <a:noFill/>
        </p:spPr>
        <p:txBody>
          <a:bodyPr wrap="square">
            <a:spAutoFit/>
          </a:bodyPr>
          <a:lstStyle/>
          <a:p>
            <a:r>
              <a:rPr lang="en-US" altLang="ja-JP" dirty="0"/>
              <a:t>unchanged term structure</a:t>
            </a:r>
            <a:endParaRPr lang="ja-JP" altLang="en-US" dirty="0"/>
          </a:p>
        </p:txBody>
      </p:sp>
      <p:pic>
        <p:nvPicPr>
          <p:cNvPr id="7" name="図 6">
            <a:extLst>
              <a:ext uri="{FF2B5EF4-FFF2-40B4-BE49-F238E27FC236}">
                <a16:creationId xmlns:a16="http://schemas.microsoft.com/office/drawing/2014/main" id="{1F398CEF-FEF7-68B1-2A5E-6E8E1C71671F}"/>
              </a:ext>
            </a:extLst>
          </p:cNvPr>
          <p:cNvPicPr>
            <a:picLocks noChangeAspect="1"/>
          </p:cNvPicPr>
          <p:nvPr/>
        </p:nvPicPr>
        <p:blipFill>
          <a:blip r:embed="rId2"/>
          <a:stretch>
            <a:fillRect/>
          </a:stretch>
        </p:blipFill>
        <p:spPr>
          <a:xfrm>
            <a:off x="85725" y="3199759"/>
            <a:ext cx="4312543" cy="1673894"/>
          </a:xfrm>
          <a:prstGeom prst="rect">
            <a:avLst/>
          </a:prstGeom>
        </p:spPr>
      </p:pic>
      <p:sp>
        <p:nvSpPr>
          <p:cNvPr id="2" name="テキスト ボックス 1">
            <a:extLst>
              <a:ext uri="{FF2B5EF4-FFF2-40B4-BE49-F238E27FC236}">
                <a16:creationId xmlns:a16="http://schemas.microsoft.com/office/drawing/2014/main" id="{F7BB0ADA-F375-B4B5-B022-EFB1334A9801}"/>
              </a:ext>
            </a:extLst>
          </p:cNvPr>
          <p:cNvSpPr txBox="1"/>
          <p:nvPr/>
        </p:nvSpPr>
        <p:spPr>
          <a:xfrm>
            <a:off x="28575" y="103581"/>
            <a:ext cx="3390900" cy="461665"/>
          </a:xfrm>
          <a:prstGeom prst="rect">
            <a:avLst/>
          </a:prstGeom>
          <a:noFill/>
        </p:spPr>
        <p:txBody>
          <a:bodyPr wrap="square">
            <a:spAutoFit/>
          </a:bodyPr>
          <a:lstStyle/>
          <a:p>
            <a:r>
              <a:rPr lang="ja-JP" altLang="en-US" sz="2400" b="1" dirty="0">
                <a:solidFill>
                  <a:srgbClr val="0000FF"/>
                </a:solidFill>
              </a:rPr>
              <a:t>米国債の損益帰属分析</a:t>
            </a:r>
          </a:p>
        </p:txBody>
      </p:sp>
      <p:sp>
        <p:nvSpPr>
          <p:cNvPr id="4" name="テキスト ボックス 3">
            <a:extLst>
              <a:ext uri="{FF2B5EF4-FFF2-40B4-BE49-F238E27FC236}">
                <a16:creationId xmlns:a16="http://schemas.microsoft.com/office/drawing/2014/main" id="{663F171C-C6A7-2B5D-60C0-CFC76418BFB6}"/>
              </a:ext>
            </a:extLst>
          </p:cNvPr>
          <p:cNvSpPr txBox="1"/>
          <p:nvPr/>
        </p:nvSpPr>
        <p:spPr>
          <a:xfrm>
            <a:off x="76200" y="563631"/>
            <a:ext cx="8748712" cy="923330"/>
          </a:xfrm>
          <a:prstGeom prst="rect">
            <a:avLst/>
          </a:prstGeom>
          <a:noFill/>
        </p:spPr>
        <p:txBody>
          <a:bodyPr wrap="square" rtlCol="0">
            <a:spAutoFit/>
          </a:bodyPr>
          <a:lstStyle/>
          <a:p>
            <a:r>
              <a:rPr kumimoji="1" lang="ja-JP" altLang="en-US" dirty="0"/>
              <a:t>損益の変動に対し、各要因の影響を定量する</a:t>
            </a:r>
            <a:endParaRPr kumimoji="1" lang="en-US" altLang="ja-JP" dirty="0"/>
          </a:p>
          <a:p>
            <a:r>
              <a:rPr lang="ja-JP" altLang="en-US" dirty="0"/>
              <a:t>金利が「変化しない」ことを表現するために市場でよく用いられる二つのシナリオを示す</a:t>
            </a:r>
            <a:endParaRPr kumimoji="1" lang="ja-JP" altLang="en-US" dirty="0"/>
          </a:p>
        </p:txBody>
      </p:sp>
      <p:sp>
        <p:nvSpPr>
          <p:cNvPr id="10" name="テキスト ボックス 9">
            <a:extLst>
              <a:ext uri="{FF2B5EF4-FFF2-40B4-BE49-F238E27FC236}">
                <a16:creationId xmlns:a16="http://schemas.microsoft.com/office/drawing/2014/main" id="{5EC1B760-A4B5-8FD8-F3E1-7EAC31650E1B}"/>
              </a:ext>
            </a:extLst>
          </p:cNvPr>
          <p:cNvSpPr txBox="1"/>
          <p:nvPr/>
        </p:nvSpPr>
        <p:spPr>
          <a:xfrm>
            <a:off x="76200" y="2650343"/>
            <a:ext cx="4248150" cy="584775"/>
          </a:xfrm>
          <a:prstGeom prst="rect">
            <a:avLst/>
          </a:prstGeom>
          <a:noFill/>
        </p:spPr>
        <p:txBody>
          <a:bodyPr wrap="square">
            <a:spAutoFit/>
          </a:bodyPr>
          <a:lstStyle/>
          <a:p>
            <a:r>
              <a:rPr lang="ja-JP" altLang="en-US" sz="1600" dirty="0"/>
              <a:t>「今日の </a:t>
            </a:r>
            <a:r>
              <a:rPr lang="en-US" altLang="ja-JP" sz="1600" dirty="0"/>
              <a:t>t </a:t>
            </a:r>
            <a:r>
              <a:rPr lang="ja-JP" altLang="en-US" sz="1600" dirty="0"/>
              <a:t>年後の半年金利が、本当に </a:t>
            </a:r>
            <a:r>
              <a:rPr lang="en-US" altLang="ja-JP" sz="1600" dirty="0"/>
              <a:t>t </a:t>
            </a:r>
            <a:r>
              <a:rPr lang="ja-JP" altLang="en-US" sz="1600" dirty="0"/>
              <a:t>年後にも半年金利として実現する」と仮定</a:t>
            </a:r>
          </a:p>
        </p:txBody>
      </p:sp>
      <p:sp>
        <p:nvSpPr>
          <p:cNvPr id="14" name="テキスト ボックス 13">
            <a:extLst>
              <a:ext uri="{FF2B5EF4-FFF2-40B4-BE49-F238E27FC236}">
                <a16:creationId xmlns:a16="http://schemas.microsoft.com/office/drawing/2014/main" id="{60A66F8D-6CE5-7D83-E472-996F3F70DC9E}"/>
              </a:ext>
            </a:extLst>
          </p:cNvPr>
          <p:cNvSpPr txBox="1"/>
          <p:nvPr/>
        </p:nvSpPr>
        <p:spPr>
          <a:xfrm>
            <a:off x="95250" y="4961404"/>
            <a:ext cx="4312543" cy="461665"/>
          </a:xfrm>
          <a:prstGeom prst="rect">
            <a:avLst/>
          </a:prstGeom>
          <a:noFill/>
        </p:spPr>
        <p:txBody>
          <a:bodyPr wrap="square">
            <a:spAutoFit/>
          </a:bodyPr>
          <a:lstStyle/>
          <a:p>
            <a:r>
              <a:rPr lang="en-US" altLang="ja-JP" sz="1200" dirty="0"/>
              <a:t>2020</a:t>
            </a:r>
            <a:r>
              <a:rPr lang="ja-JP" altLang="en-US" sz="1200" dirty="0"/>
              <a:t>年</a:t>
            </a:r>
            <a:r>
              <a:rPr lang="en-US" altLang="ja-JP" sz="1200" dirty="0"/>
              <a:t>11</a:t>
            </a:r>
            <a:r>
              <a:rPr lang="ja-JP" altLang="en-US" sz="1200" dirty="0"/>
              <a:t>月</a:t>
            </a:r>
            <a:r>
              <a:rPr lang="en-US" altLang="ja-JP" sz="1200" dirty="0"/>
              <a:t>13</a:t>
            </a:r>
            <a:r>
              <a:rPr lang="ja-JP" altLang="en-US" sz="1200" dirty="0"/>
              <a:t>日時点の「半年先の半年金利」</a:t>
            </a:r>
            <a:r>
              <a:rPr lang="en-US" altLang="ja-JP" sz="1200" dirty="0"/>
              <a:t>0.1013% </a:t>
            </a:r>
          </a:p>
          <a:p>
            <a:r>
              <a:rPr lang="en-US" altLang="ja-JP" sz="1200" dirty="0"/>
              <a:t>→ </a:t>
            </a:r>
            <a:r>
              <a:rPr lang="ja-JP" altLang="en-US" sz="1200" dirty="0"/>
              <a:t>実際に </a:t>
            </a:r>
            <a:r>
              <a:rPr lang="en-US" altLang="ja-JP" sz="1200" dirty="0"/>
              <a:t>2021</a:t>
            </a:r>
            <a:r>
              <a:rPr lang="ja-JP" altLang="en-US" sz="1200" dirty="0"/>
              <a:t>年</a:t>
            </a:r>
            <a:r>
              <a:rPr lang="en-US" altLang="ja-JP" sz="1200" dirty="0"/>
              <a:t>5</a:t>
            </a:r>
            <a:r>
              <a:rPr lang="ja-JP" altLang="en-US" sz="1200" dirty="0"/>
              <a:t>月</a:t>
            </a:r>
            <a:r>
              <a:rPr lang="en-US" altLang="ja-JP" sz="1200" dirty="0"/>
              <a:t>14</a:t>
            </a:r>
            <a:r>
              <a:rPr lang="ja-JP" altLang="en-US" sz="1200" dirty="0"/>
              <a:t>日の半年金利が </a:t>
            </a:r>
            <a:r>
              <a:rPr lang="en-US" altLang="ja-JP" sz="1200" dirty="0"/>
              <a:t>0.1013% </a:t>
            </a:r>
            <a:r>
              <a:rPr lang="ja-JP" altLang="en-US" sz="1200" dirty="0"/>
              <a:t>として実現</a:t>
            </a:r>
          </a:p>
        </p:txBody>
      </p:sp>
      <p:sp>
        <p:nvSpPr>
          <p:cNvPr id="16" name="テキスト ボックス 15">
            <a:extLst>
              <a:ext uri="{FF2B5EF4-FFF2-40B4-BE49-F238E27FC236}">
                <a16:creationId xmlns:a16="http://schemas.microsoft.com/office/drawing/2014/main" id="{D6E0BB40-B994-7293-742E-7342878DDDA4}"/>
              </a:ext>
            </a:extLst>
          </p:cNvPr>
          <p:cNvSpPr txBox="1"/>
          <p:nvPr/>
        </p:nvSpPr>
        <p:spPr>
          <a:xfrm>
            <a:off x="4810123" y="2657969"/>
            <a:ext cx="4248150" cy="1169551"/>
          </a:xfrm>
          <a:prstGeom prst="rect">
            <a:avLst/>
          </a:prstGeom>
          <a:noFill/>
        </p:spPr>
        <p:txBody>
          <a:bodyPr wrap="square">
            <a:spAutoFit/>
          </a:bodyPr>
          <a:lstStyle/>
          <a:p>
            <a:r>
              <a:rPr lang="ja-JP" altLang="en-US" sz="1400" dirty="0"/>
              <a:t>フォワード金利カーブ全体が各期日においてずっと同じまま保持されると仮定</a:t>
            </a:r>
            <a:endParaRPr lang="en-US" altLang="ja-JP" sz="1400" dirty="0"/>
          </a:p>
          <a:p>
            <a:r>
              <a:rPr lang="en-US" altLang="ja-JP" sz="1400" dirty="0"/>
              <a:t>2020</a:t>
            </a:r>
            <a:r>
              <a:rPr lang="ja-JP" altLang="en-US" sz="1400" dirty="0"/>
              <a:t>年</a:t>
            </a:r>
            <a:r>
              <a:rPr lang="en-US" altLang="ja-JP" sz="1400" dirty="0"/>
              <a:t>11</a:t>
            </a:r>
            <a:r>
              <a:rPr lang="ja-JP" altLang="en-US" sz="1400" dirty="0"/>
              <a:t>月</a:t>
            </a:r>
            <a:r>
              <a:rPr lang="en-US" altLang="ja-JP" sz="1400" dirty="0"/>
              <a:t>13</a:t>
            </a:r>
            <a:r>
              <a:rPr lang="ja-JP" altLang="en-US" sz="1400" dirty="0"/>
              <a:t>日時点のフォワード金利カーブが、</a:t>
            </a:r>
            <a:r>
              <a:rPr lang="en-US" altLang="ja-JP" sz="1400" dirty="0"/>
              <a:t>1</a:t>
            </a:r>
            <a:r>
              <a:rPr lang="ja-JP" altLang="en-US" sz="1400" dirty="0"/>
              <a:t>日後も半年後も</a:t>
            </a:r>
            <a:r>
              <a:rPr lang="en-US" altLang="ja-JP" sz="1400" dirty="0"/>
              <a:t>1</a:t>
            </a:r>
            <a:r>
              <a:rPr lang="ja-JP" altLang="en-US" sz="1400" dirty="0"/>
              <a:t>年後も、さらには</a:t>
            </a:r>
            <a:r>
              <a:rPr lang="en-US" altLang="ja-JP" sz="1400" dirty="0"/>
              <a:t>1.5</a:t>
            </a:r>
            <a:r>
              <a:rPr lang="ja-JP" altLang="en-US" sz="1400" dirty="0"/>
              <a:t>年後もまったく同じ形をしているという想定</a:t>
            </a:r>
          </a:p>
        </p:txBody>
      </p:sp>
      <p:pic>
        <p:nvPicPr>
          <p:cNvPr id="17" name="図 16">
            <a:extLst>
              <a:ext uri="{FF2B5EF4-FFF2-40B4-BE49-F238E27FC236}">
                <a16:creationId xmlns:a16="http://schemas.microsoft.com/office/drawing/2014/main" id="{F1CF0E24-D9D4-D0A4-DD84-6C581AC7D9FD}"/>
              </a:ext>
            </a:extLst>
          </p:cNvPr>
          <p:cNvPicPr>
            <a:picLocks noChangeAspect="1"/>
          </p:cNvPicPr>
          <p:nvPr/>
        </p:nvPicPr>
        <p:blipFill>
          <a:blip r:embed="rId2"/>
          <a:stretch>
            <a:fillRect/>
          </a:stretch>
        </p:blipFill>
        <p:spPr>
          <a:xfrm>
            <a:off x="4831456" y="3767865"/>
            <a:ext cx="4312543" cy="1673894"/>
          </a:xfrm>
          <a:prstGeom prst="rect">
            <a:avLst/>
          </a:prstGeom>
        </p:spPr>
      </p:pic>
      <p:pic>
        <p:nvPicPr>
          <p:cNvPr id="18" name="図 17">
            <a:extLst>
              <a:ext uri="{FF2B5EF4-FFF2-40B4-BE49-F238E27FC236}">
                <a16:creationId xmlns:a16="http://schemas.microsoft.com/office/drawing/2014/main" id="{1CB78109-4B90-7B81-28B5-B814AF15D90C}"/>
              </a:ext>
            </a:extLst>
          </p:cNvPr>
          <p:cNvPicPr>
            <a:picLocks noChangeAspect="1"/>
          </p:cNvPicPr>
          <p:nvPr/>
        </p:nvPicPr>
        <p:blipFill>
          <a:blip r:embed="rId2"/>
          <a:srcRect l="14524" t="20193" r="64714" b="4695"/>
          <a:stretch>
            <a:fillRect/>
          </a:stretch>
        </p:blipFill>
        <p:spPr>
          <a:xfrm>
            <a:off x="6343650" y="4156243"/>
            <a:ext cx="895350" cy="1257301"/>
          </a:xfrm>
          <a:prstGeom prst="rect">
            <a:avLst/>
          </a:prstGeom>
        </p:spPr>
      </p:pic>
      <p:pic>
        <p:nvPicPr>
          <p:cNvPr id="19" name="図 18">
            <a:extLst>
              <a:ext uri="{FF2B5EF4-FFF2-40B4-BE49-F238E27FC236}">
                <a16:creationId xmlns:a16="http://schemas.microsoft.com/office/drawing/2014/main" id="{7A26D956-AC80-BA36-21D3-EDD7BF46530D}"/>
              </a:ext>
            </a:extLst>
          </p:cNvPr>
          <p:cNvPicPr>
            <a:picLocks noChangeAspect="1"/>
          </p:cNvPicPr>
          <p:nvPr/>
        </p:nvPicPr>
        <p:blipFill>
          <a:blip r:embed="rId2"/>
          <a:srcRect l="14524" t="20193" r="64714" b="4695"/>
          <a:stretch>
            <a:fillRect/>
          </a:stretch>
        </p:blipFill>
        <p:spPr>
          <a:xfrm>
            <a:off x="7260333" y="4156243"/>
            <a:ext cx="895350" cy="1257301"/>
          </a:xfrm>
          <a:prstGeom prst="rect">
            <a:avLst/>
          </a:prstGeom>
        </p:spPr>
      </p:pic>
      <p:pic>
        <p:nvPicPr>
          <p:cNvPr id="20" name="図 19">
            <a:extLst>
              <a:ext uri="{FF2B5EF4-FFF2-40B4-BE49-F238E27FC236}">
                <a16:creationId xmlns:a16="http://schemas.microsoft.com/office/drawing/2014/main" id="{245DC1F4-1E90-5CE4-3750-5C85E5913C82}"/>
              </a:ext>
            </a:extLst>
          </p:cNvPr>
          <p:cNvPicPr>
            <a:picLocks noChangeAspect="1"/>
          </p:cNvPicPr>
          <p:nvPr/>
        </p:nvPicPr>
        <p:blipFill>
          <a:blip r:embed="rId2"/>
          <a:srcRect l="14524" t="20193" r="64714" b="4695"/>
          <a:stretch>
            <a:fillRect/>
          </a:stretch>
        </p:blipFill>
        <p:spPr>
          <a:xfrm>
            <a:off x="8162923" y="4156242"/>
            <a:ext cx="895350" cy="1257301"/>
          </a:xfrm>
          <a:prstGeom prst="rect">
            <a:avLst/>
          </a:prstGeom>
        </p:spPr>
      </p:pic>
      <p:sp>
        <p:nvSpPr>
          <p:cNvPr id="24" name="テキスト ボックス 23">
            <a:extLst>
              <a:ext uri="{FF2B5EF4-FFF2-40B4-BE49-F238E27FC236}">
                <a16:creationId xmlns:a16="http://schemas.microsoft.com/office/drawing/2014/main" id="{4347E7B7-1396-5D35-2B7F-0B2E174B643C}"/>
              </a:ext>
            </a:extLst>
          </p:cNvPr>
          <p:cNvSpPr txBox="1"/>
          <p:nvPr/>
        </p:nvSpPr>
        <p:spPr>
          <a:xfrm>
            <a:off x="95251" y="1416241"/>
            <a:ext cx="8748711" cy="415498"/>
          </a:xfrm>
          <a:prstGeom prst="rect">
            <a:avLst/>
          </a:prstGeom>
          <a:noFill/>
        </p:spPr>
        <p:txBody>
          <a:bodyPr wrap="square">
            <a:spAutoFit/>
          </a:bodyPr>
          <a:lstStyle/>
          <a:p>
            <a:r>
              <a:rPr kumimoji="1" lang="ja-JP" altLang="en-US" sz="1050" dirty="0"/>
              <a:t>要素のうちの一つのロールダウンは「</a:t>
            </a:r>
            <a:r>
              <a:rPr lang="ja-JP" altLang="en-US" sz="1050" dirty="0"/>
              <a:t>金利が損益またはリターンの計測期間中に変化しない」と仮定したときに、債券または債券ポートフォリオの価格やリターンがどのように変化するかを表すものなので</a:t>
            </a:r>
          </a:p>
        </p:txBody>
      </p:sp>
      <p:sp>
        <p:nvSpPr>
          <p:cNvPr id="28" name="正方形/長方形 27">
            <a:extLst>
              <a:ext uri="{FF2B5EF4-FFF2-40B4-BE49-F238E27FC236}">
                <a16:creationId xmlns:a16="http://schemas.microsoft.com/office/drawing/2014/main" id="{A2E760CC-92D9-83CB-0123-497374D1C939}"/>
              </a:ext>
            </a:extLst>
          </p:cNvPr>
          <p:cNvSpPr/>
          <p:nvPr/>
        </p:nvSpPr>
        <p:spPr>
          <a:xfrm>
            <a:off x="76200" y="2066925"/>
            <a:ext cx="4426644" cy="35623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4160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D7D46D94-BD26-67CB-14B5-A108FFD443DF}"/>
              </a:ext>
            </a:extLst>
          </p:cNvPr>
          <p:cNvSpPr txBox="1"/>
          <p:nvPr/>
        </p:nvSpPr>
        <p:spPr>
          <a:xfrm>
            <a:off x="561975" y="272940"/>
            <a:ext cx="8334375" cy="1477328"/>
          </a:xfrm>
          <a:prstGeom prst="rect">
            <a:avLst/>
          </a:prstGeom>
          <a:noFill/>
        </p:spPr>
        <p:txBody>
          <a:bodyPr wrap="square">
            <a:spAutoFit/>
          </a:bodyPr>
          <a:lstStyle/>
          <a:p>
            <a:r>
              <a:rPr lang="ja-JP" altLang="en-US" dirty="0"/>
              <a:t>損益（</a:t>
            </a:r>
            <a:r>
              <a:rPr lang="en-US" altLang="ja-JP" dirty="0"/>
              <a:t>P&amp;L</a:t>
            </a:r>
            <a:r>
              <a:rPr lang="ja-JP" altLang="en-US" dirty="0"/>
              <a:t>）やリターンをいくつかの構成要素に分解</a:t>
            </a:r>
            <a:endParaRPr lang="en-US" altLang="ja-JP" dirty="0"/>
          </a:p>
          <a:p>
            <a:r>
              <a:rPr lang="ja-JP" altLang="en-US" dirty="0"/>
              <a:t>・キャッシュキャリー（期中のクーポン収益＋調達コスト）（時間経過要素）</a:t>
            </a:r>
            <a:endParaRPr lang="en-US" altLang="ja-JP" dirty="0"/>
          </a:p>
          <a:p>
            <a:r>
              <a:rPr lang="ja-JP" altLang="en-US" dirty="0"/>
              <a:t>・ロールダウン（時間経過要素）</a:t>
            </a:r>
            <a:endParaRPr lang="en-US" altLang="ja-JP" dirty="0"/>
          </a:p>
          <a:p>
            <a:r>
              <a:rPr lang="ja-JP" altLang="en-US" dirty="0"/>
              <a:t>・金利変化</a:t>
            </a:r>
            <a:endParaRPr lang="en-US" altLang="ja-JP" dirty="0"/>
          </a:p>
          <a:p>
            <a:r>
              <a:rPr lang="ja-JP" altLang="en-US" dirty="0"/>
              <a:t>・スプレッド変化</a:t>
            </a:r>
          </a:p>
        </p:txBody>
      </p:sp>
      <p:sp>
        <p:nvSpPr>
          <p:cNvPr id="6" name="テキスト ボックス 5">
            <a:extLst>
              <a:ext uri="{FF2B5EF4-FFF2-40B4-BE49-F238E27FC236}">
                <a16:creationId xmlns:a16="http://schemas.microsoft.com/office/drawing/2014/main" id="{34C182EC-F2E5-639F-FA1C-003EACB679BA}"/>
              </a:ext>
            </a:extLst>
          </p:cNvPr>
          <p:cNvSpPr txBox="1"/>
          <p:nvPr/>
        </p:nvSpPr>
        <p:spPr>
          <a:xfrm>
            <a:off x="561976" y="2045553"/>
            <a:ext cx="2638425" cy="369332"/>
          </a:xfrm>
          <a:prstGeom prst="rect">
            <a:avLst/>
          </a:prstGeom>
          <a:noFill/>
        </p:spPr>
        <p:txBody>
          <a:bodyPr wrap="square" rtlCol="0">
            <a:spAutoFit/>
          </a:bodyPr>
          <a:lstStyle/>
          <a:p>
            <a:r>
              <a:rPr kumimoji="1" lang="ja-JP" altLang="en-US" dirty="0"/>
              <a:t>ロールダウン</a:t>
            </a:r>
          </a:p>
        </p:txBody>
      </p:sp>
      <p:sp>
        <p:nvSpPr>
          <p:cNvPr id="8" name="テキスト ボックス 7">
            <a:extLst>
              <a:ext uri="{FF2B5EF4-FFF2-40B4-BE49-F238E27FC236}">
                <a16:creationId xmlns:a16="http://schemas.microsoft.com/office/drawing/2014/main" id="{3B1739CC-1703-B802-B680-9FCB23ACF40C}"/>
              </a:ext>
            </a:extLst>
          </p:cNvPr>
          <p:cNvSpPr txBox="1"/>
          <p:nvPr/>
        </p:nvSpPr>
        <p:spPr>
          <a:xfrm>
            <a:off x="561975" y="2505670"/>
            <a:ext cx="8248651" cy="923330"/>
          </a:xfrm>
          <a:prstGeom prst="rect">
            <a:avLst/>
          </a:prstGeom>
          <a:noFill/>
        </p:spPr>
        <p:txBody>
          <a:bodyPr wrap="square">
            <a:spAutoFit/>
          </a:bodyPr>
          <a:lstStyle/>
          <a:p>
            <a:r>
              <a:rPr lang="ja-JP" altLang="en-US" dirty="0"/>
              <a:t>時間経過に伴い構造上でより短い期間の金利で割り引かれる位置に移動し、結果として価格が上昇する部分</a:t>
            </a:r>
            <a:endParaRPr lang="en-US" altLang="ja-JP" dirty="0"/>
          </a:p>
          <a:p>
            <a:r>
              <a:rPr lang="ja-JP" altLang="en-US" dirty="0"/>
              <a:t>しかしこれは時間経過により価格が</a:t>
            </a:r>
            <a:r>
              <a:rPr lang="en-US" altLang="ja-JP" dirty="0"/>
              <a:t>100</a:t>
            </a:r>
            <a:r>
              <a:rPr lang="ja-JP" altLang="en-US" dirty="0"/>
              <a:t>に近づく現象による損益を含む</a:t>
            </a:r>
          </a:p>
        </p:txBody>
      </p:sp>
      <p:pic>
        <p:nvPicPr>
          <p:cNvPr id="10" name="図 9">
            <a:extLst>
              <a:ext uri="{FF2B5EF4-FFF2-40B4-BE49-F238E27FC236}">
                <a16:creationId xmlns:a16="http://schemas.microsoft.com/office/drawing/2014/main" id="{0104A079-8C65-7BEC-3646-397B557F0548}"/>
              </a:ext>
            </a:extLst>
          </p:cNvPr>
          <p:cNvPicPr>
            <a:picLocks noChangeAspect="1"/>
          </p:cNvPicPr>
          <p:nvPr/>
        </p:nvPicPr>
        <p:blipFill>
          <a:blip r:embed="rId2"/>
          <a:stretch>
            <a:fillRect/>
          </a:stretch>
        </p:blipFill>
        <p:spPr>
          <a:xfrm>
            <a:off x="1666425" y="3595999"/>
            <a:ext cx="5258249" cy="3111390"/>
          </a:xfrm>
          <a:prstGeom prst="rect">
            <a:avLst/>
          </a:prstGeom>
        </p:spPr>
      </p:pic>
      <p:sp>
        <p:nvSpPr>
          <p:cNvPr id="12" name="テキスト ボックス 11">
            <a:extLst>
              <a:ext uri="{FF2B5EF4-FFF2-40B4-BE49-F238E27FC236}">
                <a16:creationId xmlns:a16="http://schemas.microsoft.com/office/drawing/2014/main" id="{4B9CDB9F-8558-189D-0F36-CF2B4E68A01D}"/>
              </a:ext>
            </a:extLst>
          </p:cNvPr>
          <p:cNvSpPr txBox="1"/>
          <p:nvPr/>
        </p:nvSpPr>
        <p:spPr>
          <a:xfrm>
            <a:off x="5539236" y="6520148"/>
            <a:ext cx="3457575" cy="253916"/>
          </a:xfrm>
          <a:prstGeom prst="rect">
            <a:avLst/>
          </a:prstGeom>
          <a:noFill/>
        </p:spPr>
        <p:txBody>
          <a:bodyPr wrap="square">
            <a:spAutoFit/>
          </a:bodyPr>
          <a:lstStyle/>
          <a:p>
            <a:r>
              <a:rPr lang="ja-JP" altLang="en-US" sz="1050" dirty="0">
                <a:hlinkClick r:id="rId3"/>
              </a:rPr>
              <a:t>債券運用におけるキャリーとロールダウン </a:t>
            </a:r>
            <a:r>
              <a:rPr lang="en-US" altLang="ja-JP" sz="1050" dirty="0">
                <a:hlinkClick r:id="rId3"/>
              </a:rPr>
              <a:t>| PIMCO</a:t>
            </a:r>
            <a:endParaRPr lang="ja-JP" altLang="en-US" sz="1050" dirty="0"/>
          </a:p>
        </p:txBody>
      </p:sp>
    </p:spTree>
    <p:extLst>
      <p:ext uri="{BB962C8B-B14F-4D97-AF65-F5344CB8AC3E}">
        <p14:creationId xmlns:p14="http://schemas.microsoft.com/office/powerpoint/2010/main" val="124153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00826-033E-7AA6-0312-37D5B69B724B}"/>
            </a:ext>
          </a:extLst>
        </p:cNvPr>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3943D4C-8D04-3802-A558-CDE3AA6AE1AF}"/>
              </a:ext>
            </a:extLst>
          </p:cNvPr>
          <p:cNvSpPr txBox="1"/>
          <p:nvPr/>
        </p:nvSpPr>
        <p:spPr>
          <a:xfrm>
            <a:off x="533400" y="415409"/>
            <a:ext cx="4572000" cy="369332"/>
          </a:xfrm>
          <a:prstGeom prst="rect">
            <a:avLst/>
          </a:prstGeom>
          <a:noFill/>
        </p:spPr>
        <p:txBody>
          <a:bodyPr wrap="square">
            <a:spAutoFit/>
          </a:bodyPr>
          <a:lstStyle/>
          <a:p>
            <a:r>
              <a:rPr lang="ja-JP" altLang="en-US" dirty="0"/>
              <a:t>1. Prices, Discount Factors, and Arbitrage</a:t>
            </a:r>
          </a:p>
        </p:txBody>
      </p:sp>
      <p:sp>
        <p:nvSpPr>
          <p:cNvPr id="4" name="テキスト ボックス 3">
            <a:extLst>
              <a:ext uri="{FF2B5EF4-FFF2-40B4-BE49-F238E27FC236}">
                <a16:creationId xmlns:a16="http://schemas.microsoft.com/office/drawing/2014/main" id="{38678E93-56D5-53D8-65EE-51075D3D0BF7}"/>
              </a:ext>
            </a:extLst>
          </p:cNvPr>
          <p:cNvSpPr txBox="1"/>
          <p:nvPr/>
        </p:nvSpPr>
        <p:spPr>
          <a:xfrm>
            <a:off x="1314450" y="1476375"/>
            <a:ext cx="5429250" cy="369332"/>
          </a:xfrm>
          <a:prstGeom prst="rect">
            <a:avLst/>
          </a:prstGeom>
          <a:noFill/>
        </p:spPr>
        <p:txBody>
          <a:bodyPr wrap="square" rtlCol="0">
            <a:spAutoFit/>
          </a:bodyPr>
          <a:lstStyle/>
          <a:p>
            <a:r>
              <a:rPr kumimoji="1" lang="ja-JP" altLang="en-US" dirty="0"/>
              <a:t>債券の性質と割引率、裁定機会に関する内容</a:t>
            </a:r>
          </a:p>
        </p:txBody>
      </p:sp>
    </p:spTree>
    <p:extLst>
      <p:ext uri="{BB962C8B-B14F-4D97-AF65-F5344CB8AC3E}">
        <p14:creationId xmlns:p14="http://schemas.microsoft.com/office/powerpoint/2010/main" val="544143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E1CFAAF1-7224-8402-B9C5-CBFA02E64C80}"/>
              </a:ext>
            </a:extLst>
          </p:cNvPr>
          <p:cNvPicPr>
            <a:picLocks noChangeAspect="1"/>
          </p:cNvPicPr>
          <p:nvPr/>
        </p:nvPicPr>
        <p:blipFill>
          <a:blip r:embed="rId2"/>
          <a:stretch>
            <a:fillRect/>
          </a:stretch>
        </p:blipFill>
        <p:spPr>
          <a:xfrm>
            <a:off x="16102" y="1695931"/>
            <a:ext cx="8990774" cy="2860197"/>
          </a:xfrm>
          <a:prstGeom prst="rect">
            <a:avLst/>
          </a:prstGeom>
        </p:spPr>
      </p:pic>
      <p:sp>
        <p:nvSpPr>
          <p:cNvPr id="4" name="テキスト ボックス 3">
            <a:extLst>
              <a:ext uri="{FF2B5EF4-FFF2-40B4-BE49-F238E27FC236}">
                <a16:creationId xmlns:a16="http://schemas.microsoft.com/office/drawing/2014/main" id="{1714F8DC-8137-1981-8FD1-390E718B55D1}"/>
              </a:ext>
            </a:extLst>
          </p:cNvPr>
          <p:cNvSpPr txBox="1"/>
          <p:nvPr/>
        </p:nvSpPr>
        <p:spPr>
          <a:xfrm>
            <a:off x="0" y="91559"/>
            <a:ext cx="4572000" cy="369332"/>
          </a:xfrm>
          <a:prstGeom prst="rect">
            <a:avLst/>
          </a:prstGeom>
          <a:noFill/>
        </p:spPr>
        <p:txBody>
          <a:bodyPr wrap="square">
            <a:spAutoFit/>
          </a:bodyPr>
          <a:lstStyle/>
          <a:p>
            <a:r>
              <a:rPr lang="ja-JP" altLang="en-US" dirty="0"/>
              <a:t>米国債 </a:t>
            </a:r>
            <a:r>
              <a:rPr lang="en-US" altLang="ja-JP" dirty="0"/>
              <a:t>7.625% 11/15/2022 </a:t>
            </a:r>
            <a:r>
              <a:rPr lang="ja-JP" altLang="en-US" dirty="0"/>
              <a:t>の損益帰属</a:t>
            </a:r>
          </a:p>
        </p:txBody>
      </p:sp>
      <p:sp>
        <p:nvSpPr>
          <p:cNvPr id="6" name="テキスト ボックス 5">
            <a:extLst>
              <a:ext uri="{FF2B5EF4-FFF2-40B4-BE49-F238E27FC236}">
                <a16:creationId xmlns:a16="http://schemas.microsoft.com/office/drawing/2014/main" id="{7FEE534C-A82D-01C1-B9A9-1D7C71E5B898}"/>
              </a:ext>
            </a:extLst>
          </p:cNvPr>
          <p:cNvSpPr txBox="1"/>
          <p:nvPr/>
        </p:nvSpPr>
        <p:spPr>
          <a:xfrm>
            <a:off x="95250" y="568020"/>
            <a:ext cx="9048750" cy="954107"/>
          </a:xfrm>
          <a:prstGeom prst="rect">
            <a:avLst/>
          </a:prstGeom>
          <a:noFill/>
        </p:spPr>
        <p:txBody>
          <a:bodyPr wrap="square">
            <a:spAutoFit/>
          </a:bodyPr>
          <a:lstStyle/>
          <a:p>
            <a:pPr>
              <a:buNone/>
            </a:pPr>
            <a:r>
              <a:rPr lang="ja-JP" altLang="en-US" sz="1400" dirty="0"/>
              <a:t>期間：</a:t>
            </a:r>
            <a:r>
              <a:rPr lang="en-US" altLang="ja-JP" sz="1400" dirty="0"/>
              <a:t>2020</a:t>
            </a:r>
            <a:r>
              <a:rPr lang="ja-JP" altLang="en-US" sz="1400" dirty="0"/>
              <a:t>年</a:t>
            </a:r>
            <a:r>
              <a:rPr lang="en-US" altLang="ja-JP" sz="1400" dirty="0"/>
              <a:t>11</a:t>
            </a:r>
            <a:r>
              <a:rPr lang="ja-JP" altLang="en-US" sz="1400" dirty="0"/>
              <a:t>月</a:t>
            </a:r>
            <a:r>
              <a:rPr lang="en-US" altLang="ja-JP" sz="1400" dirty="0"/>
              <a:t>13</a:t>
            </a:r>
            <a:r>
              <a:rPr lang="ja-JP" altLang="en-US" sz="1400" dirty="0"/>
              <a:t>日 </a:t>
            </a:r>
            <a:r>
              <a:rPr lang="en-US" altLang="ja-JP" sz="1400" dirty="0"/>
              <a:t>〜 2021</a:t>
            </a:r>
            <a:r>
              <a:rPr lang="ja-JP" altLang="en-US" sz="1400" dirty="0"/>
              <a:t>年</a:t>
            </a:r>
            <a:r>
              <a:rPr lang="en-US" altLang="ja-JP" sz="1400" dirty="0"/>
              <a:t>5</a:t>
            </a:r>
            <a:r>
              <a:rPr lang="ja-JP" altLang="en-US" sz="1400" dirty="0"/>
              <a:t>月</a:t>
            </a:r>
            <a:r>
              <a:rPr lang="en-US" altLang="ja-JP" sz="1400" dirty="0"/>
              <a:t>14</a:t>
            </a:r>
            <a:r>
              <a:rPr lang="ja-JP" altLang="en-US" sz="1400" dirty="0"/>
              <a:t>日（いずれも金曜日。決済日はそれぞれ翌営業日）</a:t>
            </a:r>
          </a:p>
          <a:p>
            <a:pPr>
              <a:buFont typeface="Arial" panose="020B0604020202020204" pitchFamily="34" charset="0"/>
              <a:buChar char="•"/>
            </a:pPr>
            <a:r>
              <a:rPr lang="en-US" altLang="ja-JP" sz="1400" dirty="0"/>
              <a:t>2020</a:t>
            </a:r>
            <a:r>
              <a:rPr lang="ja-JP" altLang="en-US" sz="1400" dirty="0"/>
              <a:t>年</a:t>
            </a:r>
            <a:r>
              <a:rPr lang="en-US" altLang="ja-JP" sz="1400" dirty="0"/>
              <a:t>11</a:t>
            </a:r>
            <a:r>
              <a:rPr lang="ja-JP" altLang="en-US" sz="1400" dirty="0"/>
              <a:t>月</a:t>
            </a:r>
            <a:r>
              <a:rPr lang="en-US" altLang="ja-JP" sz="1400" dirty="0"/>
              <a:t>13</a:t>
            </a:r>
            <a:r>
              <a:rPr lang="ja-JP" altLang="en-US" sz="1400" dirty="0"/>
              <a:t>日（時点</a:t>
            </a:r>
            <a:r>
              <a:rPr lang="en-US" altLang="ja-JP" sz="1400" dirty="0"/>
              <a:t>0</a:t>
            </a:r>
            <a:r>
              <a:rPr lang="ja-JP" altLang="en-US" sz="1400" dirty="0"/>
              <a:t>） → </a:t>
            </a:r>
            <a:r>
              <a:rPr lang="en-US" altLang="ja-JP" sz="1400" dirty="0"/>
              <a:t>2020</a:t>
            </a:r>
            <a:r>
              <a:rPr lang="ja-JP" altLang="en-US" sz="1400" dirty="0"/>
              <a:t>年</a:t>
            </a:r>
            <a:r>
              <a:rPr lang="en-US" altLang="ja-JP" sz="1400" dirty="0"/>
              <a:t>11</a:t>
            </a:r>
            <a:r>
              <a:rPr lang="ja-JP" altLang="en-US" sz="1400" dirty="0"/>
              <a:t>月</a:t>
            </a:r>
            <a:r>
              <a:rPr lang="en-US" altLang="ja-JP" sz="1400" dirty="0"/>
              <a:t>16</a:t>
            </a:r>
            <a:r>
              <a:rPr lang="ja-JP" altLang="en-US" sz="1400" dirty="0"/>
              <a:t>日決済</a:t>
            </a:r>
          </a:p>
          <a:p>
            <a:pPr>
              <a:buFont typeface="Arial" panose="020B0604020202020204" pitchFamily="34" charset="0"/>
              <a:buChar char="•"/>
            </a:pPr>
            <a:r>
              <a:rPr lang="en-US" altLang="ja-JP" sz="1400" dirty="0"/>
              <a:t>2021</a:t>
            </a:r>
            <a:r>
              <a:rPr lang="ja-JP" altLang="en-US" sz="1400" dirty="0"/>
              <a:t>年</a:t>
            </a:r>
            <a:r>
              <a:rPr lang="en-US" altLang="ja-JP" sz="1400" dirty="0"/>
              <a:t>5</a:t>
            </a:r>
            <a:r>
              <a:rPr lang="ja-JP" altLang="en-US" sz="1400" dirty="0"/>
              <a:t>月</a:t>
            </a:r>
            <a:r>
              <a:rPr lang="en-US" altLang="ja-JP" sz="1400" dirty="0"/>
              <a:t>14</a:t>
            </a:r>
            <a:r>
              <a:rPr lang="ja-JP" altLang="en-US" sz="1400" dirty="0"/>
              <a:t>日（時点</a:t>
            </a:r>
            <a:r>
              <a:rPr lang="en-US" altLang="ja-JP" sz="1400" dirty="0"/>
              <a:t>1</a:t>
            </a:r>
            <a:r>
              <a:rPr lang="ja-JP" altLang="en-US" sz="1400" dirty="0"/>
              <a:t>） → </a:t>
            </a:r>
            <a:r>
              <a:rPr lang="en-US" altLang="ja-JP" sz="1400" dirty="0"/>
              <a:t>2021</a:t>
            </a:r>
            <a:r>
              <a:rPr lang="ja-JP" altLang="en-US" sz="1400" dirty="0"/>
              <a:t>年</a:t>
            </a:r>
            <a:r>
              <a:rPr lang="en-US" altLang="ja-JP" sz="1400" dirty="0"/>
              <a:t>5</a:t>
            </a:r>
            <a:r>
              <a:rPr lang="ja-JP" altLang="en-US" sz="1400" dirty="0"/>
              <a:t>月</a:t>
            </a:r>
            <a:r>
              <a:rPr lang="en-US" altLang="ja-JP" sz="1400" dirty="0"/>
              <a:t>17</a:t>
            </a:r>
            <a:r>
              <a:rPr lang="ja-JP" altLang="en-US" sz="1400" dirty="0"/>
              <a:t>日決済</a:t>
            </a:r>
            <a:br>
              <a:rPr lang="ja-JP" altLang="en-US" sz="1400" dirty="0"/>
            </a:br>
            <a:r>
              <a:rPr lang="ja-JP" altLang="en-US" sz="1400" dirty="0"/>
              <a:t>投資家はこの間、</a:t>
            </a:r>
            <a:r>
              <a:rPr lang="en-US" altLang="ja-JP" sz="1400" dirty="0"/>
              <a:t>2020</a:t>
            </a:r>
            <a:r>
              <a:rPr lang="ja-JP" altLang="en-US" sz="1400" dirty="0"/>
              <a:t>年</a:t>
            </a:r>
            <a:r>
              <a:rPr lang="en-US" altLang="ja-JP" sz="1400" dirty="0"/>
              <a:t>11</a:t>
            </a:r>
            <a:r>
              <a:rPr lang="ja-JP" altLang="en-US" sz="1400" dirty="0"/>
              <a:t>月</a:t>
            </a:r>
            <a:r>
              <a:rPr lang="en-US" altLang="ja-JP" sz="1400" dirty="0"/>
              <a:t>15</a:t>
            </a:r>
            <a:r>
              <a:rPr lang="ja-JP" altLang="en-US" sz="1400" dirty="0"/>
              <a:t>日にはクーポンが支払われないが、</a:t>
            </a:r>
            <a:r>
              <a:rPr lang="en-US" altLang="ja-JP" sz="1400" dirty="0"/>
              <a:t>2021</a:t>
            </a:r>
            <a:r>
              <a:rPr lang="ja-JP" altLang="en-US" sz="1400" dirty="0"/>
              <a:t>年</a:t>
            </a:r>
            <a:r>
              <a:rPr lang="en-US" altLang="ja-JP" sz="1400" dirty="0"/>
              <a:t>5</a:t>
            </a:r>
            <a:r>
              <a:rPr lang="ja-JP" altLang="en-US" sz="1400" dirty="0"/>
              <a:t>月</a:t>
            </a:r>
            <a:r>
              <a:rPr lang="en-US" altLang="ja-JP" sz="1400" dirty="0"/>
              <a:t>15</a:t>
            </a:r>
            <a:r>
              <a:rPr lang="ja-JP" altLang="en-US" sz="1400" dirty="0"/>
              <a:t>日にはクーポンを一回受け取る。</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40C1D16-611D-FBB4-0598-91CF37C630F4}"/>
                  </a:ext>
                </a:extLst>
              </p:cNvPr>
              <p:cNvSpPr txBox="1"/>
              <p:nvPr/>
            </p:nvSpPr>
            <p:spPr>
              <a:xfrm>
                <a:off x="7877624" y="3038537"/>
                <a:ext cx="889667" cy="174984"/>
              </a:xfrm>
              <a:prstGeom prst="rect">
                <a:avLst/>
              </a:prstGeom>
              <a:noFill/>
            </p:spPr>
            <p:txBody>
              <a:bodyPr wrap="none" lIns="0" tIns="0" rIns="0" bIns="0" rtlCol="0">
                <a:spAutoFit/>
              </a:bodyPr>
              <a:lstStyle/>
              <a:p>
                <a:r>
                  <a:rPr kumimoji="1" lang="en-US" altLang="ja-JP" sz="800" dirty="0">
                    <a:solidFill>
                      <a:srgbClr val="FF0000"/>
                    </a:solidFill>
                  </a:rPr>
                  <a:t>-3.2739% = </a:t>
                </a:r>
                <a14:m>
                  <m:oMath xmlns:m="http://schemas.openxmlformats.org/officeDocument/2006/math">
                    <m:f>
                      <m:fPr>
                        <m:ctrlPr>
                          <a:rPr kumimoji="1" lang="en-US" altLang="ja-JP" sz="800" i="1" smtClean="0">
                            <a:solidFill>
                              <a:srgbClr val="FF0000"/>
                            </a:solidFill>
                            <a:latin typeface="Cambria Math" panose="02040503050406030204" pitchFamily="18" charset="0"/>
                          </a:rPr>
                        </m:ctrlPr>
                      </m:fPr>
                      <m:num>
                        <m:r>
                          <a:rPr kumimoji="1" lang="en-US" altLang="ja-JP" sz="800" b="0" i="1" smtClean="0">
                            <a:solidFill>
                              <a:srgbClr val="FF0000"/>
                            </a:solidFill>
                            <a:latin typeface="Cambria Math" panose="02040503050406030204" pitchFamily="18" charset="0"/>
                          </a:rPr>
                          <m:t>−3.76099</m:t>
                        </m:r>
                      </m:num>
                      <m:den>
                        <m:r>
                          <a:rPr kumimoji="1" lang="en-US" altLang="ja-JP" sz="800" b="0" i="1" smtClean="0">
                            <a:solidFill>
                              <a:srgbClr val="FF0000"/>
                            </a:solidFill>
                            <a:latin typeface="Cambria Math" panose="02040503050406030204" pitchFamily="18" charset="0"/>
                          </a:rPr>
                          <m:t>1114.87654</m:t>
                        </m:r>
                      </m:den>
                    </m:f>
                  </m:oMath>
                </a14:m>
                <a:endParaRPr kumimoji="1" lang="ja-JP" altLang="en-US" sz="800" dirty="0">
                  <a:solidFill>
                    <a:srgbClr val="FF0000"/>
                  </a:solidFill>
                </a:endParaRPr>
              </a:p>
            </p:txBody>
          </p:sp>
        </mc:Choice>
        <mc:Fallback xmlns="">
          <p:sp>
            <p:nvSpPr>
              <p:cNvPr id="10" name="テキスト ボックス 9">
                <a:extLst>
                  <a:ext uri="{FF2B5EF4-FFF2-40B4-BE49-F238E27FC236}">
                    <a16:creationId xmlns:a16="http://schemas.microsoft.com/office/drawing/2014/main" id="{940C1D16-611D-FBB4-0598-91CF37C630F4}"/>
                  </a:ext>
                </a:extLst>
              </p:cNvPr>
              <p:cNvSpPr txBox="1">
                <a:spLocks noRot="1" noChangeAspect="1" noMove="1" noResize="1" noEditPoints="1" noAdjustHandles="1" noChangeArrowheads="1" noChangeShapeType="1" noTextEdit="1"/>
              </p:cNvSpPr>
              <p:nvPr/>
            </p:nvSpPr>
            <p:spPr>
              <a:xfrm>
                <a:off x="7877624" y="3038537"/>
                <a:ext cx="889667" cy="174984"/>
              </a:xfrm>
              <a:prstGeom prst="rect">
                <a:avLst/>
              </a:prstGeom>
              <a:blipFill>
                <a:blip r:embed="rId3"/>
                <a:stretch>
                  <a:fillRect l="-6849" r="-2740" b="-24138"/>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30CB5A7A-719F-267F-C9FB-D8ACFD41D8A8}"/>
              </a:ext>
            </a:extLst>
          </p:cNvPr>
          <p:cNvSpPr txBox="1"/>
          <p:nvPr/>
        </p:nvSpPr>
        <p:spPr>
          <a:xfrm>
            <a:off x="6118263" y="2999071"/>
            <a:ext cx="1519776" cy="253916"/>
          </a:xfrm>
          <a:prstGeom prst="rect">
            <a:avLst/>
          </a:prstGeom>
          <a:noFill/>
        </p:spPr>
        <p:txBody>
          <a:bodyPr wrap="square" rtlCol="0">
            <a:spAutoFit/>
          </a:bodyPr>
          <a:lstStyle/>
          <a:p>
            <a:r>
              <a:rPr lang="en-US" altLang="ja-JP" sz="1050" dirty="0">
                <a:solidFill>
                  <a:srgbClr val="FF0000"/>
                </a:solidFill>
              </a:rPr>
              <a:t>111.11555 - 114.87654</a:t>
            </a:r>
            <a:endParaRPr kumimoji="1" lang="ja-JP" altLang="en-US" sz="1050" dirty="0">
              <a:solidFill>
                <a:srgbClr val="FF0000"/>
              </a:solidFill>
            </a:endParaRPr>
          </a:p>
        </p:txBody>
      </p:sp>
      <p:sp>
        <p:nvSpPr>
          <p:cNvPr id="12" name="テキスト ボックス 11">
            <a:extLst>
              <a:ext uri="{FF2B5EF4-FFF2-40B4-BE49-F238E27FC236}">
                <a16:creationId xmlns:a16="http://schemas.microsoft.com/office/drawing/2014/main" id="{75344A4C-B789-FDCE-360C-D2DE46053D73}"/>
              </a:ext>
            </a:extLst>
          </p:cNvPr>
          <p:cNvSpPr txBox="1"/>
          <p:nvPr/>
        </p:nvSpPr>
        <p:spPr>
          <a:xfrm>
            <a:off x="137124" y="4729932"/>
            <a:ext cx="8869752" cy="1384995"/>
          </a:xfrm>
          <a:prstGeom prst="rect">
            <a:avLst/>
          </a:prstGeom>
          <a:noFill/>
        </p:spPr>
        <p:txBody>
          <a:bodyPr wrap="square" rtlCol="0">
            <a:spAutoFit/>
          </a:bodyPr>
          <a:lstStyle/>
          <a:p>
            <a:r>
              <a:rPr kumimoji="1" lang="ja-JP" altLang="en-US" sz="1200" dirty="0"/>
              <a:t>②：</a:t>
            </a:r>
            <a:r>
              <a:rPr lang="ja-JP" altLang="en-US" sz="1200" b="1" dirty="0"/>
              <a:t>ロールダウン</a:t>
            </a:r>
            <a:r>
              <a:rPr lang="ja-JP" altLang="en-US" sz="1200" dirty="0"/>
              <a:t>による価格変化</a:t>
            </a:r>
            <a:endParaRPr lang="en-US" altLang="ja-JP" sz="1200" dirty="0"/>
          </a:p>
          <a:p>
            <a:r>
              <a:rPr lang="en-US" altLang="ja-JP" sz="1200" b="1" dirty="0"/>
              <a:t>realized forwards</a:t>
            </a:r>
            <a:r>
              <a:rPr lang="ja-JP" altLang="en-US" sz="1200" dirty="0"/>
              <a:t>シナリオでは「金利もスプレッドも変わらないため、価格変化はすべてロールダウン分」であり、キャリー収入は別途扱われるため</a:t>
            </a:r>
            <a:endParaRPr lang="en-US" altLang="ja-JP" sz="1200" dirty="0"/>
          </a:p>
          <a:p>
            <a:r>
              <a:rPr kumimoji="1" lang="ja-JP" altLang="en-US" sz="1200" dirty="0"/>
              <a:t>③：</a:t>
            </a:r>
            <a:r>
              <a:rPr lang="ja-JP" altLang="en-US" sz="1200" dirty="0"/>
              <a:t> 「</a:t>
            </a:r>
            <a:r>
              <a:rPr lang="ja-JP" altLang="en-US" sz="1200" b="1" dirty="0"/>
              <a:t>金利変化（</a:t>
            </a:r>
            <a:r>
              <a:rPr lang="en-US" altLang="ja-JP" sz="1200" b="1" dirty="0"/>
              <a:t>Rates</a:t>
            </a:r>
            <a:r>
              <a:rPr lang="ja-JP" altLang="en-US" sz="1200" b="1" dirty="0"/>
              <a:t>）</a:t>
            </a:r>
            <a:r>
              <a:rPr lang="ja-JP" altLang="en-US" sz="1200" dirty="0"/>
              <a:t>」による部分として帰属。これは、「実現フォワードによる金利変化なしから、実際の市場フォワードへと切り替えることで価格が上乗せされた分」を示している</a:t>
            </a:r>
            <a:endParaRPr lang="en-US" altLang="ja-JP" sz="1200" dirty="0"/>
          </a:p>
          <a:p>
            <a:r>
              <a:rPr kumimoji="1" lang="ja-JP" altLang="en-US" sz="1200" dirty="0"/>
              <a:t>④：</a:t>
            </a:r>
            <a:r>
              <a:rPr lang="ja-JP" altLang="en-US" sz="1200" b="1" dirty="0"/>
              <a:t>スプレッド変化（</a:t>
            </a:r>
            <a:r>
              <a:rPr lang="en-US" altLang="ja-JP" sz="1200" b="1" dirty="0"/>
              <a:t>Spread</a:t>
            </a:r>
            <a:r>
              <a:rPr lang="ja-JP" altLang="en-US" sz="1200" b="1" dirty="0"/>
              <a:t>）</a:t>
            </a:r>
            <a:r>
              <a:rPr lang="ja-JP" altLang="en-US" sz="1200" dirty="0"/>
              <a:t>」による部分として帰属</a:t>
            </a:r>
            <a:endParaRPr lang="en-US" altLang="ja-JP" sz="1200" dirty="0"/>
          </a:p>
          <a:p>
            <a:r>
              <a:rPr lang="ja-JP" altLang="en-US" sz="1200" dirty="0"/>
              <a:t>「当初 </a:t>
            </a:r>
            <a:r>
              <a:rPr lang="en-US" altLang="ja-JP" sz="1200" dirty="0"/>
              <a:t>–1.16 bps </a:t>
            </a:r>
            <a:r>
              <a:rPr lang="ja-JP" altLang="en-US" sz="1200" dirty="0"/>
              <a:t>だったスプレッドが </a:t>
            </a:r>
            <a:r>
              <a:rPr lang="en-US" altLang="ja-JP" sz="1200" dirty="0"/>
              <a:t>–7.27 bps </a:t>
            </a:r>
            <a:r>
              <a:rPr lang="ja-JP" altLang="en-US" sz="1200" dirty="0"/>
              <a:t>へ拡大したことにより、割高分が生じて価格が上昇した」という部分を示す</a:t>
            </a:r>
            <a:endParaRPr kumimoji="1" lang="ja-JP" altLang="en-US" sz="1200" dirty="0"/>
          </a:p>
        </p:txBody>
      </p:sp>
      <p:sp>
        <p:nvSpPr>
          <p:cNvPr id="3" name="テキスト ボックス 2">
            <a:extLst>
              <a:ext uri="{FF2B5EF4-FFF2-40B4-BE49-F238E27FC236}">
                <a16:creationId xmlns:a16="http://schemas.microsoft.com/office/drawing/2014/main" id="{37B3439C-2EEF-E1DC-B1E7-0BC9D7673507}"/>
              </a:ext>
            </a:extLst>
          </p:cNvPr>
          <p:cNvSpPr txBox="1"/>
          <p:nvPr/>
        </p:nvSpPr>
        <p:spPr>
          <a:xfrm>
            <a:off x="-76200" y="2757229"/>
            <a:ext cx="609600" cy="369332"/>
          </a:xfrm>
          <a:prstGeom prst="rect">
            <a:avLst/>
          </a:prstGeom>
          <a:noFill/>
        </p:spPr>
        <p:txBody>
          <a:bodyPr wrap="square" rtlCol="0">
            <a:spAutoFit/>
          </a:bodyPr>
          <a:lstStyle/>
          <a:p>
            <a:r>
              <a:rPr kumimoji="1" lang="ja-JP" altLang="en-US" b="1" dirty="0">
                <a:solidFill>
                  <a:srgbClr val="0000FF"/>
                </a:solidFill>
              </a:rPr>
              <a:t>①</a:t>
            </a:r>
          </a:p>
        </p:txBody>
      </p:sp>
      <p:sp>
        <p:nvSpPr>
          <p:cNvPr id="5" name="テキスト ボックス 4">
            <a:extLst>
              <a:ext uri="{FF2B5EF4-FFF2-40B4-BE49-F238E27FC236}">
                <a16:creationId xmlns:a16="http://schemas.microsoft.com/office/drawing/2014/main" id="{C30154B3-623B-E259-36D1-28379ACA0D4F}"/>
              </a:ext>
            </a:extLst>
          </p:cNvPr>
          <p:cNvSpPr txBox="1"/>
          <p:nvPr/>
        </p:nvSpPr>
        <p:spPr>
          <a:xfrm>
            <a:off x="-76200" y="3199433"/>
            <a:ext cx="609600" cy="369332"/>
          </a:xfrm>
          <a:prstGeom prst="rect">
            <a:avLst/>
          </a:prstGeom>
          <a:noFill/>
        </p:spPr>
        <p:txBody>
          <a:bodyPr wrap="square" rtlCol="0">
            <a:spAutoFit/>
          </a:bodyPr>
          <a:lstStyle/>
          <a:p>
            <a:r>
              <a:rPr kumimoji="1" lang="ja-JP" altLang="en-US" b="1" dirty="0">
                <a:solidFill>
                  <a:srgbClr val="0000FF"/>
                </a:solidFill>
              </a:rPr>
              <a:t>②</a:t>
            </a:r>
          </a:p>
        </p:txBody>
      </p:sp>
      <p:sp>
        <p:nvSpPr>
          <p:cNvPr id="7" name="テキスト ボックス 6">
            <a:extLst>
              <a:ext uri="{FF2B5EF4-FFF2-40B4-BE49-F238E27FC236}">
                <a16:creationId xmlns:a16="http://schemas.microsoft.com/office/drawing/2014/main" id="{23910C1E-C648-0149-44E0-44DF4F07EAAF}"/>
              </a:ext>
            </a:extLst>
          </p:cNvPr>
          <p:cNvSpPr txBox="1"/>
          <p:nvPr/>
        </p:nvSpPr>
        <p:spPr>
          <a:xfrm>
            <a:off x="-76200" y="3641637"/>
            <a:ext cx="609600" cy="369332"/>
          </a:xfrm>
          <a:prstGeom prst="rect">
            <a:avLst/>
          </a:prstGeom>
          <a:noFill/>
        </p:spPr>
        <p:txBody>
          <a:bodyPr wrap="square" rtlCol="0">
            <a:spAutoFit/>
          </a:bodyPr>
          <a:lstStyle/>
          <a:p>
            <a:r>
              <a:rPr kumimoji="1" lang="ja-JP" altLang="en-US" b="1" dirty="0">
                <a:solidFill>
                  <a:srgbClr val="0000FF"/>
                </a:solidFill>
              </a:rPr>
              <a:t>③</a:t>
            </a:r>
          </a:p>
        </p:txBody>
      </p:sp>
      <p:sp>
        <p:nvSpPr>
          <p:cNvPr id="8" name="テキスト ボックス 7">
            <a:extLst>
              <a:ext uri="{FF2B5EF4-FFF2-40B4-BE49-F238E27FC236}">
                <a16:creationId xmlns:a16="http://schemas.microsoft.com/office/drawing/2014/main" id="{FD53BFAD-9BC6-B15E-4280-76F37592E97D}"/>
              </a:ext>
            </a:extLst>
          </p:cNvPr>
          <p:cNvSpPr txBox="1"/>
          <p:nvPr/>
        </p:nvSpPr>
        <p:spPr>
          <a:xfrm>
            <a:off x="-76200" y="4083841"/>
            <a:ext cx="609600" cy="369332"/>
          </a:xfrm>
          <a:prstGeom prst="rect">
            <a:avLst/>
          </a:prstGeom>
          <a:noFill/>
        </p:spPr>
        <p:txBody>
          <a:bodyPr wrap="square" rtlCol="0">
            <a:spAutoFit/>
          </a:bodyPr>
          <a:lstStyle/>
          <a:p>
            <a:r>
              <a:rPr kumimoji="1" lang="ja-JP" altLang="en-US" b="1" dirty="0">
                <a:solidFill>
                  <a:srgbClr val="0000FF"/>
                </a:solidFill>
              </a:rPr>
              <a:t>④</a:t>
            </a:r>
          </a:p>
        </p:txBody>
      </p:sp>
    </p:spTree>
    <p:extLst>
      <p:ext uri="{BB962C8B-B14F-4D97-AF65-F5344CB8AC3E}">
        <p14:creationId xmlns:p14="http://schemas.microsoft.com/office/powerpoint/2010/main" val="18549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B5557-C6EF-126E-3576-408A49EC364F}"/>
            </a:ext>
          </a:extLst>
        </p:cNvPr>
        <p:cNvGrpSpPr/>
        <p:nvPr/>
      </p:nvGrpSpPr>
      <p:grpSpPr>
        <a:xfrm>
          <a:off x="0" y="0"/>
          <a:ext cx="0" cy="0"/>
          <a:chOff x="0" y="0"/>
          <a:chExt cx="0" cy="0"/>
        </a:xfrm>
      </p:grpSpPr>
      <p:pic>
        <p:nvPicPr>
          <p:cNvPr id="5" name="図 4">
            <a:extLst>
              <a:ext uri="{FF2B5EF4-FFF2-40B4-BE49-F238E27FC236}">
                <a16:creationId xmlns:a16="http://schemas.microsoft.com/office/drawing/2014/main" id="{B7EF886F-2163-7563-CB76-0AAD25A6DCDF}"/>
              </a:ext>
            </a:extLst>
          </p:cNvPr>
          <p:cNvPicPr>
            <a:picLocks noChangeAspect="1"/>
          </p:cNvPicPr>
          <p:nvPr/>
        </p:nvPicPr>
        <p:blipFill>
          <a:blip r:embed="rId2"/>
          <a:stretch>
            <a:fillRect/>
          </a:stretch>
        </p:blipFill>
        <p:spPr>
          <a:xfrm>
            <a:off x="6047626" y="2926066"/>
            <a:ext cx="2223843" cy="1324914"/>
          </a:xfrm>
          <a:prstGeom prst="rect">
            <a:avLst/>
          </a:prstGeom>
        </p:spPr>
      </p:pic>
      <p:pic>
        <p:nvPicPr>
          <p:cNvPr id="7" name="図 6">
            <a:extLst>
              <a:ext uri="{FF2B5EF4-FFF2-40B4-BE49-F238E27FC236}">
                <a16:creationId xmlns:a16="http://schemas.microsoft.com/office/drawing/2014/main" id="{5EC86755-CB99-D3D7-6F73-1BF3519B1AE2}"/>
              </a:ext>
            </a:extLst>
          </p:cNvPr>
          <p:cNvPicPr>
            <a:picLocks noChangeAspect="1"/>
          </p:cNvPicPr>
          <p:nvPr/>
        </p:nvPicPr>
        <p:blipFill>
          <a:blip r:embed="rId3"/>
          <a:stretch>
            <a:fillRect/>
          </a:stretch>
        </p:blipFill>
        <p:spPr>
          <a:xfrm>
            <a:off x="651459" y="2527091"/>
            <a:ext cx="4208299" cy="2122865"/>
          </a:xfrm>
          <a:prstGeom prst="rect">
            <a:avLst/>
          </a:prstGeom>
        </p:spPr>
      </p:pic>
      <p:sp>
        <p:nvSpPr>
          <p:cNvPr id="11" name="テキスト ボックス 10">
            <a:extLst>
              <a:ext uri="{FF2B5EF4-FFF2-40B4-BE49-F238E27FC236}">
                <a16:creationId xmlns:a16="http://schemas.microsoft.com/office/drawing/2014/main" id="{779ED333-5282-E87E-162F-59DE65FFE9E4}"/>
              </a:ext>
            </a:extLst>
          </p:cNvPr>
          <p:cNvSpPr txBox="1"/>
          <p:nvPr/>
        </p:nvSpPr>
        <p:spPr>
          <a:xfrm>
            <a:off x="354433" y="391105"/>
            <a:ext cx="4572000" cy="369332"/>
          </a:xfrm>
          <a:prstGeom prst="rect">
            <a:avLst/>
          </a:prstGeom>
          <a:noFill/>
        </p:spPr>
        <p:txBody>
          <a:bodyPr wrap="square">
            <a:spAutoFit/>
          </a:bodyPr>
          <a:lstStyle/>
          <a:p>
            <a:r>
              <a:rPr lang="ja-JP" altLang="en-US" dirty="0"/>
              <a:t>3.8 P&amp;L ATTRIBUTION</a:t>
            </a:r>
          </a:p>
        </p:txBody>
      </p:sp>
    </p:spTree>
    <p:extLst>
      <p:ext uri="{BB962C8B-B14F-4D97-AF65-F5344CB8AC3E}">
        <p14:creationId xmlns:p14="http://schemas.microsoft.com/office/powerpoint/2010/main" val="3322932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A9449-77D8-EE10-05D3-8153DF1B60F8}"/>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8455CA7-0468-4661-6F28-25B330BDD0C2}"/>
              </a:ext>
            </a:extLst>
          </p:cNvPr>
          <p:cNvSpPr txBox="1"/>
          <p:nvPr/>
        </p:nvSpPr>
        <p:spPr>
          <a:xfrm>
            <a:off x="835013" y="2524125"/>
            <a:ext cx="7986199" cy="369332"/>
          </a:xfrm>
          <a:prstGeom prst="rect">
            <a:avLst/>
          </a:prstGeom>
          <a:noFill/>
        </p:spPr>
        <p:txBody>
          <a:bodyPr wrap="square" rtlCol="0">
            <a:spAutoFit/>
          </a:bodyPr>
          <a:lstStyle/>
          <a:p>
            <a:r>
              <a:rPr lang="ja-JP" altLang="en-US" dirty="0"/>
              <a:t>金利変化におけるリスクに関する内容</a:t>
            </a:r>
            <a:endParaRPr lang="en-US" altLang="ja-JP" dirty="0"/>
          </a:p>
        </p:txBody>
      </p:sp>
    </p:spTree>
    <p:extLst>
      <p:ext uri="{BB962C8B-B14F-4D97-AF65-F5344CB8AC3E}">
        <p14:creationId xmlns:p14="http://schemas.microsoft.com/office/powerpoint/2010/main" val="772442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52246-C31B-CFBF-C4ED-1B63BD5BD377}"/>
            </a:ext>
          </a:extLst>
        </p:cNvPr>
        <p:cNvGrpSpPr/>
        <p:nvPr/>
      </p:nvGrpSpPr>
      <p:grpSpPr>
        <a:xfrm>
          <a:off x="0" y="0"/>
          <a:ext cx="0" cy="0"/>
          <a:chOff x="0" y="0"/>
          <a:chExt cx="0" cy="0"/>
        </a:xfrm>
      </p:grpSpPr>
      <p:pic>
        <p:nvPicPr>
          <p:cNvPr id="3" name="図 2">
            <a:extLst>
              <a:ext uri="{FF2B5EF4-FFF2-40B4-BE49-F238E27FC236}">
                <a16:creationId xmlns:a16="http://schemas.microsoft.com/office/drawing/2014/main" id="{10DC8402-680C-76D0-A8C8-76D44292111E}"/>
              </a:ext>
            </a:extLst>
          </p:cNvPr>
          <p:cNvPicPr>
            <a:picLocks noChangeAspect="1"/>
          </p:cNvPicPr>
          <p:nvPr/>
        </p:nvPicPr>
        <p:blipFill>
          <a:blip r:embed="rId2"/>
          <a:stretch>
            <a:fillRect/>
          </a:stretch>
        </p:blipFill>
        <p:spPr>
          <a:xfrm>
            <a:off x="899600" y="1457050"/>
            <a:ext cx="7344800" cy="3943900"/>
          </a:xfrm>
          <a:prstGeom prst="rect">
            <a:avLst/>
          </a:prstGeom>
        </p:spPr>
      </p:pic>
      <p:sp>
        <p:nvSpPr>
          <p:cNvPr id="5" name="テキスト ボックス 4">
            <a:extLst>
              <a:ext uri="{FF2B5EF4-FFF2-40B4-BE49-F238E27FC236}">
                <a16:creationId xmlns:a16="http://schemas.microsoft.com/office/drawing/2014/main" id="{0D9BBC6D-CCEE-5239-975A-907731808A07}"/>
              </a:ext>
            </a:extLst>
          </p:cNvPr>
          <p:cNvSpPr txBox="1"/>
          <p:nvPr/>
        </p:nvSpPr>
        <p:spPr>
          <a:xfrm>
            <a:off x="3800475" y="5468035"/>
            <a:ext cx="4572000" cy="646331"/>
          </a:xfrm>
          <a:prstGeom prst="rect">
            <a:avLst/>
          </a:prstGeom>
          <a:noFill/>
        </p:spPr>
        <p:txBody>
          <a:bodyPr wrap="square">
            <a:spAutoFit/>
          </a:bodyPr>
          <a:lstStyle/>
          <a:p>
            <a:r>
              <a:rPr lang="ja-JP" altLang="en-US" dirty="0">
                <a:hlinkClick r:id="rId3"/>
              </a:rPr>
              <a:t>「債券」とは？仕組みや魅力、リスクを解説 </a:t>
            </a:r>
            <a:r>
              <a:rPr lang="en-US" altLang="ja-JP" dirty="0">
                <a:hlinkClick r:id="rId3"/>
              </a:rPr>
              <a:t>| </a:t>
            </a:r>
            <a:r>
              <a:rPr lang="ja-JP" altLang="en-US" dirty="0">
                <a:hlinkClick r:id="rId3"/>
              </a:rPr>
              <a:t>みずほ証券</a:t>
            </a:r>
            <a:endParaRPr lang="ja-JP" altLang="en-US" dirty="0"/>
          </a:p>
        </p:txBody>
      </p:sp>
    </p:spTree>
    <p:extLst>
      <p:ext uri="{BB962C8B-B14F-4D97-AF65-F5344CB8AC3E}">
        <p14:creationId xmlns:p14="http://schemas.microsoft.com/office/powerpoint/2010/main" val="908333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3EDBA-9750-F3B0-0CEC-FF7BAF9ACA4F}"/>
            </a:ext>
          </a:extLst>
        </p:cNvPr>
        <p:cNvGrpSpPr/>
        <p:nvPr/>
      </p:nvGrpSpPr>
      <p:grpSpPr>
        <a:xfrm>
          <a:off x="0" y="0"/>
          <a:ext cx="0" cy="0"/>
          <a:chOff x="0" y="0"/>
          <a:chExt cx="0" cy="0"/>
        </a:xfrm>
      </p:grpSpPr>
      <p:pic>
        <p:nvPicPr>
          <p:cNvPr id="3" name="図 2">
            <a:extLst>
              <a:ext uri="{FF2B5EF4-FFF2-40B4-BE49-F238E27FC236}">
                <a16:creationId xmlns:a16="http://schemas.microsoft.com/office/drawing/2014/main" id="{BCD9217E-9396-0FB3-227D-346AABD7D8E4}"/>
              </a:ext>
            </a:extLst>
          </p:cNvPr>
          <p:cNvPicPr>
            <a:picLocks noChangeAspect="1"/>
          </p:cNvPicPr>
          <p:nvPr/>
        </p:nvPicPr>
        <p:blipFill>
          <a:blip r:embed="rId2"/>
          <a:stretch>
            <a:fillRect/>
          </a:stretch>
        </p:blipFill>
        <p:spPr>
          <a:xfrm>
            <a:off x="1835285" y="3734701"/>
            <a:ext cx="5473430" cy="3123299"/>
          </a:xfrm>
          <a:prstGeom prst="rect">
            <a:avLst/>
          </a:prstGeom>
        </p:spPr>
      </p:pic>
      <p:sp>
        <p:nvSpPr>
          <p:cNvPr id="4" name="テキスト ボックス 3">
            <a:extLst>
              <a:ext uri="{FF2B5EF4-FFF2-40B4-BE49-F238E27FC236}">
                <a16:creationId xmlns:a16="http://schemas.microsoft.com/office/drawing/2014/main" id="{B97A69B3-16C6-B2D0-04C6-CEE7AF609F34}"/>
              </a:ext>
            </a:extLst>
          </p:cNvPr>
          <p:cNvSpPr txBox="1"/>
          <p:nvPr/>
        </p:nvSpPr>
        <p:spPr>
          <a:xfrm>
            <a:off x="421019" y="360717"/>
            <a:ext cx="7986199" cy="1077218"/>
          </a:xfrm>
          <a:prstGeom prst="rect">
            <a:avLst/>
          </a:prstGeom>
          <a:noFill/>
        </p:spPr>
        <p:txBody>
          <a:bodyPr wrap="square" rtlCol="0">
            <a:spAutoFit/>
          </a:bodyPr>
          <a:lstStyle/>
          <a:p>
            <a:r>
              <a:rPr kumimoji="1" lang="en-US" altLang="ja-JP" sz="3200" dirty="0"/>
              <a:t>Key‐Rate, Partial, and Forward‐Bucket '01s and Durations</a:t>
            </a:r>
            <a:endParaRPr kumimoji="1" lang="ja-JP" altLang="en-US" sz="3200" dirty="0"/>
          </a:p>
        </p:txBody>
      </p:sp>
      <p:sp>
        <p:nvSpPr>
          <p:cNvPr id="6" name="テキスト ボックス 5">
            <a:extLst>
              <a:ext uri="{FF2B5EF4-FFF2-40B4-BE49-F238E27FC236}">
                <a16:creationId xmlns:a16="http://schemas.microsoft.com/office/drawing/2014/main" id="{6A7FB7AE-D67F-DE51-6240-83B002C90DAE}"/>
              </a:ext>
            </a:extLst>
          </p:cNvPr>
          <p:cNvSpPr txBox="1"/>
          <p:nvPr/>
        </p:nvSpPr>
        <p:spPr>
          <a:xfrm>
            <a:off x="302676" y="1437935"/>
            <a:ext cx="8538647" cy="2308324"/>
          </a:xfrm>
          <a:prstGeom prst="rect">
            <a:avLst/>
          </a:prstGeom>
          <a:noFill/>
        </p:spPr>
        <p:txBody>
          <a:bodyPr wrap="square">
            <a:spAutoFit/>
          </a:bodyPr>
          <a:lstStyle/>
          <a:p>
            <a:pPr marL="285750" indent="-285750">
              <a:buFont typeface="Wingdings" panose="05000000000000000000" pitchFamily="2" charset="2"/>
              <a:buChar char="n"/>
            </a:pPr>
            <a:r>
              <a:rPr lang="ja-JP" altLang="en-US" dirty="0"/>
              <a:t>イールドカーブの形状変化リスク；タームストラクチャー全体が並行あるいは一定の比率で動かないリスクをコントロール</a:t>
            </a:r>
            <a:endParaRPr lang="en-US" altLang="ja-JP" dirty="0"/>
          </a:p>
          <a:p>
            <a:pPr marL="285750" indent="-285750">
              <a:buFont typeface="Wingdings" panose="05000000000000000000" pitchFamily="2" charset="2"/>
              <a:buChar char="n"/>
            </a:pPr>
            <a:r>
              <a:rPr lang="ja-JP" altLang="en-US" dirty="0"/>
              <a:t>下図のような変化があったときは単一ファクター指標でのヘッジは良いパフォーマンスを示さない</a:t>
            </a:r>
            <a:endParaRPr lang="en-US" altLang="ja-JP" dirty="0"/>
          </a:p>
          <a:p>
            <a:pPr marL="285750" indent="-285750">
              <a:buFont typeface="Wingdings" panose="05000000000000000000" pitchFamily="2" charset="2"/>
              <a:buChar char="n"/>
            </a:pPr>
            <a:r>
              <a:rPr kumimoji="1" lang="ja-JP" altLang="en-US" dirty="0"/>
              <a:t>単一ファクターでは、</a:t>
            </a:r>
            <a:r>
              <a:rPr kumimoji="1" lang="en-US" altLang="ja-JP" dirty="0"/>
              <a:t>6</a:t>
            </a:r>
            <a:r>
              <a:rPr kumimoji="1" lang="ja-JP" altLang="en-US" dirty="0"/>
              <a:t>か月金利の変化が分かれば</a:t>
            </a:r>
            <a:r>
              <a:rPr kumimoji="1" lang="en-US" altLang="ja-JP" dirty="0"/>
              <a:t>10</a:t>
            </a:r>
            <a:r>
              <a:rPr kumimoji="1" lang="ja-JP" altLang="en-US" dirty="0"/>
              <a:t>年債</a:t>
            </a:r>
            <a:r>
              <a:rPr kumimoji="1" lang="en-US" altLang="ja-JP" dirty="0"/>
              <a:t>30</a:t>
            </a:r>
            <a:r>
              <a:rPr kumimoji="1" lang="ja-JP" altLang="en-US" dirty="0"/>
              <a:t>年債の金利変化も知ることが出来るという仮定であり、</a:t>
            </a:r>
            <a:r>
              <a:rPr kumimoji="1" lang="en-US" altLang="ja-JP" dirty="0"/>
              <a:t>30</a:t>
            </a:r>
            <a:r>
              <a:rPr kumimoji="1" lang="ja-JP" altLang="en-US" dirty="0"/>
              <a:t>年債のポジションを</a:t>
            </a:r>
            <a:r>
              <a:rPr kumimoji="1" lang="en-US" altLang="ja-JP" dirty="0"/>
              <a:t>6</a:t>
            </a:r>
            <a:r>
              <a:rPr kumimoji="1" lang="ja-JP" altLang="en-US" dirty="0"/>
              <a:t>か月物債券でヘッジできることになる</a:t>
            </a:r>
            <a:endParaRPr lang="en-US" altLang="ja-JP" dirty="0"/>
          </a:p>
          <a:p>
            <a:pPr marL="285750" indent="-285750">
              <a:buFont typeface="Wingdings" panose="05000000000000000000" pitchFamily="2" charset="2"/>
              <a:buChar char="n"/>
            </a:pPr>
            <a:endParaRPr lang="ja-JP" altLang="en-US" dirty="0"/>
          </a:p>
        </p:txBody>
      </p:sp>
    </p:spTree>
    <p:extLst>
      <p:ext uri="{BB962C8B-B14F-4D97-AF65-F5344CB8AC3E}">
        <p14:creationId xmlns:p14="http://schemas.microsoft.com/office/powerpoint/2010/main" val="2231837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19FD2-3D0B-7884-AD3C-479FE5C1D653}"/>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312F53D-CD69-3F98-B98A-AEBDB19B3798}"/>
              </a:ext>
            </a:extLst>
          </p:cNvPr>
          <p:cNvSpPr txBox="1"/>
          <p:nvPr/>
        </p:nvSpPr>
        <p:spPr>
          <a:xfrm>
            <a:off x="578900" y="170964"/>
            <a:ext cx="7986199" cy="584775"/>
          </a:xfrm>
          <a:prstGeom prst="rect">
            <a:avLst/>
          </a:prstGeom>
          <a:noFill/>
        </p:spPr>
        <p:txBody>
          <a:bodyPr wrap="square" rtlCol="0">
            <a:spAutoFit/>
          </a:bodyPr>
          <a:lstStyle/>
          <a:p>
            <a:pPr algn="ctr"/>
            <a:r>
              <a:rPr kumimoji="1" lang="ja-JP" altLang="en-US" sz="3200" dirty="0"/>
              <a:t>キーレートシフト</a:t>
            </a:r>
          </a:p>
        </p:txBody>
      </p:sp>
      <p:sp>
        <p:nvSpPr>
          <p:cNvPr id="5" name="テキスト ボックス 4">
            <a:extLst>
              <a:ext uri="{FF2B5EF4-FFF2-40B4-BE49-F238E27FC236}">
                <a16:creationId xmlns:a16="http://schemas.microsoft.com/office/drawing/2014/main" id="{39455DF8-18F2-DC4F-25DF-BA6D192FAB24}"/>
              </a:ext>
            </a:extLst>
          </p:cNvPr>
          <p:cNvSpPr txBox="1"/>
          <p:nvPr/>
        </p:nvSpPr>
        <p:spPr>
          <a:xfrm>
            <a:off x="210508" y="948611"/>
            <a:ext cx="8617727" cy="1061829"/>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kumimoji="1" lang="ja-JP" altLang="en-US" dirty="0"/>
              <a:t>いくつかのキーレートの集合によって期間構造全体の変動を説明できると仮定</a:t>
            </a:r>
            <a:endParaRPr kumimoji="1" lang="en-US" altLang="ja-JP" dirty="0"/>
          </a:p>
          <a:p>
            <a:pPr marL="285750" indent="-285750">
              <a:buFont typeface="Wingdings" panose="05000000000000000000" pitchFamily="2" charset="2"/>
              <a:buChar char="n"/>
            </a:pPr>
            <a:r>
              <a:rPr kumimoji="1" lang="ja-JP" altLang="en-US" dirty="0"/>
              <a:t>キーレートの個数、使う金利の種類、各キーレートの年限、与えられたキーレートから他の金利を計算するルールは個別に設定</a:t>
            </a:r>
          </a:p>
        </p:txBody>
      </p:sp>
      <p:pic>
        <p:nvPicPr>
          <p:cNvPr id="3" name="図 2">
            <a:extLst>
              <a:ext uri="{FF2B5EF4-FFF2-40B4-BE49-F238E27FC236}">
                <a16:creationId xmlns:a16="http://schemas.microsoft.com/office/drawing/2014/main" id="{E2CE144E-433D-F055-5824-1D23F51D0A7A}"/>
              </a:ext>
            </a:extLst>
          </p:cNvPr>
          <p:cNvPicPr>
            <a:picLocks noChangeAspect="1"/>
          </p:cNvPicPr>
          <p:nvPr/>
        </p:nvPicPr>
        <p:blipFill>
          <a:blip r:embed="rId2"/>
          <a:stretch>
            <a:fillRect/>
          </a:stretch>
        </p:blipFill>
        <p:spPr>
          <a:xfrm>
            <a:off x="131567" y="4224595"/>
            <a:ext cx="3966787" cy="2460474"/>
          </a:xfrm>
          <a:prstGeom prst="rect">
            <a:avLst/>
          </a:prstGeom>
        </p:spPr>
      </p:pic>
      <p:cxnSp>
        <p:nvCxnSpPr>
          <p:cNvPr id="7" name="直線コネクタ 6">
            <a:extLst>
              <a:ext uri="{FF2B5EF4-FFF2-40B4-BE49-F238E27FC236}">
                <a16:creationId xmlns:a16="http://schemas.microsoft.com/office/drawing/2014/main" id="{6F1ACE09-B232-6771-950F-148AAA8164A8}"/>
              </a:ext>
            </a:extLst>
          </p:cNvPr>
          <p:cNvCxnSpPr/>
          <p:nvPr/>
        </p:nvCxnSpPr>
        <p:spPr>
          <a:xfrm>
            <a:off x="292737" y="2499516"/>
            <a:ext cx="8453267"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CE2CEF3-D1D2-D08B-CDF1-A5CBA6370E41}"/>
              </a:ext>
            </a:extLst>
          </p:cNvPr>
          <p:cNvSpPr txBox="1"/>
          <p:nvPr/>
        </p:nvSpPr>
        <p:spPr>
          <a:xfrm>
            <a:off x="457197" y="2091654"/>
            <a:ext cx="2545848" cy="369332"/>
          </a:xfrm>
          <a:prstGeom prst="rect">
            <a:avLst/>
          </a:prstGeom>
          <a:noFill/>
        </p:spPr>
        <p:txBody>
          <a:bodyPr wrap="square" rtlCol="0">
            <a:spAutoFit/>
          </a:bodyPr>
          <a:lstStyle/>
          <a:p>
            <a:r>
              <a:rPr kumimoji="1" lang="ja-JP" altLang="en-US" b="1" dirty="0"/>
              <a:t>例</a:t>
            </a:r>
          </a:p>
        </p:txBody>
      </p:sp>
      <p:sp>
        <p:nvSpPr>
          <p:cNvPr id="9" name="テキスト ボックス 8">
            <a:extLst>
              <a:ext uri="{FF2B5EF4-FFF2-40B4-BE49-F238E27FC236}">
                <a16:creationId xmlns:a16="http://schemas.microsoft.com/office/drawing/2014/main" id="{4669B0E4-4D80-0A92-8FDE-0BFB4FCF3EA7}"/>
              </a:ext>
            </a:extLst>
          </p:cNvPr>
          <p:cNvSpPr txBox="1"/>
          <p:nvPr/>
        </p:nvSpPr>
        <p:spPr>
          <a:xfrm>
            <a:off x="457197" y="2574541"/>
            <a:ext cx="8512474" cy="1200329"/>
          </a:xfrm>
          <a:prstGeom prst="rect">
            <a:avLst/>
          </a:prstGeom>
          <a:noFill/>
        </p:spPr>
        <p:txBody>
          <a:bodyPr wrap="square" rtlCol="0">
            <a:spAutoFit/>
          </a:bodyPr>
          <a:lstStyle/>
          <a:p>
            <a:r>
              <a:rPr kumimoji="1" lang="ja-JP" altLang="en-US" dirty="0"/>
              <a:t>個数　　　：４個</a:t>
            </a:r>
            <a:endParaRPr kumimoji="1" lang="en-US" altLang="ja-JP" dirty="0"/>
          </a:p>
          <a:p>
            <a:r>
              <a:rPr kumimoji="1" lang="ja-JP" altLang="en-US" dirty="0"/>
              <a:t>金利種類　：パーイールド</a:t>
            </a:r>
            <a:endParaRPr kumimoji="1" lang="en-US" altLang="ja-JP" dirty="0"/>
          </a:p>
          <a:p>
            <a:r>
              <a:rPr kumimoji="1" lang="ja-JP" altLang="en-US" dirty="0"/>
              <a:t>年限　　　：</a:t>
            </a:r>
            <a:r>
              <a:rPr kumimoji="1" lang="en-US" altLang="ja-JP" dirty="0"/>
              <a:t>10,20,30,40</a:t>
            </a:r>
            <a:r>
              <a:rPr kumimoji="1" lang="ja-JP" altLang="en-US" dirty="0"/>
              <a:t>年債</a:t>
            </a:r>
            <a:endParaRPr kumimoji="1" lang="en-US" altLang="ja-JP" dirty="0"/>
          </a:p>
          <a:p>
            <a:r>
              <a:rPr kumimoji="1" lang="ja-JP" altLang="en-US" dirty="0"/>
              <a:t>ルール　　：各キーレートは直前と直後のキーレート間のパーイールドに影響</a:t>
            </a:r>
          </a:p>
        </p:txBody>
      </p:sp>
      <p:pic>
        <p:nvPicPr>
          <p:cNvPr id="11" name="図 10">
            <a:extLst>
              <a:ext uri="{FF2B5EF4-FFF2-40B4-BE49-F238E27FC236}">
                <a16:creationId xmlns:a16="http://schemas.microsoft.com/office/drawing/2014/main" id="{D43FA350-A288-E203-D166-A9DF6948FBA3}"/>
              </a:ext>
            </a:extLst>
          </p:cNvPr>
          <p:cNvPicPr>
            <a:picLocks noChangeAspect="1"/>
          </p:cNvPicPr>
          <p:nvPr/>
        </p:nvPicPr>
        <p:blipFill>
          <a:blip r:embed="rId3"/>
          <a:stretch>
            <a:fillRect/>
          </a:stretch>
        </p:blipFill>
        <p:spPr>
          <a:xfrm>
            <a:off x="4835136" y="4224595"/>
            <a:ext cx="4126677" cy="2633405"/>
          </a:xfrm>
          <a:prstGeom prst="rect">
            <a:avLst/>
          </a:prstGeom>
        </p:spPr>
      </p:pic>
      <p:sp>
        <p:nvSpPr>
          <p:cNvPr id="12" name="テキスト ボックス 11">
            <a:extLst>
              <a:ext uri="{FF2B5EF4-FFF2-40B4-BE49-F238E27FC236}">
                <a16:creationId xmlns:a16="http://schemas.microsoft.com/office/drawing/2014/main" id="{0E6E5E0B-A64F-5438-29F1-503FEEB6EBEB}"/>
              </a:ext>
            </a:extLst>
          </p:cNvPr>
          <p:cNvSpPr txBox="1"/>
          <p:nvPr/>
        </p:nvSpPr>
        <p:spPr>
          <a:xfrm>
            <a:off x="5555475" y="3815066"/>
            <a:ext cx="3108300" cy="369332"/>
          </a:xfrm>
          <a:prstGeom prst="rect">
            <a:avLst/>
          </a:prstGeom>
          <a:solidFill>
            <a:srgbClr val="0070C0"/>
          </a:solidFill>
        </p:spPr>
        <p:txBody>
          <a:bodyPr wrap="square" rtlCol="0">
            <a:spAutoFit/>
          </a:bodyPr>
          <a:lstStyle/>
          <a:p>
            <a:r>
              <a:rPr kumimoji="1" lang="en-US" altLang="ja-JP" dirty="0">
                <a:solidFill>
                  <a:schemeClr val="bg1"/>
                </a:solidFill>
              </a:rPr>
              <a:t>20</a:t>
            </a:r>
            <a:r>
              <a:rPr kumimoji="1" lang="ja-JP" altLang="en-US" dirty="0">
                <a:solidFill>
                  <a:schemeClr val="bg1"/>
                </a:solidFill>
              </a:rPr>
              <a:t>年債キーレートシフト時</a:t>
            </a:r>
          </a:p>
        </p:txBody>
      </p:sp>
      <p:sp>
        <p:nvSpPr>
          <p:cNvPr id="13" name="テキスト ボックス 12">
            <a:extLst>
              <a:ext uri="{FF2B5EF4-FFF2-40B4-BE49-F238E27FC236}">
                <a16:creationId xmlns:a16="http://schemas.microsoft.com/office/drawing/2014/main" id="{31BB6815-5BA1-0DA2-287C-B636A1FC7BBB}"/>
              </a:ext>
            </a:extLst>
          </p:cNvPr>
          <p:cNvSpPr txBox="1"/>
          <p:nvPr/>
        </p:nvSpPr>
        <p:spPr>
          <a:xfrm>
            <a:off x="662229" y="3815066"/>
            <a:ext cx="3108300" cy="369332"/>
          </a:xfrm>
          <a:prstGeom prst="rect">
            <a:avLst/>
          </a:prstGeom>
          <a:solidFill>
            <a:srgbClr val="0070C0"/>
          </a:solidFill>
        </p:spPr>
        <p:txBody>
          <a:bodyPr wrap="square" rtlCol="0">
            <a:spAutoFit/>
          </a:bodyPr>
          <a:lstStyle/>
          <a:p>
            <a:r>
              <a:rPr kumimoji="1" lang="ja-JP" altLang="en-US" dirty="0">
                <a:solidFill>
                  <a:schemeClr val="bg1"/>
                </a:solidFill>
              </a:rPr>
              <a:t>各キーレートの影響</a:t>
            </a:r>
          </a:p>
        </p:txBody>
      </p:sp>
    </p:spTree>
    <p:extLst>
      <p:ext uri="{BB962C8B-B14F-4D97-AF65-F5344CB8AC3E}">
        <p14:creationId xmlns:p14="http://schemas.microsoft.com/office/powerpoint/2010/main" val="2112310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CFDA8-594D-C9D9-1A16-34B4D1879BDC}"/>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1D6354D0-5640-C05B-0DB5-36698D88E65F}"/>
                  </a:ext>
                </a:extLst>
              </p:cNvPr>
              <p:cNvSpPr txBox="1"/>
              <p:nvPr/>
            </p:nvSpPr>
            <p:spPr>
              <a:xfrm>
                <a:off x="562729" y="1506800"/>
                <a:ext cx="2358210" cy="574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𝐷𝑉</m:t>
                          </m:r>
                          <m:r>
                            <a:rPr kumimoji="1" lang="en-US" altLang="ja-JP" b="0" i="1" smtClean="0">
                              <a:latin typeface="Cambria Math" panose="02040503050406030204" pitchFamily="18" charset="0"/>
                            </a:rPr>
                            <m:t>01</m:t>
                          </m:r>
                        </m:e>
                        <m:sup>
                          <m:r>
                            <a:rPr kumimoji="1" lang="en-US" altLang="ja-JP" b="0" i="1" smtClean="0">
                              <a:latin typeface="Cambria Math" panose="02040503050406030204" pitchFamily="18" charset="0"/>
                            </a:rPr>
                            <m:t>𝑘</m:t>
                          </m:r>
                        </m:sup>
                      </m:sSup>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10,000</m:t>
                          </m:r>
                        </m:den>
                      </m:f>
                      <m:f>
                        <m:fPr>
                          <m:ctrlPr>
                            <a:rPr kumimoji="1" lang="en-US" altLang="ja-JP" b="0" i="1" smtClean="0">
                              <a:latin typeface="Cambria Math" panose="02040503050406030204" pitchFamily="18" charset="0"/>
                            </a:rPr>
                          </m:ctrlPr>
                        </m:fPr>
                        <m:num>
                          <m:r>
                            <a:rPr kumimoji="1" lang="ja-JP" altLang="en-US" b="0" i="1" smtClean="0">
                              <a:latin typeface="Cambria Math" panose="02040503050406030204" pitchFamily="18" charset="0"/>
                            </a:rPr>
                            <m:t>𝜕</m:t>
                          </m:r>
                          <m:r>
                            <a:rPr kumimoji="1" lang="en-US" altLang="ja-JP" b="0" i="1" smtClean="0">
                              <a:latin typeface="Cambria Math" panose="02040503050406030204" pitchFamily="18" charset="0"/>
                            </a:rPr>
                            <m:t>𝑃</m:t>
                          </m:r>
                        </m:num>
                        <m:den>
                          <m:sSup>
                            <m:sSupPr>
                              <m:ctrlPr>
                                <a:rPr kumimoji="1" lang="en-US" altLang="ja-JP" b="0" i="1" smtClean="0">
                                  <a:latin typeface="Cambria Math" panose="02040503050406030204" pitchFamily="18" charset="0"/>
                                </a:rPr>
                              </m:ctrlPr>
                            </m:sSupPr>
                            <m:e>
                              <m:r>
                                <a:rPr kumimoji="1" lang="ja-JP" altLang="en-US" b="0" i="1" smtClean="0">
                                  <a:latin typeface="Cambria Math" panose="02040503050406030204" pitchFamily="18" charset="0"/>
                                </a:rPr>
                                <m:t>𝜕</m:t>
                              </m:r>
                              <m:r>
                                <a:rPr kumimoji="1" lang="en-US" altLang="ja-JP" b="0" i="1" smtClean="0">
                                  <a:latin typeface="Cambria Math" panose="02040503050406030204" pitchFamily="18" charset="0"/>
                                </a:rPr>
                                <m:t>𝑦</m:t>
                              </m:r>
                            </m:e>
                            <m:sup>
                              <m:r>
                                <a:rPr kumimoji="1" lang="en-US" altLang="ja-JP" b="0" i="1" smtClean="0">
                                  <a:latin typeface="Cambria Math" panose="02040503050406030204" pitchFamily="18" charset="0"/>
                                </a:rPr>
                                <m:t>𝑘</m:t>
                              </m:r>
                            </m:sup>
                          </m:sSup>
                        </m:den>
                      </m:f>
                    </m:oMath>
                  </m:oMathPara>
                </a14:m>
                <a:endParaRPr kumimoji="1" lang="ja-JP" altLang="en-US" dirty="0"/>
              </a:p>
            </p:txBody>
          </p:sp>
        </mc:Choice>
        <mc:Fallback>
          <p:sp>
            <p:nvSpPr>
              <p:cNvPr id="2" name="テキスト ボックス 1">
                <a:extLst>
                  <a:ext uri="{FF2B5EF4-FFF2-40B4-BE49-F238E27FC236}">
                    <a16:creationId xmlns:a16="http://schemas.microsoft.com/office/drawing/2014/main" id="{1D6354D0-5640-C05B-0DB5-36698D88E65F}"/>
                  </a:ext>
                </a:extLst>
              </p:cNvPr>
              <p:cNvSpPr txBox="1">
                <a:spLocks noRot="1" noChangeAspect="1" noMove="1" noResize="1" noEditPoints="1" noAdjustHandles="1" noChangeArrowheads="1" noChangeShapeType="1" noTextEdit="1"/>
              </p:cNvSpPr>
              <p:nvPr/>
            </p:nvSpPr>
            <p:spPr>
              <a:xfrm>
                <a:off x="562729" y="1506800"/>
                <a:ext cx="2358210" cy="57400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E3D27D23-11FD-BC72-3DC5-4A4EE53E7DB3}"/>
                  </a:ext>
                </a:extLst>
              </p:cNvPr>
              <p:cNvSpPr txBox="1"/>
              <p:nvPr/>
            </p:nvSpPr>
            <p:spPr>
              <a:xfrm>
                <a:off x="661405" y="2223847"/>
                <a:ext cx="1423210" cy="574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𝐷</m:t>
                          </m:r>
                        </m:e>
                        <m:sup>
                          <m:r>
                            <a:rPr kumimoji="1" lang="en-US" altLang="ja-JP" b="0" i="1" smtClean="0">
                              <a:latin typeface="Cambria Math" panose="02040503050406030204" pitchFamily="18" charset="0"/>
                            </a:rPr>
                            <m:t>𝑘</m:t>
                          </m:r>
                        </m:sup>
                      </m:sSup>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𝑃</m:t>
                          </m:r>
                        </m:den>
                      </m:f>
                      <m:f>
                        <m:fPr>
                          <m:ctrlPr>
                            <a:rPr kumimoji="1" lang="en-US" altLang="ja-JP" b="0" i="1" smtClean="0">
                              <a:latin typeface="Cambria Math" panose="02040503050406030204" pitchFamily="18" charset="0"/>
                            </a:rPr>
                          </m:ctrlPr>
                        </m:fPr>
                        <m:num>
                          <m:r>
                            <a:rPr kumimoji="1" lang="ja-JP" altLang="en-US" b="0" i="1" smtClean="0">
                              <a:latin typeface="Cambria Math" panose="02040503050406030204" pitchFamily="18" charset="0"/>
                            </a:rPr>
                            <m:t>𝜕</m:t>
                          </m:r>
                          <m:r>
                            <a:rPr kumimoji="1" lang="en-US" altLang="ja-JP" b="0" i="1" smtClean="0">
                              <a:latin typeface="Cambria Math" panose="02040503050406030204" pitchFamily="18" charset="0"/>
                            </a:rPr>
                            <m:t>𝑃</m:t>
                          </m:r>
                        </m:num>
                        <m:den>
                          <m:sSup>
                            <m:sSupPr>
                              <m:ctrlPr>
                                <a:rPr kumimoji="1" lang="en-US" altLang="ja-JP" b="0" i="1" smtClean="0">
                                  <a:latin typeface="Cambria Math" panose="02040503050406030204" pitchFamily="18" charset="0"/>
                                </a:rPr>
                              </m:ctrlPr>
                            </m:sSupPr>
                            <m:e>
                              <m:r>
                                <a:rPr kumimoji="1" lang="ja-JP" altLang="en-US" b="0" i="1" smtClean="0">
                                  <a:latin typeface="Cambria Math" panose="02040503050406030204" pitchFamily="18" charset="0"/>
                                </a:rPr>
                                <m:t>𝜕</m:t>
                              </m:r>
                              <m:r>
                                <a:rPr kumimoji="1" lang="en-US" altLang="ja-JP" b="0" i="1" smtClean="0">
                                  <a:latin typeface="Cambria Math" panose="02040503050406030204" pitchFamily="18" charset="0"/>
                                </a:rPr>
                                <m:t>𝑦</m:t>
                              </m:r>
                            </m:e>
                            <m:sup>
                              <m:r>
                                <a:rPr kumimoji="1" lang="en-US" altLang="ja-JP" b="0" i="1" smtClean="0">
                                  <a:latin typeface="Cambria Math" panose="02040503050406030204" pitchFamily="18" charset="0"/>
                                </a:rPr>
                                <m:t>𝑘</m:t>
                              </m:r>
                            </m:sup>
                          </m:sSup>
                        </m:den>
                      </m:f>
                    </m:oMath>
                  </m:oMathPara>
                </a14:m>
                <a:endParaRPr kumimoji="1" lang="ja-JP" altLang="en-US" dirty="0"/>
              </a:p>
            </p:txBody>
          </p:sp>
        </mc:Choice>
        <mc:Fallback>
          <p:sp>
            <p:nvSpPr>
              <p:cNvPr id="3" name="テキスト ボックス 2">
                <a:extLst>
                  <a:ext uri="{FF2B5EF4-FFF2-40B4-BE49-F238E27FC236}">
                    <a16:creationId xmlns:a16="http://schemas.microsoft.com/office/drawing/2014/main" id="{E3D27D23-11FD-BC72-3DC5-4A4EE53E7DB3}"/>
                  </a:ext>
                </a:extLst>
              </p:cNvPr>
              <p:cNvSpPr txBox="1">
                <a:spLocks noRot="1" noChangeAspect="1" noMove="1" noResize="1" noEditPoints="1" noAdjustHandles="1" noChangeArrowheads="1" noChangeShapeType="1" noTextEdit="1"/>
              </p:cNvSpPr>
              <p:nvPr/>
            </p:nvSpPr>
            <p:spPr>
              <a:xfrm>
                <a:off x="661405" y="2223847"/>
                <a:ext cx="1423210" cy="57400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E7D5B4C2-ACF3-21C1-8079-B24AAE5ADFAE}"/>
                  </a:ext>
                </a:extLst>
              </p:cNvPr>
              <p:cNvSpPr txBox="1"/>
              <p:nvPr/>
            </p:nvSpPr>
            <p:spPr>
              <a:xfrm>
                <a:off x="169120" y="3356944"/>
                <a:ext cx="5012526" cy="5497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𝐷𝑉</m:t>
                          </m:r>
                          <m:r>
                            <a:rPr kumimoji="1" lang="en-US" altLang="ja-JP" b="0" i="1" smtClean="0">
                              <a:latin typeface="Cambria Math" panose="02040503050406030204" pitchFamily="18" charset="0"/>
                            </a:rPr>
                            <m:t>01</m:t>
                          </m:r>
                        </m:e>
                        <m:sup>
                          <m:r>
                            <a:rPr kumimoji="1" lang="en-US" altLang="ja-JP" b="0" i="1" smtClean="0">
                              <a:latin typeface="Cambria Math" panose="02040503050406030204" pitchFamily="18" charset="0"/>
                            </a:rPr>
                            <m:t>20</m:t>
                          </m:r>
                        </m:sup>
                      </m:sSup>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10,000</m:t>
                          </m:r>
                        </m:den>
                      </m:f>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91.0790 −91.2209</m:t>
                          </m:r>
                        </m:num>
                        <m:den>
                          <m:r>
                            <a:rPr kumimoji="1" lang="en-US" altLang="ja-JP" b="0" i="1" smtClean="0">
                              <a:latin typeface="Cambria Math" panose="02040503050406030204" pitchFamily="18" charset="0"/>
                            </a:rPr>
                            <m:t>0.01%</m:t>
                          </m:r>
                        </m:den>
                      </m:f>
                      <m:r>
                        <a:rPr kumimoji="1" lang="en-US" altLang="ja-JP" b="0" i="1" smtClean="0">
                          <a:latin typeface="Cambria Math" panose="02040503050406030204" pitchFamily="18" charset="0"/>
                        </a:rPr>
                        <m:t>=0.1419</m:t>
                      </m:r>
                    </m:oMath>
                  </m:oMathPara>
                </a14:m>
                <a:endParaRPr kumimoji="1" lang="ja-JP" altLang="en-US" dirty="0"/>
              </a:p>
            </p:txBody>
          </p:sp>
        </mc:Choice>
        <mc:Fallback>
          <p:sp>
            <p:nvSpPr>
              <p:cNvPr id="6" name="テキスト ボックス 5">
                <a:extLst>
                  <a:ext uri="{FF2B5EF4-FFF2-40B4-BE49-F238E27FC236}">
                    <a16:creationId xmlns:a16="http://schemas.microsoft.com/office/drawing/2014/main" id="{E7D5B4C2-ACF3-21C1-8079-B24AAE5ADFAE}"/>
                  </a:ext>
                </a:extLst>
              </p:cNvPr>
              <p:cNvSpPr txBox="1">
                <a:spLocks noRot="1" noChangeAspect="1" noMove="1" noResize="1" noEditPoints="1" noAdjustHandles="1" noChangeArrowheads="1" noChangeShapeType="1" noTextEdit="1"/>
              </p:cNvSpPr>
              <p:nvPr/>
            </p:nvSpPr>
            <p:spPr>
              <a:xfrm>
                <a:off x="169120" y="3356944"/>
                <a:ext cx="5012526" cy="54970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464F4797-4912-1C8C-FFE8-AC1BDB3C71AF}"/>
                  </a:ext>
                </a:extLst>
              </p:cNvPr>
              <p:cNvSpPr txBox="1"/>
              <p:nvPr/>
            </p:nvSpPr>
            <p:spPr>
              <a:xfrm>
                <a:off x="275471" y="4325067"/>
                <a:ext cx="4618508" cy="5311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𝐷</m:t>
                          </m:r>
                        </m:e>
                        <m:sup>
                          <m:r>
                            <a:rPr kumimoji="1" lang="en-US" altLang="ja-JP" b="0" i="1" smtClean="0">
                              <a:latin typeface="Cambria Math" panose="02040503050406030204" pitchFamily="18" charset="0"/>
                            </a:rPr>
                            <m:t>20</m:t>
                          </m:r>
                        </m:sup>
                      </m:sSup>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91.2209</m:t>
                          </m:r>
                        </m:den>
                      </m:f>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91.0790 −91.2209</m:t>
                          </m:r>
                        </m:num>
                        <m:den>
                          <m:r>
                            <a:rPr kumimoji="1" lang="en-US" altLang="ja-JP" b="0" i="1" smtClean="0">
                              <a:latin typeface="Cambria Math" panose="02040503050406030204" pitchFamily="18" charset="0"/>
                            </a:rPr>
                            <m:t>0.01%</m:t>
                          </m:r>
                        </m:den>
                      </m:f>
                      <m:r>
                        <a:rPr kumimoji="1" lang="en-US" altLang="ja-JP" b="0" i="1" smtClean="0">
                          <a:latin typeface="Cambria Math" panose="02040503050406030204" pitchFamily="18" charset="0"/>
                        </a:rPr>
                        <m:t>=15.56</m:t>
                      </m:r>
                    </m:oMath>
                  </m:oMathPara>
                </a14:m>
                <a:endParaRPr kumimoji="1" lang="ja-JP" altLang="en-US" dirty="0"/>
              </a:p>
            </p:txBody>
          </p:sp>
        </mc:Choice>
        <mc:Fallback>
          <p:sp>
            <p:nvSpPr>
              <p:cNvPr id="7" name="テキスト ボックス 6">
                <a:extLst>
                  <a:ext uri="{FF2B5EF4-FFF2-40B4-BE49-F238E27FC236}">
                    <a16:creationId xmlns:a16="http://schemas.microsoft.com/office/drawing/2014/main" id="{464F4797-4912-1C8C-FFE8-AC1BDB3C71AF}"/>
                  </a:ext>
                </a:extLst>
              </p:cNvPr>
              <p:cNvSpPr txBox="1">
                <a:spLocks noRot="1" noChangeAspect="1" noMove="1" noResize="1" noEditPoints="1" noAdjustHandles="1" noChangeArrowheads="1" noChangeShapeType="1" noTextEdit="1"/>
              </p:cNvSpPr>
              <p:nvPr/>
            </p:nvSpPr>
            <p:spPr>
              <a:xfrm>
                <a:off x="275471" y="4325067"/>
                <a:ext cx="4618508" cy="53117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A5E51AD6-B83F-0469-A8E7-9B9B704D2F2B}"/>
                  </a:ext>
                </a:extLst>
              </p:cNvPr>
              <p:cNvSpPr txBox="1"/>
              <p:nvPr/>
            </p:nvSpPr>
            <p:spPr>
              <a:xfrm>
                <a:off x="3835765" y="1132249"/>
                <a:ext cx="39439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𝐾𝑅</m:t>
                          </m:r>
                          <m:r>
                            <a:rPr kumimoji="1" lang="en-US" altLang="ja-JP" b="0" i="1" smtClean="0">
                              <a:latin typeface="Cambria Math" panose="02040503050406030204" pitchFamily="18" charset="0"/>
                              <a:ea typeface="Cambria Math" panose="02040503050406030204" pitchFamily="18" charset="0"/>
                            </a:rPr>
                            <m:t>01</m:t>
                          </m:r>
                        </m:e>
                        <m:sub>
                          <m:r>
                            <a:rPr kumimoji="1" lang="en-US" altLang="ja-JP" b="0" i="1" smtClean="0">
                              <a:latin typeface="Cambria Math" panose="02040503050406030204" pitchFamily="18" charset="0"/>
                              <a:ea typeface="Cambria Math" panose="02040503050406030204" pitchFamily="18" charset="0"/>
                            </a:rPr>
                            <m:t>1</m:t>
                          </m:r>
                        </m:sub>
                      </m:sSub>
                      <m:r>
                        <a:rPr kumimoji="1" lang="en-US" altLang="ja-JP" b="0" i="1" smtClean="0">
                          <a:latin typeface="Cambria Math" panose="02040503050406030204" pitchFamily="18" charset="0"/>
                          <a:ea typeface="Cambria Math" panose="02040503050406030204" pitchFamily="18" charset="0"/>
                        </a:rPr>
                        <m:t> × </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ea typeface="Cambria Math" panose="02040503050406030204" pitchFamily="18" charset="0"/>
                            </a:rPr>
                            <m:t>1</m:t>
                          </m:r>
                        </m:sub>
                      </m:sSub>
                      <m:r>
                        <a:rPr kumimoji="1" lang="en-US" altLang="ja-JP" b="0" i="1" smtClean="0">
                          <a:latin typeface="Cambria Math" panose="02040503050406030204" pitchFamily="18" charset="0"/>
                          <a:ea typeface="Cambria Math" panose="02040503050406030204" pitchFamily="18" charset="0"/>
                        </a:rPr>
                        <m:t>+ </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𝐾𝑅</m:t>
                          </m:r>
                          <m:r>
                            <a:rPr kumimoji="1" lang="en-US" altLang="ja-JP" b="0" i="1" smtClean="0">
                              <a:latin typeface="Cambria Math" panose="02040503050406030204" pitchFamily="18" charset="0"/>
                              <a:ea typeface="Cambria Math" panose="02040503050406030204" pitchFamily="18" charset="0"/>
                            </a:rPr>
                            <m:t>01</m:t>
                          </m:r>
                        </m:e>
                        <m:sub>
                          <m:r>
                            <a:rPr kumimoji="1" lang="en-US" altLang="ja-JP" b="0" i="1" smtClean="0">
                              <a:latin typeface="Cambria Math" panose="02040503050406030204" pitchFamily="18" charset="0"/>
                              <a:ea typeface="Cambria Math" panose="02040503050406030204" pitchFamily="18" charset="0"/>
                            </a:rPr>
                            <m:t>2</m:t>
                          </m:r>
                        </m:sub>
                      </m:sSub>
                      <m:r>
                        <a:rPr kumimoji="1" lang="en-US" altLang="ja-JP" b="0" i="1" smtClean="0">
                          <a:latin typeface="Cambria Math" panose="02040503050406030204" pitchFamily="18" charset="0"/>
                          <a:ea typeface="Cambria Math" panose="02040503050406030204" pitchFamily="18" charset="0"/>
                        </a:rPr>
                        <m:t> × </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ea typeface="Cambria Math" panose="02040503050406030204" pitchFamily="18" charset="0"/>
                            </a:rPr>
                            <m:t>2</m:t>
                          </m:r>
                        </m:sub>
                      </m:sSub>
                    </m:oMath>
                  </m:oMathPara>
                </a14:m>
                <a:endParaRPr kumimoji="1" lang="ja-JP" altLang="en-US" dirty="0"/>
              </a:p>
            </p:txBody>
          </p:sp>
        </mc:Choice>
        <mc:Fallback>
          <p:sp>
            <p:nvSpPr>
              <p:cNvPr id="4" name="テキスト ボックス 3">
                <a:extLst>
                  <a:ext uri="{FF2B5EF4-FFF2-40B4-BE49-F238E27FC236}">
                    <a16:creationId xmlns:a16="http://schemas.microsoft.com/office/drawing/2014/main" id="{A5E51AD6-B83F-0469-A8E7-9B9B704D2F2B}"/>
                  </a:ext>
                </a:extLst>
              </p:cNvPr>
              <p:cNvSpPr txBox="1">
                <a:spLocks noRot="1" noChangeAspect="1" noMove="1" noResize="1" noEditPoints="1" noAdjustHandles="1" noChangeArrowheads="1" noChangeShapeType="1" noTextEdit="1"/>
              </p:cNvSpPr>
              <p:nvPr/>
            </p:nvSpPr>
            <p:spPr>
              <a:xfrm>
                <a:off x="3835765" y="1132249"/>
                <a:ext cx="3943965" cy="276999"/>
              </a:xfrm>
              <a:prstGeom prst="rect">
                <a:avLst/>
              </a:prstGeom>
              <a:blipFill>
                <a:blip r:embed="rId6"/>
                <a:stretch>
                  <a:fillRect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91DC3387-ED78-E68C-FF53-B91112DB2C01}"/>
                  </a:ext>
                </a:extLst>
              </p:cNvPr>
              <p:cNvSpPr txBox="1"/>
              <p:nvPr/>
            </p:nvSpPr>
            <p:spPr>
              <a:xfrm>
                <a:off x="3342385" y="2053228"/>
                <a:ext cx="5440528" cy="5636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𝑃</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 </m:t>
                      </m:r>
                      <m:rad>
                        <m:radPr>
                          <m:degHide m:val="on"/>
                          <m:ctrlPr>
                            <a:rPr kumimoji="1" lang="en-US" altLang="ja-JP" b="0" i="1" smtClean="0">
                              <a:latin typeface="Cambria Math" panose="02040503050406030204" pitchFamily="18" charset="0"/>
                              <a:ea typeface="Cambria Math" panose="02040503050406030204" pitchFamily="18" charset="0"/>
                            </a:rPr>
                          </m:ctrlPr>
                        </m:radPr>
                        <m:deg/>
                        <m:e>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𝐾𝑅</m:t>
                              </m:r>
                              <m:r>
                                <a:rPr kumimoji="1" lang="en-US" altLang="ja-JP" b="0" i="1" smtClean="0">
                                  <a:latin typeface="Cambria Math" panose="02040503050406030204" pitchFamily="18" charset="0"/>
                                  <a:ea typeface="Cambria Math" panose="02040503050406030204" pitchFamily="18" charset="0"/>
                                </a:rPr>
                                <m:t>01</m:t>
                              </m:r>
                            </m:e>
                            <m:sub>
                              <m:r>
                                <a:rPr kumimoji="1" lang="en-US" altLang="ja-JP" b="0" i="1" smtClean="0">
                                  <a:latin typeface="Cambria Math" panose="02040503050406030204" pitchFamily="18" charset="0"/>
                                  <a:ea typeface="Cambria Math" panose="02040503050406030204" pitchFamily="18" charset="0"/>
                                </a:rPr>
                                <m:t>1</m:t>
                              </m:r>
                            </m:sub>
                            <m:sup>
                              <m:r>
                                <a:rPr kumimoji="1" lang="en-US" altLang="ja-JP" b="0" i="1" smtClean="0">
                                  <a:latin typeface="Cambria Math" panose="02040503050406030204" pitchFamily="18" charset="0"/>
                                  <a:ea typeface="Cambria Math" panose="02040503050406030204" pitchFamily="18" charset="0"/>
                                </a:rPr>
                                <m:t>2</m:t>
                              </m:r>
                            </m:sup>
                          </m:sSubSup>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ja-JP" altLang="en-US" b="0" i="1" smtClean="0">
                                  <a:latin typeface="Cambria Math" panose="02040503050406030204" pitchFamily="18" charset="0"/>
                                  <a:ea typeface="Cambria Math" panose="02040503050406030204" pitchFamily="18" charset="0"/>
                                </a:rPr>
                                <m:t>𝜎</m:t>
                              </m:r>
                            </m:e>
                            <m:sub>
                              <m:r>
                                <a:rPr kumimoji="1" lang="en-US" altLang="ja-JP" b="0" i="1" smtClean="0">
                                  <a:latin typeface="Cambria Math" panose="02040503050406030204" pitchFamily="18" charset="0"/>
                                  <a:ea typeface="Cambria Math" panose="02040503050406030204" pitchFamily="18" charset="0"/>
                                </a:rPr>
                                <m:t>1</m:t>
                              </m:r>
                            </m:sub>
                            <m:sup>
                              <m:r>
                                <a:rPr kumimoji="1" lang="en-US" altLang="ja-JP" b="0" i="1" smtClean="0">
                                  <a:latin typeface="Cambria Math" panose="02040503050406030204" pitchFamily="18" charset="0"/>
                                  <a:ea typeface="Cambria Math" panose="02040503050406030204" pitchFamily="18" charset="0"/>
                                </a:rPr>
                                <m:t>2</m:t>
                              </m:r>
                            </m:sup>
                          </m:sSubSup>
                          <m:r>
                            <a:rPr kumimoji="1" lang="en-US" altLang="ja-JP" b="0" i="1" smtClean="0">
                              <a:latin typeface="Cambria Math" panose="02040503050406030204" pitchFamily="18" charset="0"/>
                              <a:ea typeface="Cambria Math" panose="02040503050406030204" pitchFamily="18" charset="0"/>
                            </a:rPr>
                            <m:t>+ </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𝐾𝑅</m:t>
                              </m:r>
                              <m:r>
                                <a:rPr kumimoji="1" lang="en-US" altLang="ja-JP" b="0" i="1" smtClean="0">
                                  <a:latin typeface="Cambria Math" panose="02040503050406030204" pitchFamily="18" charset="0"/>
                                  <a:ea typeface="Cambria Math" panose="02040503050406030204" pitchFamily="18" charset="0"/>
                                </a:rPr>
                                <m:t>01</m:t>
                              </m:r>
                            </m:e>
                            <m:sub>
                              <m:r>
                                <a:rPr kumimoji="1" lang="en-US" altLang="ja-JP" b="0" i="1" smtClean="0">
                                  <a:latin typeface="Cambria Math" panose="02040503050406030204" pitchFamily="18" charset="0"/>
                                  <a:ea typeface="Cambria Math" panose="02040503050406030204" pitchFamily="18" charset="0"/>
                                </a:rPr>
                                <m:t>2</m:t>
                              </m:r>
                            </m:sub>
                            <m:sup>
                              <m:r>
                                <a:rPr kumimoji="1" lang="en-US" altLang="ja-JP" b="0" i="1" smtClean="0">
                                  <a:latin typeface="Cambria Math" panose="02040503050406030204" pitchFamily="18" charset="0"/>
                                  <a:ea typeface="Cambria Math" panose="02040503050406030204" pitchFamily="18" charset="0"/>
                                </a:rPr>
                                <m:t>2</m:t>
                              </m:r>
                            </m:sup>
                          </m:sSubSup>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ja-JP" altLang="en-US" b="0" i="1" smtClean="0">
                                  <a:latin typeface="Cambria Math" panose="02040503050406030204" pitchFamily="18" charset="0"/>
                                  <a:ea typeface="Cambria Math" panose="02040503050406030204" pitchFamily="18" charset="0"/>
                                </a:rPr>
                                <m:t>𝜎</m:t>
                              </m:r>
                            </m:e>
                            <m:sub>
                              <m:r>
                                <a:rPr kumimoji="1" lang="en-US" altLang="ja-JP" b="0" i="1" smtClean="0">
                                  <a:latin typeface="Cambria Math" panose="02040503050406030204" pitchFamily="18" charset="0"/>
                                  <a:ea typeface="Cambria Math" panose="02040503050406030204" pitchFamily="18" charset="0"/>
                                </a:rPr>
                                <m:t>2</m:t>
                              </m:r>
                            </m:sub>
                            <m:sup>
                              <m:r>
                                <a:rPr kumimoji="1" lang="en-US" altLang="ja-JP" b="0" i="1" smtClean="0">
                                  <a:latin typeface="Cambria Math" panose="02040503050406030204" pitchFamily="18" charset="0"/>
                                  <a:ea typeface="Cambria Math" panose="02040503050406030204" pitchFamily="18" charset="0"/>
                                </a:rPr>
                                <m:t>2</m:t>
                              </m:r>
                            </m:sup>
                          </m:sSubSup>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2</m:t>
                              </m:r>
                              <m:r>
                                <a:rPr kumimoji="1" lang="en-US" altLang="ja-JP" b="0" i="1" smtClean="0">
                                  <a:latin typeface="Cambria Math" panose="02040503050406030204" pitchFamily="18" charset="0"/>
                                  <a:ea typeface="Cambria Math" panose="02040503050406030204" pitchFamily="18" charset="0"/>
                                </a:rPr>
                                <m:t>𝐾𝑅</m:t>
                              </m:r>
                              <m:r>
                                <a:rPr kumimoji="1" lang="en-US" altLang="ja-JP" b="0" i="1" smtClean="0">
                                  <a:latin typeface="Cambria Math" panose="02040503050406030204" pitchFamily="18" charset="0"/>
                                  <a:ea typeface="Cambria Math" panose="02040503050406030204" pitchFamily="18" charset="0"/>
                                </a:rPr>
                                <m:t>01</m:t>
                              </m:r>
                            </m:e>
                            <m:sub>
                              <m:r>
                                <a:rPr kumimoji="1" lang="en-US" altLang="ja-JP" b="0" i="1" smtClean="0">
                                  <a:latin typeface="Cambria Math" panose="02040503050406030204" pitchFamily="18" charset="0"/>
                                  <a:ea typeface="Cambria Math" panose="02040503050406030204" pitchFamily="18" charset="0"/>
                                </a:rPr>
                                <m:t>1</m:t>
                              </m:r>
                            </m:sub>
                          </m:sSub>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𝐾𝑅</m:t>
                              </m:r>
                              <m:r>
                                <a:rPr kumimoji="1" lang="en-US" altLang="ja-JP" b="0" i="1" smtClean="0">
                                  <a:latin typeface="Cambria Math" panose="02040503050406030204" pitchFamily="18" charset="0"/>
                                  <a:ea typeface="Cambria Math" panose="02040503050406030204" pitchFamily="18" charset="0"/>
                                </a:rPr>
                                <m:t>01</m:t>
                              </m:r>
                            </m:e>
                            <m:sub>
                              <m:r>
                                <a:rPr kumimoji="1" lang="en-US" altLang="ja-JP" b="0" i="1" smtClean="0">
                                  <a:latin typeface="Cambria Math" panose="02040503050406030204" pitchFamily="18" charset="0"/>
                                  <a:ea typeface="Cambria Math" panose="02040503050406030204" pitchFamily="18" charset="0"/>
                                </a:rPr>
                                <m:t>2</m:t>
                              </m:r>
                            </m:sub>
                          </m:sSub>
                          <m:r>
                            <a:rPr kumimoji="1" lang="ja-JP" altLang="en-US" b="0" i="1" smtClean="0">
                              <a:latin typeface="Cambria Math" panose="02040503050406030204" pitchFamily="18" charset="0"/>
                              <a:ea typeface="Cambria Math" panose="02040503050406030204" pitchFamily="18" charset="0"/>
                            </a:rPr>
                            <m:t>𝜌</m:t>
                          </m:r>
                          <m:sSub>
                            <m:sSubPr>
                              <m:ctrlPr>
                                <a:rPr kumimoji="1" lang="en-US" altLang="ja-JP" b="0" i="1" smtClean="0">
                                  <a:latin typeface="Cambria Math" panose="02040503050406030204" pitchFamily="18" charset="0"/>
                                  <a:ea typeface="Cambria Math" panose="02040503050406030204" pitchFamily="18" charset="0"/>
                                </a:rPr>
                              </m:ctrlPr>
                            </m:sSubPr>
                            <m:e>
                              <m:r>
                                <a:rPr kumimoji="1" lang="ja-JP" altLang="en-US" b="0" i="1" smtClean="0">
                                  <a:latin typeface="Cambria Math" panose="02040503050406030204" pitchFamily="18" charset="0"/>
                                  <a:ea typeface="Cambria Math" panose="02040503050406030204" pitchFamily="18" charset="0"/>
                                </a:rPr>
                                <m:t>𝜎</m:t>
                              </m:r>
                            </m:e>
                            <m:sub>
                              <m:r>
                                <a:rPr kumimoji="1" lang="en-US" altLang="ja-JP" b="0" i="1" smtClean="0">
                                  <a:latin typeface="Cambria Math" panose="02040503050406030204" pitchFamily="18" charset="0"/>
                                  <a:ea typeface="Cambria Math" panose="02040503050406030204" pitchFamily="18" charset="0"/>
                                </a:rPr>
                                <m:t>1</m:t>
                              </m:r>
                            </m:sub>
                          </m:sSub>
                          <m:sSub>
                            <m:sSubPr>
                              <m:ctrlPr>
                                <a:rPr kumimoji="1" lang="en-US" altLang="ja-JP" b="0" i="1" smtClean="0">
                                  <a:latin typeface="Cambria Math" panose="02040503050406030204" pitchFamily="18" charset="0"/>
                                  <a:ea typeface="Cambria Math" panose="02040503050406030204" pitchFamily="18" charset="0"/>
                                </a:rPr>
                              </m:ctrlPr>
                            </m:sSubPr>
                            <m:e>
                              <m:r>
                                <a:rPr kumimoji="1" lang="ja-JP" altLang="en-US" b="0" i="1" smtClean="0">
                                  <a:latin typeface="Cambria Math" panose="02040503050406030204" pitchFamily="18" charset="0"/>
                                  <a:ea typeface="Cambria Math" panose="02040503050406030204" pitchFamily="18" charset="0"/>
                                </a:rPr>
                                <m:t>𝜎</m:t>
                              </m:r>
                            </m:e>
                            <m:sub>
                              <m:r>
                                <a:rPr kumimoji="1" lang="en-US" altLang="ja-JP" b="0" i="1" smtClean="0">
                                  <a:latin typeface="Cambria Math" panose="02040503050406030204" pitchFamily="18" charset="0"/>
                                  <a:ea typeface="Cambria Math" panose="02040503050406030204" pitchFamily="18" charset="0"/>
                                </a:rPr>
                                <m:t>2</m:t>
                              </m:r>
                            </m:sub>
                          </m:sSub>
                        </m:e>
                      </m:rad>
                    </m:oMath>
                  </m:oMathPara>
                </a14:m>
                <a:endParaRPr kumimoji="1" lang="ja-JP" altLang="en-US" dirty="0"/>
              </a:p>
            </p:txBody>
          </p:sp>
        </mc:Choice>
        <mc:Fallback>
          <p:sp>
            <p:nvSpPr>
              <p:cNvPr id="5" name="テキスト ボックス 4">
                <a:extLst>
                  <a:ext uri="{FF2B5EF4-FFF2-40B4-BE49-F238E27FC236}">
                    <a16:creationId xmlns:a16="http://schemas.microsoft.com/office/drawing/2014/main" id="{91DC3387-ED78-E68C-FF53-B91112DB2C01}"/>
                  </a:ext>
                </a:extLst>
              </p:cNvPr>
              <p:cNvSpPr txBox="1">
                <a:spLocks noRot="1" noChangeAspect="1" noMove="1" noResize="1" noEditPoints="1" noAdjustHandles="1" noChangeArrowheads="1" noChangeShapeType="1" noTextEdit="1"/>
              </p:cNvSpPr>
              <p:nvPr/>
            </p:nvSpPr>
            <p:spPr>
              <a:xfrm>
                <a:off x="3342385" y="2053228"/>
                <a:ext cx="5440528" cy="563680"/>
              </a:xfrm>
              <a:prstGeom prst="rect">
                <a:avLst/>
              </a:prstGeom>
              <a:blipFill>
                <a:blip r:embed="rId7"/>
                <a:stretch>
                  <a:fillRect b="-21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16924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692C811-1250-18A5-000D-E56C2A30BFC9}"/>
              </a:ext>
            </a:extLst>
          </p:cNvPr>
          <p:cNvSpPr txBox="1"/>
          <p:nvPr/>
        </p:nvSpPr>
        <p:spPr>
          <a:xfrm>
            <a:off x="1019175" y="866775"/>
            <a:ext cx="5629275" cy="584775"/>
          </a:xfrm>
          <a:prstGeom prst="rect">
            <a:avLst/>
          </a:prstGeom>
          <a:noFill/>
        </p:spPr>
        <p:txBody>
          <a:bodyPr wrap="square" rtlCol="0">
            <a:spAutoFit/>
          </a:bodyPr>
          <a:lstStyle/>
          <a:p>
            <a:r>
              <a:rPr kumimoji="1" lang="ja-JP" altLang="en-US" sz="3200" dirty="0"/>
              <a:t>回帰分析に基づくヘッジ手法</a:t>
            </a:r>
          </a:p>
        </p:txBody>
      </p:sp>
      <p:sp>
        <p:nvSpPr>
          <p:cNvPr id="5" name="テキスト ボックス 4">
            <a:extLst>
              <a:ext uri="{FF2B5EF4-FFF2-40B4-BE49-F238E27FC236}">
                <a16:creationId xmlns:a16="http://schemas.microsoft.com/office/drawing/2014/main" id="{DFD7FD4B-8CAC-01DF-1E13-9A674CFAEAA0}"/>
              </a:ext>
            </a:extLst>
          </p:cNvPr>
          <p:cNvSpPr txBox="1"/>
          <p:nvPr/>
        </p:nvSpPr>
        <p:spPr>
          <a:xfrm>
            <a:off x="657224" y="2257425"/>
            <a:ext cx="6981825" cy="369332"/>
          </a:xfrm>
          <a:prstGeom prst="rect">
            <a:avLst/>
          </a:prstGeom>
          <a:noFill/>
        </p:spPr>
        <p:txBody>
          <a:bodyPr wrap="square" rtlCol="0">
            <a:spAutoFit/>
          </a:bodyPr>
          <a:lstStyle/>
          <a:p>
            <a:r>
              <a:rPr kumimoji="1" lang="ja-JP" altLang="en-US" dirty="0"/>
              <a:t>実証分析の結果を金利変動のモデルそのものとして使用する手法</a:t>
            </a:r>
          </a:p>
        </p:txBody>
      </p:sp>
    </p:spTree>
    <p:extLst>
      <p:ext uri="{BB962C8B-B14F-4D97-AF65-F5344CB8AC3E}">
        <p14:creationId xmlns:p14="http://schemas.microsoft.com/office/powerpoint/2010/main" val="1111302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6D779C4-CA01-91A6-0DCB-953F8EAD5D2A}"/>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6FBBDA7-2E06-6A1B-DBA6-E9DE546AC12F}"/>
              </a:ext>
            </a:extLst>
          </p:cNvPr>
          <p:cNvSpPr txBox="1"/>
          <p:nvPr/>
        </p:nvSpPr>
        <p:spPr>
          <a:xfrm>
            <a:off x="1819274" y="476250"/>
            <a:ext cx="5505450" cy="584775"/>
          </a:xfrm>
          <a:prstGeom prst="rect">
            <a:avLst/>
          </a:prstGeom>
          <a:noFill/>
        </p:spPr>
        <p:txBody>
          <a:bodyPr wrap="square" rtlCol="0">
            <a:spAutoFit/>
          </a:bodyPr>
          <a:lstStyle/>
          <a:p>
            <a:pPr algn="ctr"/>
            <a:r>
              <a:rPr kumimoji="1" lang="ja-JP" altLang="en-US" sz="3200" b="1" dirty="0"/>
              <a:t>ボラティリティ加重ヘッジ</a:t>
            </a:r>
            <a:endParaRPr kumimoji="1" lang="en-US" altLang="ja-JP" sz="3200" b="1" dirty="0"/>
          </a:p>
        </p:txBody>
      </p:sp>
      <p:sp>
        <p:nvSpPr>
          <p:cNvPr id="3" name="テキスト ボックス 2">
            <a:extLst>
              <a:ext uri="{FF2B5EF4-FFF2-40B4-BE49-F238E27FC236}">
                <a16:creationId xmlns:a16="http://schemas.microsoft.com/office/drawing/2014/main" id="{7D67D602-9190-7080-8F3D-32EA60AD73C5}"/>
              </a:ext>
            </a:extLst>
          </p:cNvPr>
          <p:cNvSpPr txBox="1"/>
          <p:nvPr/>
        </p:nvSpPr>
        <p:spPr>
          <a:xfrm>
            <a:off x="376236" y="1257300"/>
            <a:ext cx="8391525" cy="1429622"/>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kumimoji="1" lang="ja-JP" altLang="en-US" sz="2000" dirty="0"/>
              <a:t>単一の金利ファクターに従う（ので、各債券の利回りは完全に相関）</a:t>
            </a:r>
            <a:endParaRPr kumimoji="1" lang="en-US" altLang="ja-JP" sz="2000" dirty="0"/>
          </a:p>
          <a:p>
            <a:pPr marL="285750" indent="-285750">
              <a:lnSpc>
                <a:spcPct val="150000"/>
              </a:lnSpc>
              <a:buFont typeface="Wingdings" panose="05000000000000000000" pitchFamily="2" charset="2"/>
              <a:buChar char="n"/>
            </a:pPr>
            <a:r>
              <a:rPr kumimoji="1" lang="ja-JP" altLang="en-US" sz="2000" dirty="0"/>
              <a:t>平行移動以外の金利変動も許容</a:t>
            </a:r>
            <a:endParaRPr kumimoji="1" lang="en-US" altLang="ja-JP" sz="2000" dirty="0"/>
          </a:p>
          <a:p>
            <a:pPr marL="285750" indent="-285750">
              <a:lnSpc>
                <a:spcPct val="150000"/>
              </a:lnSpc>
              <a:buFont typeface="Wingdings" panose="05000000000000000000" pitchFamily="2" charset="2"/>
              <a:buChar char="n"/>
            </a:pPr>
            <a:r>
              <a:rPr kumimoji="1" lang="ja-JP" altLang="en-US" sz="2000" dirty="0"/>
              <a:t>残存年限が近いクーポン同士の場合有効な場合がある</a:t>
            </a:r>
          </a:p>
        </p:txBody>
      </p:sp>
      <p:sp>
        <p:nvSpPr>
          <p:cNvPr id="4" name="テキスト ボックス 3">
            <a:extLst>
              <a:ext uri="{FF2B5EF4-FFF2-40B4-BE49-F238E27FC236}">
                <a16:creationId xmlns:a16="http://schemas.microsoft.com/office/drawing/2014/main" id="{F358B139-70CE-9276-1930-45E4123D5813}"/>
              </a:ext>
            </a:extLst>
          </p:cNvPr>
          <p:cNvSpPr txBox="1"/>
          <p:nvPr/>
        </p:nvSpPr>
        <p:spPr>
          <a:xfrm>
            <a:off x="123822" y="3197029"/>
            <a:ext cx="7620003" cy="923330"/>
          </a:xfrm>
          <a:prstGeom prst="rect">
            <a:avLst/>
          </a:prstGeom>
          <a:noFill/>
        </p:spPr>
        <p:txBody>
          <a:bodyPr wrap="square" rtlCol="0">
            <a:spAutoFit/>
          </a:bodyPr>
          <a:lstStyle/>
          <a:p>
            <a:r>
              <a:rPr kumimoji="1" lang="en-US" altLang="ja-JP" dirty="0"/>
              <a:t>20</a:t>
            </a:r>
            <a:r>
              <a:rPr kumimoji="1" lang="ja-JP" altLang="en-US" dirty="0"/>
              <a:t>年債を</a:t>
            </a:r>
            <a:r>
              <a:rPr kumimoji="1" lang="en-US" altLang="ja-JP" dirty="0"/>
              <a:t>30</a:t>
            </a:r>
            <a:r>
              <a:rPr kumimoji="1" lang="ja-JP" altLang="en-US" dirty="0"/>
              <a:t>年債でヘッジすることを考える</a:t>
            </a:r>
            <a:endParaRPr kumimoji="1" lang="en-US" altLang="ja-JP" dirty="0"/>
          </a:p>
          <a:p>
            <a:r>
              <a:rPr kumimoji="1" lang="en-US" altLang="ja-JP" dirty="0"/>
              <a:t>30</a:t>
            </a:r>
            <a:r>
              <a:rPr kumimoji="1" lang="ja-JP" altLang="en-US" dirty="0"/>
              <a:t>年債利回り</a:t>
            </a:r>
            <a:r>
              <a:rPr kumimoji="1" lang="en-US" altLang="ja-JP" dirty="0"/>
              <a:t>1bp</a:t>
            </a:r>
            <a:r>
              <a:rPr kumimoji="1" lang="ja-JP" altLang="en-US" dirty="0"/>
              <a:t>上昇に対して</a:t>
            </a:r>
            <a:r>
              <a:rPr kumimoji="1" lang="en-US" altLang="ja-JP" dirty="0"/>
              <a:t>20</a:t>
            </a:r>
            <a:r>
              <a:rPr kumimoji="1" lang="ja-JP" altLang="en-US" dirty="0"/>
              <a:t>年債利回り</a:t>
            </a:r>
            <a:r>
              <a:rPr kumimoji="1" lang="en-US" altLang="ja-JP" dirty="0"/>
              <a:t>1.1bp</a:t>
            </a:r>
            <a:r>
              <a:rPr kumimoji="1" lang="ja-JP" altLang="en-US" dirty="0"/>
              <a:t>上昇が予想される場合（ボラティリティの比が</a:t>
            </a:r>
            <a:r>
              <a:rPr kumimoji="1" lang="en-US" altLang="ja-JP" dirty="0"/>
              <a:t>1.1</a:t>
            </a:r>
            <a:r>
              <a:rPr kumimoji="1" lang="ja-JP" altLang="en-US" dirty="0"/>
              <a:t>）</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ABC7127-4D41-94C8-D077-0D1FCE285648}"/>
                  </a:ext>
                </a:extLst>
              </p:cNvPr>
              <p:cNvSpPr txBox="1"/>
              <p:nvPr/>
            </p:nvSpPr>
            <p:spPr>
              <a:xfrm>
                <a:off x="1219200" y="4488506"/>
                <a:ext cx="4213205"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20</m:t>
                          </m:r>
                        </m:sub>
                      </m:sSub>
                      <m:r>
                        <a:rPr kumimoji="1" lang="en-US" altLang="ja-JP" b="0" i="1" smtClean="0">
                          <a:latin typeface="Cambria Math" panose="02040503050406030204" pitchFamily="18" charset="0"/>
                          <a:ea typeface="Cambria Math" panose="02040503050406030204" pitchFamily="18" charset="0"/>
                        </a:rPr>
                        <m:t>×1.1×</m:t>
                      </m:r>
                      <m:f>
                        <m:fPr>
                          <m:ctrlPr>
                            <a:rPr kumimoji="1" lang="en-US" altLang="ja-JP" b="0" i="1" smtClean="0">
                              <a:latin typeface="Cambria Math" panose="02040503050406030204" pitchFamily="18" charset="0"/>
                              <a:ea typeface="Cambria Math" panose="02040503050406030204" pitchFamily="18" charset="0"/>
                            </a:rPr>
                          </m:ctrlPr>
                        </m:fPr>
                        <m:num>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𝐷𝑉</m:t>
                              </m:r>
                              <m:r>
                                <a:rPr kumimoji="1" lang="en-US" altLang="ja-JP" b="0" i="1" smtClean="0">
                                  <a:latin typeface="Cambria Math" panose="02040503050406030204" pitchFamily="18" charset="0"/>
                                  <a:ea typeface="Cambria Math" panose="02040503050406030204" pitchFamily="18" charset="0"/>
                                </a:rPr>
                                <m:t>01</m:t>
                              </m:r>
                            </m:e>
                            <m:sub>
                              <m:r>
                                <a:rPr kumimoji="1" lang="en-US" altLang="ja-JP" b="0" i="1" smtClean="0">
                                  <a:latin typeface="Cambria Math" panose="02040503050406030204" pitchFamily="18" charset="0"/>
                                  <a:ea typeface="Cambria Math" panose="02040503050406030204" pitchFamily="18" charset="0"/>
                                </a:rPr>
                                <m:t>20</m:t>
                              </m:r>
                            </m:sub>
                          </m:sSub>
                        </m:num>
                        <m:den>
                          <m:r>
                            <a:rPr kumimoji="1" lang="en-US" altLang="ja-JP" b="0" i="1" smtClean="0">
                              <a:latin typeface="Cambria Math" panose="02040503050406030204" pitchFamily="18" charset="0"/>
                              <a:ea typeface="Cambria Math" panose="02040503050406030204" pitchFamily="18" charset="0"/>
                            </a:rPr>
                            <m:t>100</m:t>
                          </m:r>
                        </m:den>
                      </m:f>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𝐹</m:t>
                          </m:r>
                        </m:e>
                        <m:sub>
                          <m:r>
                            <a:rPr kumimoji="1" lang="en-US" altLang="ja-JP" b="0" i="1" smtClean="0">
                              <a:latin typeface="Cambria Math" panose="02040503050406030204" pitchFamily="18" charset="0"/>
                              <a:ea typeface="Cambria Math" panose="02040503050406030204" pitchFamily="18" charset="0"/>
                            </a:rPr>
                            <m:t>30</m:t>
                          </m:r>
                        </m:sub>
                      </m:sSub>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𝐷𝑉</m:t>
                              </m:r>
                              <m:r>
                                <a:rPr kumimoji="1" lang="en-US" altLang="ja-JP" b="0" i="1" smtClean="0">
                                  <a:latin typeface="Cambria Math" panose="02040503050406030204" pitchFamily="18" charset="0"/>
                                  <a:ea typeface="Cambria Math" panose="02040503050406030204" pitchFamily="18" charset="0"/>
                                </a:rPr>
                                <m:t>01</m:t>
                              </m:r>
                            </m:e>
                            <m:sub>
                              <m:r>
                                <a:rPr kumimoji="1" lang="en-US" altLang="ja-JP" b="0" i="1" smtClean="0">
                                  <a:latin typeface="Cambria Math" panose="02040503050406030204" pitchFamily="18" charset="0"/>
                                  <a:ea typeface="Cambria Math" panose="02040503050406030204" pitchFamily="18" charset="0"/>
                                </a:rPr>
                                <m:t>30</m:t>
                              </m:r>
                            </m:sub>
                          </m:sSub>
                        </m:num>
                        <m:den>
                          <m:r>
                            <a:rPr kumimoji="1" lang="en-US" altLang="ja-JP" b="0" i="1" smtClean="0">
                              <a:latin typeface="Cambria Math" panose="02040503050406030204" pitchFamily="18" charset="0"/>
                              <a:ea typeface="Cambria Math" panose="02040503050406030204" pitchFamily="18" charset="0"/>
                            </a:rPr>
                            <m:t>100</m:t>
                          </m:r>
                        </m:den>
                      </m:f>
                      <m:r>
                        <a:rPr kumimoji="1" lang="en-US" altLang="ja-JP" b="0" i="1" smtClean="0">
                          <a:latin typeface="Cambria Math" panose="02040503050406030204" pitchFamily="18" charset="0"/>
                          <a:ea typeface="Cambria Math" panose="02040503050406030204" pitchFamily="18" charset="0"/>
                        </a:rPr>
                        <m:t>=0</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EABC7127-4D41-94C8-D077-0D1FCE285648}"/>
                  </a:ext>
                </a:extLst>
              </p:cNvPr>
              <p:cNvSpPr txBox="1">
                <a:spLocks noRot="1" noChangeAspect="1" noMove="1" noResize="1" noEditPoints="1" noAdjustHandles="1" noChangeArrowheads="1" noChangeShapeType="1" noTextEdit="1"/>
              </p:cNvSpPr>
              <p:nvPr/>
            </p:nvSpPr>
            <p:spPr>
              <a:xfrm>
                <a:off x="1219200" y="4488506"/>
                <a:ext cx="4213205" cy="5203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40B2F81-0BC5-723B-155C-522BFC88B8B7}"/>
                  </a:ext>
                </a:extLst>
              </p:cNvPr>
              <p:cNvSpPr txBox="1"/>
              <p:nvPr/>
            </p:nvSpPr>
            <p:spPr>
              <a:xfrm>
                <a:off x="6632246" y="4353468"/>
                <a:ext cx="2154564" cy="790473"/>
              </a:xfrm>
              <a:prstGeom prst="rect">
                <a:avLst/>
              </a:prstGeom>
              <a:noFill/>
            </p:spPr>
            <p:txBody>
              <a:bodyPr wrap="none" lIns="0" tIns="0" rIns="0" bIns="0" rtlCol="0">
                <a:spAutoFit/>
              </a:bodyPr>
              <a:lstStyle/>
              <a:p>
                <a:pPr>
                  <a:lnSpc>
                    <a:spcPct val="150000"/>
                  </a:lnSpc>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𝑡</m:t>
                        </m:r>
                      </m:sub>
                    </m:sSub>
                  </m:oMath>
                </a14:m>
                <a:r>
                  <a:rPr kumimoji="1" lang="ja-JP" altLang="en-US" b="0" dirty="0"/>
                  <a:t>：</a:t>
                </a:r>
                <a:r>
                  <a:rPr kumimoji="1" lang="en-US" altLang="ja-JP" b="0" i="1" dirty="0"/>
                  <a:t>t</a:t>
                </a:r>
                <a:r>
                  <a:rPr kumimoji="1" lang="ja-JP" altLang="en-US" b="0" dirty="0"/>
                  <a:t>年債の額面</a:t>
                </a:r>
                <a:endParaRPr kumimoji="1" lang="en-US" altLang="ja-JP" b="0" dirty="0"/>
              </a:p>
              <a:p>
                <a:pPr>
                  <a:lnSpc>
                    <a:spcPct val="150000"/>
                  </a:lnSpc>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𝐷𝑉</m:t>
                        </m:r>
                        <m:r>
                          <a:rPr kumimoji="1" lang="en-US" altLang="ja-JP" b="0" i="1" smtClean="0">
                            <a:latin typeface="Cambria Math" panose="02040503050406030204" pitchFamily="18" charset="0"/>
                          </a:rPr>
                          <m:t>01</m:t>
                        </m:r>
                      </m:e>
                      <m:sub>
                        <m:r>
                          <a:rPr kumimoji="1" lang="en-US" altLang="ja-JP" b="0" i="1" smtClean="0">
                            <a:latin typeface="Cambria Math" panose="02040503050406030204" pitchFamily="18" charset="0"/>
                          </a:rPr>
                          <m:t>𝑡</m:t>
                        </m:r>
                      </m:sub>
                    </m:sSub>
                  </m:oMath>
                </a14:m>
                <a:r>
                  <a:rPr kumimoji="1" lang="ja-JP" altLang="en-US" b="0" dirty="0"/>
                  <a:t>：</a:t>
                </a:r>
                <a:r>
                  <a:rPr kumimoji="1" lang="en-US" altLang="ja-JP" b="0" i="1" dirty="0"/>
                  <a:t>t</a:t>
                </a:r>
                <a:r>
                  <a:rPr kumimoji="1" lang="ja-JP" altLang="en-US" b="0" dirty="0"/>
                  <a:t>年債の</a:t>
                </a:r>
                <a:r>
                  <a:rPr kumimoji="1" lang="en-US" altLang="ja-JP" b="0" i="1" dirty="0"/>
                  <a:t>DV01</a:t>
                </a:r>
              </a:p>
            </p:txBody>
          </p:sp>
        </mc:Choice>
        <mc:Fallback xmlns="">
          <p:sp>
            <p:nvSpPr>
              <p:cNvPr id="7" name="テキスト ボックス 6">
                <a:extLst>
                  <a:ext uri="{FF2B5EF4-FFF2-40B4-BE49-F238E27FC236}">
                    <a16:creationId xmlns:a16="http://schemas.microsoft.com/office/drawing/2014/main" id="{F40B2F81-0BC5-723B-155C-522BFC88B8B7}"/>
                  </a:ext>
                </a:extLst>
              </p:cNvPr>
              <p:cNvSpPr txBox="1">
                <a:spLocks noRot="1" noChangeAspect="1" noMove="1" noResize="1" noEditPoints="1" noAdjustHandles="1" noChangeArrowheads="1" noChangeShapeType="1" noTextEdit="1"/>
              </p:cNvSpPr>
              <p:nvPr/>
            </p:nvSpPr>
            <p:spPr>
              <a:xfrm>
                <a:off x="6632246" y="4353468"/>
                <a:ext cx="2154564" cy="790473"/>
              </a:xfrm>
              <a:prstGeom prst="rect">
                <a:avLst/>
              </a:prstGeom>
              <a:blipFill>
                <a:blip r:embed="rId3"/>
                <a:stretch>
                  <a:fillRect l="-3966" r="-6516" b="-1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7E8C7FB-E391-B60D-151D-F0358BA622B7}"/>
                  </a:ext>
                </a:extLst>
              </p:cNvPr>
              <p:cNvSpPr txBox="1"/>
              <p:nvPr/>
            </p:nvSpPr>
            <p:spPr>
              <a:xfrm>
                <a:off x="1219200" y="5438775"/>
                <a:ext cx="2238049" cy="5657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1.1=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30</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𝐷𝑉</m:t>
                              </m:r>
                              <m:r>
                                <a:rPr kumimoji="1" lang="en-US" altLang="ja-JP" b="0" i="1" smtClean="0">
                                  <a:latin typeface="Cambria Math" panose="02040503050406030204" pitchFamily="18" charset="0"/>
                                  <a:ea typeface="Cambria Math" panose="02040503050406030204" pitchFamily="18" charset="0"/>
                                </a:rPr>
                                <m:t>01</m:t>
                              </m:r>
                            </m:e>
                            <m:sub>
                              <m:r>
                                <a:rPr kumimoji="1" lang="en-US" altLang="ja-JP" b="0" i="1" smtClean="0">
                                  <a:latin typeface="Cambria Math" panose="02040503050406030204" pitchFamily="18" charset="0"/>
                                  <a:ea typeface="Cambria Math" panose="02040503050406030204" pitchFamily="18" charset="0"/>
                                </a:rPr>
                                <m:t>30</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20</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𝐷𝑉</m:t>
                              </m:r>
                              <m:r>
                                <a:rPr kumimoji="1" lang="en-US" altLang="ja-JP" b="0" i="1" smtClean="0">
                                  <a:latin typeface="Cambria Math" panose="02040503050406030204" pitchFamily="18" charset="0"/>
                                  <a:ea typeface="Cambria Math" panose="02040503050406030204" pitchFamily="18" charset="0"/>
                                </a:rPr>
                                <m:t>01</m:t>
                              </m:r>
                            </m:e>
                            <m:sub>
                              <m:r>
                                <a:rPr kumimoji="1" lang="en-US" altLang="ja-JP" b="0" i="1" smtClean="0">
                                  <a:latin typeface="Cambria Math" panose="02040503050406030204" pitchFamily="18" charset="0"/>
                                  <a:ea typeface="Cambria Math" panose="02040503050406030204" pitchFamily="18" charset="0"/>
                                </a:rPr>
                                <m:t>20</m:t>
                              </m:r>
                            </m:sub>
                          </m:sSub>
                        </m:den>
                      </m:f>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27E8C7FB-E391-B60D-151D-F0358BA622B7}"/>
                  </a:ext>
                </a:extLst>
              </p:cNvPr>
              <p:cNvSpPr txBox="1">
                <a:spLocks noRot="1" noChangeAspect="1" noMove="1" noResize="1" noEditPoints="1" noAdjustHandles="1" noChangeArrowheads="1" noChangeShapeType="1" noTextEdit="1"/>
              </p:cNvSpPr>
              <p:nvPr/>
            </p:nvSpPr>
            <p:spPr>
              <a:xfrm>
                <a:off x="1219200" y="5438775"/>
                <a:ext cx="2238049" cy="565732"/>
              </a:xfrm>
              <a:prstGeom prst="rect">
                <a:avLst/>
              </a:prstGeom>
              <a:blipFill>
                <a:blip r:embed="rId4"/>
                <a:stretch>
                  <a:fillRect/>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1A431915-A72B-52BA-6418-39EBC391C616}"/>
              </a:ext>
            </a:extLst>
          </p:cNvPr>
          <p:cNvCxnSpPr/>
          <p:nvPr/>
        </p:nvCxnSpPr>
        <p:spPr>
          <a:xfrm>
            <a:off x="1228725" y="5871157"/>
            <a:ext cx="3524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0DFA0F1-4370-7823-4103-BD0F222F8AD3}"/>
              </a:ext>
            </a:extLst>
          </p:cNvPr>
          <p:cNvSpPr txBox="1"/>
          <p:nvPr/>
        </p:nvSpPr>
        <p:spPr>
          <a:xfrm>
            <a:off x="123822" y="6004507"/>
            <a:ext cx="8896352" cy="795667"/>
          </a:xfrm>
          <a:prstGeom prst="rect">
            <a:avLst/>
          </a:prstGeom>
          <a:noFill/>
        </p:spPr>
        <p:txBody>
          <a:bodyPr wrap="square" rtlCol="0">
            <a:spAutoFit/>
          </a:bodyPr>
          <a:lstStyle/>
          <a:p>
            <a:pPr>
              <a:lnSpc>
                <a:spcPct val="150000"/>
              </a:lnSpc>
            </a:pPr>
            <a:r>
              <a:rPr kumimoji="1" lang="ja-JP" altLang="en-US" sz="1600" dirty="0">
                <a:solidFill>
                  <a:srgbClr val="FF0000"/>
                </a:solidFill>
              </a:rPr>
              <a:t>ヘッジ証券のリスクウェイトともとれる</a:t>
            </a:r>
            <a:endParaRPr kumimoji="1" lang="en-US" altLang="ja-JP" sz="1600" dirty="0">
              <a:solidFill>
                <a:srgbClr val="FF0000"/>
              </a:solidFill>
            </a:endParaRPr>
          </a:p>
          <a:p>
            <a:pPr>
              <a:lnSpc>
                <a:spcPct val="150000"/>
              </a:lnSpc>
            </a:pPr>
            <a:r>
              <a:rPr kumimoji="1" lang="ja-JP" altLang="en-US" sz="1600" dirty="0">
                <a:solidFill>
                  <a:srgbClr val="FF0000"/>
                </a:solidFill>
              </a:rPr>
              <a:t>：ヘッジポジションの</a:t>
            </a:r>
            <a:r>
              <a:rPr kumimoji="1" lang="en-US" altLang="ja-JP" sz="1600" dirty="0">
                <a:solidFill>
                  <a:srgbClr val="FF0000"/>
                </a:solidFill>
              </a:rPr>
              <a:t>DV01</a:t>
            </a:r>
            <a:r>
              <a:rPr kumimoji="1" lang="ja-JP" altLang="en-US" sz="1600" dirty="0">
                <a:solidFill>
                  <a:srgbClr val="FF0000"/>
                </a:solidFill>
              </a:rPr>
              <a:t>リスクを原資産ポジションの</a:t>
            </a:r>
            <a:r>
              <a:rPr kumimoji="1" lang="en-US" altLang="ja-JP" sz="1600" dirty="0">
                <a:solidFill>
                  <a:srgbClr val="FF0000"/>
                </a:solidFill>
              </a:rPr>
              <a:t>DV01</a:t>
            </a:r>
            <a:r>
              <a:rPr kumimoji="1" lang="ja-JP" altLang="en-US" sz="1600" dirty="0">
                <a:solidFill>
                  <a:srgbClr val="FF0000"/>
                </a:solidFill>
              </a:rPr>
              <a:t>リスクに対する比率で表したもの</a:t>
            </a:r>
          </a:p>
        </p:txBody>
      </p:sp>
    </p:spTree>
    <p:extLst>
      <p:ext uri="{BB962C8B-B14F-4D97-AF65-F5344CB8AC3E}">
        <p14:creationId xmlns:p14="http://schemas.microsoft.com/office/powerpoint/2010/main" val="3740636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3F01A-6792-1F03-1BA5-1835B4B2343F}"/>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FB3ED73-40DE-264A-45DF-5AA4DEEDAD72}"/>
              </a:ext>
            </a:extLst>
          </p:cNvPr>
          <p:cNvSpPr txBox="1"/>
          <p:nvPr/>
        </p:nvSpPr>
        <p:spPr>
          <a:xfrm>
            <a:off x="280987" y="113216"/>
            <a:ext cx="8286750" cy="584775"/>
          </a:xfrm>
          <a:prstGeom prst="rect">
            <a:avLst/>
          </a:prstGeom>
          <a:noFill/>
        </p:spPr>
        <p:txBody>
          <a:bodyPr wrap="square" rtlCol="0">
            <a:spAutoFit/>
          </a:bodyPr>
          <a:lstStyle/>
          <a:p>
            <a:pPr algn="ctr"/>
            <a:r>
              <a:rPr kumimoji="1" lang="en-US" altLang="ja-JP" sz="3200" b="1" dirty="0"/>
              <a:t>1</a:t>
            </a:r>
            <a:r>
              <a:rPr kumimoji="1" lang="ja-JP" altLang="en-US" sz="3200" b="1" dirty="0"/>
              <a:t>変数の回帰分析に基づくヘッジ（１）</a:t>
            </a:r>
            <a:endParaRPr kumimoji="1" lang="en-US" altLang="ja-JP" sz="3200" b="1"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68DE7A7-CDF1-142F-E4C3-11EE7018F040}"/>
                  </a:ext>
                </a:extLst>
              </p:cNvPr>
              <p:cNvSpPr txBox="1"/>
              <p:nvPr/>
            </p:nvSpPr>
            <p:spPr>
              <a:xfrm>
                <a:off x="1494877" y="2316800"/>
                <a:ext cx="3684214" cy="37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sz="2400" i="1" smtClean="0">
                          <a:latin typeface="Cambria Math" panose="02040503050406030204" pitchFamily="18" charset="0"/>
                          <a:ea typeface="Cambria Math" panose="02040503050406030204" pitchFamily="18" charset="0"/>
                        </a:rPr>
                        <m:t>Δ</m:t>
                      </m:r>
                      <m:sSubSup>
                        <m:sSubSupPr>
                          <m:ctrlPr>
                            <a:rPr kumimoji="1" lang="el-GR" altLang="ja-JP" sz="2400" i="1" smtClean="0">
                              <a:latin typeface="Cambria Math" panose="02040503050406030204" pitchFamily="18" charset="0"/>
                              <a:ea typeface="Cambria Math" panose="02040503050406030204" pitchFamily="18" charset="0"/>
                            </a:rPr>
                          </m:ctrlPr>
                        </m:sSubSupPr>
                        <m:e>
                          <m:r>
                            <a:rPr kumimoji="1" lang="en-US" altLang="ja-JP" sz="2400" b="0" i="1" smtClean="0">
                              <a:latin typeface="Cambria Math" panose="02040503050406030204" pitchFamily="18" charset="0"/>
                              <a:ea typeface="Cambria Math" panose="02040503050406030204" pitchFamily="18" charset="0"/>
                            </a:rPr>
                            <m:t>𝑦</m:t>
                          </m:r>
                        </m:e>
                        <m:sub>
                          <m:r>
                            <a:rPr kumimoji="1" lang="en-US" altLang="ja-JP" sz="2400" b="0" i="1" smtClean="0">
                              <a:latin typeface="Cambria Math" panose="02040503050406030204" pitchFamily="18" charset="0"/>
                              <a:ea typeface="Cambria Math" panose="02040503050406030204" pitchFamily="18" charset="0"/>
                            </a:rPr>
                            <m:t>𝑡</m:t>
                          </m:r>
                        </m:sub>
                        <m:sup>
                          <m:r>
                            <a:rPr kumimoji="1" lang="en-US" altLang="ja-JP" sz="2400" b="0" i="1" smtClean="0">
                              <a:latin typeface="Cambria Math" panose="02040503050406030204" pitchFamily="18" charset="0"/>
                              <a:ea typeface="Cambria Math" panose="02040503050406030204" pitchFamily="18" charset="0"/>
                            </a:rPr>
                            <m:t>20</m:t>
                          </m:r>
                        </m:sup>
                      </m:sSubSup>
                      <m:r>
                        <a:rPr kumimoji="1" lang="en-US" altLang="ja-JP" sz="2400" b="0" i="1" smtClean="0">
                          <a:latin typeface="Cambria Math" panose="02040503050406030204" pitchFamily="18" charset="0"/>
                          <a:ea typeface="Cambria Math" panose="02040503050406030204" pitchFamily="18" charset="0"/>
                        </a:rPr>
                        <m:t>= </m:t>
                      </m:r>
                      <m:r>
                        <a:rPr kumimoji="1" lang="ja-JP" altLang="en-US" sz="2400" b="0" i="1" smtClean="0">
                          <a:latin typeface="Cambria Math" panose="02040503050406030204" pitchFamily="18" charset="0"/>
                          <a:ea typeface="Cambria Math" panose="02040503050406030204" pitchFamily="18" charset="0"/>
                        </a:rPr>
                        <m:t>𝛼</m:t>
                      </m:r>
                      <m:r>
                        <a:rPr kumimoji="1" lang="en-US" altLang="ja-JP" sz="2400" b="0" i="1" smtClean="0">
                          <a:latin typeface="Cambria Math" panose="02040503050406030204" pitchFamily="18" charset="0"/>
                          <a:ea typeface="Cambria Math" panose="02040503050406030204" pitchFamily="18" charset="0"/>
                        </a:rPr>
                        <m:t>+ </m:t>
                      </m:r>
                      <m:r>
                        <a:rPr kumimoji="1" lang="ja-JP" altLang="en-US" sz="2400" b="0" i="1" smtClean="0">
                          <a:latin typeface="Cambria Math" panose="02040503050406030204" pitchFamily="18" charset="0"/>
                          <a:ea typeface="Cambria Math" panose="02040503050406030204" pitchFamily="18" charset="0"/>
                        </a:rPr>
                        <m:t>𝛽</m:t>
                      </m:r>
                      <m:r>
                        <a:rPr kumimoji="1" lang="en-US" altLang="ja-JP" sz="2400" b="0" i="1" smtClean="0">
                          <a:latin typeface="Cambria Math" panose="02040503050406030204" pitchFamily="18" charset="0"/>
                          <a:ea typeface="Cambria Math" panose="02040503050406030204" pitchFamily="18" charset="0"/>
                        </a:rPr>
                        <m:t>×</m:t>
                      </m:r>
                      <m:r>
                        <m:rPr>
                          <m:sty m:val="p"/>
                        </m:rPr>
                        <a:rPr kumimoji="1" lang="el-GR" altLang="ja-JP" sz="2400" b="0" i="1" smtClean="0">
                          <a:latin typeface="Cambria Math" panose="02040503050406030204" pitchFamily="18" charset="0"/>
                          <a:ea typeface="Cambria Math" panose="02040503050406030204" pitchFamily="18" charset="0"/>
                        </a:rPr>
                        <m:t>Δ</m:t>
                      </m:r>
                      <m:sSubSup>
                        <m:sSubSupPr>
                          <m:ctrlPr>
                            <a:rPr kumimoji="1" lang="el-GR" altLang="ja-JP" sz="2400" b="0" i="1" smtClean="0">
                              <a:latin typeface="Cambria Math" panose="02040503050406030204" pitchFamily="18" charset="0"/>
                              <a:ea typeface="Cambria Math" panose="02040503050406030204" pitchFamily="18" charset="0"/>
                            </a:rPr>
                          </m:ctrlPr>
                        </m:sSubSupPr>
                        <m:e>
                          <m:r>
                            <a:rPr kumimoji="1" lang="en-US" altLang="ja-JP" sz="2400" b="0" i="1" smtClean="0">
                              <a:latin typeface="Cambria Math" panose="02040503050406030204" pitchFamily="18" charset="0"/>
                              <a:ea typeface="Cambria Math" panose="02040503050406030204" pitchFamily="18" charset="0"/>
                            </a:rPr>
                            <m:t>𝑦</m:t>
                          </m:r>
                        </m:e>
                        <m:sub>
                          <m:r>
                            <a:rPr kumimoji="1" lang="en-US" altLang="ja-JP" sz="2400" b="0" i="1" smtClean="0">
                              <a:latin typeface="Cambria Math" panose="02040503050406030204" pitchFamily="18" charset="0"/>
                              <a:ea typeface="Cambria Math" panose="02040503050406030204" pitchFamily="18" charset="0"/>
                            </a:rPr>
                            <m:t>𝑡</m:t>
                          </m:r>
                        </m:sub>
                        <m:sup>
                          <m:r>
                            <a:rPr kumimoji="1" lang="en-US" altLang="ja-JP" sz="2400" b="0" i="1" smtClean="0">
                              <a:latin typeface="Cambria Math" panose="02040503050406030204" pitchFamily="18" charset="0"/>
                              <a:ea typeface="Cambria Math" panose="02040503050406030204" pitchFamily="18" charset="0"/>
                            </a:rPr>
                            <m:t>30</m:t>
                          </m:r>
                        </m:sup>
                      </m:sSubSup>
                      <m:r>
                        <a:rPr kumimoji="1" lang="en-US" altLang="ja-JP" sz="2400" b="0" i="1" smtClean="0">
                          <a:latin typeface="Cambria Math" panose="02040503050406030204" pitchFamily="18" charset="0"/>
                          <a:ea typeface="Cambria Math" panose="02040503050406030204" pitchFamily="18" charset="0"/>
                        </a:rPr>
                        <m:t>+ </m:t>
                      </m:r>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ja-JP" altLang="en-US" sz="2400" b="0" i="1" smtClean="0">
                              <a:latin typeface="Cambria Math" panose="02040503050406030204" pitchFamily="18" charset="0"/>
                              <a:ea typeface="Cambria Math" panose="02040503050406030204" pitchFamily="18" charset="0"/>
                            </a:rPr>
                            <m:t>𝜀</m:t>
                          </m:r>
                        </m:e>
                        <m:sub>
                          <m:r>
                            <a:rPr kumimoji="1" lang="en-US" altLang="ja-JP" sz="2400" b="0" i="1" smtClean="0">
                              <a:latin typeface="Cambria Math" panose="02040503050406030204" pitchFamily="18" charset="0"/>
                              <a:ea typeface="Cambria Math" panose="02040503050406030204" pitchFamily="18" charset="0"/>
                            </a:rPr>
                            <m:t>𝑡</m:t>
                          </m:r>
                        </m:sub>
                      </m:sSub>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968DE7A7-CDF1-142F-E4C3-11EE7018F040}"/>
                  </a:ext>
                </a:extLst>
              </p:cNvPr>
              <p:cNvSpPr txBox="1">
                <a:spLocks noRot="1" noChangeAspect="1" noMove="1" noResize="1" noEditPoints="1" noAdjustHandles="1" noChangeArrowheads="1" noChangeShapeType="1" noTextEdit="1"/>
              </p:cNvSpPr>
              <p:nvPr/>
            </p:nvSpPr>
            <p:spPr>
              <a:xfrm>
                <a:off x="1494877" y="2316800"/>
                <a:ext cx="3684214" cy="374077"/>
              </a:xfrm>
              <a:prstGeom prst="rect">
                <a:avLst/>
              </a:prstGeom>
              <a:blipFill>
                <a:blip r:embed="rId2"/>
                <a:stretch>
                  <a:fillRect l="-1488" b="-36066"/>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3AD84896-9A71-AB9D-7EEF-C5D6A7DF2BF5}"/>
              </a:ext>
            </a:extLst>
          </p:cNvPr>
          <p:cNvSpPr txBox="1"/>
          <p:nvPr/>
        </p:nvSpPr>
        <p:spPr>
          <a:xfrm>
            <a:off x="504824" y="786210"/>
            <a:ext cx="6448426" cy="129901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ja-JP" altLang="en-US" dirty="0"/>
              <a:t>パラメータ</a:t>
            </a:r>
            <a:r>
              <a:rPr kumimoji="1" lang="en-US" altLang="ja-JP" dirty="0"/>
              <a:t>α</a:t>
            </a:r>
            <a:r>
              <a:rPr kumimoji="1" lang="ja-JP" altLang="en-US" dirty="0"/>
              <a:t>、</a:t>
            </a:r>
            <a:r>
              <a:rPr kumimoji="1" lang="en-US" altLang="ja-JP" dirty="0"/>
              <a:t>β</a:t>
            </a:r>
            <a:r>
              <a:rPr kumimoji="1" lang="ja-JP" altLang="en-US" dirty="0"/>
              <a:t>は誤差項の２乗和を最小化して推定</a:t>
            </a:r>
            <a:endParaRPr kumimoji="1" lang="en-US" altLang="ja-JP" dirty="0"/>
          </a:p>
          <a:p>
            <a:pPr marL="342900" indent="-342900">
              <a:lnSpc>
                <a:spcPct val="150000"/>
              </a:lnSpc>
              <a:buFont typeface="Wingdings" panose="05000000000000000000" pitchFamily="2" charset="2"/>
              <a:buChar char="n"/>
            </a:pPr>
            <a:r>
              <a:rPr kumimoji="1" lang="ja-JP" altLang="en-US" dirty="0"/>
              <a:t>ある利回りの変化を別の利回りの変化に回帰</a:t>
            </a:r>
            <a:endParaRPr kumimoji="1" lang="en-US" altLang="ja-JP" dirty="0"/>
          </a:p>
          <a:p>
            <a:pPr marL="800100" lvl="1" indent="-342900">
              <a:lnSpc>
                <a:spcPct val="150000"/>
              </a:lnSpc>
              <a:buFont typeface="Wingdings" panose="05000000000000000000" pitchFamily="2" charset="2"/>
              <a:buChar char="n"/>
            </a:pPr>
            <a:r>
              <a:rPr kumimoji="1" lang="ja-JP" altLang="en-US" dirty="0"/>
              <a:t>前項に対し、相関が完全でないことを考慮</a:t>
            </a:r>
            <a:endParaRPr kumimoji="1" lang="en-US" altLang="ja-JP" dirty="0"/>
          </a:p>
        </p:txBody>
      </p:sp>
      <p:pic>
        <p:nvPicPr>
          <p:cNvPr id="11" name="図 10">
            <a:extLst>
              <a:ext uri="{FF2B5EF4-FFF2-40B4-BE49-F238E27FC236}">
                <a16:creationId xmlns:a16="http://schemas.microsoft.com/office/drawing/2014/main" id="{69C2349D-8B55-7662-50AF-95C3D4F87BED}"/>
              </a:ext>
            </a:extLst>
          </p:cNvPr>
          <p:cNvPicPr>
            <a:picLocks noChangeAspect="1"/>
          </p:cNvPicPr>
          <p:nvPr/>
        </p:nvPicPr>
        <p:blipFill>
          <a:blip r:embed="rId3"/>
          <a:stretch>
            <a:fillRect/>
          </a:stretch>
        </p:blipFill>
        <p:spPr>
          <a:xfrm>
            <a:off x="236423" y="4261371"/>
            <a:ext cx="4187939" cy="1758228"/>
          </a:xfrm>
          <a:prstGeom prst="rect">
            <a:avLst/>
          </a:prstGeom>
        </p:spPr>
      </p:pic>
      <p:pic>
        <p:nvPicPr>
          <p:cNvPr id="13" name="図 12">
            <a:extLst>
              <a:ext uri="{FF2B5EF4-FFF2-40B4-BE49-F238E27FC236}">
                <a16:creationId xmlns:a16="http://schemas.microsoft.com/office/drawing/2014/main" id="{313AE465-37E8-F4D9-9098-AC16C724FF44}"/>
              </a:ext>
            </a:extLst>
          </p:cNvPr>
          <p:cNvPicPr>
            <a:picLocks noChangeAspect="1"/>
          </p:cNvPicPr>
          <p:nvPr/>
        </p:nvPicPr>
        <p:blipFill>
          <a:blip r:embed="rId4"/>
          <a:stretch>
            <a:fillRect/>
          </a:stretch>
        </p:blipFill>
        <p:spPr>
          <a:xfrm>
            <a:off x="4572000" y="3891068"/>
            <a:ext cx="4243863" cy="2498834"/>
          </a:xfrm>
          <a:prstGeom prst="rect">
            <a:avLst/>
          </a:prstGeom>
        </p:spPr>
      </p:pic>
    </p:spTree>
    <p:extLst>
      <p:ext uri="{BB962C8B-B14F-4D97-AF65-F5344CB8AC3E}">
        <p14:creationId xmlns:p14="http://schemas.microsoft.com/office/powerpoint/2010/main" val="4070671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CF655BE-5554-F43C-E15B-9E992EFB8ACE}"/>
              </a:ext>
            </a:extLst>
          </p:cNvPr>
          <p:cNvPicPr>
            <a:picLocks noChangeAspect="1"/>
          </p:cNvPicPr>
          <p:nvPr/>
        </p:nvPicPr>
        <p:blipFill>
          <a:blip r:embed="rId2"/>
          <a:stretch>
            <a:fillRect/>
          </a:stretch>
        </p:blipFill>
        <p:spPr>
          <a:xfrm>
            <a:off x="318575" y="3724334"/>
            <a:ext cx="4365618" cy="1919513"/>
          </a:xfrm>
          <a:prstGeom prst="rect">
            <a:avLst/>
          </a:prstGeom>
        </p:spPr>
      </p:pic>
      <p:sp>
        <p:nvSpPr>
          <p:cNvPr id="4" name="テキスト ボックス 3">
            <a:extLst>
              <a:ext uri="{FF2B5EF4-FFF2-40B4-BE49-F238E27FC236}">
                <a16:creationId xmlns:a16="http://schemas.microsoft.com/office/drawing/2014/main" id="{143A9C33-AFFC-4FD4-1395-048F4CCEFE8C}"/>
              </a:ext>
            </a:extLst>
          </p:cNvPr>
          <p:cNvSpPr txBox="1"/>
          <p:nvPr/>
        </p:nvSpPr>
        <p:spPr>
          <a:xfrm>
            <a:off x="318575" y="709605"/>
            <a:ext cx="8467725" cy="2545505"/>
          </a:xfrm>
          <a:prstGeom prst="rect">
            <a:avLst/>
          </a:prstGeom>
          <a:noFill/>
        </p:spPr>
        <p:txBody>
          <a:bodyPr wrap="square" rtlCol="0">
            <a:spAutoFit/>
          </a:bodyPr>
          <a:lstStyle/>
          <a:p>
            <a:pPr>
              <a:lnSpc>
                <a:spcPct val="150000"/>
              </a:lnSpc>
            </a:pPr>
            <a:r>
              <a:rPr kumimoji="1" lang="ja-JP" altLang="en-US" b="1" dirty="0"/>
              <a:t>額面価格</a:t>
            </a:r>
            <a:r>
              <a:rPr kumimoji="1" lang="ja-JP" altLang="en-US" dirty="0"/>
              <a:t>：</a:t>
            </a:r>
            <a:r>
              <a:rPr lang="ja-JP" altLang="en-US" dirty="0"/>
              <a:t>債券最低購入単位金額で、債券が償還時に受け取れる金額</a:t>
            </a:r>
            <a:endParaRPr lang="en-US" altLang="ja-JP" dirty="0"/>
          </a:p>
          <a:p>
            <a:pPr>
              <a:lnSpc>
                <a:spcPct val="150000"/>
              </a:lnSpc>
            </a:pPr>
            <a:r>
              <a:rPr kumimoji="1" lang="ja-JP" altLang="en-US" b="1" dirty="0"/>
              <a:t>発行価格</a:t>
            </a:r>
            <a:r>
              <a:rPr kumimoji="1" lang="ja-JP" altLang="en-US" dirty="0"/>
              <a:t>：債券発行時の価格で、額面金額</a:t>
            </a:r>
            <a:r>
              <a:rPr kumimoji="1" lang="en-US" altLang="ja-JP" dirty="0"/>
              <a:t>100</a:t>
            </a:r>
            <a:r>
              <a:rPr kumimoji="1" lang="ja-JP" altLang="en-US" dirty="0"/>
              <a:t>円あたりの価格</a:t>
            </a:r>
            <a:endParaRPr kumimoji="1" lang="en-US" altLang="ja-JP" dirty="0"/>
          </a:p>
          <a:p>
            <a:pPr>
              <a:lnSpc>
                <a:spcPct val="150000"/>
              </a:lnSpc>
            </a:pPr>
            <a:r>
              <a:rPr kumimoji="1" lang="ja-JP" altLang="en-US" b="1" dirty="0"/>
              <a:t>償還日（満期日）</a:t>
            </a:r>
            <a:r>
              <a:rPr kumimoji="1" lang="ja-JP" altLang="en-US" dirty="0"/>
              <a:t>：投資家への償還金支払日</a:t>
            </a:r>
            <a:endParaRPr kumimoji="1" lang="en-US" altLang="ja-JP" dirty="0"/>
          </a:p>
          <a:p>
            <a:pPr>
              <a:lnSpc>
                <a:spcPct val="150000"/>
              </a:lnSpc>
            </a:pPr>
            <a:r>
              <a:rPr kumimoji="1" lang="ja-JP" altLang="en-US" b="1" dirty="0"/>
              <a:t>利払い日</a:t>
            </a:r>
            <a:r>
              <a:rPr kumimoji="1" lang="ja-JP" altLang="en-US" dirty="0"/>
              <a:t>：利子支払日。通常国債の場合半年に一回</a:t>
            </a:r>
            <a:endParaRPr kumimoji="1" lang="en-US" altLang="ja-JP" dirty="0"/>
          </a:p>
          <a:p>
            <a:pPr>
              <a:lnSpc>
                <a:spcPct val="150000"/>
              </a:lnSpc>
            </a:pPr>
            <a:r>
              <a:rPr kumimoji="1" lang="ja-JP" altLang="en-US" b="1" dirty="0"/>
              <a:t>利率</a:t>
            </a:r>
            <a:r>
              <a:rPr kumimoji="1" lang="ja-JP" altLang="en-US" dirty="0"/>
              <a:t>：</a:t>
            </a:r>
            <a:r>
              <a:rPr lang="ja-JP" altLang="en-US" dirty="0"/>
              <a:t>額面金額に対して</a:t>
            </a:r>
            <a:r>
              <a:rPr lang="en-US" altLang="ja-JP" dirty="0"/>
              <a:t>1</a:t>
            </a:r>
            <a:r>
              <a:rPr lang="ja-JP" altLang="en-US" dirty="0"/>
              <a:t>年間に支払われる利子の割合のことで、別名クーポン</a:t>
            </a:r>
            <a:endParaRPr lang="en-US" altLang="ja-JP" dirty="0"/>
          </a:p>
          <a:p>
            <a:pPr>
              <a:lnSpc>
                <a:spcPct val="150000"/>
              </a:lnSpc>
            </a:pPr>
            <a:r>
              <a:rPr kumimoji="1" lang="ja-JP" altLang="en-US" b="1" dirty="0"/>
              <a:t>利回り</a:t>
            </a:r>
            <a:r>
              <a:rPr kumimoji="1" lang="ja-JP" altLang="en-US" dirty="0"/>
              <a:t>：投資元本に対する収益割合</a:t>
            </a:r>
          </a:p>
        </p:txBody>
      </p:sp>
      <p:pic>
        <p:nvPicPr>
          <p:cNvPr id="6" name="図 5">
            <a:extLst>
              <a:ext uri="{FF2B5EF4-FFF2-40B4-BE49-F238E27FC236}">
                <a16:creationId xmlns:a16="http://schemas.microsoft.com/office/drawing/2014/main" id="{D0EB1C71-51BA-B071-48D7-337A0022BF5E}"/>
              </a:ext>
            </a:extLst>
          </p:cNvPr>
          <p:cNvPicPr>
            <a:picLocks noChangeAspect="1"/>
          </p:cNvPicPr>
          <p:nvPr/>
        </p:nvPicPr>
        <p:blipFill>
          <a:blip r:embed="rId3"/>
          <a:stretch>
            <a:fillRect/>
          </a:stretch>
        </p:blipFill>
        <p:spPr>
          <a:xfrm>
            <a:off x="5271591" y="3602890"/>
            <a:ext cx="3553834" cy="2040957"/>
          </a:xfrm>
          <a:prstGeom prst="rect">
            <a:avLst/>
          </a:prstGeom>
        </p:spPr>
      </p:pic>
      <p:sp>
        <p:nvSpPr>
          <p:cNvPr id="7" name="テキスト ボックス 6">
            <a:extLst>
              <a:ext uri="{FF2B5EF4-FFF2-40B4-BE49-F238E27FC236}">
                <a16:creationId xmlns:a16="http://schemas.microsoft.com/office/drawing/2014/main" id="{276E34A8-CD22-BDD3-6532-BB85547116B5}"/>
              </a:ext>
            </a:extLst>
          </p:cNvPr>
          <p:cNvSpPr txBox="1"/>
          <p:nvPr/>
        </p:nvSpPr>
        <p:spPr>
          <a:xfrm>
            <a:off x="318575" y="288184"/>
            <a:ext cx="3234250" cy="461665"/>
          </a:xfrm>
          <a:prstGeom prst="rect">
            <a:avLst/>
          </a:prstGeom>
          <a:noFill/>
        </p:spPr>
        <p:txBody>
          <a:bodyPr wrap="square" rtlCol="0">
            <a:spAutoFit/>
          </a:bodyPr>
          <a:lstStyle/>
          <a:p>
            <a:r>
              <a:rPr kumimoji="1" lang="ja-JP" altLang="en-US" sz="2400" b="1" dirty="0">
                <a:solidFill>
                  <a:srgbClr val="0000FF"/>
                </a:solidFill>
              </a:rPr>
              <a:t>債券の関連用語たち</a:t>
            </a:r>
          </a:p>
        </p:txBody>
      </p:sp>
      <p:sp>
        <p:nvSpPr>
          <p:cNvPr id="9" name="テキスト ボックス 8">
            <a:extLst>
              <a:ext uri="{FF2B5EF4-FFF2-40B4-BE49-F238E27FC236}">
                <a16:creationId xmlns:a16="http://schemas.microsoft.com/office/drawing/2014/main" id="{537D20E1-0F59-6A48-C765-D0AF14B2E5A7}"/>
              </a:ext>
            </a:extLst>
          </p:cNvPr>
          <p:cNvSpPr txBox="1"/>
          <p:nvPr/>
        </p:nvSpPr>
        <p:spPr>
          <a:xfrm>
            <a:off x="4509078" y="6094080"/>
            <a:ext cx="4572000" cy="646331"/>
          </a:xfrm>
          <a:prstGeom prst="rect">
            <a:avLst/>
          </a:prstGeom>
          <a:noFill/>
        </p:spPr>
        <p:txBody>
          <a:bodyPr wrap="square">
            <a:spAutoFit/>
          </a:bodyPr>
          <a:lstStyle/>
          <a:p>
            <a:r>
              <a:rPr lang="ja-JP" altLang="en-US" dirty="0">
                <a:hlinkClick r:id="rId4"/>
              </a:rPr>
              <a:t>「債券」とは？仕組みや魅力、リスクを解説 </a:t>
            </a:r>
            <a:r>
              <a:rPr lang="en-US" altLang="ja-JP" dirty="0">
                <a:hlinkClick r:id="rId4"/>
              </a:rPr>
              <a:t>| </a:t>
            </a:r>
            <a:r>
              <a:rPr lang="ja-JP" altLang="en-US" dirty="0">
                <a:hlinkClick r:id="rId4"/>
              </a:rPr>
              <a:t>みずほ証券</a:t>
            </a:r>
            <a:endParaRPr lang="ja-JP" altLang="en-US" dirty="0"/>
          </a:p>
        </p:txBody>
      </p:sp>
    </p:spTree>
    <p:extLst>
      <p:ext uri="{BB962C8B-B14F-4D97-AF65-F5344CB8AC3E}">
        <p14:creationId xmlns:p14="http://schemas.microsoft.com/office/powerpoint/2010/main" val="1709190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1303FC3-DCD3-7EA7-9AAA-4F3FFC5BDC96}"/>
              </a:ext>
            </a:extLst>
          </p:cNvPr>
          <p:cNvPicPr>
            <a:picLocks noChangeAspect="1"/>
          </p:cNvPicPr>
          <p:nvPr/>
        </p:nvPicPr>
        <p:blipFill>
          <a:blip r:embed="rId2"/>
          <a:stretch>
            <a:fillRect/>
          </a:stretch>
        </p:blipFill>
        <p:spPr>
          <a:xfrm>
            <a:off x="690250" y="3933665"/>
            <a:ext cx="4467849" cy="2286319"/>
          </a:xfrm>
          <a:prstGeom prst="rect">
            <a:avLst/>
          </a:prstGeom>
        </p:spPr>
      </p:pic>
    </p:spTree>
    <p:extLst>
      <p:ext uri="{BB962C8B-B14F-4D97-AF65-F5344CB8AC3E}">
        <p14:creationId xmlns:p14="http://schemas.microsoft.com/office/powerpoint/2010/main" val="1311642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19FEC-30A3-8EBA-B069-3ECBDBCD6926}"/>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5584525-786F-265C-E80D-86D8CFAD2D94}"/>
              </a:ext>
            </a:extLst>
          </p:cNvPr>
          <p:cNvSpPr txBox="1"/>
          <p:nvPr/>
        </p:nvSpPr>
        <p:spPr>
          <a:xfrm>
            <a:off x="428625" y="468098"/>
            <a:ext cx="8286750" cy="584775"/>
          </a:xfrm>
          <a:prstGeom prst="rect">
            <a:avLst/>
          </a:prstGeom>
          <a:noFill/>
        </p:spPr>
        <p:txBody>
          <a:bodyPr wrap="square" rtlCol="0">
            <a:spAutoFit/>
          </a:bodyPr>
          <a:lstStyle/>
          <a:p>
            <a:pPr algn="ctr"/>
            <a:r>
              <a:rPr kumimoji="1" lang="en-US" altLang="ja-JP" sz="3200" b="1" dirty="0"/>
              <a:t>1</a:t>
            </a:r>
            <a:r>
              <a:rPr kumimoji="1" lang="ja-JP" altLang="en-US" sz="3200" b="1" dirty="0"/>
              <a:t>変数の回帰分析に基づくヘッジ（１）</a:t>
            </a:r>
            <a:endParaRPr kumimoji="1" lang="en-US" altLang="ja-JP" sz="3200" b="1"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254A65A-6A6E-6D71-7A8C-D53E39D5EEB1}"/>
                  </a:ext>
                </a:extLst>
              </p:cNvPr>
              <p:cNvSpPr txBox="1"/>
              <p:nvPr/>
            </p:nvSpPr>
            <p:spPr>
              <a:xfrm>
                <a:off x="2018752" y="2986257"/>
                <a:ext cx="3684214" cy="37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sz="2400" i="1" smtClean="0">
                          <a:latin typeface="Cambria Math" panose="02040503050406030204" pitchFamily="18" charset="0"/>
                          <a:ea typeface="Cambria Math" panose="02040503050406030204" pitchFamily="18" charset="0"/>
                        </a:rPr>
                        <m:t>Δ</m:t>
                      </m:r>
                      <m:sSubSup>
                        <m:sSubSupPr>
                          <m:ctrlPr>
                            <a:rPr kumimoji="1" lang="el-GR" altLang="ja-JP" sz="2400" i="1" smtClean="0">
                              <a:latin typeface="Cambria Math" panose="02040503050406030204" pitchFamily="18" charset="0"/>
                              <a:ea typeface="Cambria Math" panose="02040503050406030204" pitchFamily="18" charset="0"/>
                            </a:rPr>
                          </m:ctrlPr>
                        </m:sSubSupPr>
                        <m:e>
                          <m:r>
                            <a:rPr kumimoji="1" lang="en-US" altLang="ja-JP" sz="2400" b="0" i="1" smtClean="0">
                              <a:latin typeface="Cambria Math" panose="02040503050406030204" pitchFamily="18" charset="0"/>
                              <a:ea typeface="Cambria Math" panose="02040503050406030204" pitchFamily="18" charset="0"/>
                            </a:rPr>
                            <m:t>𝑦</m:t>
                          </m:r>
                        </m:e>
                        <m:sub>
                          <m:r>
                            <a:rPr kumimoji="1" lang="en-US" altLang="ja-JP" sz="2400" b="0" i="1" smtClean="0">
                              <a:latin typeface="Cambria Math" panose="02040503050406030204" pitchFamily="18" charset="0"/>
                              <a:ea typeface="Cambria Math" panose="02040503050406030204" pitchFamily="18" charset="0"/>
                            </a:rPr>
                            <m:t>𝑡</m:t>
                          </m:r>
                        </m:sub>
                        <m:sup>
                          <m:r>
                            <a:rPr kumimoji="1" lang="en-US" altLang="ja-JP" sz="2400" b="0" i="1" smtClean="0">
                              <a:latin typeface="Cambria Math" panose="02040503050406030204" pitchFamily="18" charset="0"/>
                              <a:ea typeface="Cambria Math" panose="02040503050406030204" pitchFamily="18" charset="0"/>
                            </a:rPr>
                            <m:t>20</m:t>
                          </m:r>
                        </m:sup>
                      </m:sSubSup>
                      <m:r>
                        <a:rPr kumimoji="1" lang="en-US" altLang="ja-JP" sz="2400" b="0" i="1" smtClean="0">
                          <a:latin typeface="Cambria Math" panose="02040503050406030204" pitchFamily="18" charset="0"/>
                          <a:ea typeface="Cambria Math" panose="02040503050406030204" pitchFamily="18" charset="0"/>
                        </a:rPr>
                        <m:t>= </m:t>
                      </m:r>
                      <m:r>
                        <a:rPr kumimoji="1" lang="ja-JP" altLang="en-US" sz="2400" b="0" i="1" smtClean="0">
                          <a:latin typeface="Cambria Math" panose="02040503050406030204" pitchFamily="18" charset="0"/>
                          <a:ea typeface="Cambria Math" panose="02040503050406030204" pitchFamily="18" charset="0"/>
                        </a:rPr>
                        <m:t>𝛼</m:t>
                      </m:r>
                      <m:r>
                        <a:rPr kumimoji="1" lang="en-US" altLang="ja-JP" sz="2400" b="0" i="1" smtClean="0">
                          <a:latin typeface="Cambria Math" panose="02040503050406030204" pitchFamily="18" charset="0"/>
                          <a:ea typeface="Cambria Math" panose="02040503050406030204" pitchFamily="18" charset="0"/>
                        </a:rPr>
                        <m:t>+ </m:t>
                      </m:r>
                      <m:r>
                        <a:rPr kumimoji="1" lang="ja-JP" altLang="en-US" sz="2400" b="0" i="1" smtClean="0">
                          <a:latin typeface="Cambria Math" panose="02040503050406030204" pitchFamily="18" charset="0"/>
                          <a:ea typeface="Cambria Math" panose="02040503050406030204" pitchFamily="18" charset="0"/>
                        </a:rPr>
                        <m:t>𝛽</m:t>
                      </m:r>
                      <m:r>
                        <a:rPr kumimoji="1" lang="en-US" altLang="ja-JP" sz="2400" b="0" i="1" smtClean="0">
                          <a:latin typeface="Cambria Math" panose="02040503050406030204" pitchFamily="18" charset="0"/>
                          <a:ea typeface="Cambria Math" panose="02040503050406030204" pitchFamily="18" charset="0"/>
                        </a:rPr>
                        <m:t>×</m:t>
                      </m:r>
                      <m:r>
                        <m:rPr>
                          <m:sty m:val="p"/>
                        </m:rPr>
                        <a:rPr kumimoji="1" lang="el-GR" altLang="ja-JP" sz="2400" b="0" i="1" smtClean="0">
                          <a:latin typeface="Cambria Math" panose="02040503050406030204" pitchFamily="18" charset="0"/>
                          <a:ea typeface="Cambria Math" panose="02040503050406030204" pitchFamily="18" charset="0"/>
                        </a:rPr>
                        <m:t>Δ</m:t>
                      </m:r>
                      <m:sSubSup>
                        <m:sSubSupPr>
                          <m:ctrlPr>
                            <a:rPr kumimoji="1" lang="el-GR" altLang="ja-JP" sz="2400" b="0" i="1" smtClean="0">
                              <a:latin typeface="Cambria Math" panose="02040503050406030204" pitchFamily="18" charset="0"/>
                              <a:ea typeface="Cambria Math" panose="02040503050406030204" pitchFamily="18" charset="0"/>
                            </a:rPr>
                          </m:ctrlPr>
                        </m:sSubSupPr>
                        <m:e>
                          <m:r>
                            <a:rPr kumimoji="1" lang="en-US" altLang="ja-JP" sz="2400" b="0" i="1" smtClean="0">
                              <a:latin typeface="Cambria Math" panose="02040503050406030204" pitchFamily="18" charset="0"/>
                              <a:ea typeface="Cambria Math" panose="02040503050406030204" pitchFamily="18" charset="0"/>
                            </a:rPr>
                            <m:t>𝑦</m:t>
                          </m:r>
                        </m:e>
                        <m:sub>
                          <m:r>
                            <a:rPr kumimoji="1" lang="en-US" altLang="ja-JP" sz="2400" b="0" i="1" smtClean="0">
                              <a:latin typeface="Cambria Math" panose="02040503050406030204" pitchFamily="18" charset="0"/>
                              <a:ea typeface="Cambria Math" panose="02040503050406030204" pitchFamily="18" charset="0"/>
                            </a:rPr>
                            <m:t>𝑡</m:t>
                          </m:r>
                        </m:sub>
                        <m:sup>
                          <m:r>
                            <a:rPr kumimoji="1" lang="en-US" altLang="ja-JP" sz="2400" b="0" i="1" smtClean="0">
                              <a:latin typeface="Cambria Math" panose="02040503050406030204" pitchFamily="18" charset="0"/>
                              <a:ea typeface="Cambria Math" panose="02040503050406030204" pitchFamily="18" charset="0"/>
                            </a:rPr>
                            <m:t>30</m:t>
                          </m:r>
                        </m:sup>
                      </m:sSubSup>
                      <m:r>
                        <a:rPr kumimoji="1" lang="en-US" altLang="ja-JP" sz="2400" b="0" i="1" smtClean="0">
                          <a:latin typeface="Cambria Math" panose="02040503050406030204" pitchFamily="18" charset="0"/>
                          <a:ea typeface="Cambria Math" panose="02040503050406030204" pitchFamily="18" charset="0"/>
                        </a:rPr>
                        <m:t>+ </m:t>
                      </m:r>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ja-JP" altLang="en-US" sz="2400" b="0" i="1" smtClean="0">
                              <a:latin typeface="Cambria Math" panose="02040503050406030204" pitchFamily="18" charset="0"/>
                              <a:ea typeface="Cambria Math" panose="02040503050406030204" pitchFamily="18" charset="0"/>
                            </a:rPr>
                            <m:t>𝜀</m:t>
                          </m:r>
                        </m:e>
                        <m:sub>
                          <m:r>
                            <a:rPr kumimoji="1" lang="en-US" altLang="ja-JP" sz="2400" b="0" i="1" smtClean="0">
                              <a:latin typeface="Cambria Math" panose="02040503050406030204" pitchFamily="18" charset="0"/>
                              <a:ea typeface="Cambria Math" panose="02040503050406030204" pitchFamily="18" charset="0"/>
                            </a:rPr>
                            <m:t>𝑡</m:t>
                          </m:r>
                        </m:sub>
                      </m:sSub>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3254A65A-6A6E-6D71-7A8C-D53E39D5EEB1}"/>
                  </a:ext>
                </a:extLst>
              </p:cNvPr>
              <p:cNvSpPr txBox="1">
                <a:spLocks noRot="1" noChangeAspect="1" noMove="1" noResize="1" noEditPoints="1" noAdjustHandles="1" noChangeArrowheads="1" noChangeShapeType="1" noTextEdit="1"/>
              </p:cNvSpPr>
              <p:nvPr/>
            </p:nvSpPr>
            <p:spPr>
              <a:xfrm>
                <a:off x="2018752" y="2986257"/>
                <a:ext cx="3684214" cy="374077"/>
              </a:xfrm>
              <a:prstGeom prst="rect">
                <a:avLst/>
              </a:prstGeom>
              <a:blipFill>
                <a:blip r:embed="rId2"/>
                <a:stretch>
                  <a:fillRect l="-1488" b="-34426"/>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4C16EA8-A6C6-299D-8AE7-435367B3CBF5}"/>
              </a:ext>
            </a:extLst>
          </p:cNvPr>
          <p:cNvSpPr txBox="1"/>
          <p:nvPr/>
        </p:nvSpPr>
        <p:spPr>
          <a:xfrm>
            <a:off x="1200149" y="1228725"/>
            <a:ext cx="6448426" cy="129901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ja-JP" altLang="en-US" dirty="0"/>
              <a:t>パラメータ</a:t>
            </a:r>
            <a:r>
              <a:rPr kumimoji="1" lang="en-US" altLang="ja-JP" dirty="0"/>
              <a:t>α</a:t>
            </a:r>
            <a:r>
              <a:rPr kumimoji="1" lang="ja-JP" altLang="en-US" dirty="0"/>
              <a:t>、</a:t>
            </a:r>
            <a:r>
              <a:rPr kumimoji="1" lang="en-US" altLang="ja-JP" dirty="0"/>
              <a:t>β</a:t>
            </a:r>
            <a:r>
              <a:rPr kumimoji="1" lang="ja-JP" altLang="en-US" dirty="0"/>
              <a:t>は誤差項の２乗和を最小化して推定</a:t>
            </a:r>
            <a:endParaRPr kumimoji="1" lang="en-US" altLang="ja-JP" dirty="0"/>
          </a:p>
          <a:p>
            <a:pPr marL="342900" indent="-342900">
              <a:lnSpc>
                <a:spcPct val="150000"/>
              </a:lnSpc>
              <a:buFont typeface="Wingdings" panose="05000000000000000000" pitchFamily="2" charset="2"/>
              <a:buChar char="n"/>
            </a:pPr>
            <a:r>
              <a:rPr kumimoji="1" lang="ja-JP" altLang="en-US" dirty="0"/>
              <a:t>ある利回りの変化を別の利回りの変化に回帰</a:t>
            </a:r>
            <a:endParaRPr kumimoji="1" lang="en-US" altLang="ja-JP" dirty="0"/>
          </a:p>
          <a:p>
            <a:pPr marL="800100" lvl="1" indent="-342900">
              <a:lnSpc>
                <a:spcPct val="150000"/>
              </a:lnSpc>
              <a:buFont typeface="Wingdings" panose="05000000000000000000" pitchFamily="2" charset="2"/>
              <a:buChar char="n"/>
            </a:pPr>
            <a:r>
              <a:rPr kumimoji="1" lang="ja-JP" altLang="en-US" dirty="0"/>
              <a:t>前項に対し、相関が完全でないことを考慮</a:t>
            </a:r>
            <a:endParaRPr kumimoji="1" lang="en-US" altLang="ja-JP"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6769A59-66B1-3244-D9A2-009684DB1FA4}"/>
                  </a:ext>
                </a:extLst>
              </p:cNvPr>
              <p:cNvSpPr txBox="1"/>
              <p:nvPr/>
            </p:nvSpPr>
            <p:spPr>
              <a:xfrm>
                <a:off x="1158905" y="4350530"/>
                <a:ext cx="3461589" cy="2805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𝑉𝑎𝑟</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𝜀</m:t>
                              </m:r>
                            </m:e>
                            <m:sub>
                              <m:r>
                                <a:rPr kumimoji="1" lang="en-US" altLang="ja-JP" b="0" i="1" smtClean="0">
                                  <a:latin typeface="Cambria Math" panose="02040503050406030204" pitchFamily="18" charset="0"/>
                                </a:rPr>
                                <m:t>𝑡</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𝑉𝑎𝑟</m:t>
                      </m:r>
                      <m:r>
                        <a:rPr kumimoji="1" lang="en-US" altLang="ja-JP" b="0" i="1" smtClean="0">
                          <a:latin typeface="Cambria Math" panose="02040503050406030204" pitchFamily="18" charset="0"/>
                        </a:rPr>
                        <m:t>(</m:t>
                      </m:r>
                      <m:r>
                        <m:rPr>
                          <m:sty m:val="p"/>
                        </m:rPr>
                        <a:rPr kumimoji="1" lang="el-GR" altLang="ja-JP" b="0" i="1" smtClean="0">
                          <a:latin typeface="Cambria Math" panose="02040503050406030204" pitchFamily="18" charset="0"/>
                          <a:ea typeface="Cambria Math" panose="02040503050406030204" pitchFamily="18" charset="0"/>
                        </a:rPr>
                        <m:t>Δ</m:t>
                      </m:r>
                      <m:sSubSup>
                        <m:sSubSupPr>
                          <m:ctrlPr>
                            <a:rPr kumimoji="1" lang="el-GR"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20</m:t>
                          </m:r>
                        </m:sup>
                      </m:sSubSup>
                      <m:r>
                        <a:rPr kumimoji="1" lang="en-US" altLang="ja-JP" b="0" i="1" smtClean="0">
                          <a:latin typeface="Cambria Math" panose="02040503050406030204" pitchFamily="18" charset="0"/>
                          <a:ea typeface="Cambria Math" panose="02040503050406030204" pitchFamily="18" charset="0"/>
                        </a:rPr>
                        <m:t> − </m:t>
                      </m:r>
                      <m:r>
                        <a:rPr kumimoji="1" lang="ja-JP" altLang="en-US"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m:rPr>
                          <m:sty m:val="p"/>
                        </m:rPr>
                        <a:rPr kumimoji="1" lang="el-GR" altLang="ja-JP" b="0" i="1" smtClean="0">
                          <a:latin typeface="Cambria Math" panose="02040503050406030204" pitchFamily="18" charset="0"/>
                          <a:ea typeface="Cambria Math" panose="02040503050406030204" pitchFamily="18" charset="0"/>
                        </a:rPr>
                        <m:t>Δ</m:t>
                      </m:r>
                      <m:sSubSup>
                        <m:sSubSupPr>
                          <m:ctrlPr>
                            <a:rPr kumimoji="1" lang="el-GR"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30</m:t>
                          </m:r>
                        </m:sup>
                      </m:sSubSup>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56769A59-66B1-3244-D9A2-009684DB1FA4}"/>
                  </a:ext>
                </a:extLst>
              </p:cNvPr>
              <p:cNvSpPr txBox="1">
                <a:spLocks noRot="1" noChangeAspect="1" noMove="1" noResize="1" noEditPoints="1" noAdjustHandles="1" noChangeArrowheads="1" noChangeShapeType="1" noTextEdit="1"/>
              </p:cNvSpPr>
              <p:nvPr/>
            </p:nvSpPr>
            <p:spPr>
              <a:xfrm>
                <a:off x="1158905" y="4350530"/>
                <a:ext cx="3461589" cy="280526"/>
              </a:xfrm>
              <a:prstGeom prst="rect">
                <a:avLst/>
              </a:prstGeom>
              <a:blipFill>
                <a:blip r:embed="rId3"/>
                <a:stretch>
                  <a:fillRect l="-1056" t="-2174" r="-2113" b="-347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4BBE7F0-EDB8-9F45-5947-D5DF8D86F648}"/>
                  </a:ext>
                </a:extLst>
              </p:cNvPr>
              <p:cNvSpPr txBox="1"/>
              <p:nvPr/>
            </p:nvSpPr>
            <p:spPr>
              <a:xfrm>
                <a:off x="1123950" y="4745431"/>
                <a:ext cx="6354560" cy="2805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𝑉𝑎𝑟</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𝜀</m:t>
                              </m:r>
                            </m:e>
                            <m:sub>
                              <m:r>
                                <a:rPr kumimoji="1" lang="en-US" altLang="ja-JP" b="0" i="1" smtClean="0">
                                  <a:latin typeface="Cambria Math" panose="02040503050406030204" pitchFamily="18" charset="0"/>
                                </a:rPr>
                                <m:t>𝑡</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𝑉𝑎𝑟</m:t>
                      </m:r>
                      <m:d>
                        <m:dPr>
                          <m:ctrlPr>
                            <a:rPr kumimoji="1" lang="en-US" altLang="ja-JP" b="0" i="1" smtClean="0">
                              <a:latin typeface="Cambria Math" panose="02040503050406030204" pitchFamily="18" charset="0"/>
                            </a:rPr>
                          </m:ctrlPr>
                        </m:dPr>
                        <m:e>
                          <m:r>
                            <m:rPr>
                              <m:sty m:val="p"/>
                            </m:rPr>
                            <a:rPr kumimoji="1" lang="el-GR" altLang="ja-JP" b="0" i="1" smtClean="0">
                              <a:latin typeface="Cambria Math" panose="02040503050406030204" pitchFamily="18" charset="0"/>
                              <a:ea typeface="Cambria Math" panose="02040503050406030204" pitchFamily="18" charset="0"/>
                            </a:rPr>
                            <m:t>Δ</m:t>
                          </m:r>
                          <m:sSubSup>
                            <m:sSubSupPr>
                              <m:ctrlPr>
                                <a:rPr kumimoji="1" lang="el-GR"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20</m:t>
                              </m:r>
                            </m:sup>
                          </m:sSubSup>
                        </m:e>
                      </m:d>
                      <m:r>
                        <a:rPr kumimoji="1" lang="en-US" altLang="ja-JP" b="0" i="1" smtClean="0">
                          <a:latin typeface="Cambria Math" panose="02040503050406030204" pitchFamily="18" charset="0"/>
                          <a:ea typeface="Cambria Math" panose="02040503050406030204" pitchFamily="18" charset="0"/>
                        </a:rPr>
                        <m:t>+ </m:t>
                      </m:r>
                      <m:sSup>
                        <m:sSupPr>
                          <m:ctrlPr>
                            <a:rPr kumimoji="1" lang="en-US" altLang="ja-JP" b="0" i="1" smtClean="0">
                              <a:latin typeface="Cambria Math" panose="02040503050406030204" pitchFamily="18" charset="0"/>
                              <a:ea typeface="Cambria Math" panose="02040503050406030204" pitchFamily="18" charset="0"/>
                            </a:rPr>
                          </m:ctrlPr>
                        </m:sSupPr>
                        <m:e>
                          <m:r>
                            <a:rPr kumimoji="1" lang="ja-JP" altLang="en-US" b="0" i="1" smtClean="0">
                              <a:latin typeface="Cambria Math" panose="02040503050406030204" pitchFamily="18" charset="0"/>
                              <a:ea typeface="Cambria Math" panose="02040503050406030204" pitchFamily="18" charset="0"/>
                            </a:rPr>
                            <m:t>𝛽</m:t>
                          </m:r>
                        </m:e>
                        <m:sup>
                          <m:r>
                            <a:rPr kumimoji="1" lang="en-US" altLang="ja-JP" b="0" i="1" smtClean="0">
                              <a:latin typeface="Cambria Math" panose="02040503050406030204" pitchFamily="18" charset="0"/>
                              <a:ea typeface="Cambria Math" panose="02040503050406030204" pitchFamily="18" charset="0"/>
                            </a:rPr>
                            <m:t>2</m:t>
                          </m:r>
                        </m:sup>
                      </m:s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𝑉𝑎𝑟</m:t>
                      </m:r>
                      <m:d>
                        <m:dPr>
                          <m:ctrlPr>
                            <a:rPr kumimoji="1" lang="en-US" altLang="ja-JP" b="0" i="1" smtClean="0">
                              <a:latin typeface="Cambria Math" panose="02040503050406030204" pitchFamily="18" charset="0"/>
                              <a:ea typeface="Cambria Math" panose="02040503050406030204" pitchFamily="18" charset="0"/>
                            </a:rPr>
                          </m:ctrlPr>
                        </m:dPr>
                        <m:e>
                          <m:r>
                            <m:rPr>
                              <m:sty m:val="p"/>
                            </m:rPr>
                            <a:rPr kumimoji="1" lang="el-GR" altLang="ja-JP" b="0" i="1" smtClean="0">
                              <a:latin typeface="Cambria Math" panose="02040503050406030204" pitchFamily="18" charset="0"/>
                              <a:ea typeface="Cambria Math" panose="02040503050406030204" pitchFamily="18" charset="0"/>
                            </a:rPr>
                            <m:t>Δ</m:t>
                          </m:r>
                          <m:sSubSup>
                            <m:sSubSupPr>
                              <m:ctrlPr>
                                <a:rPr kumimoji="1" lang="el-GR"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30</m:t>
                              </m:r>
                            </m:sup>
                          </m:sSubSup>
                        </m:e>
                      </m:d>
                      <m:r>
                        <a:rPr kumimoji="1" lang="en-US" altLang="ja-JP" b="0" i="1" smtClean="0">
                          <a:latin typeface="Cambria Math" panose="02040503050406030204" pitchFamily="18" charset="0"/>
                          <a:ea typeface="Cambria Math" panose="02040503050406030204" pitchFamily="18" charset="0"/>
                        </a:rPr>
                        <m:t>−2</m:t>
                      </m:r>
                      <m:r>
                        <a:rPr kumimoji="1" lang="ja-JP" altLang="en-US" b="0" i="1" smtClean="0">
                          <a:latin typeface="Cambria Math" panose="02040503050406030204" pitchFamily="18" charset="0"/>
                          <a:ea typeface="Cambria Math" panose="02040503050406030204" pitchFamily="18" charset="0"/>
                        </a:rPr>
                        <m:t>𝛽</m:t>
                      </m:r>
                      <m:r>
                        <a:rPr kumimoji="1" lang="ja-JP" altLang="en-US"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𝐶𝑜𝑣</m:t>
                      </m:r>
                      <m:r>
                        <a:rPr kumimoji="1" lang="en-US" altLang="ja-JP" b="0" i="1" smtClean="0">
                          <a:latin typeface="Cambria Math" panose="02040503050406030204" pitchFamily="18" charset="0"/>
                          <a:ea typeface="Cambria Math" panose="02040503050406030204" pitchFamily="18" charset="0"/>
                        </a:rPr>
                        <m:t>(</m:t>
                      </m:r>
                      <m:r>
                        <m:rPr>
                          <m:sty m:val="p"/>
                        </m:rPr>
                        <a:rPr kumimoji="1" lang="el-GR" altLang="ja-JP" b="0" i="1" smtClean="0">
                          <a:latin typeface="Cambria Math" panose="02040503050406030204" pitchFamily="18" charset="0"/>
                          <a:ea typeface="Cambria Math" panose="02040503050406030204" pitchFamily="18" charset="0"/>
                        </a:rPr>
                        <m:t>Δ</m:t>
                      </m:r>
                      <m:sSubSup>
                        <m:sSubSupPr>
                          <m:ctrlPr>
                            <a:rPr kumimoji="1" lang="el-GR"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20</m:t>
                          </m:r>
                        </m:sup>
                      </m:sSubSup>
                      <m:r>
                        <a:rPr kumimoji="1" lang="en-US" altLang="ja-JP" b="0" i="1" smtClean="0">
                          <a:latin typeface="Cambria Math" panose="02040503050406030204" pitchFamily="18" charset="0"/>
                          <a:ea typeface="Cambria Math" panose="02040503050406030204" pitchFamily="18" charset="0"/>
                        </a:rPr>
                        <m:t>, </m:t>
                      </m:r>
                      <m:r>
                        <m:rPr>
                          <m:sty m:val="p"/>
                        </m:rPr>
                        <a:rPr kumimoji="1" lang="el-GR" altLang="ja-JP" b="0" i="1" smtClean="0">
                          <a:latin typeface="Cambria Math" panose="02040503050406030204" pitchFamily="18" charset="0"/>
                          <a:ea typeface="Cambria Math" panose="02040503050406030204" pitchFamily="18" charset="0"/>
                        </a:rPr>
                        <m:t>Δ</m:t>
                      </m:r>
                      <m:sSubSup>
                        <m:sSubSupPr>
                          <m:ctrlPr>
                            <a:rPr kumimoji="1" lang="el-GR"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30</m:t>
                          </m:r>
                        </m:sup>
                      </m:sSubSup>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A4BBE7F0-EDB8-9F45-5947-D5DF8D86F648}"/>
                  </a:ext>
                </a:extLst>
              </p:cNvPr>
              <p:cNvSpPr txBox="1">
                <a:spLocks noRot="1" noChangeAspect="1" noMove="1" noResize="1" noEditPoints="1" noAdjustHandles="1" noChangeArrowheads="1" noChangeShapeType="1" noTextEdit="1"/>
              </p:cNvSpPr>
              <p:nvPr/>
            </p:nvSpPr>
            <p:spPr>
              <a:xfrm>
                <a:off x="1123950" y="4745431"/>
                <a:ext cx="6354560" cy="280526"/>
              </a:xfrm>
              <a:prstGeom prst="rect">
                <a:avLst/>
              </a:prstGeom>
              <a:blipFill>
                <a:blip r:embed="rId4"/>
                <a:stretch>
                  <a:fillRect l="-384" t="-2174" r="-863" b="-347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4174F85-AA75-FDE6-A5D1-6FA794AFAE2B}"/>
                  </a:ext>
                </a:extLst>
              </p:cNvPr>
              <p:cNvSpPr txBox="1"/>
              <p:nvPr/>
            </p:nvSpPr>
            <p:spPr>
              <a:xfrm>
                <a:off x="359441" y="5091276"/>
                <a:ext cx="6197851" cy="2805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ja-JP" altLang="en-US" b="0" i="1" smtClean="0">
                              <a:latin typeface="Cambria Math" panose="02040503050406030204" pitchFamily="18" charset="0"/>
                            </a:rPr>
                            <m:t>𝛽</m:t>
                          </m:r>
                        </m:e>
                      </m:d>
                      <m:r>
                        <a:rPr kumimoji="1" lang="en-US" altLang="ja-JP" b="0" i="1" smtClean="0">
                          <a:latin typeface="Cambria Math" panose="02040503050406030204" pitchFamily="18" charset="0"/>
                        </a:rPr>
                        <m:t>=</m:t>
                      </m:r>
                      <m:r>
                        <a:rPr kumimoji="1" lang="en-US" altLang="ja-JP" i="1">
                          <a:latin typeface="Cambria Math" panose="02040503050406030204" pitchFamily="18" charset="0"/>
                        </a:rPr>
                        <m:t>𝑉𝑎𝑟</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ja-JP" altLang="en-US" i="1">
                                  <a:latin typeface="Cambria Math" panose="02040503050406030204" pitchFamily="18" charset="0"/>
                                </a:rPr>
                                <m:t>𝜀</m:t>
                              </m:r>
                            </m:e>
                            <m:sub>
                              <m:r>
                                <a:rPr kumimoji="1" lang="en-US" altLang="ja-JP" i="1">
                                  <a:latin typeface="Cambria Math" panose="02040503050406030204" pitchFamily="18" charset="0"/>
                                </a:rPr>
                                <m:t>𝑡</m:t>
                              </m:r>
                            </m:sub>
                          </m:sSub>
                        </m:e>
                      </m:d>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m:t>
                          </m:r>
                          <m:sSubSup>
                            <m:sSubSupPr>
                              <m:ctrlPr>
                                <a:rPr kumimoji="1" lang="en-US" altLang="ja-JP" i="1">
                                  <a:latin typeface="Cambria Math" panose="02040503050406030204" pitchFamily="18" charset="0"/>
                                </a:rPr>
                              </m:ctrlPr>
                            </m:sSubSupPr>
                            <m:e>
                              <m:r>
                                <a:rPr kumimoji="1" lang="ja-JP" altLang="en-US" i="1">
                                  <a:latin typeface="Cambria Math" panose="02040503050406030204" pitchFamily="18" charset="0"/>
                                </a:rPr>
                                <m:t>𝜀</m:t>
                              </m:r>
                            </m:e>
                            <m:sub>
                              <m:r>
                                <a:rPr kumimoji="1" lang="en-US" altLang="ja-JP" i="1">
                                  <a:latin typeface="Cambria Math" panose="02040503050406030204" pitchFamily="18" charset="0"/>
                                </a:rPr>
                                <m:t>𝑡</m:t>
                              </m:r>
                            </m:sub>
                            <m:sup>
                              <m:r>
                                <a:rPr kumimoji="1" lang="en-US" altLang="ja-JP" i="1">
                                  <a:latin typeface="Cambria Math" panose="02040503050406030204" pitchFamily="18" charset="0"/>
                                </a:rPr>
                                <m:t>20</m:t>
                              </m:r>
                            </m:sup>
                          </m:sSubSup>
                          <m:r>
                            <a:rPr kumimoji="1" lang="en-US" altLang="ja-JP" i="1">
                              <a:latin typeface="Cambria Math" panose="02040503050406030204" pitchFamily="18" charset="0"/>
                            </a:rPr>
                            <m:t>)</m:t>
                          </m:r>
                        </m:e>
                        <m:sup>
                          <m:r>
                            <a:rPr kumimoji="1" lang="en-US" altLang="ja-JP" i="1">
                              <a:latin typeface="Cambria Math" panose="02040503050406030204" pitchFamily="18" charset="0"/>
                            </a:rPr>
                            <m:t>2</m:t>
                          </m:r>
                        </m:sup>
                      </m:sSup>
                      <m:r>
                        <a:rPr kumimoji="1" lang="en-US" altLang="ja-JP" i="1">
                          <a:latin typeface="Cambria Math" panose="02040503050406030204" pitchFamily="18" charset="0"/>
                        </a:rPr>
                        <m:t>+ </m:t>
                      </m:r>
                      <m:sSup>
                        <m:sSupPr>
                          <m:ctrlPr>
                            <a:rPr kumimoji="1" lang="en-US" altLang="ja-JP" i="1">
                              <a:latin typeface="Cambria Math" panose="02040503050406030204" pitchFamily="18" charset="0"/>
                            </a:rPr>
                          </m:ctrlPr>
                        </m:sSupPr>
                        <m:e>
                          <m:r>
                            <a:rPr kumimoji="1" lang="ja-JP" altLang="en-US" i="1">
                              <a:latin typeface="Cambria Math" panose="02040503050406030204" pitchFamily="18" charset="0"/>
                            </a:rPr>
                            <m:t>𝛽</m:t>
                          </m:r>
                        </m:e>
                        <m:sup>
                          <m:r>
                            <a:rPr kumimoji="1" lang="en-US" altLang="ja-JP" i="1">
                              <a:latin typeface="Cambria Math" panose="02040503050406030204" pitchFamily="18" charset="0"/>
                            </a:rPr>
                            <m:t>2</m:t>
                          </m:r>
                        </m:sup>
                      </m:sSup>
                      <m:r>
                        <a:rPr kumimoji="1" lang="en-US" altLang="ja-JP" i="1">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d>
                            <m:dPr>
                              <m:ctrlPr>
                                <a:rPr kumimoji="1" lang="en-US" altLang="ja-JP" i="1">
                                  <a:latin typeface="Cambria Math" panose="02040503050406030204" pitchFamily="18" charset="0"/>
                                  <a:ea typeface="Cambria Math" panose="02040503050406030204" pitchFamily="18" charset="0"/>
                                </a:rPr>
                              </m:ctrlPr>
                            </m:dPr>
                            <m:e>
                              <m:sSubSup>
                                <m:sSubSupPr>
                                  <m:ctrlPr>
                                    <a:rPr kumimoji="1" lang="en-US" altLang="ja-JP" i="1">
                                      <a:latin typeface="Cambria Math" panose="02040503050406030204" pitchFamily="18" charset="0"/>
                                      <a:ea typeface="Cambria Math" panose="02040503050406030204" pitchFamily="18" charset="0"/>
                                    </a:rPr>
                                  </m:ctrlPr>
                                </m:sSubSupPr>
                                <m:e>
                                  <m:r>
                                    <a:rPr kumimoji="1" lang="ja-JP" altLang="en-US" i="1">
                                      <a:latin typeface="Cambria Math" panose="02040503050406030204" pitchFamily="18" charset="0"/>
                                      <a:ea typeface="Cambria Math" panose="02040503050406030204" pitchFamily="18" charset="0"/>
                                    </a:rPr>
                                    <m:t>𝜀</m:t>
                                  </m:r>
                                </m:e>
                                <m:sub>
                                  <m:r>
                                    <a:rPr kumimoji="1" lang="en-US" altLang="ja-JP" i="1">
                                      <a:latin typeface="Cambria Math" panose="02040503050406030204" pitchFamily="18" charset="0"/>
                                      <a:ea typeface="Cambria Math" panose="02040503050406030204" pitchFamily="18" charset="0"/>
                                    </a:rPr>
                                    <m:t>𝑡</m:t>
                                  </m:r>
                                </m:sub>
                                <m:sup>
                                  <m:r>
                                    <a:rPr kumimoji="1" lang="en-US" altLang="ja-JP" i="1">
                                      <a:latin typeface="Cambria Math" panose="02040503050406030204" pitchFamily="18" charset="0"/>
                                      <a:ea typeface="Cambria Math" panose="02040503050406030204" pitchFamily="18" charset="0"/>
                                    </a:rPr>
                                    <m:t>30</m:t>
                                  </m:r>
                                </m:sup>
                              </m:sSubSup>
                            </m:e>
                          </m:d>
                        </m:e>
                        <m:sup>
                          <m:r>
                            <a:rPr kumimoji="1" lang="en-US" altLang="ja-JP" i="1">
                              <a:latin typeface="Cambria Math" panose="02040503050406030204" pitchFamily="18" charset="0"/>
                              <a:ea typeface="Cambria Math" panose="02040503050406030204" pitchFamily="18" charset="0"/>
                            </a:rPr>
                            <m:t>2</m:t>
                          </m:r>
                        </m:sup>
                      </m:sSup>
                      <m:r>
                        <a:rPr kumimoji="1" lang="en-US" altLang="ja-JP" i="1">
                          <a:latin typeface="Cambria Math" panose="02040503050406030204" pitchFamily="18" charset="0"/>
                          <a:ea typeface="Cambria Math" panose="02040503050406030204" pitchFamily="18" charset="0"/>
                        </a:rPr>
                        <m:t> −2</m:t>
                      </m:r>
                      <m:r>
                        <a:rPr kumimoji="1" lang="ja-JP" altLang="en-US" i="1">
                          <a:latin typeface="Cambria Math" panose="02040503050406030204" pitchFamily="18" charset="0"/>
                          <a:ea typeface="Cambria Math" panose="02040503050406030204" pitchFamily="18" charset="0"/>
                        </a:rPr>
                        <m:t>𝛽</m:t>
                      </m:r>
                      <m:r>
                        <a:rPr kumimoji="1" lang="ja-JP" altLang="en-US"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𝐶𝑜𝑣</m:t>
                      </m:r>
                      <m:r>
                        <a:rPr kumimoji="1" lang="en-US" altLang="ja-JP" i="1">
                          <a:latin typeface="Cambria Math" panose="02040503050406030204" pitchFamily="18" charset="0"/>
                          <a:ea typeface="Cambria Math" panose="02040503050406030204" pitchFamily="18" charset="0"/>
                        </a:rPr>
                        <m:t>(</m:t>
                      </m:r>
                      <m:r>
                        <m:rPr>
                          <m:sty m:val="p"/>
                        </m:rPr>
                        <a:rPr kumimoji="1" lang="el-GR" altLang="ja-JP" i="1">
                          <a:latin typeface="Cambria Math" panose="02040503050406030204" pitchFamily="18" charset="0"/>
                          <a:ea typeface="Cambria Math" panose="02040503050406030204" pitchFamily="18" charset="0"/>
                        </a:rPr>
                        <m:t>Δ</m:t>
                      </m:r>
                      <m:sSubSup>
                        <m:sSubSupPr>
                          <m:ctrlPr>
                            <a:rPr kumimoji="1" lang="el-GR" altLang="ja-JP" i="1">
                              <a:latin typeface="Cambria Math" panose="02040503050406030204" pitchFamily="18" charset="0"/>
                              <a:ea typeface="Cambria Math" panose="02040503050406030204" pitchFamily="18" charset="0"/>
                            </a:rPr>
                          </m:ctrlPr>
                        </m:sSubSupPr>
                        <m:e>
                          <m:r>
                            <a:rPr kumimoji="1" lang="en-US" altLang="ja-JP" i="1">
                              <a:latin typeface="Cambria Math" panose="02040503050406030204" pitchFamily="18" charset="0"/>
                              <a:ea typeface="Cambria Math" panose="02040503050406030204" pitchFamily="18" charset="0"/>
                            </a:rPr>
                            <m:t>𝑦</m:t>
                          </m:r>
                        </m:e>
                        <m:sub>
                          <m:r>
                            <a:rPr kumimoji="1" lang="en-US" altLang="ja-JP" i="1">
                              <a:latin typeface="Cambria Math" panose="02040503050406030204" pitchFamily="18" charset="0"/>
                              <a:ea typeface="Cambria Math" panose="02040503050406030204" pitchFamily="18" charset="0"/>
                            </a:rPr>
                            <m:t>𝑡</m:t>
                          </m:r>
                        </m:sub>
                        <m:sup>
                          <m:r>
                            <a:rPr kumimoji="1" lang="en-US" altLang="ja-JP" i="1">
                              <a:latin typeface="Cambria Math" panose="02040503050406030204" pitchFamily="18" charset="0"/>
                              <a:ea typeface="Cambria Math" panose="02040503050406030204" pitchFamily="18" charset="0"/>
                            </a:rPr>
                            <m:t>20</m:t>
                          </m:r>
                        </m:sup>
                      </m:sSubSup>
                      <m:r>
                        <a:rPr kumimoji="1" lang="en-US" altLang="ja-JP" i="1">
                          <a:latin typeface="Cambria Math" panose="02040503050406030204" pitchFamily="18" charset="0"/>
                          <a:ea typeface="Cambria Math" panose="02040503050406030204" pitchFamily="18" charset="0"/>
                        </a:rPr>
                        <m:t>, </m:t>
                      </m:r>
                      <m:r>
                        <m:rPr>
                          <m:sty m:val="p"/>
                        </m:rPr>
                        <a:rPr kumimoji="1" lang="el-GR" altLang="ja-JP" i="1">
                          <a:latin typeface="Cambria Math" panose="02040503050406030204" pitchFamily="18" charset="0"/>
                          <a:ea typeface="Cambria Math" panose="02040503050406030204" pitchFamily="18" charset="0"/>
                        </a:rPr>
                        <m:t>Δ</m:t>
                      </m:r>
                      <m:sSubSup>
                        <m:sSubSupPr>
                          <m:ctrlPr>
                            <a:rPr kumimoji="1" lang="el-GR" altLang="ja-JP" i="1">
                              <a:latin typeface="Cambria Math" panose="02040503050406030204" pitchFamily="18" charset="0"/>
                              <a:ea typeface="Cambria Math" panose="02040503050406030204" pitchFamily="18" charset="0"/>
                            </a:rPr>
                          </m:ctrlPr>
                        </m:sSubSupPr>
                        <m:e>
                          <m:r>
                            <a:rPr kumimoji="1" lang="en-US" altLang="ja-JP" i="1">
                              <a:latin typeface="Cambria Math" panose="02040503050406030204" pitchFamily="18" charset="0"/>
                              <a:ea typeface="Cambria Math" panose="02040503050406030204" pitchFamily="18" charset="0"/>
                            </a:rPr>
                            <m:t>𝑦</m:t>
                          </m:r>
                        </m:e>
                        <m:sub>
                          <m:r>
                            <a:rPr kumimoji="1" lang="en-US" altLang="ja-JP" i="1">
                              <a:latin typeface="Cambria Math" panose="02040503050406030204" pitchFamily="18" charset="0"/>
                              <a:ea typeface="Cambria Math" panose="02040503050406030204" pitchFamily="18" charset="0"/>
                            </a:rPr>
                            <m:t>𝑡</m:t>
                          </m:r>
                        </m:sub>
                        <m:sup>
                          <m:r>
                            <a:rPr kumimoji="1" lang="en-US" altLang="ja-JP" i="1">
                              <a:latin typeface="Cambria Math" panose="02040503050406030204" pitchFamily="18" charset="0"/>
                              <a:ea typeface="Cambria Math" panose="02040503050406030204" pitchFamily="18" charset="0"/>
                            </a:rPr>
                            <m:t>30</m:t>
                          </m:r>
                        </m:sup>
                      </m:sSubSup>
                      <m:r>
                        <a:rPr kumimoji="1" lang="en-US" altLang="ja-JP" i="1">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24174F85-AA75-FDE6-A5D1-6FA794AFAE2B}"/>
                  </a:ext>
                </a:extLst>
              </p:cNvPr>
              <p:cNvSpPr txBox="1">
                <a:spLocks noRot="1" noChangeAspect="1" noMove="1" noResize="1" noEditPoints="1" noAdjustHandles="1" noChangeArrowheads="1" noChangeShapeType="1" noTextEdit="1"/>
              </p:cNvSpPr>
              <p:nvPr/>
            </p:nvSpPr>
            <p:spPr>
              <a:xfrm>
                <a:off x="359441" y="5091276"/>
                <a:ext cx="6197851" cy="280526"/>
              </a:xfrm>
              <a:prstGeom prst="rect">
                <a:avLst/>
              </a:prstGeom>
              <a:blipFill>
                <a:blip r:embed="rId5"/>
                <a:stretch>
                  <a:fillRect l="-885" t="-2174" r="-885" b="-347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695F4E2-7A3F-7FB6-2AD8-35F78F1B17EE}"/>
                  </a:ext>
                </a:extLst>
              </p:cNvPr>
              <p:cNvSpPr txBox="1"/>
              <p:nvPr/>
            </p:nvSpPr>
            <p:spPr>
              <a:xfrm>
                <a:off x="1294786" y="5547654"/>
                <a:ext cx="4289059" cy="5742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𝑑𝑓</m:t>
                          </m:r>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𝛽</m:t>
                          </m:r>
                          <m:r>
                            <a:rPr kumimoji="1" lang="en-US" altLang="ja-JP" b="0" i="1" smtClean="0">
                              <a:latin typeface="Cambria Math" panose="02040503050406030204" pitchFamily="18" charset="0"/>
                            </a:rPr>
                            <m:t>)</m:t>
                          </m:r>
                        </m:num>
                        <m:den>
                          <m:r>
                            <a:rPr kumimoji="1" lang="en-US" altLang="ja-JP" b="0" i="1" smtClean="0">
                              <a:latin typeface="Cambria Math" panose="02040503050406030204" pitchFamily="18" charset="0"/>
                            </a:rPr>
                            <m:t>𝑑</m:t>
                          </m:r>
                          <m:r>
                            <a:rPr kumimoji="1" lang="ja-JP" altLang="en-US" b="0" i="1" smtClean="0">
                              <a:latin typeface="Cambria Math" panose="02040503050406030204" pitchFamily="18" charset="0"/>
                            </a:rPr>
                            <m:t>𝛽</m:t>
                          </m:r>
                        </m:den>
                      </m:f>
                      <m:r>
                        <a:rPr kumimoji="1" lang="en-US" altLang="ja-JP" b="0" i="1" smtClean="0">
                          <a:latin typeface="Cambria Math" panose="02040503050406030204" pitchFamily="18" charset="0"/>
                        </a:rPr>
                        <m:t>=2</m:t>
                      </m:r>
                      <m:r>
                        <a:rPr kumimoji="1" lang="ja-JP" altLang="en-US" b="0" i="1" smtClean="0">
                          <a:latin typeface="Cambria Math" panose="02040503050406030204" pitchFamily="18" charset="0"/>
                        </a:rPr>
                        <m:t>𝛽</m:t>
                      </m:r>
                      <m:r>
                        <a:rPr kumimoji="1" lang="ja-JP" altLang="en-US"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ja-JP" altLang="en-US" b="0" i="1" smtClean="0">
                                      <a:latin typeface="Cambria Math" panose="02040503050406030204" pitchFamily="18" charset="0"/>
                                    </a:rPr>
                                    <m:t>𝜀</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30</m:t>
                                  </m:r>
                                </m:sup>
                              </m:sSubSup>
                            </m:e>
                          </m:d>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 −2</m:t>
                      </m:r>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𝐶𝑜𝑣</m:t>
                      </m:r>
                      <m:r>
                        <a:rPr kumimoji="1" lang="en-US" altLang="ja-JP" i="1">
                          <a:latin typeface="Cambria Math" panose="02040503050406030204" pitchFamily="18" charset="0"/>
                          <a:ea typeface="Cambria Math" panose="02040503050406030204" pitchFamily="18" charset="0"/>
                        </a:rPr>
                        <m:t>(</m:t>
                      </m:r>
                      <m:r>
                        <m:rPr>
                          <m:sty m:val="p"/>
                        </m:rPr>
                        <a:rPr kumimoji="1" lang="el-GR" altLang="ja-JP" i="1">
                          <a:latin typeface="Cambria Math" panose="02040503050406030204" pitchFamily="18" charset="0"/>
                          <a:ea typeface="Cambria Math" panose="02040503050406030204" pitchFamily="18" charset="0"/>
                        </a:rPr>
                        <m:t>Δ</m:t>
                      </m:r>
                      <m:sSubSup>
                        <m:sSubSupPr>
                          <m:ctrlPr>
                            <a:rPr kumimoji="1" lang="el-GR" altLang="ja-JP" i="1">
                              <a:latin typeface="Cambria Math" panose="02040503050406030204" pitchFamily="18" charset="0"/>
                              <a:ea typeface="Cambria Math" panose="02040503050406030204" pitchFamily="18" charset="0"/>
                            </a:rPr>
                          </m:ctrlPr>
                        </m:sSubSupPr>
                        <m:e>
                          <m:r>
                            <a:rPr kumimoji="1" lang="en-US" altLang="ja-JP" i="1">
                              <a:latin typeface="Cambria Math" panose="02040503050406030204" pitchFamily="18" charset="0"/>
                              <a:ea typeface="Cambria Math" panose="02040503050406030204" pitchFamily="18" charset="0"/>
                            </a:rPr>
                            <m:t>𝑦</m:t>
                          </m:r>
                        </m:e>
                        <m:sub>
                          <m:r>
                            <a:rPr kumimoji="1" lang="en-US" altLang="ja-JP" i="1">
                              <a:latin typeface="Cambria Math" panose="02040503050406030204" pitchFamily="18" charset="0"/>
                              <a:ea typeface="Cambria Math" panose="02040503050406030204" pitchFamily="18" charset="0"/>
                            </a:rPr>
                            <m:t>𝑡</m:t>
                          </m:r>
                        </m:sub>
                        <m:sup>
                          <m:r>
                            <a:rPr kumimoji="1" lang="en-US" altLang="ja-JP" i="1">
                              <a:latin typeface="Cambria Math" panose="02040503050406030204" pitchFamily="18" charset="0"/>
                              <a:ea typeface="Cambria Math" panose="02040503050406030204" pitchFamily="18" charset="0"/>
                            </a:rPr>
                            <m:t>20</m:t>
                          </m:r>
                        </m:sup>
                      </m:sSubSup>
                      <m:r>
                        <a:rPr kumimoji="1" lang="en-US" altLang="ja-JP" i="1">
                          <a:latin typeface="Cambria Math" panose="02040503050406030204" pitchFamily="18" charset="0"/>
                          <a:ea typeface="Cambria Math" panose="02040503050406030204" pitchFamily="18" charset="0"/>
                        </a:rPr>
                        <m:t>, </m:t>
                      </m:r>
                      <m:r>
                        <m:rPr>
                          <m:sty m:val="p"/>
                        </m:rPr>
                        <a:rPr kumimoji="1" lang="el-GR" altLang="ja-JP" i="1">
                          <a:latin typeface="Cambria Math" panose="02040503050406030204" pitchFamily="18" charset="0"/>
                          <a:ea typeface="Cambria Math" panose="02040503050406030204" pitchFamily="18" charset="0"/>
                        </a:rPr>
                        <m:t>Δ</m:t>
                      </m:r>
                      <m:sSubSup>
                        <m:sSubSupPr>
                          <m:ctrlPr>
                            <a:rPr kumimoji="1" lang="el-GR" altLang="ja-JP" i="1">
                              <a:latin typeface="Cambria Math" panose="02040503050406030204" pitchFamily="18" charset="0"/>
                              <a:ea typeface="Cambria Math" panose="02040503050406030204" pitchFamily="18" charset="0"/>
                            </a:rPr>
                          </m:ctrlPr>
                        </m:sSubSupPr>
                        <m:e>
                          <m:r>
                            <a:rPr kumimoji="1" lang="en-US" altLang="ja-JP" i="1">
                              <a:latin typeface="Cambria Math" panose="02040503050406030204" pitchFamily="18" charset="0"/>
                              <a:ea typeface="Cambria Math" panose="02040503050406030204" pitchFamily="18" charset="0"/>
                            </a:rPr>
                            <m:t>𝑦</m:t>
                          </m:r>
                        </m:e>
                        <m:sub>
                          <m:r>
                            <a:rPr kumimoji="1" lang="en-US" altLang="ja-JP" i="1">
                              <a:latin typeface="Cambria Math" panose="02040503050406030204" pitchFamily="18" charset="0"/>
                              <a:ea typeface="Cambria Math" panose="02040503050406030204" pitchFamily="18" charset="0"/>
                            </a:rPr>
                            <m:t>𝑡</m:t>
                          </m:r>
                        </m:sub>
                        <m:sup>
                          <m:r>
                            <a:rPr kumimoji="1" lang="en-US" altLang="ja-JP" i="1">
                              <a:latin typeface="Cambria Math" panose="02040503050406030204" pitchFamily="18" charset="0"/>
                              <a:ea typeface="Cambria Math" panose="02040503050406030204" pitchFamily="18" charset="0"/>
                            </a:rPr>
                            <m:t>30</m:t>
                          </m:r>
                        </m:sup>
                      </m:sSubSup>
                      <m:r>
                        <a:rPr kumimoji="1" lang="en-US" altLang="ja-JP" i="1">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B695F4E2-7A3F-7FB6-2AD8-35F78F1B17EE}"/>
                  </a:ext>
                </a:extLst>
              </p:cNvPr>
              <p:cNvSpPr txBox="1">
                <a:spLocks noRot="1" noChangeAspect="1" noMove="1" noResize="1" noEditPoints="1" noAdjustHandles="1" noChangeArrowheads="1" noChangeShapeType="1" noTextEdit="1"/>
              </p:cNvSpPr>
              <p:nvPr/>
            </p:nvSpPr>
            <p:spPr>
              <a:xfrm>
                <a:off x="1294786" y="5547654"/>
                <a:ext cx="4289059" cy="57426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E71B107-953D-3A8B-CEE4-E326ADFCF641}"/>
                  </a:ext>
                </a:extLst>
              </p:cNvPr>
              <p:cNvSpPr txBox="1"/>
              <p:nvPr/>
            </p:nvSpPr>
            <p:spPr>
              <a:xfrm>
                <a:off x="1780627" y="6161876"/>
                <a:ext cx="1030026" cy="5214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𝛽</m:t>
                      </m:r>
                      <m:r>
                        <a:rPr kumimoji="1" lang="en-US" altLang="ja-JP" b="0" i="1" smtClean="0">
                          <a:latin typeface="Cambria Math" panose="02040503050406030204" pitchFamily="18" charset="0"/>
                        </a:rPr>
                        <m:t>= </m:t>
                      </m:r>
                      <m:r>
                        <a:rPr kumimoji="1" lang="ja-JP" altLang="en-US" b="0" i="1" smtClean="0">
                          <a:solidFill>
                            <a:srgbClr val="FF0000"/>
                          </a:solidFill>
                          <a:latin typeface="Cambria Math" panose="02040503050406030204" pitchFamily="18" charset="0"/>
                        </a:rPr>
                        <m:t>𝜌</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𝜀</m:t>
                              </m:r>
                            </m:e>
                            <m:sub>
                              <m:r>
                                <a:rPr kumimoji="1" lang="en-US" altLang="ja-JP" b="0" i="1" smtClean="0">
                                  <a:latin typeface="Cambria Math" panose="02040503050406030204" pitchFamily="18" charset="0"/>
                                </a:rPr>
                                <m:t>20</m:t>
                              </m:r>
                            </m:sub>
                          </m:sSub>
                        </m:num>
                        <m:den>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𝜀</m:t>
                              </m:r>
                            </m:e>
                            <m:sub>
                              <m:r>
                                <a:rPr kumimoji="1" lang="en-US" altLang="ja-JP" b="0" i="1" smtClean="0">
                                  <a:latin typeface="Cambria Math" panose="02040503050406030204" pitchFamily="18" charset="0"/>
                                </a:rPr>
                                <m:t>30</m:t>
                              </m:r>
                            </m:sub>
                          </m:sSub>
                        </m:den>
                      </m:f>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EE71B107-953D-3A8B-CEE4-E326ADFCF641}"/>
                  </a:ext>
                </a:extLst>
              </p:cNvPr>
              <p:cNvSpPr txBox="1">
                <a:spLocks noRot="1" noChangeAspect="1" noMove="1" noResize="1" noEditPoints="1" noAdjustHandles="1" noChangeArrowheads="1" noChangeShapeType="1" noTextEdit="1"/>
              </p:cNvSpPr>
              <p:nvPr/>
            </p:nvSpPr>
            <p:spPr>
              <a:xfrm>
                <a:off x="1780627" y="6161876"/>
                <a:ext cx="1030026" cy="521425"/>
              </a:xfrm>
              <a:prstGeom prst="rect">
                <a:avLst/>
              </a:prstGeom>
              <a:blipFill>
                <a:blip r:embed="rId7"/>
                <a:stretch>
                  <a:fillRect b="-11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13311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33F3D-72BF-8FF0-6D24-F25141182818}"/>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BC7D42D-51BA-85A1-3EE5-4050690166C9}"/>
              </a:ext>
            </a:extLst>
          </p:cNvPr>
          <p:cNvSpPr txBox="1"/>
          <p:nvPr/>
        </p:nvSpPr>
        <p:spPr>
          <a:xfrm>
            <a:off x="428625" y="468098"/>
            <a:ext cx="8286750" cy="584775"/>
          </a:xfrm>
          <a:prstGeom prst="rect">
            <a:avLst/>
          </a:prstGeom>
          <a:noFill/>
        </p:spPr>
        <p:txBody>
          <a:bodyPr wrap="square" rtlCol="0">
            <a:spAutoFit/>
          </a:bodyPr>
          <a:lstStyle/>
          <a:p>
            <a:pPr algn="ctr"/>
            <a:r>
              <a:rPr kumimoji="1" lang="en-US" altLang="ja-JP" sz="3200" b="1" dirty="0"/>
              <a:t>1</a:t>
            </a:r>
            <a:r>
              <a:rPr kumimoji="1" lang="ja-JP" altLang="en-US" sz="3200" b="1" dirty="0"/>
              <a:t>変数の回帰分析に基づくヘッジ（２）</a:t>
            </a:r>
            <a:endParaRPr kumimoji="1" lang="en-US" altLang="ja-JP" sz="3200" b="1" dirty="0"/>
          </a:p>
        </p:txBody>
      </p:sp>
      <p:sp>
        <p:nvSpPr>
          <p:cNvPr id="4" name="テキスト ボックス 3">
            <a:extLst>
              <a:ext uri="{FF2B5EF4-FFF2-40B4-BE49-F238E27FC236}">
                <a16:creationId xmlns:a16="http://schemas.microsoft.com/office/drawing/2014/main" id="{80CC8BB7-063C-07F8-6381-6C1547949495}"/>
              </a:ext>
            </a:extLst>
          </p:cNvPr>
          <p:cNvSpPr txBox="1"/>
          <p:nvPr/>
        </p:nvSpPr>
        <p:spPr>
          <a:xfrm>
            <a:off x="1200149" y="1228725"/>
            <a:ext cx="6448426" cy="468013"/>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ja-JP" altLang="en-US" dirty="0"/>
              <a:t>前項に対し、相関が完全でないことを考慮</a:t>
            </a:r>
            <a:endParaRPr kumimoji="1" lang="en-US" altLang="ja-JP"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3E94BB-6468-1B51-842A-9BD2DF356057}"/>
                  </a:ext>
                </a:extLst>
              </p:cNvPr>
              <p:cNvSpPr txBox="1"/>
              <p:nvPr/>
            </p:nvSpPr>
            <p:spPr>
              <a:xfrm>
                <a:off x="1673255" y="2997980"/>
                <a:ext cx="3461589" cy="2805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𝑉𝑎𝑟</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𝜀</m:t>
                              </m:r>
                            </m:e>
                            <m:sub>
                              <m:r>
                                <a:rPr kumimoji="1" lang="en-US" altLang="ja-JP" b="0" i="1" smtClean="0">
                                  <a:latin typeface="Cambria Math" panose="02040503050406030204" pitchFamily="18" charset="0"/>
                                </a:rPr>
                                <m:t>𝑡</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𝑉𝑎𝑟</m:t>
                      </m:r>
                      <m:r>
                        <a:rPr kumimoji="1" lang="en-US" altLang="ja-JP" b="0" i="1" smtClean="0">
                          <a:latin typeface="Cambria Math" panose="02040503050406030204" pitchFamily="18" charset="0"/>
                        </a:rPr>
                        <m:t>(</m:t>
                      </m:r>
                      <m:r>
                        <m:rPr>
                          <m:sty m:val="p"/>
                        </m:rPr>
                        <a:rPr kumimoji="1" lang="el-GR" altLang="ja-JP" b="0" i="1" smtClean="0">
                          <a:latin typeface="Cambria Math" panose="02040503050406030204" pitchFamily="18" charset="0"/>
                          <a:ea typeface="Cambria Math" panose="02040503050406030204" pitchFamily="18" charset="0"/>
                        </a:rPr>
                        <m:t>Δ</m:t>
                      </m:r>
                      <m:sSubSup>
                        <m:sSubSupPr>
                          <m:ctrlPr>
                            <a:rPr kumimoji="1" lang="el-GR"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20</m:t>
                          </m:r>
                        </m:sup>
                      </m:sSubSup>
                      <m:r>
                        <a:rPr kumimoji="1" lang="en-US" altLang="ja-JP" b="0" i="1" smtClean="0">
                          <a:latin typeface="Cambria Math" panose="02040503050406030204" pitchFamily="18" charset="0"/>
                          <a:ea typeface="Cambria Math" panose="02040503050406030204" pitchFamily="18" charset="0"/>
                        </a:rPr>
                        <m:t> − </m:t>
                      </m:r>
                      <m:r>
                        <a:rPr kumimoji="1" lang="ja-JP" altLang="en-US"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m:rPr>
                          <m:sty m:val="p"/>
                        </m:rPr>
                        <a:rPr kumimoji="1" lang="el-GR" altLang="ja-JP" b="0" i="1" smtClean="0">
                          <a:latin typeface="Cambria Math" panose="02040503050406030204" pitchFamily="18" charset="0"/>
                          <a:ea typeface="Cambria Math" panose="02040503050406030204" pitchFamily="18" charset="0"/>
                        </a:rPr>
                        <m:t>Δ</m:t>
                      </m:r>
                      <m:sSubSup>
                        <m:sSubSupPr>
                          <m:ctrlPr>
                            <a:rPr kumimoji="1" lang="el-GR"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30</m:t>
                          </m:r>
                        </m:sup>
                      </m:sSubSup>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D93E94BB-6468-1B51-842A-9BD2DF356057}"/>
                  </a:ext>
                </a:extLst>
              </p:cNvPr>
              <p:cNvSpPr txBox="1">
                <a:spLocks noRot="1" noChangeAspect="1" noMove="1" noResize="1" noEditPoints="1" noAdjustHandles="1" noChangeArrowheads="1" noChangeShapeType="1" noTextEdit="1"/>
              </p:cNvSpPr>
              <p:nvPr/>
            </p:nvSpPr>
            <p:spPr>
              <a:xfrm>
                <a:off x="1673255" y="2997980"/>
                <a:ext cx="3461589" cy="280526"/>
              </a:xfrm>
              <a:prstGeom prst="rect">
                <a:avLst/>
              </a:prstGeom>
              <a:blipFill>
                <a:blip r:embed="rId2"/>
                <a:stretch>
                  <a:fillRect l="-1056" t="-2174" r="-2113" b="-347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EEBB2BF-75AD-D946-CCFC-43E14524B5A8}"/>
                  </a:ext>
                </a:extLst>
              </p:cNvPr>
              <p:cNvSpPr txBox="1"/>
              <p:nvPr/>
            </p:nvSpPr>
            <p:spPr>
              <a:xfrm>
                <a:off x="1638300" y="3392881"/>
                <a:ext cx="6354560" cy="2805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𝑉𝑎𝑟</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𝜀</m:t>
                              </m:r>
                            </m:e>
                            <m:sub>
                              <m:r>
                                <a:rPr kumimoji="1" lang="en-US" altLang="ja-JP" b="0" i="1" smtClean="0">
                                  <a:latin typeface="Cambria Math" panose="02040503050406030204" pitchFamily="18" charset="0"/>
                                </a:rPr>
                                <m:t>𝑡</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𝑉𝑎𝑟</m:t>
                      </m:r>
                      <m:d>
                        <m:dPr>
                          <m:ctrlPr>
                            <a:rPr kumimoji="1" lang="en-US" altLang="ja-JP" b="0" i="1" smtClean="0">
                              <a:latin typeface="Cambria Math" panose="02040503050406030204" pitchFamily="18" charset="0"/>
                            </a:rPr>
                          </m:ctrlPr>
                        </m:dPr>
                        <m:e>
                          <m:r>
                            <m:rPr>
                              <m:sty m:val="p"/>
                            </m:rPr>
                            <a:rPr kumimoji="1" lang="el-GR" altLang="ja-JP" b="0" i="1" smtClean="0">
                              <a:latin typeface="Cambria Math" panose="02040503050406030204" pitchFamily="18" charset="0"/>
                              <a:ea typeface="Cambria Math" panose="02040503050406030204" pitchFamily="18" charset="0"/>
                            </a:rPr>
                            <m:t>Δ</m:t>
                          </m:r>
                          <m:sSubSup>
                            <m:sSubSupPr>
                              <m:ctrlPr>
                                <a:rPr kumimoji="1" lang="el-GR"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20</m:t>
                              </m:r>
                            </m:sup>
                          </m:sSubSup>
                        </m:e>
                      </m:d>
                      <m:r>
                        <a:rPr kumimoji="1" lang="en-US" altLang="ja-JP" b="0" i="1" smtClean="0">
                          <a:latin typeface="Cambria Math" panose="02040503050406030204" pitchFamily="18" charset="0"/>
                          <a:ea typeface="Cambria Math" panose="02040503050406030204" pitchFamily="18" charset="0"/>
                        </a:rPr>
                        <m:t>+ </m:t>
                      </m:r>
                      <m:sSup>
                        <m:sSupPr>
                          <m:ctrlPr>
                            <a:rPr kumimoji="1" lang="en-US" altLang="ja-JP" b="0" i="1" smtClean="0">
                              <a:latin typeface="Cambria Math" panose="02040503050406030204" pitchFamily="18" charset="0"/>
                              <a:ea typeface="Cambria Math" panose="02040503050406030204" pitchFamily="18" charset="0"/>
                            </a:rPr>
                          </m:ctrlPr>
                        </m:sSupPr>
                        <m:e>
                          <m:r>
                            <a:rPr kumimoji="1" lang="ja-JP" altLang="en-US" b="0" i="1" smtClean="0">
                              <a:latin typeface="Cambria Math" panose="02040503050406030204" pitchFamily="18" charset="0"/>
                              <a:ea typeface="Cambria Math" panose="02040503050406030204" pitchFamily="18" charset="0"/>
                            </a:rPr>
                            <m:t>𝛽</m:t>
                          </m:r>
                        </m:e>
                        <m:sup>
                          <m:r>
                            <a:rPr kumimoji="1" lang="en-US" altLang="ja-JP" b="0" i="1" smtClean="0">
                              <a:latin typeface="Cambria Math" panose="02040503050406030204" pitchFamily="18" charset="0"/>
                              <a:ea typeface="Cambria Math" panose="02040503050406030204" pitchFamily="18" charset="0"/>
                            </a:rPr>
                            <m:t>2</m:t>
                          </m:r>
                        </m:sup>
                      </m:s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𝑉𝑎𝑟</m:t>
                      </m:r>
                      <m:d>
                        <m:dPr>
                          <m:ctrlPr>
                            <a:rPr kumimoji="1" lang="en-US" altLang="ja-JP" b="0" i="1" smtClean="0">
                              <a:latin typeface="Cambria Math" panose="02040503050406030204" pitchFamily="18" charset="0"/>
                              <a:ea typeface="Cambria Math" panose="02040503050406030204" pitchFamily="18" charset="0"/>
                            </a:rPr>
                          </m:ctrlPr>
                        </m:dPr>
                        <m:e>
                          <m:r>
                            <m:rPr>
                              <m:sty m:val="p"/>
                            </m:rPr>
                            <a:rPr kumimoji="1" lang="el-GR" altLang="ja-JP" b="0" i="1" smtClean="0">
                              <a:latin typeface="Cambria Math" panose="02040503050406030204" pitchFamily="18" charset="0"/>
                              <a:ea typeface="Cambria Math" panose="02040503050406030204" pitchFamily="18" charset="0"/>
                            </a:rPr>
                            <m:t>Δ</m:t>
                          </m:r>
                          <m:sSubSup>
                            <m:sSubSupPr>
                              <m:ctrlPr>
                                <a:rPr kumimoji="1" lang="el-GR"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30</m:t>
                              </m:r>
                            </m:sup>
                          </m:sSubSup>
                        </m:e>
                      </m:d>
                      <m:r>
                        <a:rPr kumimoji="1" lang="en-US" altLang="ja-JP" b="0" i="1" smtClean="0">
                          <a:latin typeface="Cambria Math" panose="02040503050406030204" pitchFamily="18" charset="0"/>
                          <a:ea typeface="Cambria Math" panose="02040503050406030204" pitchFamily="18" charset="0"/>
                        </a:rPr>
                        <m:t>−2</m:t>
                      </m:r>
                      <m:r>
                        <a:rPr kumimoji="1" lang="ja-JP" altLang="en-US" b="0" i="1" smtClean="0">
                          <a:latin typeface="Cambria Math" panose="02040503050406030204" pitchFamily="18" charset="0"/>
                          <a:ea typeface="Cambria Math" panose="02040503050406030204" pitchFamily="18" charset="0"/>
                        </a:rPr>
                        <m:t>𝛽</m:t>
                      </m:r>
                      <m:r>
                        <a:rPr kumimoji="1" lang="ja-JP" altLang="en-US"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𝐶𝑜𝑣</m:t>
                      </m:r>
                      <m:r>
                        <a:rPr kumimoji="1" lang="en-US" altLang="ja-JP" b="0" i="1" smtClean="0">
                          <a:latin typeface="Cambria Math" panose="02040503050406030204" pitchFamily="18" charset="0"/>
                          <a:ea typeface="Cambria Math" panose="02040503050406030204" pitchFamily="18" charset="0"/>
                        </a:rPr>
                        <m:t>(</m:t>
                      </m:r>
                      <m:r>
                        <m:rPr>
                          <m:sty m:val="p"/>
                        </m:rPr>
                        <a:rPr kumimoji="1" lang="el-GR" altLang="ja-JP" b="0" i="1" smtClean="0">
                          <a:latin typeface="Cambria Math" panose="02040503050406030204" pitchFamily="18" charset="0"/>
                          <a:ea typeface="Cambria Math" panose="02040503050406030204" pitchFamily="18" charset="0"/>
                        </a:rPr>
                        <m:t>Δ</m:t>
                      </m:r>
                      <m:sSubSup>
                        <m:sSubSupPr>
                          <m:ctrlPr>
                            <a:rPr kumimoji="1" lang="el-GR"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20</m:t>
                          </m:r>
                        </m:sup>
                      </m:sSubSup>
                      <m:r>
                        <a:rPr kumimoji="1" lang="en-US" altLang="ja-JP" b="0" i="1" smtClean="0">
                          <a:latin typeface="Cambria Math" panose="02040503050406030204" pitchFamily="18" charset="0"/>
                          <a:ea typeface="Cambria Math" panose="02040503050406030204" pitchFamily="18" charset="0"/>
                        </a:rPr>
                        <m:t>, </m:t>
                      </m:r>
                      <m:r>
                        <m:rPr>
                          <m:sty m:val="p"/>
                        </m:rPr>
                        <a:rPr kumimoji="1" lang="el-GR" altLang="ja-JP" b="0" i="1" smtClean="0">
                          <a:latin typeface="Cambria Math" panose="02040503050406030204" pitchFamily="18" charset="0"/>
                          <a:ea typeface="Cambria Math" panose="02040503050406030204" pitchFamily="18" charset="0"/>
                        </a:rPr>
                        <m:t>Δ</m:t>
                      </m:r>
                      <m:sSubSup>
                        <m:sSubSupPr>
                          <m:ctrlPr>
                            <a:rPr kumimoji="1" lang="el-GR"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30</m:t>
                          </m:r>
                        </m:sup>
                      </m:sSubSup>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2EEBB2BF-75AD-D946-CCFC-43E14524B5A8}"/>
                  </a:ext>
                </a:extLst>
              </p:cNvPr>
              <p:cNvSpPr txBox="1">
                <a:spLocks noRot="1" noChangeAspect="1" noMove="1" noResize="1" noEditPoints="1" noAdjustHandles="1" noChangeArrowheads="1" noChangeShapeType="1" noTextEdit="1"/>
              </p:cNvSpPr>
              <p:nvPr/>
            </p:nvSpPr>
            <p:spPr>
              <a:xfrm>
                <a:off x="1638300" y="3392881"/>
                <a:ext cx="6354560" cy="280526"/>
              </a:xfrm>
              <a:prstGeom prst="rect">
                <a:avLst/>
              </a:prstGeom>
              <a:blipFill>
                <a:blip r:embed="rId3"/>
                <a:stretch>
                  <a:fillRect l="-480" t="-2174" r="-960" b="-347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D7B97E1-EE1A-66FB-09FD-3E168D1DA124}"/>
                  </a:ext>
                </a:extLst>
              </p:cNvPr>
              <p:cNvSpPr txBox="1"/>
              <p:nvPr/>
            </p:nvSpPr>
            <p:spPr>
              <a:xfrm>
                <a:off x="873791" y="3738726"/>
                <a:ext cx="6197851" cy="2805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ja-JP" altLang="en-US" b="0" i="1" smtClean="0">
                              <a:latin typeface="Cambria Math" panose="02040503050406030204" pitchFamily="18" charset="0"/>
                            </a:rPr>
                            <m:t>𝛽</m:t>
                          </m:r>
                        </m:e>
                      </m:d>
                      <m:r>
                        <a:rPr kumimoji="1" lang="en-US" altLang="ja-JP" b="0" i="1" smtClean="0">
                          <a:latin typeface="Cambria Math" panose="02040503050406030204" pitchFamily="18" charset="0"/>
                        </a:rPr>
                        <m:t>=</m:t>
                      </m:r>
                      <m:r>
                        <a:rPr kumimoji="1" lang="en-US" altLang="ja-JP" i="1">
                          <a:latin typeface="Cambria Math" panose="02040503050406030204" pitchFamily="18" charset="0"/>
                        </a:rPr>
                        <m:t>𝑉𝑎𝑟</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ja-JP" altLang="en-US" i="1">
                                  <a:latin typeface="Cambria Math" panose="02040503050406030204" pitchFamily="18" charset="0"/>
                                </a:rPr>
                                <m:t>𝜀</m:t>
                              </m:r>
                            </m:e>
                            <m:sub>
                              <m:r>
                                <a:rPr kumimoji="1" lang="en-US" altLang="ja-JP" i="1">
                                  <a:latin typeface="Cambria Math" panose="02040503050406030204" pitchFamily="18" charset="0"/>
                                </a:rPr>
                                <m:t>𝑡</m:t>
                              </m:r>
                            </m:sub>
                          </m:sSub>
                        </m:e>
                      </m:d>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m:t>
                          </m:r>
                          <m:sSubSup>
                            <m:sSubSupPr>
                              <m:ctrlPr>
                                <a:rPr kumimoji="1" lang="en-US" altLang="ja-JP" i="1">
                                  <a:latin typeface="Cambria Math" panose="02040503050406030204" pitchFamily="18" charset="0"/>
                                </a:rPr>
                              </m:ctrlPr>
                            </m:sSubSupPr>
                            <m:e>
                              <m:r>
                                <a:rPr kumimoji="1" lang="ja-JP" altLang="en-US" i="1">
                                  <a:latin typeface="Cambria Math" panose="02040503050406030204" pitchFamily="18" charset="0"/>
                                </a:rPr>
                                <m:t>𝜀</m:t>
                              </m:r>
                            </m:e>
                            <m:sub>
                              <m:r>
                                <a:rPr kumimoji="1" lang="en-US" altLang="ja-JP" i="1">
                                  <a:latin typeface="Cambria Math" panose="02040503050406030204" pitchFamily="18" charset="0"/>
                                </a:rPr>
                                <m:t>𝑡</m:t>
                              </m:r>
                            </m:sub>
                            <m:sup>
                              <m:r>
                                <a:rPr kumimoji="1" lang="en-US" altLang="ja-JP" i="1">
                                  <a:latin typeface="Cambria Math" panose="02040503050406030204" pitchFamily="18" charset="0"/>
                                </a:rPr>
                                <m:t>20</m:t>
                              </m:r>
                            </m:sup>
                          </m:sSubSup>
                          <m:r>
                            <a:rPr kumimoji="1" lang="en-US" altLang="ja-JP" i="1">
                              <a:latin typeface="Cambria Math" panose="02040503050406030204" pitchFamily="18" charset="0"/>
                            </a:rPr>
                            <m:t>)</m:t>
                          </m:r>
                        </m:e>
                        <m:sup>
                          <m:r>
                            <a:rPr kumimoji="1" lang="en-US" altLang="ja-JP" i="1">
                              <a:latin typeface="Cambria Math" panose="02040503050406030204" pitchFamily="18" charset="0"/>
                            </a:rPr>
                            <m:t>2</m:t>
                          </m:r>
                        </m:sup>
                      </m:sSup>
                      <m:r>
                        <a:rPr kumimoji="1" lang="en-US" altLang="ja-JP" i="1">
                          <a:latin typeface="Cambria Math" panose="02040503050406030204" pitchFamily="18" charset="0"/>
                        </a:rPr>
                        <m:t>+ </m:t>
                      </m:r>
                      <m:sSup>
                        <m:sSupPr>
                          <m:ctrlPr>
                            <a:rPr kumimoji="1" lang="en-US" altLang="ja-JP" i="1">
                              <a:latin typeface="Cambria Math" panose="02040503050406030204" pitchFamily="18" charset="0"/>
                            </a:rPr>
                          </m:ctrlPr>
                        </m:sSupPr>
                        <m:e>
                          <m:r>
                            <a:rPr kumimoji="1" lang="ja-JP" altLang="en-US" i="1">
                              <a:latin typeface="Cambria Math" panose="02040503050406030204" pitchFamily="18" charset="0"/>
                            </a:rPr>
                            <m:t>𝛽</m:t>
                          </m:r>
                        </m:e>
                        <m:sup>
                          <m:r>
                            <a:rPr kumimoji="1" lang="en-US" altLang="ja-JP" i="1">
                              <a:latin typeface="Cambria Math" panose="02040503050406030204" pitchFamily="18" charset="0"/>
                            </a:rPr>
                            <m:t>2</m:t>
                          </m:r>
                        </m:sup>
                      </m:sSup>
                      <m:r>
                        <a:rPr kumimoji="1" lang="en-US" altLang="ja-JP" i="1">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d>
                            <m:dPr>
                              <m:ctrlPr>
                                <a:rPr kumimoji="1" lang="en-US" altLang="ja-JP" i="1">
                                  <a:latin typeface="Cambria Math" panose="02040503050406030204" pitchFamily="18" charset="0"/>
                                  <a:ea typeface="Cambria Math" panose="02040503050406030204" pitchFamily="18" charset="0"/>
                                </a:rPr>
                              </m:ctrlPr>
                            </m:dPr>
                            <m:e>
                              <m:sSubSup>
                                <m:sSubSupPr>
                                  <m:ctrlPr>
                                    <a:rPr kumimoji="1" lang="en-US" altLang="ja-JP" i="1">
                                      <a:latin typeface="Cambria Math" panose="02040503050406030204" pitchFamily="18" charset="0"/>
                                      <a:ea typeface="Cambria Math" panose="02040503050406030204" pitchFamily="18" charset="0"/>
                                    </a:rPr>
                                  </m:ctrlPr>
                                </m:sSubSupPr>
                                <m:e>
                                  <m:r>
                                    <a:rPr kumimoji="1" lang="ja-JP" altLang="en-US" i="1">
                                      <a:latin typeface="Cambria Math" panose="02040503050406030204" pitchFamily="18" charset="0"/>
                                      <a:ea typeface="Cambria Math" panose="02040503050406030204" pitchFamily="18" charset="0"/>
                                    </a:rPr>
                                    <m:t>𝜀</m:t>
                                  </m:r>
                                </m:e>
                                <m:sub>
                                  <m:r>
                                    <a:rPr kumimoji="1" lang="en-US" altLang="ja-JP" i="1">
                                      <a:latin typeface="Cambria Math" panose="02040503050406030204" pitchFamily="18" charset="0"/>
                                      <a:ea typeface="Cambria Math" panose="02040503050406030204" pitchFamily="18" charset="0"/>
                                    </a:rPr>
                                    <m:t>𝑡</m:t>
                                  </m:r>
                                </m:sub>
                                <m:sup>
                                  <m:r>
                                    <a:rPr kumimoji="1" lang="en-US" altLang="ja-JP" i="1">
                                      <a:latin typeface="Cambria Math" panose="02040503050406030204" pitchFamily="18" charset="0"/>
                                      <a:ea typeface="Cambria Math" panose="02040503050406030204" pitchFamily="18" charset="0"/>
                                    </a:rPr>
                                    <m:t>30</m:t>
                                  </m:r>
                                </m:sup>
                              </m:sSubSup>
                            </m:e>
                          </m:d>
                        </m:e>
                        <m:sup>
                          <m:r>
                            <a:rPr kumimoji="1" lang="en-US" altLang="ja-JP" i="1">
                              <a:latin typeface="Cambria Math" panose="02040503050406030204" pitchFamily="18" charset="0"/>
                              <a:ea typeface="Cambria Math" panose="02040503050406030204" pitchFamily="18" charset="0"/>
                            </a:rPr>
                            <m:t>2</m:t>
                          </m:r>
                        </m:sup>
                      </m:sSup>
                      <m:r>
                        <a:rPr kumimoji="1" lang="en-US" altLang="ja-JP" i="1">
                          <a:latin typeface="Cambria Math" panose="02040503050406030204" pitchFamily="18" charset="0"/>
                          <a:ea typeface="Cambria Math" panose="02040503050406030204" pitchFamily="18" charset="0"/>
                        </a:rPr>
                        <m:t> −2</m:t>
                      </m:r>
                      <m:r>
                        <a:rPr kumimoji="1" lang="ja-JP" altLang="en-US" i="1">
                          <a:latin typeface="Cambria Math" panose="02040503050406030204" pitchFamily="18" charset="0"/>
                          <a:ea typeface="Cambria Math" panose="02040503050406030204" pitchFamily="18" charset="0"/>
                        </a:rPr>
                        <m:t>𝛽</m:t>
                      </m:r>
                      <m:r>
                        <a:rPr kumimoji="1" lang="ja-JP" altLang="en-US"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𝐶𝑜𝑣</m:t>
                      </m:r>
                      <m:r>
                        <a:rPr kumimoji="1" lang="en-US" altLang="ja-JP" i="1">
                          <a:latin typeface="Cambria Math" panose="02040503050406030204" pitchFamily="18" charset="0"/>
                          <a:ea typeface="Cambria Math" panose="02040503050406030204" pitchFamily="18" charset="0"/>
                        </a:rPr>
                        <m:t>(</m:t>
                      </m:r>
                      <m:r>
                        <m:rPr>
                          <m:sty m:val="p"/>
                        </m:rPr>
                        <a:rPr kumimoji="1" lang="el-GR" altLang="ja-JP" i="1">
                          <a:latin typeface="Cambria Math" panose="02040503050406030204" pitchFamily="18" charset="0"/>
                          <a:ea typeface="Cambria Math" panose="02040503050406030204" pitchFamily="18" charset="0"/>
                        </a:rPr>
                        <m:t>Δ</m:t>
                      </m:r>
                      <m:sSubSup>
                        <m:sSubSupPr>
                          <m:ctrlPr>
                            <a:rPr kumimoji="1" lang="el-GR" altLang="ja-JP" i="1">
                              <a:latin typeface="Cambria Math" panose="02040503050406030204" pitchFamily="18" charset="0"/>
                              <a:ea typeface="Cambria Math" panose="02040503050406030204" pitchFamily="18" charset="0"/>
                            </a:rPr>
                          </m:ctrlPr>
                        </m:sSubSupPr>
                        <m:e>
                          <m:r>
                            <a:rPr kumimoji="1" lang="en-US" altLang="ja-JP" i="1">
                              <a:latin typeface="Cambria Math" panose="02040503050406030204" pitchFamily="18" charset="0"/>
                              <a:ea typeface="Cambria Math" panose="02040503050406030204" pitchFamily="18" charset="0"/>
                            </a:rPr>
                            <m:t>𝑦</m:t>
                          </m:r>
                        </m:e>
                        <m:sub>
                          <m:r>
                            <a:rPr kumimoji="1" lang="en-US" altLang="ja-JP" i="1">
                              <a:latin typeface="Cambria Math" panose="02040503050406030204" pitchFamily="18" charset="0"/>
                              <a:ea typeface="Cambria Math" panose="02040503050406030204" pitchFamily="18" charset="0"/>
                            </a:rPr>
                            <m:t>𝑡</m:t>
                          </m:r>
                        </m:sub>
                        <m:sup>
                          <m:r>
                            <a:rPr kumimoji="1" lang="en-US" altLang="ja-JP" i="1">
                              <a:latin typeface="Cambria Math" panose="02040503050406030204" pitchFamily="18" charset="0"/>
                              <a:ea typeface="Cambria Math" panose="02040503050406030204" pitchFamily="18" charset="0"/>
                            </a:rPr>
                            <m:t>20</m:t>
                          </m:r>
                        </m:sup>
                      </m:sSubSup>
                      <m:r>
                        <a:rPr kumimoji="1" lang="en-US" altLang="ja-JP" i="1">
                          <a:latin typeface="Cambria Math" panose="02040503050406030204" pitchFamily="18" charset="0"/>
                          <a:ea typeface="Cambria Math" panose="02040503050406030204" pitchFamily="18" charset="0"/>
                        </a:rPr>
                        <m:t>, </m:t>
                      </m:r>
                      <m:r>
                        <m:rPr>
                          <m:sty m:val="p"/>
                        </m:rPr>
                        <a:rPr kumimoji="1" lang="el-GR" altLang="ja-JP" i="1">
                          <a:latin typeface="Cambria Math" panose="02040503050406030204" pitchFamily="18" charset="0"/>
                          <a:ea typeface="Cambria Math" panose="02040503050406030204" pitchFamily="18" charset="0"/>
                        </a:rPr>
                        <m:t>Δ</m:t>
                      </m:r>
                      <m:sSubSup>
                        <m:sSubSupPr>
                          <m:ctrlPr>
                            <a:rPr kumimoji="1" lang="el-GR" altLang="ja-JP" i="1">
                              <a:latin typeface="Cambria Math" panose="02040503050406030204" pitchFamily="18" charset="0"/>
                              <a:ea typeface="Cambria Math" panose="02040503050406030204" pitchFamily="18" charset="0"/>
                            </a:rPr>
                          </m:ctrlPr>
                        </m:sSubSupPr>
                        <m:e>
                          <m:r>
                            <a:rPr kumimoji="1" lang="en-US" altLang="ja-JP" i="1">
                              <a:latin typeface="Cambria Math" panose="02040503050406030204" pitchFamily="18" charset="0"/>
                              <a:ea typeface="Cambria Math" panose="02040503050406030204" pitchFamily="18" charset="0"/>
                            </a:rPr>
                            <m:t>𝑦</m:t>
                          </m:r>
                        </m:e>
                        <m:sub>
                          <m:r>
                            <a:rPr kumimoji="1" lang="en-US" altLang="ja-JP" i="1">
                              <a:latin typeface="Cambria Math" panose="02040503050406030204" pitchFamily="18" charset="0"/>
                              <a:ea typeface="Cambria Math" panose="02040503050406030204" pitchFamily="18" charset="0"/>
                            </a:rPr>
                            <m:t>𝑡</m:t>
                          </m:r>
                        </m:sub>
                        <m:sup>
                          <m:r>
                            <a:rPr kumimoji="1" lang="en-US" altLang="ja-JP" i="1">
                              <a:latin typeface="Cambria Math" panose="02040503050406030204" pitchFamily="18" charset="0"/>
                              <a:ea typeface="Cambria Math" panose="02040503050406030204" pitchFamily="18" charset="0"/>
                            </a:rPr>
                            <m:t>30</m:t>
                          </m:r>
                        </m:sup>
                      </m:sSubSup>
                      <m:r>
                        <a:rPr kumimoji="1" lang="en-US" altLang="ja-JP" i="1">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AD7B97E1-EE1A-66FB-09FD-3E168D1DA124}"/>
                  </a:ext>
                </a:extLst>
              </p:cNvPr>
              <p:cNvSpPr txBox="1">
                <a:spLocks noRot="1" noChangeAspect="1" noMove="1" noResize="1" noEditPoints="1" noAdjustHandles="1" noChangeArrowheads="1" noChangeShapeType="1" noTextEdit="1"/>
              </p:cNvSpPr>
              <p:nvPr/>
            </p:nvSpPr>
            <p:spPr>
              <a:xfrm>
                <a:off x="873791" y="3738726"/>
                <a:ext cx="6197851" cy="280526"/>
              </a:xfrm>
              <a:prstGeom prst="rect">
                <a:avLst/>
              </a:prstGeom>
              <a:blipFill>
                <a:blip r:embed="rId4"/>
                <a:stretch>
                  <a:fillRect l="-885" t="-2174" r="-885" b="-347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D13689C-F5F8-8FFA-555A-267D8629C7F4}"/>
                  </a:ext>
                </a:extLst>
              </p:cNvPr>
              <p:cNvSpPr txBox="1"/>
              <p:nvPr/>
            </p:nvSpPr>
            <p:spPr>
              <a:xfrm>
                <a:off x="1809136" y="4195104"/>
                <a:ext cx="4289059" cy="5742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𝑑𝑓</m:t>
                          </m:r>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𝛽</m:t>
                          </m:r>
                          <m:r>
                            <a:rPr kumimoji="1" lang="en-US" altLang="ja-JP" b="0" i="1" smtClean="0">
                              <a:latin typeface="Cambria Math" panose="02040503050406030204" pitchFamily="18" charset="0"/>
                            </a:rPr>
                            <m:t>)</m:t>
                          </m:r>
                        </m:num>
                        <m:den>
                          <m:r>
                            <a:rPr kumimoji="1" lang="en-US" altLang="ja-JP" b="0" i="1" smtClean="0">
                              <a:latin typeface="Cambria Math" panose="02040503050406030204" pitchFamily="18" charset="0"/>
                            </a:rPr>
                            <m:t>𝑑</m:t>
                          </m:r>
                          <m:r>
                            <a:rPr kumimoji="1" lang="ja-JP" altLang="en-US" b="0" i="1" smtClean="0">
                              <a:latin typeface="Cambria Math" panose="02040503050406030204" pitchFamily="18" charset="0"/>
                            </a:rPr>
                            <m:t>𝛽</m:t>
                          </m:r>
                        </m:den>
                      </m:f>
                      <m:r>
                        <a:rPr kumimoji="1" lang="en-US" altLang="ja-JP" b="0" i="1" smtClean="0">
                          <a:latin typeface="Cambria Math" panose="02040503050406030204" pitchFamily="18" charset="0"/>
                        </a:rPr>
                        <m:t>=2</m:t>
                      </m:r>
                      <m:r>
                        <a:rPr kumimoji="1" lang="ja-JP" altLang="en-US" b="0" i="1" smtClean="0">
                          <a:latin typeface="Cambria Math" panose="02040503050406030204" pitchFamily="18" charset="0"/>
                        </a:rPr>
                        <m:t>𝛽</m:t>
                      </m:r>
                      <m:r>
                        <a:rPr kumimoji="1" lang="ja-JP" altLang="en-US"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ja-JP" altLang="en-US" b="0" i="1" smtClean="0">
                                      <a:latin typeface="Cambria Math" panose="02040503050406030204" pitchFamily="18" charset="0"/>
                                    </a:rPr>
                                    <m:t>𝜀</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30</m:t>
                                  </m:r>
                                </m:sup>
                              </m:sSubSup>
                            </m:e>
                          </m:d>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 −2</m:t>
                      </m:r>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𝐶𝑜𝑣</m:t>
                      </m:r>
                      <m:r>
                        <a:rPr kumimoji="1" lang="en-US" altLang="ja-JP" i="1">
                          <a:latin typeface="Cambria Math" panose="02040503050406030204" pitchFamily="18" charset="0"/>
                          <a:ea typeface="Cambria Math" panose="02040503050406030204" pitchFamily="18" charset="0"/>
                        </a:rPr>
                        <m:t>(</m:t>
                      </m:r>
                      <m:r>
                        <m:rPr>
                          <m:sty m:val="p"/>
                        </m:rPr>
                        <a:rPr kumimoji="1" lang="el-GR" altLang="ja-JP" i="1">
                          <a:latin typeface="Cambria Math" panose="02040503050406030204" pitchFamily="18" charset="0"/>
                          <a:ea typeface="Cambria Math" panose="02040503050406030204" pitchFamily="18" charset="0"/>
                        </a:rPr>
                        <m:t>Δ</m:t>
                      </m:r>
                      <m:sSubSup>
                        <m:sSubSupPr>
                          <m:ctrlPr>
                            <a:rPr kumimoji="1" lang="el-GR" altLang="ja-JP" i="1">
                              <a:latin typeface="Cambria Math" panose="02040503050406030204" pitchFamily="18" charset="0"/>
                              <a:ea typeface="Cambria Math" panose="02040503050406030204" pitchFamily="18" charset="0"/>
                            </a:rPr>
                          </m:ctrlPr>
                        </m:sSubSupPr>
                        <m:e>
                          <m:r>
                            <a:rPr kumimoji="1" lang="en-US" altLang="ja-JP" i="1">
                              <a:latin typeface="Cambria Math" panose="02040503050406030204" pitchFamily="18" charset="0"/>
                              <a:ea typeface="Cambria Math" panose="02040503050406030204" pitchFamily="18" charset="0"/>
                            </a:rPr>
                            <m:t>𝑦</m:t>
                          </m:r>
                        </m:e>
                        <m:sub>
                          <m:r>
                            <a:rPr kumimoji="1" lang="en-US" altLang="ja-JP" i="1">
                              <a:latin typeface="Cambria Math" panose="02040503050406030204" pitchFamily="18" charset="0"/>
                              <a:ea typeface="Cambria Math" panose="02040503050406030204" pitchFamily="18" charset="0"/>
                            </a:rPr>
                            <m:t>𝑡</m:t>
                          </m:r>
                        </m:sub>
                        <m:sup>
                          <m:r>
                            <a:rPr kumimoji="1" lang="en-US" altLang="ja-JP" i="1">
                              <a:latin typeface="Cambria Math" panose="02040503050406030204" pitchFamily="18" charset="0"/>
                              <a:ea typeface="Cambria Math" panose="02040503050406030204" pitchFamily="18" charset="0"/>
                            </a:rPr>
                            <m:t>20</m:t>
                          </m:r>
                        </m:sup>
                      </m:sSubSup>
                      <m:r>
                        <a:rPr kumimoji="1" lang="en-US" altLang="ja-JP" i="1">
                          <a:latin typeface="Cambria Math" panose="02040503050406030204" pitchFamily="18" charset="0"/>
                          <a:ea typeface="Cambria Math" panose="02040503050406030204" pitchFamily="18" charset="0"/>
                        </a:rPr>
                        <m:t>, </m:t>
                      </m:r>
                      <m:r>
                        <m:rPr>
                          <m:sty m:val="p"/>
                        </m:rPr>
                        <a:rPr kumimoji="1" lang="el-GR" altLang="ja-JP" i="1">
                          <a:latin typeface="Cambria Math" panose="02040503050406030204" pitchFamily="18" charset="0"/>
                          <a:ea typeface="Cambria Math" panose="02040503050406030204" pitchFamily="18" charset="0"/>
                        </a:rPr>
                        <m:t>Δ</m:t>
                      </m:r>
                      <m:sSubSup>
                        <m:sSubSupPr>
                          <m:ctrlPr>
                            <a:rPr kumimoji="1" lang="el-GR" altLang="ja-JP" i="1">
                              <a:latin typeface="Cambria Math" panose="02040503050406030204" pitchFamily="18" charset="0"/>
                              <a:ea typeface="Cambria Math" panose="02040503050406030204" pitchFamily="18" charset="0"/>
                            </a:rPr>
                          </m:ctrlPr>
                        </m:sSubSupPr>
                        <m:e>
                          <m:r>
                            <a:rPr kumimoji="1" lang="en-US" altLang="ja-JP" i="1">
                              <a:latin typeface="Cambria Math" panose="02040503050406030204" pitchFamily="18" charset="0"/>
                              <a:ea typeface="Cambria Math" panose="02040503050406030204" pitchFamily="18" charset="0"/>
                            </a:rPr>
                            <m:t>𝑦</m:t>
                          </m:r>
                        </m:e>
                        <m:sub>
                          <m:r>
                            <a:rPr kumimoji="1" lang="en-US" altLang="ja-JP" i="1">
                              <a:latin typeface="Cambria Math" panose="02040503050406030204" pitchFamily="18" charset="0"/>
                              <a:ea typeface="Cambria Math" panose="02040503050406030204" pitchFamily="18" charset="0"/>
                            </a:rPr>
                            <m:t>𝑡</m:t>
                          </m:r>
                        </m:sub>
                        <m:sup>
                          <m:r>
                            <a:rPr kumimoji="1" lang="en-US" altLang="ja-JP" i="1">
                              <a:latin typeface="Cambria Math" panose="02040503050406030204" pitchFamily="18" charset="0"/>
                              <a:ea typeface="Cambria Math" panose="02040503050406030204" pitchFamily="18" charset="0"/>
                            </a:rPr>
                            <m:t>30</m:t>
                          </m:r>
                        </m:sup>
                      </m:sSubSup>
                      <m:r>
                        <a:rPr kumimoji="1" lang="en-US" altLang="ja-JP" i="1">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7D13689C-F5F8-8FFA-555A-267D8629C7F4}"/>
                  </a:ext>
                </a:extLst>
              </p:cNvPr>
              <p:cNvSpPr txBox="1">
                <a:spLocks noRot="1" noChangeAspect="1" noMove="1" noResize="1" noEditPoints="1" noAdjustHandles="1" noChangeArrowheads="1" noChangeShapeType="1" noTextEdit="1"/>
              </p:cNvSpPr>
              <p:nvPr/>
            </p:nvSpPr>
            <p:spPr>
              <a:xfrm>
                <a:off x="1809136" y="4195104"/>
                <a:ext cx="4289059" cy="57426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BBE059E-1EB3-D001-9A51-49434CB22052}"/>
                  </a:ext>
                </a:extLst>
              </p:cNvPr>
              <p:cNvSpPr txBox="1"/>
              <p:nvPr/>
            </p:nvSpPr>
            <p:spPr>
              <a:xfrm>
                <a:off x="2294977" y="4809326"/>
                <a:ext cx="1030026" cy="5214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𝛽</m:t>
                      </m:r>
                      <m:r>
                        <a:rPr kumimoji="1" lang="en-US" altLang="ja-JP" b="0" i="1" smtClean="0">
                          <a:latin typeface="Cambria Math" panose="02040503050406030204" pitchFamily="18" charset="0"/>
                        </a:rPr>
                        <m:t>= </m:t>
                      </m:r>
                      <m:r>
                        <a:rPr kumimoji="1" lang="ja-JP" altLang="en-US" b="0" i="1" smtClean="0">
                          <a:solidFill>
                            <a:srgbClr val="FF0000"/>
                          </a:solidFill>
                          <a:latin typeface="Cambria Math" panose="02040503050406030204" pitchFamily="18" charset="0"/>
                        </a:rPr>
                        <m:t>𝜌</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𝜀</m:t>
                              </m:r>
                            </m:e>
                            <m:sub>
                              <m:r>
                                <a:rPr kumimoji="1" lang="en-US" altLang="ja-JP" b="0" i="1" smtClean="0">
                                  <a:latin typeface="Cambria Math" panose="02040503050406030204" pitchFamily="18" charset="0"/>
                                </a:rPr>
                                <m:t>20</m:t>
                              </m:r>
                            </m:sub>
                          </m:sSub>
                        </m:num>
                        <m:den>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𝜀</m:t>
                              </m:r>
                            </m:e>
                            <m:sub>
                              <m:r>
                                <a:rPr kumimoji="1" lang="en-US" altLang="ja-JP" b="0" i="1" smtClean="0">
                                  <a:latin typeface="Cambria Math" panose="02040503050406030204" pitchFamily="18" charset="0"/>
                                </a:rPr>
                                <m:t>30</m:t>
                              </m:r>
                            </m:sub>
                          </m:sSub>
                        </m:den>
                      </m:f>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2BBE059E-1EB3-D001-9A51-49434CB22052}"/>
                  </a:ext>
                </a:extLst>
              </p:cNvPr>
              <p:cNvSpPr txBox="1">
                <a:spLocks noRot="1" noChangeAspect="1" noMove="1" noResize="1" noEditPoints="1" noAdjustHandles="1" noChangeArrowheads="1" noChangeShapeType="1" noTextEdit="1"/>
              </p:cNvSpPr>
              <p:nvPr/>
            </p:nvSpPr>
            <p:spPr>
              <a:xfrm>
                <a:off x="2294977" y="4809326"/>
                <a:ext cx="1030026" cy="521425"/>
              </a:xfrm>
              <a:prstGeom prst="rect">
                <a:avLst/>
              </a:prstGeom>
              <a:blipFill>
                <a:blip r:embed="rId6"/>
                <a:stretch>
                  <a:fillRect b="-11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0867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21BC7-BCB9-6FEE-8BF5-FD084CCA4D9D}"/>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1E2664E-870A-8768-1948-AF1519EBE1A8}"/>
              </a:ext>
            </a:extLst>
          </p:cNvPr>
          <p:cNvSpPr txBox="1"/>
          <p:nvPr/>
        </p:nvSpPr>
        <p:spPr>
          <a:xfrm>
            <a:off x="428625" y="468098"/>
            <a:ext cx="8286750" cy="584775"/>
          </a:xfrm>
          <a:prstGeom prst="rect">
            <a:avLst/>
          </a:prstGeom>
          <a:noFill/>
        </p:spPr>
        <p:txBody>
          <a:bodyPr wrap="square" rtlCol="0">
            <a:spAutoFit/>
          </a:bodyPr>
          <a:lstStyle/>
          <a:p>
            <a:pPr algn="ctr"/>
            <a:r>
              <a:rPr kumimoji="1" lang="en-US" altLang="ja-JP" sz="3200" b="1" dirty="0"/>
              <a:t>1</a:t>
            </a:r>
            <a:r>
              <a:rPr kumimoji="1" lang="ja-JP" altLang="en-US" sz="3200" b="1" dirty="0"/>
              <a:t>変数の回帰分析に基づくヘッジ（３）</a:t>
            </a:r>
            <a:endParaRPr kumimoji="1" lang="en-US" altLang="ja-JP" sz="3200" b="1"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ECE4F12-4C1D-4640-5502-EAFF2EF4904E}"/>
                  </a:ext>
                </a:extLst>
              </p:cNvPr>
              <p:cNvSpPr txBox="1"/>
              <p:nvPr/>
            </p:nvSpPr>
            <p:spPr>
              <a:xfrm>
                <a:off x="2805695" y="1598556"/>
                <a:ext cx="1812226" cy="5657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𝛽</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30</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𝐷𝑉</m:t>
                              </m:r>
                              <m:r>
                                <a:rPr kumimoji="1" lang="en-US" altLang="ja-JP" b="0" i="1" smtClean="0">
                                  <a:latin typeface="Cambria Math" panose="02040503050406030204" pitchFamily="18" charset="0"/>
                                </a:rPr>
                                <m:t>01</m:t>
                              </m:r>
                            </m:e>
                            <m:sub>
                              <m:r>
                                <a:rPr kumimoji="1" lang="en-US" altLang="ja-JP" b="0" i="1" smtClean="0">
                                  <a:latin typeface="Cambria Math" panose="02040503050406030204" pitchFamily="18" charset="0"/>
                                </a:rPr>
                                <m:t>30</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20</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𝐷𝑉</m:t>
                              </m:r>
                              <m:r>
                                <a:rPr kumimoji="1" lang="en-US" altLang="ja-JP" b="0" i="1" smtClean="0">
                                  <a:latin typeface="Cambria Math" panose="02040503050406030204" pitchFamily="18" charset="0"/>
                                </a:rPr>
                                <m:t>01</m:t>
                              </m:r>
                            </m:e>
                            <m:sub>
                              <m:r>
                                <a:rPr kumimoji="1" lang="en-US" altLang="ja-JP" b="0" i="1" smtClean="0">
                                  <a:latin typeface="Cambria Math" panose="02040503050406030204" pitchFamily="18" charset="0"/>
                                </a:rPr>
                                <m:t>20</m:t>
                              </m:r>
                            </m:sub>
                          </m:sSub>
                        </m:den>
                      </m:f>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FECE4F12-4C1D-4640-5502-EAFF2EF4904E}"/>
                  </a:ext>
                </a:extLst>
              </p:cNvPr>
              <p:cNvSpPr txBox="1">
                <a:spLocks noRot="1" noChangeAspect="1" noMove="1" noResize="1" noEditPoints="1" noAdjustHandles="1" noChangeArrowheads="1" noChangeShapeType="1" noTextEdit="1"/>
              </p:cNvSpPr>
              <p:nvPr/>
            </p:nvSpPr>
            <p:spPr>
              <a:xfrm>
                <a:off x="2805695" y="1598556"/>
                <a:ext cx="1812226" cy="56573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2A860D4-75E6-B635-0B7F-B52D999E9D36}"/>
                  </a:ext>
                </a:extLst>
              </p:cNvPr>
              <p:cNvSpPr txBox="1"/>
              <p:nvPr/>
            </p:nvSpPr>
            <p:spPr>
              <a:xfrm>
                <a:off x="2759646" y="2244025"/>
                <a:ext cx="3590342" cy="567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𝜀</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 </m:t>
                      </m:r>
                      <m:sSubSup>
                        <m:sSubSupPr>
                          <m:ctrlPr>
                            <a:rPr kumimoji="1" lang="en-US" altLang="ja-JP" b="0" i="1" smtClean="0">
                              <a:latin typeface="Cambria Math" panose="02040503050406030204" pitchFamily="18" charset="0"/>
                            </a:rPr>
                          </m:ctrlPr>
                        </m:sSubSupPr>
                        <m:e>
                          <m:r>
                            <m:rPr>
                              <m:sty m:val="p"/>
                            </m:rPr>
                            <a:rPr kumimoji="1" lang="el-GR" altLang="ja-JP" b="0" i="1" smtClean="0">
                              <a:latin typeface="Cambria Math" panose="02040503050406030204" pitchFamily="18" charset="0"/>
                              <a:ea typeface="Cambria Math" panose="02040503050406030204" pitchFamily="18" charset="0"/>
                            </a:rPr>
                            <m:t>Δ</m:t>
                          </m:r>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20</m:t>
                          </m:r>
                        </m:sup>
                      </m:sSubSup>
                      <m:r>
                        <a:rPr kumimoji="1" lang="en-US" altLang="ja-JP" b="0" i="1" smtClean="0">
                          <a:latin typeface="Cambria Math" panose="02040503050406030204" pitchFamily="18" charset="0"/>
                        </a:rPr>
                        <m:t> − </m:t>
                      </m:r>
                      <m:r>
                        <a:rPr kumimoji="1" lang="ja-JP" altLang="en-US" b="0" i="1" smtClean="0">
                          <a:latin typeface="Cambria Math" panose="02040503050406030204" pitchFamily="18" charset="0"/>
                        </a:rPr>
                        <m:t>𝛼</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30</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𝐷𝑉</m:t>
                              </m:r>
                              <m:r>
                                <a:rPr kumimoji="1" lang="en-US" altLang="ja-JP" b="0" i="1" smtClean="0">
                                  <a:latin typeface="Cambria Math" panose="02040503050406030204" pitchFamily="18" charset="0"/>
                                </a:rPr>
                                <m:t>01</m:t>
                              </m:r>
                            </m:e>
                            <m:sub>
                              <m:r>
                                <a:rPr kumimoji="1" lang="en-US" altLang="ja-JP" b="0" i="1" smtClean="0">
                                  <a:latin typeface="Cambria Math" panose="02040503050406030204" pitchFamily="18" charset="0"/>
                                </a:rPr>
                                <m:t>30</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20</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𝐷𝑉</m:t>
                              </m:r>
                              <m:r>
                                <a:rPr kumimoji="1" lang="en-US" altLang="ja-JP" b="0" i="1" smtClean="0">
                                  <a:latin typeface="Cambria Math" panose="02040503050406030204" pitchFamily="18" charset="0"/>
                                </a:rPr>
                                <m:t>01</m:t>
                              </m:r>
                            </m:e>
                            <m:sub>
                              <m:r>
                                <a:rPr kumimoji="1" lang="en-US" altLang="ja-JP" b="0" i="1" smtClean="0">
                                  <a:latin typeface="Cambria Math" panose="02040503050406030204" pitchFamily="18" charset="0"/>
                                </a:rPr>
                                <m:t>20</m:t>
                              </m:r>
                            </m:sub>
                          </m:sSub>
                        </m:den>
                      </m:f>
                      <m:r>
                        <a:rPr kumimoji="1" lang="en-US" altLang="ja-JP" b="0" i="1" smtClean="0">
                          <a:latin typeface="Cambria Math" panose="02040503050406030204" pitchFamily="18" charset="0"/>
                        </a:rPr>
                        <m:t> </m:t>
                      </m:r>
                      <m:sSubSup>
                        <m:sSubSupPr>
                          <m:ctrlPr>
                            <a:rPr kumimoji="1" lang="en-US" altLang="ja-JP" b="0" i="1" smtClean="0">
                              <a:latin typeface="Cambria Math" panose="02040503050406030204" pitchFamily="18" charset="0"/>
                            </a:rPr>
                          </m:ctrlPr>
                        </m:sSubSupPr>
                        <m:e>
                          <m:r>
                            <m:rPr>
                              <m:sty m:val="p"/>
                            </m:rPr>
                            <a:rPr kumimoji="1" lang="el-GR" altLang="ja-JP" b="0" i="1" smtClean="0">
                              <a:latin typeface="Cambria Math" panose="02040503050406030204" pitchFamily="18" charset="0"/>
                              <a:ea typeface="Cambria Math" panose="02040503050406030204" pitchFamily="18" charset="0"/>
                            </a:rPr>
                            <m:t>Δ</m:t>
                          </m:r>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30</m:t>
                          </m:r>
                        </m:sup>
                      </m:sSubSup>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02A860D4-75E6-B635-0B7F-B52D999E9D36}"/>
                  </a:ext>
                </a:extLst>
              </p:cNvPr>
              <p:cNvSpPr txBox="1">
                <a:spLocks noRot="1" noChangeAspect="1" noMove="1" noResize="1" noEditPoints="1" noAdjustHandles="1" noChangeArrowheads="1" noChangeShapeType="1" noTextEdit="1"/>
              </p:cNvSpPr>
              <p:nvPr/>
            </p:nvSpPr>
            <p:spPr>
              <a:xfrm>
                <a:off x="2759646" y="2244025"/>
                <a:ext cx="3590342" cy="56746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E36E3C6-2854-23F0-0725-F1E01C76DBE0}"/>
                  </a:ext>
                </a:extLst>
              </p:cNvPr>
              <p:cNvSpPr txBox="1"/>
              <p:nvPr/>
            </p:nvSpPr>
            <p:spPr>
              <a:xfrm>
                <a:off x="2759646" y="3019156"/>
                <a:ext cx="5318635" cy="567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𝜀</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20</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𝐷𝑉</m:t>
                              </m:r>
                              <m:r>
                                <a:rPr kumimoji="1" lang="en-US" altLang="ja-JP" b="0" i="1" smtClean="0">
                                  <a:latin typeface="Cambria Math" panose="02040503050406030204" pitchFamily="18" charset="0"/>
                                </a:rPr>
                                <m:t>01</m:t>
                              </m:r>
                            </m:e>
                            <m:sub>
                              <m:r>
                                <a:rPr kumimoji="1" lang="en-US" altLang="ja-JP" b="0" i="1" smtClean="0">
                                  <a:latin typeface="Cambria Math" panose="02040503050406030204" pitchFamily="18" charset="0"/>
                                </a:rPr>
                                <m:t>20</m:t>
                              </m:r>
                            </m:sub>
                          </m:sSub>
                        </m:den>
                      </m:f>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20</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𝐷𝑉</m:t>
                              </m:r>
                              <m:r>
                                <a:rPr kumimoji="1" lang="en-US" altLang="ja-JP" b="0" i="1" smtClean="0">
                                  <a:latin typeface="Cambria Math" panose="02040503050406030204" pitchFamily="18" charset="0"/>
                                </a:rPr>
                                <m:t>01</m:t>
                              </m:r>
                            </m:e>
                            <m:sub>
                              <m:r>
                                <a:rPr kumimoji="1" lang="en-US" altLang="ja-JP" b="0" i="1" smtClean="0">
                                  <a:latin typeface="Cambria Math" panose="02040503050406030204" pitchFamily="18" charset="0"/>
                                </a:rPr>
                                <m:t>20</m:t>
                              </m:r>
                            </m:sub>
                          </m:sSub>
                          <m:sSubSup>
                            <m:sSubSupPr>
                              <m:ctrlPr>
                                <a:rPr kumimoji="1" lang="en-US" altLang="ja-JP" b="0" i="1" smtClean="0">
                                  <a:latin typeface="Cambria Math" panose="02040503050406030204" pitchFamily="18" charset="0"/>
                                </a:rPr>
                              </m:ctrlPr>
                            </m:sSubSupPr>
                            <m:e>
                              <m:r>
                                <m:rPr>
                                  <m:sty m:val="p"/>
                                </m:rPr>
                                <a:rPr kumimoji="1" lang="el-GR" altLang="ja-JP" b="0" i="1" smtClean="0">
                                  <a:latin typeface="Cambria Math" panose="02040503050406030204" pitchFamily="18" charset="0"/>
                                  <a:ea typeface="Cambria Math" panose="02040503050406030204" pitchFamily="18" charset="0"/>
                                </a:rPr>
                                <m:t>Δ</m:t>
                              </m:r>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20</m:t>
                              </m:r>
                            </m:sup>
                          </m:sSubSup>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30</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𝐷𝑉</m:t>
                              </m:r>
                              <m:r>
                                <a:rPr kumimoji="1" lang="en-US" altLang="ja-JP" b="0" i="1" smtClean="0">
                                  <a:latin typeface="Cambria Math" panose="02040503050406030204" pitchFamily="18" charset="0"/>
                                </a:rPr>
                                <m:t>01</m:t>
                              </m:r>
                            </m:e>
                            <m:sub>
                              <m:r>
                                <a:rPr kumimoji="1" lang="en-US" altLang="ja-JP" b="0" i="1" smtClean="0">
                                  <a:latin typeface="Cambria Math" panose="02040503050406030204" pitchFamily="18" charset="0"/>
                                </a:rPr>
                                <m:t>30</m:t>
                              </m:r>
                            </m:sub>
                          </m:sSub>
                          <m:sSubSup>
                            <m:sSubSupPr>
                              <m:ctrlPr>
                                <a:rPr kumimoji="1" lang="en-US" altLang="ja-JP" b="0" i="1" smtClean="0">
                                  <a:latin typeface="Cambria Math" panose="02040503050406030204" pitchFamily="18" charset="0"/>
                                </a:rPr>
                              </m:ctrlPr>
                            </m:sSubSupPr>
                            <m:e>
                              <m:r>
                                <m:rPr>
                                  <m:sty m:val="p"/>
                                </m:rPr>
                                <a:rPr kumimoji="1" lang="el-GR" altLang="ja-JP" b="0" i="1" smtClean="0">
                                  <a:latin typeface="Cambria Math" panose="02040503050406030204" pitchFamily="18" charset="0"/>
                                  <a:ea typeface="Cambria Math" panose="02040503050406030204" pitchFamily="18" charset="0"/>
                                </a:rPr>
                                <m:t>Δ</m:t>
                              </m:r>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30</m:t>
                              </m:r>
                            </m:sup>
                          </m:sSubSup>
                        </m:e>
                      </m:d>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AE36E3C6-2854-23F0-0725-F1E01C76DBE0}"/>
                  </a:ext>
                </a:extLst>
              </p:cNvPr>
              <p:cNvSpPr txBox="1">
                <a:spLocks noRot="1" noChangeAspect="1" noMove="1" noResize="1" noEditPoints="1" noAdjustHandles="1" noChangeArrowheads="1" noChangeShapeType="1" noTextEdit="1"/>
              </p:cNvSpPr>
              <p:nvPr/>
            </p:nvSpPr>
            <p:spPr>
              <a:xfrm>
                <a:off x="2759646" y="3019156"/>
                <a:ext cx="5318635" cy="567463"/>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56982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25E93-3A6E-3127-A891-AA71C8C90F5A}"/>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54ED511-5D8B-B658-14C7-B5B9BB13C617}"/>
              </a:ext>
            </a:extLst>
          </p:cNvPr>
          <p:cNvSpPr txBox="1"/>
          <p:nvPr/>
        </p:nvSpPr>
        <p:spPr>
          <a:xfrm>
            <a:off x="428625" y="468098"/>
            <a:ext cx="8286750" cy="584775"/>
          </a:xfrm>
          <a:prstGeom prst="rect">
            <a:avLst/>
          </a:prstGeom>
          <a:noFill/>
        </p:spPr>
        <p:txBody>
          <a:bodyPr wrap="square" rtlCol="0">
            <a:spAutoFit/>
          </a:bodyPr>
          <a:lstStyle/>
          <a:p>
            <a:pPr algn="ctr"/>
            <a:r>
              <a:rPr kumimoji="1" lang="en-US" altLang="ja-JP" sz="3200" b="1" dirty="0"/>
              <a:t>2</a:t>
            </a:r>
            <a:r>
              <a:rPr kumimoji="1" lang="ja-JP" altLang="en-US" sz="3200" b="1" dirty="0"/>
              <a:t>変数の回帰分析に基づくヘッジ（３）</a:t>
            </a:r>
            <a:endParaRPr kumimoji="1" lang="en-US" altLang="ja-JP" sz="3200" b="1"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2DAEEB3-3D7D-59C9-3AB6-4FD628522380}"/>
                  </a:ext>
                </a:extLst>
              </p:cNvPr>
              <p:cNvSpPr txBox="1"/>
              <p:nvPr/>
            </p:nvSpPr>
            <p:spPr>
              <a:xfrm>
                <a:off x="2314587" y="2381386"/>
                <a:ext cx="4514826" cy="2805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m:rPr>
                              <m:sty m:val="p"/>
                            </m:rPr>
                            <a:rPr kumimoji="1" lang="el-GR" altLang="ja-JP" i="1" smtClean="0">
                              <a:latin typeface="Cambria Math" panose="02040503050406030204" pitchFamily="18" charset="0"/>
                              <a:ea typeface="Cambria Math" panose="02040503050406030204" pitchFamily="18" charset="0"/>
                            </a:rPr>
                            <m:t>Δ</m:t>
                          </m:r>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20</m:t>
                          </m:r>
                        </m:sup>
                      </m:sSubSup>
                      <m:r>
                        <a:rPr kumimoji="1" lang="en-US" altLang="ja-JP" b="0" i="1" smtClean="0">
                          <a:latin typeface="Cambria Math" panose="02040503050406030204" pitchFamily="18" charset="0"/>
                        </a:rPr>
                        <m:t>= </m:t>
                      </m:r>
                      <m:r>
                        <a:rPr kumimoji="1" lang="ja-JP" altLang="en-US" b="0" i="1" smtClean="0">
                          <a:latin typeface="Cambria Math" panose="02040503050406030204" pitchFamily="18" charset="0"/>
                        </a:rPr>
                        <m:t>𝛼</m:t>
                      </m:r>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𝛽</m:t>
                          </m:r>
                        </m:e>
                        <m:sub>
                          <m:r>
                            <a:rPr kumimoji="1" lang="en-US" altLang="ja-JP" b="0" i="1" smtClean="0">
                              <a:latin typeface="Cambria Math" panose="02040503050406030204" pitchFamily="18" charset="0"/>
                            </a:rPr>
                            <m:t>10</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 </m:t>
                      </m:r>
                      <m:sSubSup>
                        <m:sSubSupPr>
                          <m:ctrlPr>
                            <a:rPr kumimoji="1" lang="en-US" altLang="ja-JP" b="0" i="1" smtClean="0">
                              <a:latin typeface="Cambria Math" panose="02040503050406030204" pitchFamily="18" charset="0"/>
                              <a:ea typeface="Cambria Math" panose="02040503050406030204" pitchFamily="18" charset="0"/>
                            </a:rPr>
                          </m:ctrlPr>
                        </m:sSubSupPr>
                        <m:e>
                          <m:r>
                            <m:rPr>
                              <m:sty m:val="p"/>
                            </m:rPr>
                            <a:rPr kumimoji="1" lang="el-GR" altLang="ja-JP" b="0" i="1" smtClean="0">
                              <a:latin typeface="Cambria Math" panose="02040503050406030204" pitchFamily="18" charset="0"/>
                              <a:ea typeface="Cambria Math" panose="02040503050406030204" pitchFamily="18" charset="0"/>
                            </a:rPr>
                            <m:t>Δ</m:t>
                          </m:r>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10</m:t>
                          </m:r>
                        </m:sup>
                      </m:sSubSup>
                      <m:r>
                        <a:rPr kumimoji="1" lang="en-US" altLang="ja-JP" b="0" i="1" smtClean="0">
                          <a:latin typeface="Cambria Math" panose="02040503050406030204" pitchFamily="18" charset="0"/>
                          <a:ea typeface="Cambria Math" panose="02040503050406030204" pitchFamily="18" charset="0"/>
                        </a:rPr>
                        <m:t>+ </m:t>
                      </m:r>
                      <m:sSub>
                        <m:sSubPr>
                          <m:ctrlPr>
                            <a:rPr kumimoji="1" lang="en-US" altLang="ja-JP" b="0" i="1" smtClean="0">
                              <a:latin typeface="Cambria Math" panose="02040503050406030204" pitchFamily="18" charset="0"/>
                              <a:ea typeface="Cambria Math" panose="02040503050406030204" pitchFamily="18" charset="0"/>
                            </a:rPr>
                          </m:ctrlPr>
                        </m:sSubPr>
                        <m:e>
                          <m:r>
                            <a:rPr kumimoji="1" lang="ja-JP" altLang="en-US" b="0" i="1" smtClean="0">
                              <a:latin typeface="Cambria Math" panose="02040503050406030204" pitchFamily="18" charset="0"/>
                              <a:ea typeface="Cambria Math" panose="02040503050406030204" pitchFamily="18" charset="0"/>
                            </a:rPr>
                            <m:t>𝛽</m:t>
                          </m:r>
                        </m:e>
                        <m:sub>
                          <m:r>
                            <a:rPr kumimoji="1" lang="en-US" altLang="ja-JP" b="0" i="1" smtClean="0">
                              <a:latin typeface="Cambria Math" panose="02040503050406030204" pitchFamily="18" charset="0"/>
                              <a:ea typeface="Cambria Math" panose="02040503050406030204" pitchFamily="18" charset="0"/>
                            </a:rPr>
                            <m:t>10</m:t>
                          </m:r>
                        </m:sub>
                      </m:sSub>
                      <m:r>
                        <a:rPr kumimoji="1" lang="en-US" altLang="ja-JP" b="0" i="1" smtClean="0">
                          <a:latin typeface="Cambria Math" panose="02040503050406030204" pitchFamily="18" charset="0"/>
                          <a:ea typeface="Cambria Math" panose="02040503050406030204" pitchFamily="18" charset="0"/>
                        </a:rPr>
                        <m:t>+ </m:t>
                      </m:r>
                      <m:sSubSup>
                        <m:sSubSupPr>
                          <m:ctrlPr>
                            <a:rPr kumimoji="1" lang="en-US" altLang="ja-JP" b="0" i="1" smtClean="0">
                              <a:latin typeface="Cambria Math" panose="02040503050406030204" pitchFamily="18" charset="0"/>
                              <a:ea typeface="Cambria Math" panose="02040503050406030204" pitchFamily="18" charset="0"/>
                            </a:rPr>
                          </m:ctrlPr>
                        </m:sSubSupPr>
                        <m:e>
                          <m:r>
                            <m:rPr>
                              <m:sty m:val="p"/>
                            </m:rPr>
                            <a:rPr kumimoji="1" lang="el-GR" altLang="ja-JP" b="0" i="1" smtClean="0">
                              <a:latin typeface="Cambria Math" panose="02040503050406030204" pitchFamily="18" charset="0"/>
                              <a:ea typeface="Cambria Math" panose="02040503050406030204" pitchFamily="18" charset="0"/>
                            </a:rPr>
                            <m:t>Δ</m:t>
                          </m:r>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30</m:t>
                          </m:r>
                        </m:sup>
                      </m:sSubSup>
                      <m:r>
                        <a:rPr kumimoji="1" lang="en-US" altLang="ja-JP" b="0" i="1" smtClean="0">
                          <a:latin typeface="Cambria Math" panose="02040503050406030204" pitchFamily="18" charset="0"/>
                          <a:ea typeface="Cambria Math" panose="02040503050406030204" pitchFamily="18" charset="0"/>
                        </a:rPr>
                        <m:t>+ </m:t>
                      </m:r>
                      <m:sSub>
                        <m:sSubPr>
                          <m:ctrlPr>
                            <a:rPr kumimoji="1" lang="en-US" altLang="ja-JP" b="0" i="1" smtClean="0">
                              <a:latin typeface="Cambria Math" panose="02040503050406030204" pitchFamily="18" charset="0"/>
                              <a:ea typeface="Cambria Math" panose="02040503050406030204" pitchFamily="18" charset="0"/>
                            </a:rPr>
                          </m:ctrlPr>
                        </m:sSubPr>
                        <m:e>
                          <m:r>
                            <a:rPr kumimoji="1" lang="ja-JP" altLang="en-US" b="0" i="1" smtClean="0">
                              <a:latin typeface="Cambria Math" panose="02040503050406030204" pitchFamily="18" charset="0"/>
                              <a:ea typeface="Cambria Math" panose="02040503050406030204" pitchFamily="18" charset="0"/>
                            </a:rPr>
                            <m:t>𝜀</m:t>
                          </m:r>
                        </m:e>
                        <m:sub>
                          <m:r>
                            <a:rPr kumimoji="1" lang="en-US" altLang="ja-JP" b="0" i="1" smtClean="0">
                              <a:latin typeface="Cambria Math" panose="02040503050406030204" pitchFamily="18" charset="0"/>
                              <a:ea typeface="Cambria Math" panose="02040503050406030204" pitchFamily="18" charset="0"/>
                            </a:rPr>
                            <m:t>𝑡</m:t>
                          </m:r>
                        </m:sub>
                      </m:sSub>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C2DAEEB3-3D7D-59C9-3AB6-4FD628522380}"/>
                  </a:ext>
                </a:extLst>
              </p:cNvPr>
              <p:cNvSpPr txBox="1">
                <a:spLocks noRot="1" noChangeAspect="1" noMove="1" noResize="1" noEditPoints="1" noAdjustHandles="1" noChangeArrowheads="1" noChangeShapeType="1" noTextEdit="1"/>
              </p:cNvSpPr>
              <p:nvPr/>
            </p:nvSpPr>
            <p:spPr>
              <a:xfrm>
                <a:off x="2314587" y="2381386"/>
                <a:ext cx="4514826" cy="280526"/>
              </a:xfrm>
              <a:prstGeom prst="rect">
                <a:avLst/>
              </a:prstGeom>
              <a:blipFill>
                <a:blip r:embed="rId2"/>
                <a:stretch>
                  <a:fillRect l="-811" t="-2174" b="-347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69676A-20F6-71A4-76B4-B5D5510F78F2}"/>
                  </a:ext>
                </a:extLst>
              </p:cNvPr>
              <p:cNvSpPr txBox="1"/>
              <p:nvPr/>
            </p:nvSpPr>
            <p:spPr>
              <a:xfrm>
                <a:off x="2314587" y="3146134"/>
                <a:ext cx="1979709" cy="5657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10</m:t>
                          </m:r>
                        </m:sub>
                      </m:sSub>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10</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𝐷𝑉</m:t>
                              </m:r>
                              <m:r>
                                <a:rPr kumimoji="1" lang="en-US" altLang="ja-JP" b="0" i="1" smtClean="0">
                                  <a:latin typeface="Cambria Math" panose="02040503050406030204" pitchFamily="18" charset="0"/>
                                </a:rPr>
                                <m:t>01</m:t>
                              </m:r>
                            </m:e>
                            <m:sub>
                              <m:r>
                                <a:rPr kumimoji="1" lang="en-US" altLang="ja-JP" b="0" i="1" smtClean="0">
                                  <a:latin typeface="Cambria Math" panose="02040503050406030204" pitchFamily="18" charset="0"/>
                                </a:rPr>
                                <m:t>10</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20</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𝐷𝑉</m:t>
                              </m:r>
                              <m:r>
                                <a:rPr kumimoji="1" lang="en-US" altLang="ja-JP" b="0" i="1" smtClean="0">
                                  <a:latin typeface="Cambria Math" panose="02040503050406030204" pitchFamily="18" charset="0"/>
                                </a:rPr>
                                <m:t>01</m:t>
                              </m:r>
                            </m:e>
                            <m:sub>
                              <m:r>
                                <a:rPr kumimoji="1" lang="en-US" altLang="ja-JP" b="0" i="1" smtClean="0">
                                  <a:latin typeface="Cambria Math" panose="02040503050406030204" pitchFamily="18" charset="0"/>
                                </a:rPr>
                                <m:t>20</m:t>
                              </m:r>
                            </m:sub>
                          </m:sSub>
                        </m:den>
                      </m:f>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9069676A-20F6-71A4-76B4-B5D5510F78F2}"/>
                  </a:ext>
                </a:extLst>
              </p:cNvPr>
              <p:cNvSpPr txBox="1">
                <a:spLocks noRot="1" noChangeAspect="1" noMove="1" noResize="1" noEditPoints="1" noAdjustHandles="1" noChangeArrowheads="1" noChangeShapeType="1" noTextEdit="1"/>
              </p:cNvSpPr>
              <p:nvPr/>
            </p:nvSpPr>
            <p:spPr>
              <a:xfrm>
                <a:off x="2314587" y="3146134"/>
                <a:ext cx="1979709" cy="5657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227504C-F9F9-77DC-4F8D-6E0CE17A341E}"/>
                  </a:ext>
                </a:extLst>
              </p:cNvPr>
              <p:cNvSpPr txBox="1"/>
              <p:nvPr/>
            </p:nvSpPr>
            <p:spPr>
              <a:xfrm>
                <a:off x="5006256" y="3146134"/>
                <a:ext cx="1995675" cy="567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30</m:t>
                          </m:r>
                        </m:sub>
                      </m:sSub>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30</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𝐷𝑉</m:t>
                              </m:r>
                              <m:r>
                                <a:rPr kumimoji="1" lang="en-US" altLang="ja-JP" b="0" i="1" smtClean="0">
                                  <a:latin typeface="Cambria Math" panose="02040503050406030204" pitchFamily="18" charset="0"/>
                                </a:rPr>
                                <m:t>01</m:t>
                              </m:r>
                            </m:e>
                            <m:sub>
                              <m:r>
                                <a:rPr kumimoji="1" lang="en-US" altLang="ja-JP" b="0" i="1" smtClean="0">
                                  <a:latin typeface="Cambria Math" panose="02040503050406030204" pitchFamily="18" charset="0"/>
                                </a:rPr>
                                <m:t>30</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20</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𝐷𝑉</m:t>
                              </m:r>
                              <m:r>
                                <a:rPr kumimoji="1" lang="en-US" altLang="ja-JP" b="0" i="1" smtClean="0">
                                  <a:latin typeface="Cambria Math" panose="02040503050406030204" pitchFamily="18" charset="0"/>
                                </a:rPr>
                                <m:t>01</m:t>
                              </m:r>
                            </m:e>
                            <m:sub>
                              <m:r>
                                <a:rPr kumimoji="1" lang="en-US" altLang="ja-JP" b="0" i="1" smtClean="0">
                                  <a:latin typeface="Cambria Math" panose="02040503050406030204" pitchFamily="18" charset="0"/>
                                </a:rPr>
                                <m:t>20</m:t>
                              </m:r>
                            </m:sub>
                          </m:sSub>
                        </m:den>
                      </m:f>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F227504C-F9F9-77DC-4F8D-6E0CE17A341E}"/>
                  </a:ext>
                </a:extLst>
              </p:cNvPr>
              <p:cNvSpPr txBox="1">
                <a:spLocks noRot="1" noChangeAspect="1" noMove="1" noResize="1" noEditPoints="1" noAdjustHandles="1" noChangeArrowheads="1" noChangeShapeType="1" noTextEdit="1"/>
              </p:cNvSpPr>
              <p:nvPr/>
            </p:nvSpPr>
            <p:spPr>
              <a:xfrm>
                <a:off x="5006256" y="3146134"/>
                <a:ext cx="1995675" cy="56746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57AADD7-E637-6FDD-DA2C-6D38ED529874}"/>
                  </a:ext>
                </a:extLst>
              </p:cNvPr>
              <p:cNvSpPr txBox="1"/>
              <p:nvPr/>
            </p:nvSpPr>
            <p:spPr>
              <a:xfrm>
                <a:off x="1384756" y="4328599"/>
                <a:ext cx="6417206" cy="2805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&amp;</m:t>
                      </m:r>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10</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𝐷𝑉</m:t>
                          </m:r>
                          <m:r>
                            <a:rPr kumimoji="1" lang="en-US" altLang="ja-JP" b="0" i="1" smtClean="0">
                              <a:latin typeface="Cambria Math" panose="02040503050406030204" pitchFamily="18" charset="0"/>
                            </a:rPr>
                            <m:t>01</m:t>
                          </m:r>
                        </m:e>
                        <m:sub>
                          <m:r>
                            <a:rPr kumimoji="1" lang="en-US" altLang="ja-JP" b="0" i="1" smtClean="0">
                              <a:latin typeface="Cambria Math" panose="02040503050406030204" pitchFamily="18" charset="0"/>
                            </a:rPr>
                            <m:t>10</m:t>
                          </m:r>
                        </m:sub>
                      </m:sSub>
                      <m:sSubSup>
                        <m:sSubSupPr>
                          <m:ctrlPr>
                            <a:rPr kumimoji="1" lang="en-US" altLang="ja-JP" b="0" i="1" smtClean="0">
                              <a:latin typeface="Cambria Math" panose="02040503050406030204" pitchFamily="18" charset="0"/>
                            </a:rPr>
                          </m:ctrlPr>
                        </m:sSubSupPr>
                        <m:e>
                          <m:r>
                            <m:rPr>
                              <m:sty m:val="p"/>
                            </m:rPr>
                            <a:rPr kumimoji="1" lang="el-GR" altLang="ja-JP" b="0" i="1" smtClean="0">
                              <a:latin typeface="Cambria Math" panose="02040503050406030204" pitchFamily="18" charset="0"/>
                              <a:ea typeface="Cambria Math" panose="02040503050406030204" pitchFamily="18" charset="0"/>
                            </a:rPr>
                            <m:t>Δ</m:t>
                          </m:r>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10</m:t>
                          </m:r>
                        </m:sup>
                      </m:sSubSup>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30</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𝐷𝑉</m:t>
                          </m:r>
                          <m:r>
                            <a:rPr kumimoji="1" lang="en-US" altLang="ja-JP" b="0" i="1" smtClean="0">
                              <a:latin typeface="Cambria Math" panose="02040503050406030204" pitchFamily="18" charset="0"/>
                            </a:rPr>
                            <m:t>01</m:t>
                          </m:r>
                        </m:e>
                        <m:sub>
                          <m:r>
                            <a:rPr kumimoji="1" lang="en-US" altLang="ja-JP" b="0" i="1" smtClean="0">
                              <a:latin typeface="Cambria Math" panose="02040503050406030204" pitchFamily="18" charset="0"/>
                            </a:rPr>
                            <m:t>30</m:t>
                          </m:r>
                        </m:sub>
                      </m:sSub>
                      <m:sSubSup>
                        <m:sSubSupPr>
                          <m:ctrlPr>
                            <a:rPr kumimoji="1" lang="en-US" altLang="ja-JP" b="0" i="1" smtClean="0">
                              <a:latin typeface="Cambria Math" panose="02040503050406030204" pitchFamily="18" charset="0"/>
                            </a:rPr>
                          </m:ctrlPr>
                        </m:sSubSupPr>
                        <m:e>
                          <m:r>
                            <m:rPr>
                              <m:sty m:val="p"/>
                            </m:rPr>
                            <a:rPr kumimoji="1" lang="el-GR" altLang="ja-JP" b="0" i="1" smtClean="0">
                              <a:latin typeface="Cambria Math" panose="02040503050406030204" pitchFamily="18" charset="0"/>
                              <a:ea typeface="Cambria Math" panose="02040503050406030204" pitchFamily="18" charset="0"/>
                            </a:rPr>
                            <m:t>Δ</m:t>
                          </m:r>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30</m:t>
                          </m:r>
                        </m:sup>
                      </m:sSubSup>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20</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𝐷𝑉</m:t>
                          </m:r>
                          <m:r>
                            <a:rPr kumimoji="1" lang="en-US" altLang="ja-JP" b="0" i="1" smtClean="0">
                              <a:latin typeface="Cambria Math" panose="02040503050406030204" pitchFamily="18" charset="0"/>
                            </a:rPr>
                            <m:t>01</m:t>
                          </m:r>
                        </m:e>
                        <m:sub>
                          <m:r>
                            <a:rPr kumimoji="1" lang="en-US" altLang="ja-JP" b="0" i="1" smtClean="0">
                              <a:latin typeface="Cambria Math" panose="02040503050406030204" pitchFamily="18" charset="0"/>
                            </a:rPr>
                            <m:t>20</m:t>
                          </m:r>
                        </m:sub>
                      </m:sSub>
                      <m:sSubSup>
                        <m:sSubSupPr>
                          <m:ctrlPr>
                            <a:rPr kumimoji="1" lang="en-US" altLang="ja-JP" b="0" i="1" smtClean="0">
                              <a:latin typeface="Cambria Math" panose="02040503050406030204" pitchFamily="18" charset="0"/>
                            </a:rPr>
                          </m:ctrlPr>
                        </m:sSubSupPr>
                        <m:e>
                          <m:r>
                            <m:rPr>
                              <m:sty m:val="p"/>
                            </m:rPr>
                            <a:rPr kumimoji="1" lang="el-GR" altLang="ja-JP" b="0" i="1" smtClean="0">
                              <a:latin typeface="Cambria Math" panose="02040503050406030204" pitchFamily="18" charset="0"/>
                              <a:ea typeface="Cambria Math" panose="02040503050406030204" pitchFamily="18" charset="0"/>
                            </a:rPr>
                            <m:t>Δ</m:t>
                          </m:r>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20</m:t>
                          </m:r>
                        </m:sup>
                      </m:sSubSup>
                      <m:r>
                        <a:rPr kumimoji="1" lang="en-US" altLang="ja-JP" b="0" i="1" smtClean="0">
                          <a:latin typeface="Cambria Math" panose="02040503050406030204" pitchFamily="18" charset="0"/>
                        </a:rPr>
                        <m:t> </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057AADD7-E637-6FDD-DA2C-6D38ED529874}"/>
                  </a:ext>
                </a:extLst>
              </p:cNvPr>
              <p:cNvSpPr txBox="1">
                <a:spLocks noRot="1" noChangeAspect="1" noMove="1" noResize="1" noEditPoints="1" noAdjustHandles="1" noChangeArrowheads="1" noChangeShapeType="1" noTextEdit="1"/>
              </p:cNvSpPr>
              <p:nvPr/>
            </p:nvSpPr>
            <p:spPr>
              <a:xfrm>
                <a:off x="1384756" y="4328599"/>
                <a:ext cx="6417206" cy="280526"/>
              </a:xfrm>
              <a:prstGeom prst="rect">
                <a:avLst/>
              </a:prstGeom>
              <a:blipFill>
                <a:blip r:embed="rId5"/>
                <a:stretch>
                  <a:fillRect l="-380" t="-2174" b="-260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CA7F2BB-03B6-F1D5-D9D9-B89F686B91B6}"/>
                  </a:ext>
                </a:extLst>
              </p:cNvPr>
              <p:cNvSpPr txBox="1"/>
              <p:nvPr/>
            </p:nvSpPr>
            <p:spPr>
              <a:xfrm>
                <a:off x="1384756" y="4849157"/>
                <a:ext cx="4913974" cy="2805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&amp;</m:t>
                      </m:r>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20</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𝐷𝑉</m:t>
                          </m:r>
                          <m:r>
                            <a:rPr kumimoji="1" lang="en-US" altLang="ja-JP" b="0" i="1" smtClean="0">
                              <a:latin typeface="Cambria Math" panose="02040503050406030204" pitchFamily="18" charset="0"/>
                            </a:rPr>
                            <m:t>01</m:t>
                          </m:r>
                        </m:e>
                        <m:sub>
                          <m:r>
                            <a:rPr kumimoji="1" lang="en-US" altLang="ja-JP" b="0" i="1" smtClean="0">
                              <a:latin typeface="Cambria Math" panose="02040503050406030204" pitchFamily="18" charset="0"/>
                            </a:rPr>
                            <m:t>20</m:t>
                          </m:r>
                        </m:sub>
                      </m:sSub>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10</m:t>
                              </m:r>
                            </m:sub>
                          </m:sSub>
                          <m:sSubSup>
                            <m:sSubSupPr>
                              <m:ctrlPr>
                                <a:rPr kumimoji="1" lang="en-US" altLang="ja-JP" b="0" i="1" smtClean="0">
                                  <a:latin typeface="Cambria Math" panose="02040503050406030204" pitchFamily="18" charset="0"/>
                                </a:rPr>
                              </m:ctrlPr>
                            </m:sSubSupPr>
                            <m:e>
                              <m:r>
                                <m:rPr>
                                  <m:sty m:val="p"/>
                                </m:rPr>
                                <a:rPr kumimoji="1" lang="el-GR" altLang="ja-JP" b="0" i="1" smtClean="0">
                                  <a:latin typeface="Cambria Math" panose="02040503050406030204" pitchFamily="18" charset="0"/>
                                  <a:ea typeface="Cambria Math" panose="02040503050406030204" pitchFamily="18" charset="0"/>
                                </a:rPr>
                                <m:t>Δ</m:t>
                              </m:r>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10</m:t>
                              </m:r>
                            </m:sup>
                          </m:sSubSup>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𝛽</m:t>
                              </m:r>
                            </m:e>
                            <m:sub>
                              <m:r>
                                <a:rPr kumimoji="1" lang="en-US" altLang="ja-JP" b="0" i="1" smtClean="0">
                                  <a:latin typeface="Cambria Math" panose="02040503050406030204" pitchFamily="18" charset="0"/>
                                </a:rPr>
                                <m:t>30</m:t>
                              </m:r>
                            </m:sub>
                          </m:sSub>
                          <m:sSubSup>
                            <m:sSubSupPr>
                              <m:ctrlPr>
                                <a:rPr kumimoji="1" lang="en-US" altLang="ja-JP" b="0" i="1" smtClean="0">
                                  <a:latin typeface="Cambria Math" panose="02040503050406030204" pitchFamily="18" charset="0"/>
                                </a:rPr>
                              </m:ctrlPr>
                            </m:sSubSupPr>
                            <m:e>
                              <m:r>
                                <m:rPr>
                                  <m:sty m:val="p"/>
                                </m:rPr>
                                <a:rPr kumimoji="1" lang="el-GR" altLang="ja-JP" b="0" i="1" smtClean="0">
                                  <a:latin typeface="Cambria Math" panose="02040503050406030204" pitchFamily="18" charset="0"/>
                                  <a:ea typeface="Cambria Math" panose="02040503050406030204" pitchFamily="18" charset="0"/>
                                </a:rPr>
                                <m:t>Δ</m:t>
                              </m:r>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30</m:t>
                              </m:r>
                            </m:sup>
                          </m:sSubSup>
                          <m:r>
                            <a:rPr kumimoji="1" lang="en-US" altLang="ja-JP" b="0" i="1" smtClean="0">
                              <a:latin typeface="Cambria Math" panose="02040503050406030204" pitchFamily="18" charset="0"/>
                            </a:rPr>
                            <m:t> − </m:t>
                          </m:r>
                          <m:sSubSup>
                            <m:sSubSupPr>
                              <m:ctrlPr>
                                <a:rPr kumimoji="1" lang="en-US" altLang="ja-JP" b="0" i="1" smtClean="0">
                                  <a:latin typeface="Cambria Math" panose="02040503050406030204" pitchFamily="18" charset="0"/>
                                </a:rPr>
                              </m:ctrlPr>
                            </m:sSubSupPr>
                            <m:e>
                              <m:r>
                                <m:rPr>
                                  <m:sty m:val="p"/>
                                </m:rPr>
                                <a:rPr kumimoji="1" lang="el-GR" altLang="ja-JP" b="0" i="1" smtClean="0">
                                  <a:latin typeface="Cambria Math" panose="02040503050406030204" pitchFamily="18" charset="0"/>
                                  <a:ea typeface="Cambria Math" panose="02040503050406030204" pitchFamily="18" charset="0"/>
                                </a:rPr>
                                <m:t>Δ</m:t>
                              </m:r>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20</m:t>
                              </m:r>
                            </m:sup>
                          </m:sSubSup>
                        </m:e>
                      </m:d>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BCA7F2BB-03B6-F1D5-D9D9-B89F686B91B6}"/>
                  </a:ext>
                </a:extLst>
              </p:cNvPr>
              <p:cNvSpPr txBox="1">
                <a:spLocks noRot="1" noChangeAspect="1" noMove="1" noResize="1" noEditPoints="1" noAdjustHandles="1" noChangeArrowheads="1" noChangeShapeType="1" noTextEdit="1"/>
              </p:cNvSpPr>
              <p:nvPr/>
            </p:nvSpPr>
            <p:spPr>
              <a:xfrm>
                <a:off x="1384756" y="4849157"/>
                <a:ext cx="4913974" cy="280526"/>
              </a:xfrm>
              <a:prstGeom prst="rect">
                <a:avLst/>
              </a:prstGeom>
              <a:blipFill>
                <a:blip r:embed="rId6"/>
                <a:stretch>
                  <a:fillRect l="-620" t="-2174" b="-347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31571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1EC30-7DF1-4766-FA53-123B894F59C7}"/>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017679E-B75D-553A-8A38-5244D6102BC1}"/>
              </a:ext>
            </a:extLst>
          </p:cNvPr>
          <p:cNvSpPr txBox="1"/>
          <p:nvPr/>
        </p:nvSpPr>
        <p:spPr>
          <a:xfrm>
            <a:off x="0" y="129924"/>
            <a:ext cx="4572000" cy="369332"/>
          </a:xfrm>
          <a:prstGeom prst="rect">
            <a:avLst/>
          </a:prstGeom>
          <a:noFill/>
        </p:spPr>
        <p:txBody>
          <a:bodyPr wrap="square" rtlCol="0">
            <a:spAutoFit/>
          </a:bodyPr>
          <a:lstStyle/>
          <a:p>
            <a:pPr algn="ctr"/>
            <a:r>
              <a:rPr kumimoji="1" lang="en-US" altLang="ja-JP" b="1" dirty="0"/>
              <a:t>2</a:t>
            </a:r>
            <a:r>
              <a:rPr kumimoji="1" lang="ja-JP" altLang="en-US" b="1" dirty="0"/>
              <a:t>変数の回帰分析に基づくヘッジ（３）</a:t>
            </a:r>
            <a:endParaRPr kumimoji="1" lang="en-US" altLang="ja-JP" b="1" dirty="0"/>
          </a:p>
        </p:txBody>
      </p:sp>
      <p:sp>
        <p:nvSpPr>
          <p:cNvPr id="8" name="テキスト ボックス 7">
            <a:extLst>
              <a:ext uri="{FF2B5EF4-FFF2-40B4-BE49-F238E27FC236}">
                <a16:creationId xmlns:a16="http://schemas.microsoft.com/office/drawing/2014/main" id="{9BA69D21-A136-EF31-A7A8-019ED54AA9B1}"/>
              </a:ext>
            </a:extLst>
          </p:cNvPr>
          <p:cNvSpPr txBox="1"/>
          <p:nvPr/>
        </p:nvSpPr>
        <p:spPr>
          <a:xfrm>
            <a:off x="180975" y="623468"/>
            <a:ext cx="8610600" cy="1754326"/>
          </a:xfrm>
          <a:prstGeom prst="rect">
            <a:avLst/>
          </a:prstGeom>
          <a:noFill/>
        </p:spPr>
        <p:txBody>
          <a:bodyPr wrap="square" rtlCol="0">
            <a:spAutoFit/>
          </a:bodyPr>
          <a:lstStyle/>
          <a:p>
            <a:r>
              <a:rPr kumimoji="1" lang="en-US" altLang="ja-JP" dirty="0"/>
              <a:t>20</a:t>
            </a:r>
            <a:r>
              <a:rPr kumimoji="1" lang="ja-JP" altLang="en-US" dirty="0"/>
              <a:t>年物米国財務省債の利回りが、</a:t>
            </a:r>
            <a:r>
              <a:rPr kumimoji="1" lang="en-US" altLang="ja-JP" dirty="0"/>
              <a:t>10</a:t>
            </a:r>
            <a:r>
              <a:rPr kumimoji="1" lang="ja-JP" altLang="en-US" dirty="0"/>
              <a:t>・</a:t>
            </a:r>
            <a:r>
              <a:rPr kumimoji="1" lang="en-US" altLang="ja-JP" dirty="0"/>
              <a:t>30</a:t>
            </a:r>
            <a:r>
              <a:rPr kumimoji="1" lang="ja-JP" altLang="en-US" dirty="0"/>
              <a:t>年物より割高と考えた時の戦略</a:t>
            </a:r>
            <a:endParaRPr kumimoji="1" lang="en-US" altLang="ja-JP" dirty="0"/>
          </a:p>
          <a:p>
            <a:pPr marL="285750" indent="-285750">
              <a:buFont typeface="Wingdings" panose="05000000000000000000" pitchFamily="2" charset="2"/>
              <a:buChar char="n"/>
            </a:pPr>
            <a:r>
              <a:rPr lang="en-US" altLang="ja-JP" dirty="0"/>
              <a:t>20</a:t>
            </a:r>
            <a:r>
              <a:rPr lang="ja-JP" altLang="en-US" dirty="0"/>
              <a:t>年債を買うと同時に、</a:t>
            </a:r>
            <a:r>
              <a:rPr lang="en-US" altLang="ja-JP" dirty="0"/>
              <a:t>10</a:t>
            </a:r>
            <a:r>
              <a:rPr lang="ja-JP" altLang="en-US" dirty="0"/>
              <a:t>年債を売って金利リスクをヘッジ</a:t>
            </a:r>
            <a:endParaRPr lang="en-US" altLang="ja-JP" dirty="0"/>
          </a:p>
          <a:p>
            <a:r>
              <a:rPr lang="ja-JP" altLang="en-US" dirty="0"/>
              <a:t>カーブが「スティープニング（</a:t>
            </a:r>
            <a:r>
              <a:rPr lang="en-US" altLang="ja-JP" dirty="0"/>
              <a:t>steepening</a:t>
            </a:r>
            <a:r>
              <a:rPr lang="ja-JP" altLang="en-US" dirty="0"/>
              <a:t>／長短金利差拡大）」したとき、つまり</a:t>
            </a:r>
            <a:r>
              <a:rPr lang="en-US" altLang="ja-JP" dirty="0"/>
              <a:t>30</a:t>
            </a:r>
            <a:r>
              <a:rPr lang="ja-JP" altLang="en-US" dirty="0"/>
              <a:t>年債の利回りが</a:t>
            </a:r>
            <a:r>
              <a:rPr lang="en-US" altLang="ja-JP" dirty="0"/>
              <a:t>20</a:t>
            </a:r>
            <a:r>
              <a:rPr lang="ja-JP" altLang="en-US" dirty="0"/>
              <a:t>年債よりも大きく上昇し、さらに</a:t>
            </a:r>
            <a:r>
              <a:rPr lang="en-US" altLang="ja-JP" dirty="0"/>
              <a:t>20</a:t>
            </a:r>
            <a:r>
              <a:rPr lang="ja-JP" altLang="en-US" dirty="0"/>
              <a:t>年債が</a:t>
            </a:r>
            <a:r>
              <a:rPr lang="en-US" altLang="ja-JP" dirty="0"/>
              <a:t>10</a:t>
            </a:r>
            <a:r>
              <a:rPr lang="ja-JP" altLang="en-US" dirty="0"/>
              <a:t>年債よりも大きく上昇したときには、たとえ</a:t>
            </a:r>
            <a:r>
              <a:rPr lang="en-US" altLang="ja-JP" dirty="0"/>
              <a:t>20</a:t>
            </a:r>
            <a:r>
              <a:rPr lang="ja-JP" altLang="en-US" dirty="0"/>
              <a:t>年債が相対的にアウトパフォームしていても、</a:t>
            </a:r>
            <a:r>
              <a:rPr lang="en-US" altLang="ja-JP" dirty="0"/>
              <a:t>10</a:t>
            </a:r>
            <a:r>
              <a:rPr lang="ja-JP" altLang="en-US" dirty="0"/>
              <a:t>年債を売ってしまっているためトレード全体で損失が発生するリスク</a:t>
            </a:r>
            <a:endParaRPr kumimoji="1" lang="ja-JP" altLang="en-US" dirty="0"/>
          </a:p>
        </p:txBody>
      </p:sp>
      <p:sp>
        <p:nvSpPr>
          <p:cNvPr id="9" name="テキスト ボックス 8">
            <a:extLst>
              <a:ext uri="{FF2B5EF4-FFF2-40B4-BE49-F238E27FC236}">
                <a16:creationId xmlns:a16="http://schemas.microsoft.com/office/drawing/2014/main" id="{9547CF38-C69B-EC83-0152-4E907BFB59B6}"/>
              </a:ext>
            </a:extLst>
          </p:cNvPr>
          <p:cNvSpPr txBox="1"/>
          <p:nvPr/>
        </p:nvSpPr>
        <p:spPr>
          <a:xfrm>
            <a:off x="114300" y="2922337"/>
            <a:ext cx="8915400" cy="1200329"/>
          </a:xfrm>
          <a:prstGeom prst="rect">
            <a:avLst/>
          </a:prstGeom>
          <a:noFill/>
        </p:spPr>
        <p:txBody>
          <a:bodyPr wrap="square" rtlCol="0">
            <a:spAutoFit/>
          </a:bodyPr>
          <a:lstStyle/>
          <a:p>
            <a:r>
              <a:rPr kumimoji="1" lang="ja-JP" altLang="en-US" dirty="0"/>
              <a:t>バタフライ戦略：</a:t>
            </a:r>
            <a:r>
              <a:rPr kumimoji="1" lang="en-US" altLang="ja-JP" dirty="0"/>
              <a:t>20</a:t>
            </a:r>
            <a:r>
              <a:rPr kumimoji="1" lang="ja-JP" altLang="en-US" dirty="0"/>
              <a:t>年債買い、</a:t>
            </a:r>
            <a:r>
              <a:rPr kumimoji="1" lang="en-US" altLang="ja-JP" dirty="0"/>
              <a:t>10,30</a:t>
            </a:r>
            <a:r>
              <a:rPr kumimoji="1" lang="ja-JP" altLang="en-US" dirty="0"/>
              <a:t>年債同時売り</a:t>
            </a:r>
            <a:endParaRPr kumimoji="1" lang="en-US" altLang="ja-JP" dirty="0"/>
          </a:p>
          <a:p>
            <a:r>
              <a:rPr kumimoji="1" lang="en-US" altLang="ja-JP" dirty="0"/>
              <a:t>10</a:t>
            </a:r>
            <a:r>
              <a:rPr kumimoji="1" lang="ja-JP" altLang="en-US" dirty="0"/>
              <a:t>年債売り→</a:t>
            </a:r>
            <a:r>
              <a:rPr lang="ja-JP" altLang="en-US" dirty="0"/>
              <a:t>カーブがフラットニングした場合のリスク回避</a:t>
            </a:r>
            <a:endParaRPr lang="en-US" altLang="ja-JP" dirty="0"/>
          </a:p>
          <a:p>
            <a:r>
              <a:rPr kumimoji="1" lang="en-US" altLang="ja-JP" dirty="0"/>
              <a:t>20</a:t>
            </a:r>
            <a:r>
              <a:rPr kumimoji="1" lang="ja-JP" altLang="en-US" dirty="0"/>
              <a:t>年債買い→</a:t>
            </a:r>
            <a:r>
              <a:rPr lang="ja-JP" altLang="en-US" dirty="0"/>
              <a:t>カーブがスティープニングした場合のリスク回避</a:t>
            </a:r>
            <a:endParaRPr lang="en-US" altLang="ja-JP" dirty="0"/>
          </a:p>
          <a:p>
            <a:r>
              <a:rPr kumimoji="1" lang="en-US" altLang="ja-JP" dirty="0"/>
              <a:t>30</a:t>
            </a:r>
            <a:r>
              <a:rPr kumimoji="1" lang="ja-JP" altLang="en-US" dirty="0"/>
              <a:t>年債売り→</a:t>
            </a:r>
            <a:r>
              <a:rPr lang="ja-JP" altLang="en-US" dirty="0"/>
              <a:t>市場全体で金利が一律に上昇したとき（並行移動）のリスク回避</a:t>
            </a:r>
            <a:endParaRPr kumimoji="1" lang="ja-JP" altLang="en-US" dirty="0"/>
          </a:p>
        </p:txBody>
      </p:sp>
      <p:pic>
        <p:nvPicPr>
          <p:cNvPr id="13" name="図 12">
            <a:extLst>
              <a:ext uri="{FF2B5EF4-FFF2-40B4-BE49-F238E27FC236}">
                <a16:creationId xmlns:a16="http://schemas.microsoft.com/office/drawing/2014/main" id="{04704117-6AFA-2980-9B2D-7CF221D41909}"/>
              </a:ext>
            </a:extLst>
          </p:cNvPr>
          <p:cNvPicPr>
            <a:picLocks noChangeAspect="1"/>
          </p:cNvPicPr>
          <p:nvPr/>
        </p:nvPicPr>
        <p:blipFill>
          <a:blip r:embed="rId2"/>
          <a:stretch>
            <a:fillRect/>
          </a:stretch>
        </p:blipFill>
        <p:spPr>
          <a:xfrm>
            <a:off x="1723594" y="4515085"/>
            <a:ext cx="4505756" cy="834400"/>
          </a:xfrm>
          <a:prstGeom prst="rect">
            <a:avLst/>
          </a:prstGeom>
        </p:spPr>
      </p:pic>
      <p:pic>
        <p:nvPicPr>
          <p:cNvPr id="15" name="図 14">
            <a:extLst>
              <a:ext uri="{FF2B5EF4-FFF2-40B4-BE49-F238E27FC236}">
                <a16:creationId xmlns:a16="http://schemas.microsoft.com/office/drawing/2014/main" id="{9F0FC993-AC8C-8933-5D0E-3AD2E037FC1B}"/>
              </a:ext>
            </a:extLst>
          </p:cNvPr>
          <p:cNvPicPr>
            <a:picLocks noChangeAspect="1"/>
          </p:cNvPicPr>
          <p:nvPr/>
        </p:nvPicPr>
        <p:blipFill>
          <a:blip r:embed="rId3"/>
          <a:stretch>
            <a:fillRect/>
          </a:stretch>
        </p:blipFill>
        <p:spPr>
          <a:xfrm>
            <a:off x="1723594" y="5701057"/>
            <a:ext cx="4449704" cy="844689"/>
          </a:xfrm>
          <a:prstGeom prst="rect">
            <a:avLst/>
          </a:prstGeom>
        </p:spPr>
      </p:pic>
    </p:spTree>
    <p:extLst>
      <p:ext uri="{BB962C8B-B14F-4D97-AF65-F5344CB8AC3E}">
        <p14:creationId xmlns:p14="http://schemas.microsoft.com/office/powerpoint/2010/main" val="964796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6E1540A5-B4E5-4F78-DA7F-F5C79744E8F8}"/>
              </a:ext>
            </a:extLst>
          </p:cNvPr>
          <p:cNvPicPr>
            <a:picLocks noChangeAspect="1"/>
          </p:cNvPicPr>
          <p:nvPr/>
        </p:nvPicPr>
        <p:blipFill>
          <a:blip r:embed="rId2"/>
          <a:stretch>
            <a:fillRect/>
          </a:stretch>
        </p:blipFill>
        <p:spPr>
          <a:xfrm>
            <a:off x="113678" y="3776711"/>
            <a:ext cx="4458322" cy="1914792"/>
          </a:xfrm>
          <a:prstGeom prst="rect">
            <a:avLst/>
          </a:prstGeom>
        </p:spPr>
      </p:pic>
      <p:pic>
        <p:nvPicPr>
          <p:cNvPr id="17" name="図 16">
            <a:extLst>
              <a:ext uri="{FF2B5EF4-FFF2-40B4-BE49-F238E27FC236}">
                <a16:creationId xmlns:a16="http://schemas.microsoft.com/office/drawing/2014/main" id="{0BB2B34D-A501-F095-6D15-FDAAF3A8C399}"/>
              </a:ext>
            </a:extLst>
          </p:cNvPr>
          <p:cNvPicPr>
            <a:picLocks noChangeAspect="1"/>
          </p:cNvPicPr>
          <p:nvPr/>
        </p:nvPicPr>
        <p:blipFill>
          <a:blip r:embed="rId3"/>
          <a:stretch>
            <a:fillRect/>
          </a:stretch>
        </p:blipFill>
        <p:spPr>
          <a:xfrm>
            <a:off x="4572000" y="3429000"/>
            <a:ext cx="4544059" cy="2610214"/>
          </a:xfrm>
          <a:prstGeom prst="rect">
            <a:avLst/>
          </a:prstGeom>
        </p:spPr>
      </p:pic>
    </p:spTree>
    <p:extLst>
      <p:ext uri="{BB962C8B-B14F-4D97-AF65-F5344CB8AC3E}">
        <p14:creationId xmlns:p14="http://schemas.microsoft.com/office/powerpoint/2010/main" val="2135661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804724B-E057-36B6-FB6C-E7D9980D0F81}"/>
              </a:ext>
            </a:extLst>
          </p:cNvPr>
          <p:cNvPicPr>
            <a:picLocks noChangeAspect="1"/>
          </p:cNvPicPr>
          <p:nvPr/>
        </p:nvPicPr>
        <p:blipFill>
          <a:blip r:embed="rId2"/>
          <a:stretch>
            <a:fillRect/>
          </a:stretch>
        </p:blipFill>
        <p:spPr>
          <a:xfrm>
            <a:off x="513980" y="1433476"/>
            <a:ext cx="5296639" cy="523948"/>
          </a:xfrm>
          <a:prstGeom prst="rect">
            <a:avLst/>
          </a:prstGeom>
        </p:spPr>
      </p:pic>
      <p:pic>
        <p:nvPicPr>
          <p:cNvPr id="5" name="図 4">
            <a:extLst>
              <a:ext uri="{FF2B5EF4-FFF2-40B4-BE49-F238E27FC236}">
                <a16:creationId xmlns:a16="http://schemas.microsoft.com/office/drawing/2014/main" id="{90802FD5-691E-D85D-543D-4E80CB86B00E}"/>
              </a:ext>
            </a:extLst>
          </p:cNvPr>
          <p:cNvPicPr>
            <a:picLocks noChangeAspect="1"/>
          </p:cNvPicPr>
          <p:nvPr/>
        </p:nvPicPr>
        <p:blipFill>
          <a:blip r:embed="rId3"/>
          <a:stretch>
            <a:fillRect/>
          </a:stretch>
        </p:blipFill>
        <p:spPr>
          <a:xfrm>
            <a:off x="513980" y="2266919"/>
            <a:ext cx="2857899" cy="438211"/>
          </a:xfrm>
          <a:prstGeom prst="rect">
            <a:avLst/>
          </a:prstGeom>
        </p:spPr>
      </p:pic>
      <p:pic>
        <p:nvPicPr>
          <p:cNvPr id="7" name="図 6">
            <a:extLst>
              <a:ext uri="{FF2B5EF4-FFF2-40B4-BE49-F238E27FC236}">
                <a16:creationId xmlns:a16="http://schemas.microsoft.com/office/drawing/2014/main" id="{A87A220B-F382-B68C-22AD-B82EBED63FC0}"/>
              </a:ext>
            </a:extLst>
          </p:cNvPr>
          <p:cNvPicPr>
            <a:picLocks noChangeAspect="1"/>
          </p:cNvPicPr>
          <p:nvPr/>
        </p:nvPicPr>
        <p:blipFill>
          <a:blip r:embed="rId4"/>
          <a:stretch>
            <a:fillRect/>
          </a:stretch>
        </p:blipFill>
        <p:spPr>
          <a:xfrm>
            <a:off x="513980" y="2981132"/>
            <a:ext cx="8021169" cy="1171739"/>
          </a:xfrm>
          <a:prstGeom prst="rect">
            <a:avLst/>
          </a:prstGeom>
        </p:spPr>
      </p:pic>
      <p:pic>
        <p:nvPicPr>
          <p:cNvPr id="9" name="図 8">
            <a:extLst>
              <a:ext uri="{FF2B5EF4-FFF2-40B4-BE49-F238E27FC236}">
                <a16:creationId xmlns:a16="http://schemas.microsoft.com/office/drawing/2014/main" id="{15E8A2D7-4486-DCB3-9A0E-1BFB8684C712}"/>
              </a:ext>
            </a:extLst>
          </p:cNvPr>
          <p:cNvPicPr>
            <a:picLocks noChangeAspect="1"/>
          </p:cNvPicPr>
          <p:nvPr/>
        </p:nvPicPr>
        <p:blipFill>
          <a:blip r:embed="rId5"/>
          <a:stretch>
            <a:fillRect/>
          </a:stretch>
        </p:blipFill>
        <p:spPr>
          <a:xfrm>
            <a:off x="1080936" y="4152871"/>
            <a:ext cx="2162477" cy="1200318"/>
          </a:xfrm>
          <a:prstGeom prst="rect">
            <a:avLst/>
          </a:prstGeom>
        </p:spPr>
      </p:pic>
      <p:pic>
        <p:nvPicPr>
          <p:cNvPr id="11" name="図 10">
            <a:extLst>
              <a:ext uri="{FF2B5EF4-FFF2-40B4-BE49-F238E27FC236}">
                <a16:creationId xmlns:a16="http://schemas.microsoft.com/office/drawing/2014/main" id="{EF4B0666-DC06-1893-81B6-8107E9D0ADA4}"/>
              </a:ext>
            </a:extLst>
          </p:cNvPr>
          <p:cNvPicPr>
            <a:picLocks noChangeAspect="1"/>
          </p:cNvPicPr>
          <p:nvPr/>
        </p:nvPicPr>
        <p:blipFill>
          <a:blip r:embed="rId6"/>
          <a:stretch>
            <a:fillRect/>
          </a:stretch>
        </p:blipFill>
        <p:spPr>
          <a:xfrm>
            <a:off x="4381379" y="4228969"/>
            <a:ext cx="1733792" cy="1057423"/>
          </a:xfrm>
          <a:prstGeom prst="rect">
            <a:avLst/>
          </a:prstGeom>
        </p:spPr>
      </p:pic>
      <p:pic>
        <p:nvPicPr>
          <p:cNvPr id="13" name="図 12">
            <a:extLst>
              <a:ext uri="{FF2B5EF4-FFF2-40B4-BE49-F238E27FC236}">
                <a16:creationId xmlns:a16="http://schemas.microsoft.com/office/drawing/2014/main" id="{CA0ADB7A-F448-59F4-4F58-3C9DC844588D}"/>
              </a:ext>
            </a:extLst>
          </p:cNvPr>
          <p:cNvPicPr>
            <a:picLocks noChangeAspect="1"/>
          </p:cNvPicPr>
          <p:nvPr/>
        </p:nvPicPr>
        <p:blipFill>
          <a:blip r:embed="rId7"/>
          <a:stretch>
            <a:fillRect/>
          </a:stretch>
        </p:blipFill>
        <p:spPr>
          <a:xfrm>
            <a:off x="5248275" y="4562475"/>
            <a:ext cx="3415188" cy="1948134"/>
          </a:xfrm>
          <a:prstGeom prst="rect">
            <a:avLst/>
          </a:prstGeom>
        </p:spPr>
      </p:pic>
    </p:spTree>
    <p:extLst>
      <p:ext uri="{BB962C8B-B14F-4D97-AF65-F5344CB8AC3E}">
        <p14:creationId xmlns:p14="http://schemas.microsoft.com/office/powerpoint/2010/main" val="153690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4BAB7F7-570C-D1BF-6C08-162599FEDB7E}"/>
              </a:ext>
            </a:extLst>
          </p:cNvPr>
          <p:cNvSpPr txBox="1"/>
          <p:nvPr/>
        </p:nvSpPr>
        <p:spPr>
          <a:xfrm>
            <a:off x="657225" y="533400"/>
            <a:ext cx="5524500" cy="369332"/>
          </a:xfrm>
          <a:prstGeom prst="rect">
            <a:avLst/>
          </a:prstGeom>
          <a:noFill/>
        </p:spPr>
        <p:txBody>
          <a:bodyPr wrap="square" rtlCol="0">
            <a:spAutoFit/>
          </a:bodyPr>
          <a:lstStyle/>
          <a:p>
            <a:r>
              <a:rPr kumimoji="1" lang="ja-JP" altLang="en-US" dirty="0"/>
              <a:t>主成分分析</a:t>
            </a:r>
          </a:p>
        </p:txBody>
      </p:sp>
    </p:spTree>
    <p:extLst>
      <p:ext uri="{BB962C8B-B14F-4D97-AF65-F5344CB8AC3E}">
        <p14:creationId xmlns:p14="http://schemas.microsoft.com/office/powerpoint/2010/main" val="4185470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E9226-5DEA-AE42-F925-A0C68B30A704}"/>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9EC130B-AEBA-9711-0A69-52E6FF82B6B4}"/>
              </a:ext>
            </a:extLst>
          </p:cNvPr>
          <p:cNvSpPr txBox="1"/>
          <p:nvPr/>
        </p:nvSpPr>
        <p:spPr>
          <a:xfrm>
            <a:off x="421019" y="360717"/>
            <a:ext cx="7986199" cy="1077218"/>
          </a:xfrm>
          <a:prstGeom prst="rect">
            <a:avLst/>
          </a:prstGeom>
          <a:noFill/>
        </p:spPr>
        <p:txBody>
          <a:bodyPr wrap="square" rtlCol="0">
            <a:spAutoFit/>
          </a:bodyPr>
          <a:lstStyle/>
          <a:p>
            <a:r>
              <a:rPr kumimoji="1" lang="en-US" altLang="ja-JP" sz="3200" dirty="0"/>
              <a:t>CHAPTER 7 Arbitrage Pricing with Term Structure Models</a:t>
            </a:r>
            <a:endParaRPr kumimoji="1" lang="ja-JP" altLang="en-US" sz="3200" dirty="0"/>
          </a:p>
        </p:txBody>
      </p:sp>
    </p:spTree>
    <p:extLst>
      <p:ext uri="{BB962C8B-B14F-4D97-AF65-F5344CB8AC3E}">
        <p14:creationId xmlns:p14="http://schemas.microsoft.com/office/powerpoint/2010/main" val="123383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E0A789F-66C1-8707-2E9F-DB0ED544685A}"/>
              </a:ext>
            </a:extLst>
          </p:cNvPr>
          <p:cNvSpPr txBox="1"/>
          <p:nvPr/>
        </p:nvSpPr>
        <p:spPr>
          <a:xfrm>
            <a:off x="358883" y="232959"/>
            <a:ext cx="2491300" cy="461665"/>
          </a:xfrm>
          <a:prstGeom prst="rect">
            <a:avLst/>
          </a:prstGeom>
          <a:noFill/>
        </p:spPr>
        <p:txBody>
          <a:bodyPr wrap="square" rtlCol="0">
            <a:spAutoFit/>
          </a:bodyPr>
          <a:lstStyle/>
          <a:p>
            <a:r>
              <a:rPr kumimoji="1" lang="ja-JP" altLang="en-US" sz="2400" b="1" dirty="0">
                <a:solidFill>
                  <a:srgbClr val="0000FF"/>
                </a:solidFill>
              </a:rPr>
              <a:t>格付けとリスク</a:t>
            </a:r>
          </a:p>
        </p:txBody>
      </p:sp>
      <p:pic>
        <p:nvPicPr>
          <p:cNvPr id="4" name="図 3">
            <a:extLst>
              <a:ext uri="{FF2B5EF4-FFF2-40B4-BE49-F238E27FC236}">
                <a16:creationId xmlns:a16="http://schemas.microsoft.com/office/drawing/2014/main" id="{B61A6923-C73A-76CD-E67D-B324E8F757C1}"/>
              </a:ext>
            </a:extLst>
          </p:cNvPr>
          <p:cNvPicPr>
            <a:picLocks noChangeAspect="1"/>
          </p:cNvPicPr>
          <p:nvPr/>
        </p:nvPicPr>
        <p:blipFill>
          <a:blip r:embed="rId2"/>
          <a:stretch>
            <a:fillRect/>
          </a:stretch>
        </p:blipFill>
        <p:spPr>
          <a:xfrm>
            <a:off x="3724275" y="4150293"/>
            <a:ext cx="5257800" cy="1874421"/>
          </a:xfrm>
          <a:prstGeom prst="rect">
            <a:avLst/>
          </a:prstGeom>
        </p:spPr>
      </p:pic>
      <p:pic>
        <p:nvPicPr>
          <p:cNvPr id="6" name="図 5">
            <a:extLst>
              <a:ext uri="{FF2B5EF4-FFF2-40B4-BE49-F238E27FC236}">
                <a16:creationId xmlns:a16="http://schemas.microsoft.com/office/drawing/2014/main" id="{CFC63A7C-589D-8B5C-DE7C-8B19ED85F574}"/>
              </a:ext>
            </a:extLst>
          </p:cNvPr>
          <p:cNvPicPr>
            <a:picLocks noChangeAspect="1"/>
          </p:cNvPicPr>
          <p:nvPr/>
        </p:nvPicPr>
        <p:blipFill>
          <a:blip r:embed="rId3"/>
          <a:stretch>
            <a:fillRect/>
          </a:stretch>
        </p:blipFill>
        <p:spPr>
          <a:xfrm>
            <a:off x="626418" y="3873795"/>
            <a:ext cx="2575637" cy="2181529"/>
          </a:xfrm>
          <a:prstGeom prst="rect">
            <a:avLst/>
          </a:prstGeom>
        </p:spPr>
      </p:pic>
      <p:pic>
        <p:nvPicPr>
          <p:cNvPr id="8" name="図 7">
            <a:extLst>
              <a:ext uri="{FF2B5EF4-FFF2-40B4-BE49-F238E27FC236}">
                <a16:creationId xmlns:a16="http://schemas.microsoft.com/office/drawing/2014/main" id="{37529D26-DE0A-D23F-6AB2-47319A2893F6}"/>
              </a:ext>
            </a:extLst>
          </p:cNvPr>
          <p:cNvPicPr>
            <a:picLocks noChangeAspect="1"/>
          </p:cNvPicPr>
          <p:nvPr/>
        </p:nvPicPr>
        <p:blipFill>
          <a:blip r:embed="rId4"/>
          <a:stretch>
            <a:fillRect/>
          </a:stretch>
        </p:blipFill>
        <p:spPr>
          <a:xfrm>
            <a:off x="318575" y="3286126"/>
            <a:ext cx="3191321" cy="233395"/>
          </a:xfrm>
          <a:prstGeom prst="rect">
            <a:avLst/>
          </a:prstGeom>
        </p:spPr>
      </p:pic>
      <p:pic>
        <p:nvPicPr>
          <p:cNvPr id="10" name="図 9">
            <a:extLst>
              <a:ext uri="{FF2B5EF4-FFF2-40B4-BE49-F238E27FC236}">
                <a16:creationId xmlns:a16="http://schemas.microsoft.com/office/drawing/2014/main" id="{FA50AF89-B2C1-5B06-E883-AB8348BC6C5F}"/>
              </a:ext>
            </a:extLst>
          </p:cNvPr>
          <p:cNvPicPr>
            <a:picLocks noChangeAspect="1"/>
          </p:cNvPicPr>
          <p:nvPr/>
        </p:nvPicPr>
        <p:blipFill>
          <a:blip r:embed="rId5"/>
          <a:stretch>
            <a:fillRect/>
          </a:stretch>
        </p:blipFill>
        <p:spPr>
          <a:xfrm>
            <a:off x="978287" y="3549999"/>
            <a:ext cx="1871896" cy="293317"/>
          </a:xfrm>
          <a:prstGeom prst="rect">
            <a:avLst/>
          </a:prstGeom>
        </p:spPr>
      </p:pic>
      <p:sp>
        <p:nvSpPr>
          <p:cNvPr id="11" name="テキスト ボックス 10">
            <a:extLst>
              <a:ext uri="{FF2B5EF4-FFF2-40B4-BE49-F238E27FC236}">
                <a16:creationId xmlns:a16="http://schemas.microsoft.com/office/drawing/2014/main" id="{D45446EE-F3D5-E894-CBD7-2D77AF2044CE}"/>
              </a:ext>
            </a:extLst>
          </p:cNvPr>
          <p:cNvSpPr txBox="1"/>
          <p:nvPr/>
        </p:nvSpPr>
        <p:spPr>
          <a:xfrm>
            <a:off x="205432" y="973950"/>
            <a:ext cx="8733136" cy="1299010"/>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kumimoji="1" lang="ja-JP" altLang="en-US" dirty="0"/>
              <a:t>発行体の債務支払い能力や債券の信用力を民間の格付け会社が評価したもの</a:t>
            </a:r>
            <a:endParaRPr kumimoji="1" lang="en-US" altLang="ja-JP" dirty="0"/>
          </a:p>
          <a:p>
            <a:pPr marL="285750" indent="-285750">
              <a:lnSpc>
                <a:spcPct val="150000"/>
              </a:lnSpc>
              <a:buFont typeface="Wingdings" panose="05000000000000000000" pitchFamily="2" charset="2"/>
              <a:buChar char="n"/>
            </a:pPr>
            <a:r>
              <a:rPr kumimoji="1" lang="ja-JP" altLang="en-US" dirty="0"/>
              <a:t>格付けが高いほど信用力が高い</a:t>
            </a:r>
            <a:endParaRPr kumimoji="1" lang="en-US" altLang="ja-JP" dirty="0"/>
          </a:p>
          <a:p>
            <a:pPr marL="285750" indent="-285750">
              <a:lnSpc>
                <a:spcPct val="150000"/>
              </a:lnSpc>
              <a:buFont typeface="Wingdings" panose="05000000000000000000" pitchFamily="2" charset="2"/>
              <a:buChar char="n"/>
            </a:pPr>
            <a:r>
              <a:rPr lang="ja-JP" altLang="en-US" dirty="0"/>
              <a:t>信用力が高いほど、利率や利回りは低い</a:t>
            </a:r>
            <a:endParaRPr kumimoji="1" lang="ja-JP" altLang="en-US" dirty="0"/>
          </a:p>
        </p:txBody>
      </p:sp>
      <p:sp>
        <p:nvSpPr>
          <p:cNvPr id="13" name="テキスト ボックス 12">
            <a:extLst>
              <a:ext uri="{FF2B5EF4-FFF2-40B4-BE49-F238E27FC236}">
                <a16:creationId xmlns:a16="http://schemas.microsoft.com/office/drawing/2014/main" id="{B2883A09-1A1B-E62D-EEB3-49D9C5A5C36D}"/>
              </a:ext>
            </a:extLst>
          </p:cNvPr>
          <p:cNvSpPr txBox="1"/>
          <p:nvPr/>
        </p:nvSpPr>
        <p:spPr>
          <a:xfrm>
            <a:off x="125949" y="6194154"/>
            <a:ext cx="3576571" cy="430887"/>
          </a:xfrm>
          <a:prstGeom prst="rect">
            <a:avLst/>
          </a:prstGeom>
          <a:noFill/>
        </p:spPr>
        <p:txBody>
          <a:bodyPr wrap="square">
            <a:spAutoFit/>
          </a:bodyPr>
          <a:lstStyle/>
          <a:p>
            <a:r>
              <a:rPr lang="ja-JP" altLang="en-US" sz="1100" dirty="0">
                <a:hlinkClick r:id="rId6"/>
              </a:rPr>
              <a:t>ムーディーズ、米国を最上位から格下げ　債務問題重く </a:t>
            </a:r>
            <a:r>
              <a:rPr lang="en-US" altLang="ja-JP" sz="1100" dirty="0">
                <a:hlinkClick r:id="rId6"/>
              </a:rPr>
              <a:t>- </a:t>
            </a:r>
            <a:r>
              <a:rPr lang="ja-JP" altLang="en-US" sz="1100" dirty="0">
                <a:hlinkClick r:id="rId6"/>
              </a:rPr>
              <a:t>日本経済新聞</a:t>
            </a:r>
            <a:endParaRPr lang="ja-JP" altLang="en-US" sz="1100" dirty="0"/>
          </a:p>
        </p:txBody>
      </p:sp>
    </p:spTree>
    <p:extLst>
      <p:ext uri="{BB962C8B-B14F-4D97-AF65-F5344CB8AC3E}">
        <p14:creationId xmlns:p14="http://schemas.microsoft.com/office/powerpoint/2010/main" val="3450486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0D848-7EC8-3FA3-C65E-DF9280C414BD}"/>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9CBED6D-3560-F52B-AC64-4E40FA95B59F}"/>
              </a:ext>
            </a:extLst>
          </p:cNvPr>
          <p:cNvSpPr txBox="1"/>
          <p:nvPr/>
        </p:nvSpPr>
        <p:spPr>
          <a:xfrm>
            <a:off x="421017" y="98531"/>
            <a:ext cx="7986199" cy="584775"/>
          </a:xfrm>
          <a:prstGeom prst="rect">
            <a:avLst/>
          </a:prstGeom>
          <a:noFill/>
        </p:spPr>
        <p:txBody>
          <a:bodyPr wrap="square" rtlCol="0">
            <a:spAutoFit/>
          </a:bodyPr>
          <a:lstStyle/>
          <a:p>
            <a:r>
              <a:rPr kumimoji="1" lang="en-US" altLang="ja-JP" sz="3200" dirty="0"/>
              <a:t>7.1 RATE AND PRICE TREES</a:t>
            </a:r>
            <a:endParaRPr kumimoji="1" lang="ja-JP" altLang="en-US" sz="3200" dirty="0"/>
          </a:p>
        </p:txBody>
      </p:sp>
      <p:sp>
        <p:nvSpPr>
          <p:cNvPr id="5" name="テキスト ボックス 4">
            <a:extLst>
              <a:ext uri="{FF2B5EF4-FFF2-40B4-BE49-F238E27FC236}">
                <a16:creationId xmlns:a16="http://schemas.microsoft.com/office/drawing/2014/main" id="{63636D9F-DC4B-C285-076C-F62422B98696}"/>
              </a:ext>
            </a:extLst>
          </p:cNvPr>
          <p:cNvSpPr txBox="1"/>
          <p:nvPr/>
        </p:nvSpPr>
        <p:spPr>
          <a:xfrm>
            <a:off x="236822" y="897639"/>
            <a:ext cx="8907178" cy="1200329"/>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dirty="0"/>
              <a:t>二項ツリー：将来に２つの値しかとらないという強い仮定</a:t>
            </a:r>
            <a:endParaRPr kumimoji="1" lang="en-US" altLang="ja-JP" dirty="0"/>
          </a:p>
          <a:p>
            <a:pPr marL="285750" indent="-285750">
              <a:buFont typeface="Wingdings" panose="05000000000000000000" pitchFamily="2" charset="2"/>
              <a:buChar char="n"/>
            </a:pPr>
            <a:r>
              <a:rPr kumimoji="1" lang="ja-JP" altLang="en-US" dirty="0"/>
              <a:t>市場価格（割引ゼロクーポン債価格：</a:t>
            </a:r>
            <a:r>
              <a:rPr kumimoji="1" lang="en-US" altLang="ja-JP" dirty="0">
                <a:solidFill>
                  <a:srgbClr val="FF0000"/>
                </a:solidFill>
              </a:rPr>
              <a:t>$978.842</a:t>
            </a:r>
            <a:r>
              <a:rPr kumimoji="1" lang="ja-JP" altLang="en-US" dirty="0"/>
              <a:t>）と期待割引価値（：</a:t>
            </a:r>
            <a:r>
              <a:rPr kumimoji="1" lang="en-US" altLang="ja-JP" dirty="0">
                <a:solidFill>
                  <a:srgbClr val="0000FF"/>
                </a:solidFill>
              </a:rPr>
              <a:t>$980.789</a:t>
            </a:r>
            <a:r>
              <a:rPr kumimoji="1" lang="ja-JP" altLang="en-US" dirty="0"/>
              <a:t>）は必ずしも一致しない。これは投資家が期待割引価値によって証券価格を決定しているわけでないため</a:t>
            </a:r>
            <a:endParaRPr kumimoji="1" lang="en-US" altLang="ja-JP" dirty="0"/>
          </a:p>
        </p:txBody>
      </p:sp>
      <p:pic>
        <p:nvPicPr>
          <p:cNvPr id="6" name="図 5">
            <a:extLst>
              <a:ext uri="{FF2B5EF4-FFF2-40B4-BE49-F238E27FC236}">
                <a16:creationId xmlns:a16="http://schemas.microsoft.com/office/drawing/2014/main" id="{8C084D8A-66C7-9A87-EFE0-CB3F36739065}"/>
              </a:ext>
            </a:extLst>
          </p:cNvPr>
          <p:cNvPicPr>
            <a:picLocks noChangeAspect="1"/>
          </p:cNvPicPr>
          <p:nvPr/>
        </p:nvPicPr>
        <p:blipFill>
          <a:blip r:embed="rId2"/>
          <a:srcRect l="20121" t="739" r="37748" b="57225"/>
          <a:stretch/>
        </p:blipFill>
        <p:spPr>
          <a:xfrm>
            <a:off x="0" y="3373114"/>
            <a:ext cx="2785549" cy="1622913"/>
          </a:xfrm>
          <a:prstGeom prst="rect">
            <a:avLst/>
          </a:prstGeom>
        </p:spPr>
      </p:pic>
      <p:pic>
        <p:nvPicPr>
          <p:cNvPr id="8" name="図 7">
            <a:extLst>
              <a:ext uri="{FF2B5EF4-FFF2-40B4-BE49-F238E27FC236}">
                <a16:creationId xmlns:a16="http://schemas.microsoft.com/office/drawing/2014/main" id="{0621DE3E-1DB1-AFCC-56A5-077494A2FD8D}"/>
              </a:ext>
            </a:extLst>
          </p:cNvPr>
          <p:cNvPicPr>
            <a:picLocks noChangeAspect="1"/>
          </p:cNvPicPr>
          <p:nvPr/>
        </p:nvPicPr>
        <p:blipFill>
          <a:blip r:embed="rId2"/>
          <a:srcRect l="-1" t="51696" r="59537" b="6268"/>
          <a:stretch/>
        </p:blipFill>
        <p:spPr>
          <a:xfrm>
            <a:off x="3273506" y="3049927"/>
            <a:ext cx="2675317" cy="1622913"/>
          </a:xfrm>
          <a:prstGeom prst="rect">
            <a:avLst/>
          </a:prstGeom>
        </p:spPr>
      </p:pic>
      <p:pic>
        <p:nvPicPr>
          <p:cNvPr id="9" name="図 8">
            <a:extLst>
              <a:ext uri="{FF2B5EF4-FFF2-40B4-BE49-F238E27FC236}">
                <a16:creationId xmlns:a16="http://schemas.microsoft.com/office/drawing/2014/main" id="{78072DCA-3827-B112-D30E-C8B4B74E9F73}"/>
              </a:ext>
            </a:extLst>
          </p:cNvPr>
          <p:cNvPicPr>
            <a:picLocks noChangeAspect="1"/>
          </p:cNvPicPr>
          <p:nvPr/>
        </p:nvPicPr>
        <p:blipFill>
          <a:blip r:embed="rId2"/>
          <a:srcRect l="47102" t="43785" r="501"/>
          <a:stretch/>
        </p:blipFill>
        <p:spPr>
          <a:xfrm>
            <a:off x="5959885" y="3228692"/>
            <a:ext cx="2622778" cy="1643122"/>
          </a:xfrm>
          <a:prstGeom prst="rect">
            <a:avLst/>
          </a:prstGeom>
        </p:spPr>
      </p:pic>
      <p:sp>
        <p:nvSpPr>
          <p:cNvPr id="11" name="テキスト ボックス 10">
            <a:extLst>
              <a:ext uri="{FF2B5EF4-FFF2-40B4-BE49-F238E27FC236}">
                <a16:creationId xmlns:a16="http://schemas.microsoft.com/office/drawing/2014/main" id="{7FD39DB2-5A14-7CDE-3D69-5EF98D97D414}"/>
              </a:ext>
            </a:extLst>
          </p:cNvPr>
          <p:cNvSpPr txBox="1"/>
          <p:nvPr/>
        </p:nvSpPr>
        <p:spPr>
          <a:xfrm>
            <a:off x="72430" y="2627068"/>
            <a:ext cx="2860159" cy="369332"/>
          </a:xfrm>
          <a:prstGeom prst="rect">
            <a:avLst/>
          </a:prstGeom>
          <a:solidFill>
            <a:schemeClr val="accent1"/>
          </a:solidFill>
        </p:spPr>
        <p:txBody>
          <a:bodyPr wrap="square" rtlCol="0">
            <a:spAutoFit/>
          </a:bodyPr>
          <a:lstStyle/>
          <a:p>
            <a:pPr algn="ctr"/>
            <a:r>
              <a:rPr kumimoji="1" lang="en-US" altLang="ja-JP" dirty="0">
                <a:solidFill>
                  <a:schemeClr val="bg1"/>
                </a:solidFill>
              </a:rPr>
              <a:t>6</a:t>
            </a:r>
            <a:r>
              <a:rPr kumimoji="1" lang="ja-JP" altLang="en-US" dirty="0">
                <a:solidFill>
                  <a:schemeClr val="bg1"/>
                </a:solidFill>
              </a:rPr>
              <a:t>か月後スポットレート</a:t>
            </a:r>
            <a:endParaRPr kumimoji="1" lang="en-US" altLang="ja-JP" dirty="0">
              <a:solidFill>
                <a:schemeClr val="bg1"/>
              </a:solidFill>
            </a:endParaRPr>
          </a:p>
        </p:txBody>
      </p:sp>
      <p:sp>
        <p:nvSpPr>
          <p:cNvPr id="13" name="テキスト ボックス 12">
            <a:extLst>
              <a:ext uri="{FF2B5EF4-FFF2-40B4-BE49-F238E27FC236}">
                <a16:creationId xmlns:a16="http://schemas.microsoft.com/office/drawing/2014/main" id="{AE53A384-4307-B363-B76C-7B6EE20CCD09}"/>
              </a:ext>
            </a:extLst>
          </p:cNvPr>
          <p:cNvSpPr txBox="1"/>
          <p:nvPr/>
        </p:nvSpPr>
        <p:spPr>
          <a:xfrm>
            <a:off x="3046227" y="2628795"/>
            <a:ext cx="2860159" cy="369332"/>
          </a:xfrm>
          <a:prstGeom prst="rect">
            <a:avLst/>
          </a:prstGeom>
          <a:solidFill>
            <a:schemeClr val="accent1"/>
          </a:solidFill>
        </p:spPr>
        <p:txBody>
          <a:bodyPr wrap="square" rtlCol="0">
            <a:spAutoFit/>
          </a:bodyPr>
          <a:lstStyle/>
          <a:p>
            <a:pPr algn="ctr"/>
            <a:r>
              <a:rPr kumimoji="1" lang="ja-JP" altLang="en-US" dirty="0">
                <a:solidFill>
                  <a:schemeClr val="bg1"/>
                </a:solidFill>
              </a:rPr>
              <a:t>価格経路</a:t>
            </a:r>
            <a:endParaRPr kumimoji="1" lang="en-US" altLang="ja-JP" dirty="0">
              <a:solidFill>
                <a:schemeClr val="bg1"/>
              </a:solidFill>
            </a:endParaRPr>
          </a:p>
        </p:txBody>
      </p:sp>
      <p:sp>
        <p:nvSpPr>
          <p:cNvPr id="14" name="テキスト ボックス 13">
            <a:extLst>
              <a:ext uri="{FF2B5EF4-FFF2-40B4-BE49-F238E27FC236}">
                <a16:creationId xmlns:a16="http://schemas.microsoft.com/office/drawing/2014/main" id="{B5751C35-3FE5-991E-FEAF-0B6E25208005}"/>
              </a:ext>
            </a:extLst>
          </p:cNvPr>
          <p:cNvSpPr txBox="1"/>
          <p:nvPr/>
        </p:nvSpPr>
        <p:spPr>
          <a:xfrm>
            <a:off x="6107352" y="2627068"/>
            <a:ext cx="2710712" cy="369332"/>
          </a:xfrm>
          <a:prstGeom prst="rect">
            <a:avLst/>
          </a:prstGeom>
          <a:solidFill>
            <a:schemeClr val="accent1"/>
          </a:solidFill>
        </p:spPr>
        <p:txBody>
          <a:bodyPr wrap="square" rtlCol="0">
            <a:spAutoFit/>
          </a:bodyPr>
          <a:lstStyle/>
          <a:p>
            <a:pPr algn="ctr"/>
            <a:r>
              <a:rPr kumimoji="1" lang="ja-JP" altLang="en-US" dirty="0">
                <a:solidFill>
                  <a:schemeClr val="bg1"/>
                </a:solidFill>
              </a:rPr>
              <a:t>価格ツリー</a:t>
            </a:r>
            <a:endParaRPr kumimoji="1" lang="en-US" altLang="ja-JP" dirty="0">
              <a:solidFill>
                <a:schemeClr val="bg1"/>
              </a:solidFill>
            </a:endParaRP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1DFEFF1-E12A-6A33-E7FC-FD034C9146ED}"/>
                  </a:ext>
                </a:extLst>
              </p:cNvPr>
              <p:cNvSpPr txBox="1"/>
              <p:nvPr/>
            </p:nvSpPr>
            <p:spPr>
              <a:xfrm>
                <a:off x="236822" y="5773455"/>
                <a:ext cx="3818353" cy="9270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latin typeface="Cambria Math" panose="02040503050406030204" pitchFamily="18" charset="0"/>
                            </a:rPr>
                          </m:ctrlPr>
                        </m:fPr>
                        <m:num>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$987.654+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$992.556</m:t>
                          </m:r>
                        </m:num>
                        <m:den>
                          <m:r>
                            <a:rPr kumimoji="1" lang="en-US" altLang="ja-JP" b="0" i="1" smtClean="0">
                              <a:latin typeface="Cambria Math" panose="02040503050406030204" pitchFamily="18" charset="0"/>
                            </a:rPr>
                            <m:t>1+</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0.02</m:t>
                              </m:r>
                            </m:num>
                            <m:den>
                              <m:r>
                                <a:rPr kumimoji="1" lang="en-US" altLang="ja-JP" b="0" i="1" smtClean="0">
                                  <a:latin typeface="Cambria Math" panose="02040503050406030204" pitchFamily="18" charset="0"/>
                                </a:rPr>
                                <m:t>2</m:t>
                              </m:r>
                            </m:den>
                          </m:f>
                        </m:den>
                      </m:f>
                      <m:r>
                        <a:rPr kumimoji="1" lang="en-US" altLang="ja-JP" b="0" i="1" smtClean="0">
                          <a:latin typeface="Cambria Math" panose="02040503050406030204" pitchFamily="18" charset="0"/>
                        </a:rPr>
                        <m:t>=</m:t>
                      </m:r>
                      <m:r>
                        <a:rPr kumimoji="1" lang="en-US" altLang="ja-JP" b="0" i="1" smtClean="0">
                          <a:solidFill>
                            <a:srgbClr val="0000FF"/>
                          </a:solidFill>
                          <a:latin typeface="Cambria Math" panose="02040503050406030204" pitchFamily="18" charset="0"/>
                        </a:rPr>
                        <m:t>$980.789</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01DFEFF1-E12A-6A33-E7FC-FD034C9146ED}"/>
                  </a:ext>
                </a:extLst>
              </p:cNvPr>
              <p:cNvSpPr txBox="1">
                <a:spLocks noRot="1" noChangeAspect="1" noMove="1" noResize="1" noEditPoints="1" noAdjustHandles="1" noChangeArrowheads="1" noChangeShapeType="1" noTextEdit="1"/>
              </p:cNvSpPr>
              <p:nvPr/>
            </p:nvSpPr>
            <p:spPr>
              <a:xfrm>
                <a:off x="236822" y="5773455"/>
                <a:ext cx="3818353" cy="927049"/>
              </a:xfrm>
              <a:prstGeom prst="rect">
                <a:avLst/>
              </a:prstGeom>
              <a:blipFill>
                <a:blip r:embed="rId3"/>
                <a:stretch>
                  <a:fillRect/>
                </a:stretch>
              </a:blipFill>
            </p:spPr>
            <p:txBody>
              <a:bodyPr/>
              <a:lstStyle/>
              <a:p>
                <a:r>
                  <a:rPr lang="ja-JP" altLang="en-US">
                    <a:noFill/>
                  </a:rPr>
                  <a:t> </a:t>
                </a:r>
              </a:p>
            </p:txBody>
          </p:sp>
        </mc:Fallback>
      </mc:AlternateContent>
      <p:sp>
        <p:nvSpPr>
          <p:cNvPr id="18" name="正方形/長方形 17">
            <a:extLst>
              <a:ext uri="{FF2B5EF4-FFF2-40B4-BE49-F238E27FC236}">
                <a16:creationId xmlns:a16="http://schemas.microsoft.com/office/drawing/2014/main" id="{9A0F3132-9F14-9B05-A913-251B5A9D7630}"/>
              </a:ext>
            </a:extLst>
          </p:cNvPr>
          <p:cNvSpPr/>
          <p:nvPr/>
        </p:nvSpPr>
        <p:spPr>
          <a:xfrm>
            <a:off x="5959885" y="3968237"/>
            <a:ext cx="601781" cy="22366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3FD0935D-06EA-C05E-4291-928EC2C8F65C}"/>
              </a:ext>
            </a:extLst>
          </p:cNvPr>
          <p:cNvSpPr txBox="1"/>
          <p:nvPr/>
        </p:nvSpPr>
        <p:spPr>
          <a:xfrm>
            <a:off x="184195" y="5160604"/>
            <a:ext cx="3585237" cy="369332"/>
          </a:xfrm>
          <a:prstGeom prst="rect">
            <a:avLst/>
          </a:prstGeom>
          <a:noFill/>
        </p:spPr>
        <p:txBody>
          <a:bodyPr wrap="square" rtlCol="0">
            <a:spAutoFit/>
          </a:bodyPr>
          <a:lstStyle/>
          <a:p>
            <a:r>
              <a:rPr kumimoji="1" lang="ja-JP" altLang="en-US" u="sng" dirty="0"/>
              <a:t>期待割引価値</a:t>
            </a:r>
          </a:p>
        </p:txBody>
      </p:sp>
    </p:spTree>
    <p:extLst>
      <p:ext uri="{BB962C8B-B14F-4D97-AF65-F5344CB8AC3E}">
        <p14:creationId xmlns:p14="http://schemas.microsoft.com/office/powerpoint/2010/main" val="9338619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29578-E710-ABA5-A6B8-D74E3E6AD0C4}"/>
            </a:ext>
          </a:extLst>
        </p:cNvPr>
        <p:cNvGrpSpPr/>
        <p:nvPr/>
      </p:nvGrpSpPr>
      <p:grpSpPr>
        <a:xfrm>
          <a:off x="0" y="0"/>
          <a:ext cx="0" cy="0"/>
          <a:chOff x="0" y="0"/>
          <a:chExt cx="0" cy="0"/>
        </a:xfrm>
      </p:grpSpPr>
      <p:pic>
        <p:nvPicPr>
          <p:cNvPr id="5" name="図 4">
            <a:extLst>
              <a:ext uri="{FF2B5EF4-FFF2-40B4-BE49-F238E27FC236}">
                <a16:creationId xmlns:a16="http://schemas.microsoft.com/office/drawing/2014/main" id="{D51959A5-9267-D855-C95F-999AC78A3E44}"/>
              </a:ext>
            </a:extLst>
          </p:cNvPr>
          <p:cNvPicPr>
            <a:picLocks noChangeAspect="1"/>
          </p:cNvPicPr>
          <p:nvPr/>
        </p:nvPicPr>
        <p:blipFill>
          <a:blip r:embed="rId2"/>
          <a:srcRect l="630" r="840"/>
          <a:stretch/>
        </p:blipFill>
        <p:spPr>
          <a:xfrm>
            <a:off x="254549" y="3947577"/>
            <a:ext cx="2748444" cy="1734853"/>
          </a:xfrm>
          <a:prstGeom prst="rect">
            <a:avLst/>
          </a:prstGeom>
        </p:spPr>
      </p:pic>
      <p:sp>
        <p:nvSpPr>
          <p:cNvPr id="6" name="テキスト ボックス 5">
            <a:extLst>
              <a:ext uri="{FF2B5EF4-FFF2-40B4-BE49-F238E27FC236}">
                <a16:creationId xmlns:a16="http://schemas.microsoft.com/office/drawing/2014/main" id="{E59101F8-7617-5C12-A205-7E5F27BCB535}"/>
              </a:ext>
            </a:extLst>
          </p:cNvPr>
          <p:cNvSpPr txBox="1"/>
          <p:nvPr/>
        </p:nvSpPr>
        <p:spPr>
          <a:xfrm>
            <a:off x="236822" y="774649"/>
            <a:ext cx="8907178" cy="1107996"/>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dirty="0"/>
              <a:t>オプション価格は割引現在価値で求めることが出来ない</a:t>
            </a:r>
            <a:endParaRPr kumimoji="1" lang="en-US" altLang="ja-JP" dirty="0"/>
          </a:p>
          <a:p>
            <a:pPr marL="285750" indent="-285750">
              <a:buFont typeface="Wingdings" panose="05000000000000000000" pitchFamily="2" charset="2"/>
              <a:buChar char="n"/>
            </a:pPr>
            <a:r>
              <a:rPr kumimoji="1" lang="ja-JP" altLang="en-US" dirty="0"/>
              <a:t>二項ツリーにおける上下の確率は価格計算に使用されない</a:t>
            </a:r>
            <a:endParaRPr kumimoji="1" lang="en-US" altLang="ja-JP" dirty="0"/>
          </a:p>
          <a:p>
            <a:pPr marL="285750" indent="-285750">
              <a:buFont typeface="Wingdings" panose="05000000000000000000" pitchFamily="2" charset="2"/>
              <a:buChar char="n"/>
            </a:pPr>
            <a:r>
              <a:rPr kumimoji="1" lang="ja-JP" altLang="en-US" dirty="0"/>
              <a:t>上下確率は現在の債券価格を通じて間接的にデリバティブ価格に依存する</a:t>
            </a:r>
            <a:endParaRPr kumimoji="1" lang="en-US" altLang="ja-JP" dirty="0"/>
          </a:p>
          <a:p>
            <a:r>
              <a:rPr kumimoji="1" lang="ja-JP" altLang="en-US" sz="1200" dirty="0"/>
              <a:t>（確率が変わることで</a:t>
            </a:r>
            <a:r>
              <a:rPr kumimoji="1" lang="en-US" altLang="ja-JP" sz="1200" dirty="0"/>
              <a:t>1</a:t>
            </a:r>
            <a:r>
              <a:rPr kumimoji="1" lang="ja-JP" altLang="en-US" sz="1200" dirty="0"/>
              <a:t>年債の現在価格が変動し、それが複製ポートフォリオを通じてオプション価格に反映）</a:t>
            </a:r>
            <a:endParaRPr kumimoji="1" lang="en-US" altLang="ja-JP" sz="1200" dirty="0"/>
          </a:p>
        </p:txBody>
      </p:sp>
      <p:cxnSp>
        <p:nvCxnSpPr>
          <p:cNvPr id="7" name="直線コネクタ 6">
            <a:extLst>
              <a:ext uri="{FF2B5EF4-FFF2-40B4-BE49-F238E27FC236}">
                <a16:creationId xmlns:a16="http://schemas.microsoft.com/office/drawing/2014/main" id="{F8BA7518-283A-FF49-C8B0-AB63028B066E}"/>
              </a:ext>
            </a:extLst>
          </p:cNvPr>
          <p:cNvCxnSpPr/>
          <p:nvPr/>
        </p:nvCxnSpPr>
        <p:spPr>
          <a:xfrm>
            <a:off x="191387" y="2517450"/>
            <a:ext cx="8453267"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11862CC8-F3EF-DE57-2A39-EF116120B109}"/>
              </a:ext>
            </a:extLst>
          </p:cNvPr>
          <p:cNvSpPr txBox="1"/>
          <p:nvPr/>
        </p:nvSpPr>
        <p:spPr>
          <a:xfrm>
            <a:off x="355847" y="2109588"/>
            <a:ext cx="2545848" cy="369332"/>
          </a:xfrm>
          <a:prstGeom prst="rect">
            <a:avLst/>
          </a:prstGeom>
          <a:noFill/>
        </p:spPr>
        <p:txBody>
          <a:bodyPr wrap="square" rtlCol="0">
            <a:spAutoFit/>
          </a:bodyPr>
          <a:lstStyle/>
          <a:p>
            <a:r>
              <a:rPr kumimoji="1" lang="ja-JP" altLang="en-US" b="1" dirty="0"/>
              <a:t>例</a:t>
            </a:r>
          </a:p>
        </p:txBody>
      </p:sp>
      <p:sp>
        <p:nvSpPr>
          <p:cNvPr id="10" name="テキスト ボックス 9">
            <a:extLst>
              <a:ext uri="{FF2B5EF4-FFF2-40B4-BE49-F238E27FC236}">
                <a16:creationId xmlns:a16="http://schemas.microsoft.com/office/drawing/2014/main" id="{15AB3FD9-0431-CF6D-4A77-F765025F3CA6}"/>
              </a:ext>
            </a:extLst>
          </p:cNvPr>
          <p:cNvSpPr txBox="1"/>
          <p:nvPr/>
        </p:nvSpPr>
        <p:spPr>
          <a:xfrm>
            <a:off x="355847" y="2650060"/>
            <a:ext cx="8453267" cy="646331"/>
          </a:xfrm>
          <a:prstGeom prst="rect">
            <a:avLst/>
          </a:prstGeom>
          <a:noFill/>
        </p:spPr>
        <p:txBody>
          <a:bodyPr wrap="square">
            <a:spAutoFit/>
          </a:bodyPr>
          <a:lstStyle/>
          <a:p>
            <a:r>
              <a:rPr lang="en-US" altLang="ja-JP" dirty="0"/>
              <a:t>6</a:t>
            </a:r>
            <a:r>
              <a:rPr lang="ja-JP" altLang="en-US" dirty="0"/>
              <a:t>か月後に当時の</a:t>
            </a:r>
            <a:r>
              <a:rPr lang="en-US" altLang="ja-JP" dirty="0"/>
              <a:t>6</a:t>
            </a:r>
            <a:r>
              <a:rPr lang="ja-JP" altLang="en-US" dirty="0"/>
              <a:t>か月ゼロクーポン債（額面</a:t>
            </a:r>
            <a:r>
              <a:rPr lang="en-US" altLang="ja-JP" dirty="0"/>
              <a:t>1,000</a:t>
            </a:r>
            <a:r>
              <a:rPr lang="ja-JP" altLang="en-US" dirty="0"/>
              <a:t>ドル）を</a:t>
            </a:r>
            <a:r>
              <a:rPr lang="en-US" altLang="ja-JP" dirty="0"/>
              <a:t>990</a:t>
            </a:r>
            <a:r>
              <a:rPr lang="ja-JP" altLang="en-US" dirty="0"/>
              <a:t>ドルで購入できるコールオプションの価格</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5181747-C4D6-28EF-DFCD-8E26DCF40883}"/>
                  </a:ext>
                </a:extLst>
              </p:cNvPr>
              <p:cNvSpPr txBox="1"/>
              <p:nvPr/>
            </p:nvSpPr>
            <p:spPr>
              <a:xfrm>
                <a:off x="4556521" y="3355597"/>
                <a:ext cx="2942857"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+0.987654∙</m:t>
                      </m:r>
                      <m:r>
                        <a:rPr kumimoji="1" lang="en-US" altLang="ja-JP" b="0" i="1" smtClean="0">
                          <a:latin typeface="Cambria Math" panose="02040503050406030204" pitchFamily="18" charset="0"/>
                          <a:ea typeface="Cambria Math" panose="02040503050406030204" pitchFamily="18" charset="0"/>
                        </a:rPr>
                        <m:t>𝑦</m:t>
                      </m:r>
                      <m:r>
                        <a:rPr kumimoji="1" lang="en-US" altLang="ja-JP" b="0" i="1" smtClean="0">
                          <a:latin typeface="Cambria Math" panose="02040503050406030204" pitchFamily="18" charset="0"/>
                          <a:ea typeface="Cambria Math" panose="02040503050406030204" pitchFamily="18" charset="0"/>
                        </a:rPr>
                        <m:t>=0</m:t>
                      </m:r>
                    </m:oMath>
                  </m:oMathPara>
                </a14:m>
                <a:endParaRPr kumimoji="1" lang="en-US" altLang="ja-JP"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+0.992556=2.556</m:t>
                      </m:r>
                    </m:oMath>
                  </m:oMathPara>
                </a14:m>
                <a:endParaRPr kumimoji="1" lang="en-US" altLang="ja-JP" b="0"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=−515.000, </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=521.4375</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E5181747-C4D6-28EF-DFCD-8E26DCF40883}"/>
                  </a:ext>
                </a:extLst>
              </p:cNvPr>
              <p:cNvSpPr txBox="1">
                <a:spLocks noRot="1" noChangeAspect="1" noMove="1" noResize="1" noEditPoints="1" noAdjustHandles="1" noChangeArrowheads="1" noChangeShapeType="1" noTextEdit="1"/>
              </p:cNvSpPr>
              <p:nvPr/>
            </p:nvSpPr>
            <p:spPr>
              <a:xfrm>
                <a:off x="4556521" y="3355597"/>
                <a:ext cx="2942857" cy="830997"/>
              </a:xfrm>
              <a:prstGeom prst="rect">
                <a:avLst/>
              </a:prstGeom>
              <a:blipFill>
                <a:blip r:embed="rId3"/>
                <a:stretch>
                  <a:fillRect l="-621" r="-1656" b="-7299"/>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E70FBD2B-97D6-C6E1-6E19-C06637D4F114}"/>
              </a:ext>
            </a:extLst>
          </p:cNvPr>
          <p:cNvSpPr txBox="1"/>
          <p:nvPr/>
        </p:nvSpPr>
        <p:spPr>
          <a:xfrm>
            <a:off x="3209821" y="4353339"/>
            <a:ext cx="5934179" cy="646331"/>
          </a:xfrm>
          <a:prstGeom prst="rect">
            <a:avLst/>
          </a:prstGeom>
          <a:noFill/>
        </p:spPr>
        <p:txBody>
          <a:bodyPr wrap="square" rtlCol="0">
            <a:spAutoFit/>
          </a:bodyPr>
          <a:lstStyle/>
          <a:p>
            <a:r>
              <a:rPr kumimoji="1" lang="en-US" altLang="ja-JP" dirty="0"/>
              <a:t>521.4375</a:t>
            </a:r>
            <a:r>
              <a:rPr kumimoji="1" lang="ja-JP" altLang="en-US" dirty="0"/>
              <a:t>ドル分の１年ゼロ債を購入し、</a:t>
            </a:r>
            <a:r>
              <a:rPr kumimoji="1" lang="en-US" altLang="ja-JP" dirty="0"/>
              <a:t>515.000</a:t>
            </a:r>
            <a:r>
              <a:rPr kumimoji="1" lang="ja-JP" altLang="en-US" dirty="0"/>
              <a:t>ドル分の</a:t>
            </a:r>
            <a:r>
              <a:rPr kumimoji="1" lang="en-US" altLang="ja-JP" dirty="0"/>
              <a:t>6</a:t>
            </a:r>
            <a:r>
              <a:rPr kumimoji="1" lang="ja-JP" altLang="en-US" dirty="0"/>
              <a:t>か月ゼロ債を空売りすることで複製可能</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A1CB9A4-0781-7B76-622A-85BE473E24DA}"/>
                  </a:ext>
                </a:extLst>
              </p:cNvPr>
              <p:cNvSpPr txBox="1"/>
              <p:nvPr/>
            </p:nvSpPr>
            <p:spPr>
              <a:xfrm>
                <a:off x="5383890" y="5453209"/>
                <a:ext cx="33390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ja-JP"/>
                        <m:t>521.4375⋅0.978842−515.000⋅0.980</m:t>
                      </m:r>
                    </m:oMath>
                  </m:oMathPara>
                </a14:m>
                <a:endParaRPr lang="en-US" altLang="ja-JP" dirty="0"/>
              </a:p>
            </p:txBody>
          </p:sp>
        </mc:Choice>
        <mc:Fallback xmlns="">
          <p:sp>
            <p:nvSpPr>
              <p:cNvPr id="14" name="テキスト ボックス 13">
                <a:extLst>
                  <a:ext uri="{FF2B5EF4-FFF2-40B4-BE49-F238E27FC236}">
                    <a16:creationId xmlns:a16="http://schemas.microsoft.com/office/drawing/2014/main" id="{3A1CB9A4-0781-7B76-622A-85BE473E24DA}"/>
                  </a:ext>
                </a:extLst>
              </p:cNvPr>
              <p:cNvSpPr txBox="1">
                <a:spLocks noRot="1" noChangeAspect="1" noMove="1" noResize="1" noEditPoints="1" noAdjustHandles="1" noChangeArrowheads="1" noChangeShapeType="1" noTextEdit="1"/>
              </p:cNvSpPr>
              <p:nvPr/>
            </p:nvSpPr>
            <p:spPr>
              <a:xfrm>
                <a:off x="5383890" y="5453209"/>
                <a:ext cx="3339056" cy="276999"/>
              </a:xfrm>
              <a:prstGeom prst="rect">
                <a:avLst/>
              </a:prstGeom>
              <a:blipFill>
                <a:blip r:embed="rId4"/>
                <a:stretch>
                  <a:fillRect l="-1095" r="-1460" b="-88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8517548-4759-7262-6B3A-164F57E58D63}"/>
                  </a:ext>
                </a:extLst>
              </p:cNvPr>
              <p:cNvSpPr txBox="1"/>
              <p:nvPr/>
            </p:nvSpPr>
            <p:spPr>
              <a:xfrm>
                <a:off x="3209821" y="5391015"/>
                <a:ext cx="2416398" cy="3729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ja-JP" altLang="en-US" i="1" smtClean="0">
                          <a:latin typeface="Cambria Math" panose="02040503050406030204" pitchFamily="18" charset="0"/>
                        </a:rPr>
                        <m:t>オプション価格</m:t>
                      </m:r>
                      <m:r>
                        <m:rPr>
                          <m:nor/>
                        </m:rPr>
                        <a:rPr lang="en-US" altLang="ja-JP" b="0" i="0" smtClean="0">
                          <a:latin typeface="Cambria Math" panose="02040503050406030204" pitchFamily="18" charset="0"/>
                        </a:rPr>
                        <m:t> = </m:t>
                      </m:r>
                    </m:oMath>
                  </m:oMathPara>
                </a14:m>
                <a:endParaRPr lang="ja-JP" altLang="en-US" dirty="0"/>
              </a:p>
            </p:txBody>
          </p:sp>
        </mc:Choice>
        <mc:Fallback xmlns="">
          <p:sp>
            <p:nvSpPr>
              <p:cNvPr id="16" name="テキスト ボックス 15">
                <a:extLst>
                  <a:ext uri="{FF2B5EF4-FFF2-40B4-BE49-F238E27FC236}">
                    <a16:creationId xmlns:a16="http://schemas.microsoft.com/office/drawing/2014/main" id="{E8517548-4759-7262-6B3A-164F57E58D63}"/>
                  </a:ext>
                </a:extLst>
              </p:cNvPr>
              <p:cNvSpPr txBox="1">
                <a:spLocks noRot="1" noChangeAspect="1" noMove="1" noResize="1" noEditPoints="1" noAdjustHandles="1" noChangeArrowheads="1" noChangeShapeType="1" noTextEdit="1"/>
              </p:cNvSpPr>
              <p:nvPr/>
            </p:nvSpPr>
            <p:spPr>
              <a:xfrm>
                <a:off x="3209821" y="5391015"/>
                <a:ext cx="2416398" cy="372987"/>
              </a:xfrm>
              <a:prstGeom prst="rect">
                <a:avLst/>
              </a:prstGeom>
              <a:blipFill>
                <a:blip r:embed="rId5"/>
                <a:stretch>
                  <a:fillRect b="-48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1E0FE133-792A-39B5-BC67-9CAEA98B6FFB}"/>
                  </a:ext>
                </a:extLst>
              </p:cNvPr>
              <p:cNvSpPr txBox="1"/>
              <p:nvPr/>
            </p:nvSpPr>
            <p:spPr>
              <a:xfrm>
                <a:off x="5101321" y="5730204"/>
                <a:ext cx="3667671"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=0.504&lt;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0.5</m:t>
                          </m:r>
                          <m:r>
                            <a:rPr kumimoji="1" lang="en-US" altLang="ja-JP" b="0" i="1" smtClean="0">
                              <a:latin typeface="Cambria Math" panose="02040503050406030204" pitchFamily="18" charset="0"/>
                              <a:ea typeface="Cambria Math" panose="02040503050406030204" pitchFamily="18" charset="0"/>
                            </a:rPr>
                            <m:t>×(0+2.556)</m:t>
                          </m:r>
                        </m:num>
                        <m:den>
                          <m:r>
                            <a:rPr kumimoji="1" lang="en-US" altLang="ja-JP" b="0" i="1" smtClean="0">
                              <a:latin typeface="Cambria Math" panose="02040503050406030204" pitchFamily="18" charset="0"/>
                            </a:rPr>
                            <m:t>1.02</m:t>
                          </m:r>
                        </m:den>
                      </m:f>
                      <m:r>
                        <a:rPr kumimoji="1" lang="en-US" altLang="ja-JP" b="0" i="1" smtClean="0">
                          <a:latin typeface="Cambria Math" panose="02040503050406030204" pitchFamily="18" charset="0"/>
                        </a:rPr>
                        <m:t> =1.25</m:t>
                      </m:r>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1E0FE133-792A-39B5-BC67-9CAEA98B6FFB}"/>
                  </a:ext>
                </a:extLst>
              </p:cNvPr>
              <p:cNvSpPr txBox="1">
                <a:spLocks noRot="1" noChangeAspect="1" noMove="1" noResize="1" noEditPoints="1" noAdjustHandles="1" noChangeArrowheads="1" noChangeShapeType="1" noTextEdit="1"/>
              </p:cNvSpPr>
              <p:nvPr/>
            </p:nvSpPr>
            <p:spPr>
              <a:xfrm>
                <a:off x="5101321" y="5730204"/>
                <a:ext cx="3667671" cy="527580"/>
              </a:xfrm>
              <a:prstGeom prst="rect">
                <a:avLst/>
              </a:prstGeom>
              <a:blipFill>
                <a:blip r:embed="rId6"/>
                <a:stretch>
                  <a:fillRect/>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057EBE0C-11E1-B561-6F89-E45075FD6AD0}"/>
              </a:ext>
            </a:extLst>
          </p:cNvPr>
          <p:cNvSpPr txBox="1"/>
          <p:nvPr/>
        </p:nvSpPr>
        <p:spPr>
          <a:xfrm>
            <a:off x="421017" y="98531"/>
            <a:ext cx="7986199" cy="584775"/>
          </a:xfrm>
          <a:prstGeom prst="rect">
            <a:avLst/>
          </a:prstGeom>
          <a:noFill/>
        </p:spPr>
        <p:txBody>
          <a:bodyPr wrap="square" rtlCol="0">
            <a:spAutoFit/>
          </a:bodyPr>
          <a:lstStyle/>
          <a:p>
            <a:r>
              <a:rPr lang="ja-JP" altLang="en-US" sz="3200" dirty="0"/>
              <a:t>7.2 ARBITRAGE PRICING OF DERIVATIVES</a:t>
            </a:r>
          </a:p>
        </p:txBody>
      </p:sp>
      <p:sp>
        <p:nvSpPr>
          <p:cNvPr id="23" name="正方形/長方形 22">
            <a:extLst>
              <a:ext uri="{FF2B5EF4-FFF2-40B4-BE49-F238E27FC236}">
                <a16:creationId xmlns:a16="http://schemas.microsoft.com/office/drawing/2014/main" id="{B4820811-6E11-3738-E675-D3BE6C4C57E4}"/>
              </a:ext>
            </a:extLst>
          </p:cNvPr>
          <p:cNvSpPr/>
          <p:nvPr/>
        </p:nvSpPr>
        <p:spPr>
          <a:xfrm>
            <a:off x="113094" y="3836863"/>
            <a:ext cx="2942857" cy="189334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95992690-2E56-A2AF-37DE-B2561B3E9C02}"/>
              </a:ext>
            </a:extLst>
          </p:cNvPr>
          <p:cNvCxnSpPr/>
          <p:nvPr/>
        </p:nvCxnSpPr>
        <p:spPr>
          <a:xfrm>
            <a:off x="6321856" y="6316990"/>
            <a:ext cx="244713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7B4DD74-A485-3185-2CB6-1CECBD6001F9}"/>
              </a:ext>
            </a:extLst>
          </p:cNvPr>
          <p:cNvSpPr txBox="1"/>
          <p:nvPr/>
        </p:nvSpPr>
        <p:spPr>
          <a:xfrm>
            <a:off x="6769188" y="6316990"/>
            <a:ext cx="1684074" cy="369332"/>
          </a:xfrm>
          <a:prstGeom prst="rect">
            <a:avLst/>
          </a:prstGeom>
          <a:noFill/>
        </p:spPr>
        <p:txBody>
          <a:bodyPr wrap="square" rtlCol="0">
            <a:spAutoFit/>
          </a:bodyPr>
          <a:lstStyle/>
          <a:p>
            <a:r>
              <a:rPr kumimoji="1" lang="ja-JP" altLang="en-US" dirty="0">
                <a:solidFill>
                  <a:srgbClr val="0000FF"/>
                </a:solidFill>
              </a:rPr>
              <a:t>割引現在価値</a:t>
            </a:r>
          </a:p>
        </p:txBody>
      </p:sp>
    </p:spTree>
    <p:extLst>
      <p:ext uri="{BB962C8B-B14F-4D97-AF65-F5344CB8AC3E}">
        <p14:creationId xmlns:p14="http://schemas.microsoft.com/office/powerpoint/2010/main" val="3742890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E5F90-5D06-A8B1-5463-8B565A519FE3}"/>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761197C-5537-9CA6-C142-CB5295CEA397}"/>
              </a:ext>
            </a:extLst>
          </p:cNvPr>
          <p:cNvSpPr txBox="1"/>
          <p:nvPr/>
        </p:nvSpPr>
        <p:spPr>
          <a:xfrm>
            <a:off x="421017" y="98531"/>
            <a:ext cx="7986199" cy="584775"/>
          </a:xfrm>
          <a:prstGeom prst="rect">
            <a:avLst/>
          </a:prstGeom>
          <a:noFill/>
        </p:spPr>
        <p:txBody>
          <a:bodyPr wrap="square" rtlCol="0">
            <a:spAutoFit/>
          </a:bodyPr>
          <a:lstStyle/>
          <a:p>
            <a:r>
              <a:rPr lang="en-US" altLang="ja-JP" sz="3200" dirty="0"/>
              <a:t>7.3 RISK‐NEUTRAL PRICING Risk</a:t>
            </a:r>
            <a:endParaRPr lang="ja-JP" altLang="en-US" sz="3200" dirty="0"/>
          </a:p>
        </p:txBody>
      </p:sp>
      <p:pic>
        <p:nvPicPr>
          <p:cNvPr id="3" name="図 2">
            <a:extLst>
              <a:ext uri="{FF2B5EF4-FFF2-40B4-BE49-F238E27FC236}">
                <a16:creationId xmlns:a16="http://schemas.microsoft.com/office/drawing/2014/main" id="{438589CD-7FCA-6090-FC60-A059B8AF5958}"/>
              </a:ext>
            </a:extLst>
          </p:cNvPr>
          <p:cNvPicPr>
            <a:picLocks noChangeAspect="1"/>
          </p:cNvPicPr>
          <p:nvPr/>
        </p:nvPicPr>
        <p:blipFill>
          <a:blip r:embed="rId2"/>
          <a:srcRect l="47102" t="43785" r="501"/>
          <a:stretch/>
        </p:blipFill>
        <p:spPr>
          <a:xfrm>
            <a:off x="632974" y="3429000"/>
            <a:ext cx="3708352" cy="2323214"/>
          </a:xfrm>
          <a:prstGeom prst="rect">
            <a:avLst/>
          </a:prstGeom>
        </p:spPr>
      </p:pic>
      <p:sp>
        <p:nvSpPr>
          <p:cNvPr id="4" name="テキスト ボックス 3">
            <a:extLst>
              <a:ext uri="{FF2B5EF4-FFF2-40B4-BE49-F238E27FC236}">
                <a16:creationId xmlns:a16="http://schemas.microsoft.com/office/drawing/2014/main" id="{127066CC-FB8C-2657-0278-AA08599A6F86}"/>
              </a:ext>
            </a:extLst>
          </p:cNvPr>
          <p:cNvSpPr txBox="1"/>
          <p:nvPr/>
        </p:nvSpPr>
        <p:spPr>
          <a:xfrm>
            <a:off x="1188322" y="4827716"/>
            <a:ext cx="627321" cy="369332"/>
          </a:xfrm>
          <a:prstGeom prst="rect">
            <a:avLst/>
          </a:prstGeom>
          <a:solidFill>
            <a:schemeClr val="bg1"/>
          </a:solidFill>
        </p:spPr>
        <p:txBody>
          <a:bodyPr wrap="square" rtlCol="0">
            <a:spAutoFit/>
          </a:bodyPr>
          <a:lstStyle/>
          <a:p>
            <a:r>
              <a:rPr kumimoji="1" lang="en-US" altLang="ja-JP" dirty="0"/>
              <a:t>1-p</a:t>
            </a:r>
            <a:endParaRPr kumimoji="1" lang="ja-JP" altLang="en-US" dirty="0"/>
          </a:p>
        </p:txBody>
      </p:sp>
      <p:sp>
        <p:nvSpPr>
          <p:cNvPr id="5" name="テキスト ボックス 4">
            <a:extLst>
              <a:ext uri="{FF2B5EF4-FFF2-40B4-BE49-F238E27FC236}">
                <a16:creationId xmlns:a16="http://schemas.microsoft.com/office/drawing/2014/main" id="{9E44C8A4-7BD8-FA76-43A5-AE9E105CADAA}"/>
              </a:ext>
            </a:extLst>
          </p:cNvPr>
          <p:cNvSpPr txBox="1"/>
          <p:nvPr/>
        </p:nvSpPr>
        <p:spPr>
          <a:xfrm>
            <a:off x="1388224" y="4066711"/>
            <a:ext cx="427419" cy="369332"/>
          </a:xfrm>
          <a:prstGeom prst="rect">
            <a:avLst/>
          </a:prstGeom>
          <a:solidFill>
            <a:schemeClr val="bg1"/>
          </a:solidFill>
        </p:spPr>
        <p:txBody>
          <a:bodyPr wrap="square" rtlCol="0">
            <a:spAutoFit/>
          </a:bodyPr>
          <a:lstStyle/>
          <a:p>
            <a:r>
              <a:rPr kumimoji="1" lang="en-US" altLang="ja-JP" dirty="0"/>
              <a:t>p</a:t>
            </a:r>
            <a:endParaRPr kumimoji="1" lang="ja-JP" altLang="en-US" dirty="0"/>
          </a:p>
        </p:txBody>
      </p:sp>
      <p:sp>
        <p:nvSpPr>
          <p:cNvPr id="7" name="テキスト ボックス 6">
            <a:extLst>
              <a:ext uri="{FF2B5EF4-FFF2-40B4-BE49-F238E27FC236}">
                <a16:creationId xmlns:a16="http://schemas.microsoft.com/office/drawing/2014/main" id="{24ED6C22-21D4-7056-D4DE-7B88BFD0FC28}"/>
              </a:ext>
            </a:extLst>
          </p:cNvPr>
          <p:cNvSpPr txBox="1"/>
          <p:nvPr/>
        </p:nvSpPr>
        <p:spPr>
          <a:xfrm>
            <a:off x="236822" y="897639"/>
            <a:ext cx="8433532" cy="923330"/>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dirty="0"/>
              <a:t>リスク中立確率：アップ・ダウン状態の確率に関し、期待割引価値と市場価格を等しくするような確率</a:t>
            </a:r>
            <a:endParaRPr kumimoji="1" lang="en-US" altLang="ja-JP" dirty="0"/>
          </a:p>
          <a:p>
            <a:pPr marL="285750" indent="-285750">
              <a:buFont typeface="Wingdings" panose="05000000000000000000" pitchFamily="2" charset="2"/>
              <a:buChar char="n"/>
            </a:pPr>
            <a:r>
              <a:rPr kumimoji="1" lang="ja-JP" altLang="en-US" dirty="0"/>
              <a:t>オプション価格も期待割引価値と市場価格で一致する</a:t>
            </a:r>
            <a:endParaRPr kumimoji="1" lang="en-US" altLang="ja-JP" dirty="0"/>
          </a:p>
        </p:txBody>
      </p:sp>
    </p:spTree>
    <p:extLst>
      <p:ext uri="{BB962C8B-B14F-4D97-AF65-F5344CB8AC3E}">
        <p14:creationId xmlns:p14="http://schemas.microsoft.com/office/powerpoint/2010/main" val="1930599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7822F-A4DB-487B-BE7D-D82CE51A73C4}"/>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F8F7BA7-1C20-C16B-BD55-60007A9EA0D6}"/>
              </a:ext>
            </a:extLst>
          </p:cNvPr>
          <p:cNvSpPr txBox="1"/>
          <p:nvPr/>
        </p:nvSpPr>
        <p:spPr>
          <a:xfrm>
            <a:off x="1" y="98531"/>
            <a:ext cx="8984512" cy="584775"/>
          </a:xfrm>
          <a:prstGeom prst="rect">
            <a:avLst/>
          </a:prstGeom>
          <a:noFill/>
        </p:spPr>
        <p:txBody>
          <a:bodyPr wrap="square" rtlCol="0">
            <a:spAutoFit/>
          </a:bodyPr>
          <a:lstStyle/>
          <a:p>
            <a:r>
              <a:rPr lang="en-US" altLang="ja-JP" sz="3200" dirty="0"/>
              <a:t>7.4 ARBITRAGE PRICING IN A MULTI‐PERIOD SETTING </a:t>
            </a:r>
            <a:endParaRPr lang="ja-JP" altLang="en-US" sz="3200" dirty="0"/>
          </a:p>
        </p:txBody>
      </p:sp>
      <p:pic>
        <p:nvPicPr>
          <p:cNvPr id="4" name="図 3">
            <a:extLst>
              <a:ext uri="{FF2B5EF4-FFF2-40B4-BE49-F238E27FC236}">
                <a16:creationId xmlns:a16="http://schemas.microsoft.com/office/drawing/2014/main" id="{677234D5-C554-3EEE-9831-256DCEA4A220}"/>
              </a:ext>
            </a:extLst>
          </p:cNvPr>
          <p:cNvPicPr>
            <a:picLocks noChangeAspect="1"/>
          </p:cNvPicPr>
          <p:nvPr/>
        </p:nvPicPr>
        <p:blipFill>
          <a:blip r:embed="rId2"/>
          <a:stretch>
            <a:fillRect/>
          </a:stretch>
        </p:blipFill>
        <p:spPr>
          <a:xfrm>
            <a:off x="818041" y="2647506"/>
            <a:ext cx="3333273" cy="2063835"/>
          </a:xfrm>
          <a:prstGeom prst="rect">
            <a:avLst/>
          </a:prstGeom>
        </p:spPr>
      </p:pic>
      <p:pic>
        <p:nvPicPr>
          <p:cNvPr id="6" name="図 5">
            <a:extLst>
              <a:ext uri="{FF2B5EF4-FFF2-40B4-BE49-F238E27FC236}">
                <a16:creationId xmlns:a16="http://schemas.microsoft.com/office/drawing/2014/main" id="{30A34CA2-5B27-8D0C-07F5-823A76107CC3}"/>
              </a:ext>
            </a:extLst>
          </p:cNvPr>
          <p:cNvPicPr>
            <a:picLocks noChangeAspect="1"/>
          </p:cNvPicPr>
          <p:nvPr/>
        </p:nvPicPr>
        <p:blipFill>
          <a:blip r:embed="rId3"/>
          <a:stretch>
            <a:fillRect/>
          </a:stretch>
        </p:blipFill>
        <p:spPr>
          <a:xfrm>
            <a:off x="4992688" y="2090215"/>
            <a:ext cx="2534004" cy="1114581"/>
          </a:xfrm>
          <a:prstGeom prst="rect">
            <a:avLst/>
          </a:prstGeom>
        </p:spPr>
      </p:pic>
      <p:pic>
        <p:nvPicPr>
          <p:cNvPr id="8" name="図 7">
            <a:extLst>
              <a:ext uri="{FF2B5EF4-FFF2-40B4-BE49-F238E27FC236}">
                <a16:creationId xmlns:a16="http://schemas.microsoft.com/office/drawing/2014/main" id="{83E1F4FF-19D6-2FA3-BA01-57BB75FA2C5C}"/>
              </a:ext>
            </a:extLst>
          </p:cNvPr>
          <p:cNvPicPr>
            <a:picLocks noChangeAspect="1"/>
          </p:cNvPicPr>
          <p:nvPr/>
        </p:nvPicPr>
        <p:blipFill>
          <a:blip r:embed="rId4"/>
          <a:stretch>
            <a:fillRect/>
          </a:stretch>
        </p:blipFill>
        <p:spPr>
          <a:xfrm>
            <a:off x="5002215" y="3606287"/>
            <a:ext cx="2524477" cy="1105054"/>
          </a:xfrm>
          <a:prstGeom prst="rect">
            <a:avLst/>
          </a:prstGeom>
        </p:spPr>
      </p:pic>
      <p:pic>
        <p:nvPicPr>
          <p:cNvPr id="10" name="図 9">
            <a:extLst>
              <a:ext uri="{FF2B5EF4-FFF2-40B4-BE49-F238E27FC236}">
                <a16:creationId xmlns:a16="http://schemas.microsoft.com/office/drawing/2014/main" id="{22A9331E-1383-E3C6-A0A2-F2BF6C65BB1A}"/>
              </a:ext>
            </a:extLst>
          </p:cNvPr>
          <p:cNvPicPr>
            <a:picLocks noChangeAspect="1"/>
          </p:cNvPicPr>
          <p:nvPr/>
        </p:nvPicPr>
        <p:blipFill>
          <a:blip r:embed="rId5"/>
          <a:stretch>
            <a:fillRect/>
          </a:stretch>
        </p:blipFill>
        <p:spPr>
          <a:xfrm>
            <a:off x="4819246" y="5054353"/>
            <a:ext cx="2610214" cy="1076475"/>
          </a:xfrm>
          <a:prstGeom prst="rect">
            <a:avLst/>
          </a:prstGeom>
        </p:spPr>
      </p:pic>
    </p:spTree>
    <p:extLst>
      <p:ext uri="{BB962C8B-B14F-4D97-AF65-F5344CB8AC3E}">
        <p14:creationId xmlns:p14="http://schemas.microsoft.com/office/powerpoint/2010/main" val="64482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C6581-BA51-BD21-9F75-FDBBC5812F77}"/>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4BAF923-4752-07E5-8670-9D28120080E0}"/>
              </a:ext>
            </a:extLst>
          </p:cNvPr>
          <p:cNvSpPr txBox="1"/>
          <p:nvPr/>
        </p:nvSpPr>
        <p:spPr>
          <a:xfrm>
            <a:off x="1" y="98531"/>
            <a:ext cx="8984512" cy="584775"/>
          </a:xfrm>
          <a:prstGeom prst="rect">
            <a:avLst/>
          </a:prstGeom>
          <a:noFill/>
        </p:spPr>
        <p:txBody>
          <a:bodyPr wrap="square" rtlCol="0">
            <a:spAutoFit/>
          </a:bodyPr>
          <a:lstStyle/>
          <a:p>
            <a:r>
              <a:rPr lang="en-US" altLang="ja-JP" sz="3200" dirty="0"/>
              <a:t>7.4 ARBITRAGE PRICING IN A MULTI‐PERIOD SETTING </a:t>
            </a:r>
            <a:endParaRPr lang="ja-JP" altLang="en-US" sz="3200" dirty="0"/>
          </a:p>
        </p:txBody>
      </p:sp>
      <p:pic>
        <p:nvPicPr>
          <p:cNvPr id="4" name="図 3">
            <a:extLst>
              <a:ext uri="{FF2B5EF4-FFF2-40B4-BE49-F238E27FC236}">
                <a16:creationId xmlns:a16="http://schemas.microsoft.com/office/drawing/2014/main" id="{4D054D3F-BF2C-98A2-E89A-8D693AC0C00E}"/>
              </a:ext>
            </a:extLst>
          </p:cNvPr>
          <p:cNvPicPr>
            <a:picLocks noChangeAspect="1"/>
          </p:cNvPicPr>
          <p:nvPr/>
        </p:nvPicPr>
        <p:blipFill>
          <a:blip r:embed="rId2"/>
          <a:stretch>
            <a:fillRect/>
          </a:stretch>
        </p:blipFill>
        <p:spPr>
          <a:xfrm>
            <a:off x="632524" y="1754373"/>
            <a:ext cx="3174703" cy="1986088"/>
          </a:xfrm>
          <a:prstGeom prst="rect">
            <a:avLst/>
          </a:prstGeom>
        </p:spPr>
      </p:pic>
      <p:pic>
        <p:nvPicPr>
          <p:cNvPr id="6" name="図 5">
            <a:extLst>
              <a:ext uri="{FF2B5EF4-FFF2-40B4-BE49-F238E27FC236}">
                <a16:creationId xmlns:a16="http://schemas.microsoft.com/office/drawing/2014/main" id="{9162F287-15ED-FEE6-DFFB-F3E4B8D10A70}"/>
              </a:ext>
            </a:extLst>
          </p:cNvPr>
          <p:cNvPicPr>
            <a:picLocks noChangeAspect="1"/>
          </p:cNvPicPr>
          <p:nvPr/>
        </p:nvPicPr>
        <p:blipFill>
          <a:blip r:embed="rId3"/>
          <a:stretch>
            <a:fillRect/>
          </a:stretch>
        </p:blipFill>
        <p:spPr>
          <a:xfrm>
            <a:off x="4719997" y="1092293"/>
            <a:ext cx="3791479" cy="1324160"/>
          </a:xfrm>
          <a:prstGeom prst="rect">
            <a:avLst/>
          </a:prstGeom>
        </p:spPr>
      </p:pic>
      <p:pic>
        <p:nvPicPr>
          <p:cNvPr id="8" name="図 7">
            <a:extLst>
              <a:ext uri="{FF2B5EF4-FFF2-40B4-BE49-F238E27FC236}">
                <a16:creationId xmlns:a16="http://schemas.microsoft.com/office/drawing/2014/main" id="{65CA5066-AE75-6288-9C1F-82AA7F7ADE19}"/>
              </a:ext>
            </a:extLst>
          </p:cNvPr>
          <p:cNvPicPr>
            <a:picLocks noChangeAspect="1"/>
          </p:cNvPicPr>
          <p:nvPr/>
        </p:nvPicPr>
        <p:blipFill>
          <a:blip r:embed="rId4"/>
          <a:stretch>
            <a:fillRect/>
          </a:stretch>
        </p:blipFill>
        <p:spPr>
          <a:xfrm>
            <a:off x="4315127" y="2825440"/>
            <a:ext cx="4601217" cy="1133633"/>
          </a:xfrm>
          <a:prstGeom prst="rect">
            <a:avLst/>
          </a:prstGeom>
        </p:spPr>
      </p:pic>
      <p:pic>
        <p:nvPicPr>
          <p:cNvPr id="10" name="図 9">
            <a:extLst>
              <a:ext uri="{FF2B5EF4-FFF2-40B4-BE49-F238E27FC236}">
                <a16:creationId xmlns:a16="http://schemas.microsoft.com/office/drawing/2014/main" id="{8E9E36C7-EDA8-05BC-3A2A-8915F10C964B}"/>
              </a:ext>
            </a:extLst>
          </p:cNvPr>
          <p:cNvPicPr>
            <a:picLocks noChangeAspect="1"/>
          </p:cNvPicPr>
          <p:nvPr/>
        </p:nvPicPr>
        <p:blipFill>
          <a:blip r:embed="rId5"/>
          <a:stretch>
            <a:fillRect/>
          </a:stretch>
        </p:blipFill>
        <p:spPr>
          <a:xfrm>
            <a:off x="3807227" y="3625500"/>
            <a:ext cx="4896533" cy="2372056"/>
          </a:xfrm>
          <a:prstGeom prst="rect">
            <a:avLst/>
          </a:prstGeom>
        </p:spPr>
      </p:pic>
    </p:spTree>
    <p:extLst>
      <p:ext uri="{BB962C8B-B14F-4D97-AF65-F5344CB8AC3E}">
        <p14:creationId xmlns:p14="http://schemas.microsoft.com/office/powerpoint/2010/main" val="3268079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14CD2-37DB-4A5E-A822-5971ECA6D886}"/>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CA537F4-4BC5-1A99-1F5C-5E18119587C6}"/>
              </a:ext>
            </a:extLst>
          </p:cNvPr>
          <p:cNvSpPr txBox="1"/>
          <p:nvPr/>
        </p:nvSpPr>
        <p:spPr>
          <a:xfrm>
            <a:off x="1" y="98531"/>
            <a:ext cx="8984512" cy="584775"/>
          </a:xfrm>
          <a:prstGeom prst="rect">
            <a:avLst/>
          </a:prstGeom>
          <a:noFill/>
        </p:spPr>
        <p:txBody>
          <a:bodyPr wrap="square" rtlCol="0">
            <a:spAutoFit/>
          </a:bodyPr>
          <a:lstStyle/>
          <a:p>
            <a:r>
              <a:rPr lang="en-US" altLang="ja-JP" sz="3200" dirty="0"/>
              <a:t>7.4 ARBITRAGE PRICING IN A MULTI‐PERIOD SETTING </a:t>
            </a:r>
            <a:endParaRPr lang="ja-JP" altLang="en-US" sz="3200" dirty="0"/>
          </a:p>
        </p:txBody>
      </p:sp>
      <p:pic>
        <p:nvPicPr>
          <p:cNvPr id="4" name="図 3">
            <a:extLst>
              <a:ext uri="{FF2B5EF4-FFF2-40B4-BE49-F238E27FC236}">
                <a16:creationId xmlns:a16="http://schemas.microsoft.com/office/drawing/2014/main" id="{E07E0E85-B92A-E6A3-9465-FA1073AEC1DC}"/>
              </a:ext>
            </a:extLst>
          </p:cNvPr>
          <p:cNvPicPr>
            <a:picLocks noChangeAspect="1"/>
          </p:cNvPicPr>
          <p:nvPr/>
        </p:nvPicPr>
        <p:blipFill>
          <a:blip r:embed="rId2"/>
          <a:stretch>
            <a:fillRect/>
          </a:stretch>
        </p:blipFill>
        <p:spPr>
          <a:xfrm>
            <a:off x="585231" y="914049"/>
            <a:ext cx="4180601" cy="2637225"/>
          </a:xfrm>
          <a:prstGeom prst="rect">
            <a:avLst/>
          </a:prstGeom>
        </p:spPr>
      </p:pic>
      <p:pic>
        <p:nvPicPr>
          <p:cNvPr id="6" name="図 5">
            <a:extLst>
              <a:ext uri="{FF2B5EF4-FFF2-40B4-BE49-F238E27FC236}">
                <a16:creationId xmlns:a16="http://schemas.microsoft.com/office/drawing/2014/main" id="{2190998D-11FB-BE86-E23D-DBBB92874C82}"/>
              </a:ext>
            </a:extLst>
          </p:cNvPr>
          <p:cNvPicPr>
            <a:picLocks noChangeAspect="1"/>
          </p:cNvPicPr>
          <p:nvPr/>
        </p:nvPicPr>
        <p:blipFill>
          <a:blip r:embed="rId3"/>
          <a:stretch>
            <a:fillRect/>
          </a:stretch>
        </p:blipFill>
        <p:spPr>
          <a:xfrm>
            <a:off x="4661321" y="1185339"/>
            <a:ext cx="4010585" cy="2743583"/>
          </a:xfrm>
          <a:prstGeom prst="rect">
            <a:avLst/>
          </a:prstGeom>
        </p:spPr>
      </p:pic>
      <p:pic>
        <p:nvPicPr>
          <p:cNvPr id="8" name="図 7">
            <a:extLst>
              <a:ext uri="{FF2B5EF4-FFF2-40B4-BE49-F238E27FC236}">
                <a16:creationId xmlns:a16="http://schemas.microsoft.com/office/drawing/2014/main" id="{C322E6D2-0F95-5938-7CD1-C38457D23595}"/>
              </a:ext>
            </a:extLst>
          </p:cNvPr>
          <p:cNvPicPr>
            <a:picLocks noChangeAspect="1"/>
          </p:cNvPicPr>
          <p:nvPr/>
        </p:nvPicPr>
        <p:blipFill>
          <a:blip r:embed="rId4"/>
          <a:stretch>
            <a:fillRect/>
          </a:stretch>
        </p:blipFill>
        <p:spPr>
          <a:xfrm>
            <a:off x="3809447" y="2996156"/>
            <a:ext cx="3395944" cy="2114302"/>
          </a:xfrm>
          <a:prstGeom prst="rect">
            <a:avLst/>
          </a:prstGeom>
        </p:spPr>
      </p:pic>
    </p:spTree>
    <p:extLst>
      <p:ext uri="{BB962C8B-B14F-4D97-AF65-F5344CB8AC3E}">
        <p14:creationId xmlns:p14="http://schemas.microsoft.com/office/powerpoint/2010/main" val="28332001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8109C-B780-532C-42B3-55395F09196B}"/>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E639B89-C7C8-559E-7F9B-A7EAB4CB3060}"/>
              </a:ext>
            </a:extLst>
          </p:cNvPr>
          <p:cNvSpPr txBox="1"/>
          <p:nvPr/>
        </p:nvSpPr>
        <p:spPr>
          <a:xfrm>
            <a:off x="1" y="98531"/>
            <a:ext cx="8984512" cy="584775"/>
          </a:xfrm>
          <a:prstGeom prst="rect">
            <a:avLst/>
          </a:prstGeom>
          <a:noFill/>
        </p:spPr>
        <p:txBody>
          <a:bodyPr wrap="square" rtlCol="0">
            <a:spAutoFit/>
          </a:bodyPr>
          <a:lstStyle/>
          <a:p>
            <a:r>
              <a:rPr lang="en-US" altLang="ja-JP" sz="3200" dirty="0"/>
              <a:t>7.4 ARBITRAGE PRICING IN A MULTI‐PERIOD SETTING </a:t>
            </a:r>
            <a:endParaRPr lang="ja-JP" altLang="en-US" sz="3200" dirty="0"/>
          </a:p>
        </p:txBody>
      </p:sp>
      <p:pic>
        <p:nvPicPr>
          <p:cNvPr id="5" name="図 4">
            <a:extLst>
              <a:ext uri="{FF2B5EF4-FFF2-40B4-BE49-F238E27FC236}">
                <a16:creationId xmlns:a16="http://schemas.microsoft.com/office/drawing/2014/main" id="{170C384E-EFC6-115D-BC8B-12E715E5F3BD}"/>
              </a:ext>
            </a:extLst>
          </p:cNvPr>
          <p:cNvPicPr>
            <a:picLocks noChangeAspect="1"/>
          </p:cNvPicPr>
          <p:nvPr/>
        </p:nvPicPr>
        <p:blipFill>
          <a:blip r:embed="rId2"/>
          <a:stretch>
            <a:fillRect/>
          </a:stretch>
        </p:blipFill>
        <p:spPr>
          <a:xfrm>
            <a:off x="693442" y="1386838"/>
            <a:ext cx="4065980" cy="2483413"/>
          </a:xfrm>
          <a:prstGeom prst="rect">
            <a:avLst/>
          </a:prstGeom>
        </p:spPr>
      </p:pic>
    </p:spTree>
    <p:extLst>
      <p:ext uri="{BB962C8B-B14F-4D97-AF65-F5344CB8AC3E}">
        <p14:creationId xmlns:p14="http://schemas.microsoft.com/office/powerpoint/2010/main" val="6692493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BF1DE-6CC3-D704-A0C5-A30722E757BB}"/>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6B5B06D-686B-FB6A-A04C-38000D9BC06F}"/>
              </a:ext>
            </a:extLst>
          </p:cNvPr>
          <p:cNvSpPr txBox="1"/>
          <p:nvPr/>
        </p:nvSpPr>
        <p:spPr>
          <a:xfrm>
            <a:off x="1" y="98531"/>
            <a:ext cx="8984512" cy="1077218"/>
          </a:xfrm>
          <a:prstGeom prst="rect">
            <a:avLst/>
          </a:prstGeom>
          <a:noFill/>
        </p:spPr>
        <p:txBody>
          <a:bodyPr wrap="square" rtlCol="0">
            <a:spAutoFit/>
          </a:bodyPr>
          <a:lstStyle/>
          <a:p>
            <a:r>
              <a:rPr lang="en-US" altLang="ja-JP" sz="3200" dirty="0"/>
              <a:t>7.5 PRICING A CONSTANT‐MATURITY TREASURY SWAP</a:t>
            </a:r>
            <a:endParaRPr lang="ja-JP" altLang="en-US" sz="3200" dirty="0"/>
          </a:p>
        </p:txBody>
      </p:sp>
      <p:pic>
        <p:nvPicPr>
          <p:cNvPr id="4" name="図 3">
            <a:extLst>
              <a:ext uri="{FF2B5EF4-FFF2-40B4-BE49-F238E27FC236}">
                <a16:creationId xmlns:a16="http://schemas.microsoft.com/office/drawing/2014/main" id="{C5FF9240-69AD-5161-7852-2A1E13DAA95B}"/>
              </a:ext>
            </a:extLst>
          </p:cNvPr>
          <p:cNvPicPr>
            <a:picLocks noChangeAspect="1"/>
          </p:cNvPicPr>
          <p:nvPr/>
        </p:nvPicPr>
        <p:blipFill>
          <a:blip r:embed="rId2"/>
          <a:stretch>
            <a:fillRect/>
          </a:stretch>
        </p:blipFill>
        <p:spPr>
          <a:xfrm>
            <a:off x="811707" y="1923946"/>
            <a:ext cx="2040388" cy="486111"/>
          </a:xfrm>
          <a:prstGeom prst="rect">
            <a:avLst/>
          </a:prstGeom>
        </p:spPr>
      </p:pic>
      <p:pic>
        <p:nvPicPr>
          <p:cNvPr id="6" name="図 5">
            <a:extLst>
              <a:ext uri="{FF2B5EF4-FFF2-40B4-BE49-F238E27FC236}">
                <a16:creationId xmlns:a16="http://schemas.microsoft.com/office/drawing/2014/main" id="{8CDFFA42-116C-DE2E-85E6-D5BA6F724E9B}"/>
              </a:ext>
            </a:extLst>
          </p:cNvPr>
          <p:cNvPicPr>
            <a:picLocks noChangeAspect="1"/>
          </p:cNvPicPr>
          <p:nvPr/>
        </p:nvPicPr>
        <p:blipFill>
          <a:blip r:embed="rId3"/>
          <a:stretch>
            <a:fillRect/>
          </a:stretch>
        </p:blipFill>
        <p:spPr>
          <a:xfrm>
            <a:off x="919665" y="3338564"/>
            <a:ext cx="1542468" cy="486111"/>
          </a:xfrm>
          <a:prstGeom prst="rect">
            <a:avLst/>
          </a:prstGeom>
        </p:spPr>
      </p:pic>
      <p:pic>
        <p:nvPicPr>
          <p:cNvPr id="8" name="図 7">
            <a:extLst>
              <a:ext uri="{FF2B5EF4-FFF2-40B4-BE49-F238E27FC236}">
                <a16:creationId xmlns:a16="http://schemas.microsoft.com/office/drawing/2014/main" id="{3294162B-F316-1AC5-956C-D54F1E9AAE72}"/>
              </a:ext>
            </a:extLst>
          </p:cNvPr>
          <p:cNvPicPr>
            <a:picLocks noChangeAspect="1"/>
          </p:cNvPicPr>
          <p:nvPr/>
        </p:nvPicPr>
        <p:blipFill>
          <a:blip r:embed="rId4"/>
          <a:stretch>
            <a:fillRect/>
          </a:stretch>
        </p:blipFill>
        <p:spPr>
          <a:xfrm>
            <a:off x="457059" y="4617049"/>
            <a:ext cx="2005074" cy="1077218"/>
          </a:xfrm>
          <a:prstGeom prst="rect">
            <a:avLst/>
          </a:prstGeom>
        </p:spPr>
      </p:pic>
      <p:pic>
        <p:nvPicPr>
          <p:cNvPr id="10" name="図 9">
            <a:extLst>
              <a:ext uri="{FF2B5EF4-FFF2-40B4-BE49-F238E27FC236}">
                <a16:creationId xmlns:a16="http://schemas.microsoft.com/office/drawing/2014/main" id="{7C50DC37-045F-B88D-96A4-57D099E3FED6}"/>
              </a:ext>
            </a:extLst>
          </p:cNvPr>
          <p:cNvPicPr>
            <a:picLocks noChangeAspect="1"/>
          </p:cNvPicPr>
          <p:nvPr/>
        </p:nvPicPr>
        <p:blipFill>
          <a:blip r:embed="rId5"/>
          <a:stretch>
            <a:fillRect/>
          </a:stretch>
        </p:blipFill>
        <p:spPr>
          <a:xfrm>
            <a:off x="381604" y="5746717"/>
            <a:ext cx="2864469" cy="905157"/>
          </a:xfrm>
          <a:prstGeom prst="rect">
            <a:avLst/>
          </a:prstGeom>
        </p:spPr>
      </p:pic>
      <p:pic>
        <p:nvPicPr>
          <p:cNvPr id="12" name="図 11">
            <a:extLst>
              <a:ext uri="{FF2B5EF4-FFF2-40B4-BE49-F238E27FC236}">
                <a16:creationId xmlns:a16="http://schemas.microsoft.com/office/drawing/2014/main" id="{C828A1AD-CBB7-437E-61FB-61E204215EBB}"/>
              </a:ext>
            </a:extLst>
          </p:cNvPr>
          <p:cNvPicPr>
            <a:picLocks noChangeAspect="1"/>
          </p:cNvPicPr>
          <p:nvPr/>
        </p:nvPicPr>
        <p:blipFill>
          <a:blip r:embed="rId6"/>
          <a:stretch>
            <a:fillRect/>
          </a:stretch>
        </p:blipFill>
        <p:spPr>
          <a:xfrm>
            <a:off x="5491717" y="3596391"/>
            <a:ext cx="3035988" cy="456569"/>
          </a:xfrm>
          <a:prstGeom prst="rect">
            <a:avLst/>
          </a:prstGeom>
        </p:spPr>
      </p:pic>
      <p:pic>
        <p:nvPicPr>
          <p:cNvPr id="14" name="図 13">
            <a:extLst>
              <a:ext uri="{FF2B5EF4-FFF2-40B4-BE49-F238E27FC236}">
                <a16:creationId xmlns:a16="http://schemas.microsoft.com/office/drawing/2014/main" id="{7D2DF252-EDB7-5726-32B4-3430DEFACF1E}"/>
              </a:ext>
            </a:extLst>
          </p:cNvPr>
          <p:cNvPicPr>
            <a:picLocks noChangeAspect="1"/>
          </p:cNvPicPr>
          <p:nvPr/>
        </p:nvPicPr>
        <p:blipFill>
          <a:blip r:embed="rId7"/>
          <a:stretch>
            <a:fillRect/>
          </a:stretch>
        </p:blipFill>
        <p:spPr>
          <a:xfrm>
            <a:off x="5491717" y="4539322"/>
            <a:ext cx="3384371" cy="2026594"/>
          </a:xfrm>
          <a:prstGeom prst="rect">
            <a:avLst/>
          </a:prstGeom>
        </p:spPr>
      </p:pic>
      <p:sp>
        <p:nvSpPr>
          <p:cNvPr id="15" name="テキスト ボックス 14">
            <a:extLst>
              <a:ext uri="{FF2B5EF4-FFF2-40B4-BE49-F238E27FC236}">
                <a16:creationId xmlns:a16="http://schemas.microsoft.com/office/drawing/2014/main" id="{87A0E8E3-06C8-F5C4-EBD4-6CB654B057AF}"/>
              </a:ext>
            </a:extLst>
          </p:cNvPr>
          <p:cNvSpPr txBox="1"/>
          <p:nvPr/>
        </p:nvSpPr>
        <p:spPr>
          <a:xfrm>
            <a:off x="217087" y="1060489"/>
            <a:ext cx="8433532" cy="646331"/>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dirty="0"/>
              <a:t>計算例：</a:t>
            </a:r>
            <a:r>
              <a:rPr kumimoji="1" lang="en-US" altLang="ja-JP" dirty="0"/>
              <a:t>CMT</a:t>
            </a:r>
            <a:r>
              <a:rPr kumimoji="1" lang="ja-JP" altLang="en-US" dirty="0"/>
              <a:t>スワップのデリバティブ証券をプライシング</a:t>
            </a:r>
            <a:endParaRPr kumimoji="1" lang="en-US" altLang="ja-JP" dirty="0"/>
          </a:p>
          <a:p>
            <a:pPr marL="285750" indent="-285750">
              <a:buFont typeface="Wingdings" panose="05000000000000000000" pitchFamily="2" charset="2"/>
              <a:buChar char="n"/>
            </a:pPr>
            <a:endParaRPr kumimoji="1" lang="en-US" altLang="ja-JP" dirty="0"/>
          </a:p>
        </p:txBody>
      </p:sp>
    </p:spTree>
    <p:extLst>
      <p:ext uri="{BB962C8B-B14F-4D97-AF65-F5344CB8AC3E}">
        <p14:creationId xmlns:p14="http://schemas.microsoft.com/office/powerpoint/2010/main" val="13818997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ED0B2-80C6-CA56-62ED-56D8117ED6B2}"/>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D9B3B96-502A-CFD5-178F-F9C1473EAE08}"/>
              </a:ext>
            </a:extLst>
          </p:cNvPr>
          <p:cNvSpPr txBox="1"/>
          <p:nvPr/>
        </p:nvSpPr>
        <p:spPr>
          <a:xfrm>
            <a:off x="1" y="98531"/>
            <a:ext cx="8984512" cy="584775"/>
          </a:xfrm>
          <a:prstGeom prst="rect">
            <a:avLst/>
          </a:prstGeom>
          <a:noFill/>
        </p:spPr>
        <p:txBody>
          <a:bodyPr wrap="square" rtlCol="0">
            <a:spAutoFit/>
          </a:bodyPr>
          <a:lstStyle/>
          <a:p>
            <a:r>
              <a:rPr lang="en-US" altLang="ja-JP" sz="3200" dirty="0"/>
              <a:t>7.6 OPTION-ADJUSTED SPREAD(OAS)</a:t>
            </a:r>
            <a:endParaRPr lang="ja-JP" altLang="en-US" sz="3200" dirty="0"/>
          </a:p>
        </p:txBody>
      </p:sp>
      <p:sp>
        <p:nvSpPr>
          <p:cNvPr id="3" name="テキスト ボックス 2">
            <a:extLst>
              <a:ext uri="{FF2B5EF4-FFF2-40B4-BE49-F238E27FC236}">
                <a16:creationId xmlns:a16="http://schemas.microsoft.com/office/drawing/2014/main" id="{EE21EC96-7239-2FE2-0B38-4D9C3658F9FE}"/>
              </a:ext>
            </a:extLst>
          </p:cNvPr>
          <p:cNvSpPr txBox="1"/>
          <p:nvPr/>
        </p:nvSpPr>
        <p:spPr>
          <a:xfrm>
            <a:off x="236822" y="897639"/>
            <a:ext cx="8433532" cy="1477328"/>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dirty="0"/>
              <a:t>オプション調整スプレッド（</a:t>
            </a:r>
            <a:r>
              <a:rPr kumimoji="1" lang="en-US" altLang="ja-JP" dirty="0"/>
              <a:t>OAS</a:t>
            </a:r>
            <a:r>
              <a:rPr kumimoji="1" lang="ja-JP" altLang="en-US" dirty="0"/>
              <a:t>）：証券の相対価値（市場価格とモデル価格との関係）を示す指標（正のとき➡割安）</a:t>
            </a:r>
            <a:endParaRPr kumimoji="1" lang="en-US" altLang="ja-JP" dirty="0"/>
          </a:p>
          <a:p>
            <a:pPr marL="285750" indent="-285750">
              <a:buFont typeface="Wingdings" panose="05000000000000000000" pitchFamily="2" charset="2"/>
              <a:buChar char="n"/>
            </a:pPr>
            <a:r>
              <a:rPr kumimoji="1" lang="ja-JP" altLang="en-US" dirty="0"/>
              <a:t>モデル内の割引率にスプレッドを加えたときに、</a:t>
            </a:r>
            <a:r>
              <a:rPr lang="ja-JP" altLang="en-US" dirty="0"/>
              <a:t>その証券の市場価格が再現されるようなスプレッド」として定義</a:t>
            </a:r>
            <a:endParaRPr lang="en-US" altLang="ja-JP" dirty="0"/>
          </a:p>
          <a:p>
            <a:pPr marL="285750" indent="-285750">
              <a:buFont typeface="Wingdings" panose="05000000000000000000" pitchFamily="2" charset="2"/>
              <a:buChar char="n"/>
            </a:pPr>
            <a:r>
              <a:rPr kumimoji="1" lang="ja-JP" altLang="en-US" dirty="0"/>
              <a:t>モデル価格との差</a:t>
            </a:r>
            <a:endParaRPr kumimoji="1" lang="en-US" altLang="ja-JP" dirty="0"/>
          </a:p>
        </p:txBody>
      </p:sp>
      <p:pic>
        <p:nvPicPr>
          <p:cNvPr id="5" name="図 4">
            <a:extLst>
              <a:ext uri="{FF2B5EF4-FFF2-40B4-BE49-F238E27FC236}">
                <a16:creationId xmlns:a16="http://schemas.microsoft.com/office/drawing/2014/main" id="{783605FC-27FC-B4E9-B827-42595D8990E9}"/>
              </a:ext>
            </a:extLst>
          </p:cNvPr>
          <p:cNvPicPr>
            <a:picLocks noChangeAspect="1"/>
          </p:cNvPicPr>
          <p:nvPr/>
        </p:nvPicPr>
        <p:blipFill>
          <a:blip r:embed="rId2"/>
          <a:stretch>
            <a:fillRect/>
          </a:stretch>
        </p:blipFill>
        <p:spPr>
          <a:xfrm>
            <a:off x="236822" y="3722736"/>
            <a:ext cx="4432317" cy="1409756"/>
          </a:xfrm>
          <a:prstGeom prst="rect">
            <a:avLst/>
          </a:prstGeom>
        </p:spPr>
      </p:pic>
      <p:pic>
        <p:nvPicPr>
          <p:cNvPr id="7" name="図 6">
            <a:extLst>
              <a:ext uri="{FF2B5EF4-FFF2-40B4-BE49-F238E27FC236}">
                <a16:creationId xmlns:a16="http://schemas.microsoft.com/office/drawing/2014/main" id="{33A9FA07-EB6B-DFB7-810B-FBA53EE5DB76}"/>
              </a:ext>
            </a:extLst>
          </p:cNvPr>
          <p:cNvPicPr>
            <a:picLocks noChangeAspect="1"/>
          </p:cNvPicPr>
          <p:nvPr/>
        </p:nvPicPr>
        <p:blipFill>
          <a:blip r:embed="rId3"/>
          <a:stretch>
            <a:fillRect/>
          </a:stretch>
        </p:blipFill>
        <p:spPr>
          <a:xfrm>
            <a:off x="5027810" y="4191359"/>
            <a:ext cx="3956703" cy="579774"/>
          </a:xfrm>
          <a:prstGeom prst="rect">
            <a:avLst/>
          </a:prstGeom>
        </p:spPr>
      </p:pic>
      <p:sp>
        <p:nvSpPr>
          <p:cNvPr id="12" name="テキスト ボックス 11">
            <a:extLst>
              <a:ext uri="{FF2B5EF4-FFF2-40B4-BE49-F238E27FC236}">
                <a16:creationId xmlns:a16="http://schemas.microsoft.com/office/drawing/2014/main" id="{8F1D60BC-3404-5C65-0C12-C122F0CD477C}"/>
              </a:ext>
            </a:extLst>
          </p:cNvPr>
          <p:cNvSpPr txBox="1"/>
          <p:nvPr/>
        </p:nvSpPr>
        <p:spPr>
          <a:xfrm>
            <a:off x="495803" y="2448687"/>
            <a:ext cx="7954485" cy="1200329"/>
          </a:xfrm>
          <a:prstGeom prst="rect">
            <a:avLst/>
          </a:prstGeom>
          <a:noFill/>
        </p:spPr>
        <p:txBody>
          <a:bodyPr wrap="square" rtlCol="0">
            <a:spAutoFit/>
          </a:bodyPr>
          <a:lstStyle/>
          <a:p>
            <a:r>
              <a:rPr kumimoji="1" lang="en-US" altLang="ja-JP" dirty="0"/>
              <a:t>CMT</a:t>
            </a:r>
            <a:r>
              <a:rPr kumimoji="1" lang="ja-JP" altLang="en-US" dirty="0"/>
              <a:t>スワップ価格が</a:t>
            </a:r>
            <a:r>
              <a:rPr kumimoji="1" lang="en-US" altLang="ja-JP" dirty="0"/>
              <a:t>3699.18</a:t>
            </a:r>
            <a:r>
              <a:rPr kumimoji="1" lang="ja-JP" altLang="en-US" dirty="0"/>
              <a:t>ドルであり、モデル価格より</a:t>
            </a:r>
            <a:r>
              <a:rPr kumimoji="1" lang="en-US" altLang="ja-JP" dirty="0"/>
              <a:t>2.92</a:t>
            </a:r>
            <a:r>
              <a:rPr kumimoji="1" lang="ja-JP" altLang="en-US" dirty="0"/>
              <a:t>ドル安いとする</a:t>
            </a:r>
            <a:endParaRPr kumimoji="1" lang="en-US" altLang="ja-JP" dirty="0"/>
          </a:p>
          <a:p>
            <a:r>
              <a:rPr kumimoji="1" lang="ja-JP" altLang="en-US" dirty="0"/>
              <a:t>このとき</a:t>
            </a:r>
            <a:r>
              <a:rPr kumimoji="1" lang="en-US" altLang="ja-JP" dirty="0"/>
              <a:t>CMT</a:t>
            </a:r>
            <a:r>
              <a:rPr kumimoji="1" lang="ja-JP" altLang="en-US" dirty="0"/>
              <a:t>スワップの</a:t>
            </a:r>
            <a:r>
              <a:rPr kumimoji="1" lang="en-US" altLang="ja-JP" dirty="0"/>
              <a:t>OAS</a:t>
            </a:r>
            <a:r>
              <a:rPr kumimoji="1" lang="ja-JP" altLang="en-US" dirty="0"/>
              <a:t>は</a:t>
            </a:r>
            <a:r>
              <a:rPr kumimoji="1" lang="en-US" altLang="ja-JP" dirty="0"/>
              <a:t>10bps(=0.10%)</a:t>
            </a:r>
            <a:r>
              <a:rPr kumimoji="1" lang="ja-JP" altLang="en-US" dirty="0"/>
              <a:t>と計算される</a:t>
            </a:r>
            <a:endParaRPr kumimoji="1" lang="en-US" altLang="ja-JP" dirty="0"/>
          </a:p>
          <a:p>
            <a:r>
              <a:rPr kumimoji="1" lang="ja-JP" altLang="en-US" dirty="0"/>
              <a:t>割引率に</a:t>
            </a:r>
            <a:r>
              <a:rPr kumimoji="1" lang="en-US" altLang="ja-JP" dirty="0"/>
              <a:t>10bp</a:t>
            </a:r>
            <a:r>
              <a:rPr kumimoji="1" lang="ja-JP" altLang="en-US" dirty="0"/>
              <a:t>を加えた上で初期スワップを再計算</a:t>
            </a:r>
            <a:endParaRPr kumimoji="1" lang="en-US" altLang="ja-JP" dirty="0"/>
          </a:p>
          <a:p>
            <a:r>
              <a:rPr kumimoji="1" lang="ja-JP" altLang="en-US" dirty="0"/>
              <a:t>なお、</a:t>
            </a:r>
            <a:r>
              <a:rPr kumimoji="1" lang="en-US" altLang="ja-JP" dirty="0"/>
              <a:t>CF</a:t>
            </a:r>
            <a:r>
              <a:rPr kumimoji="1" lang="ja-JP" altLang="en-US" dirty="0"/>
              <a:t>の計算には影響しない</a:t>
            </a:r>
          </a:p>
        </p:txBody>
      </p:sp>
      <p:sp>
        <p:nvSpPr>
          <p:cNvPr id="13" name="テキスト ボックス 12">
            <a:extLst>
              <a:ext uri="{FF2B5EF4-FFF2-40B4-BE49-F238E27FC236}">
                <a16:creationId xmlns:a16="http://schemas.microsoft.com/office/drawing/2014/main" id="{0341F49D-41EB-900B-B261-E510BF885A19}"/>
              </a:ext>
            </a:extLst>
          </p:cNvPr>
          <p:cNvSpPr txBox="1"/>
          <p:nvPr/>
        </p:nvSpPr>
        <p:spPr>
          <a:xfrm>
            <a:off x="402707" y="5674835"/>
            <a:ext cx="7954485" cy="923330"/>
          </a:xfrm>
          <a:prstGeom prst="rect">
            <a:avLst/>
          </a:prstGeom>
          <a:noFill/>
        </p:spPr>
        <p:txBody>
          <a:bodyPr wrap="square" rtlCol="0">
            <a:spAutoFit/>
          </a:bodyPr>
          <a:lstStyle/>
          <a:p>
            <a:r>
              <a:rPr kumimoji="1" lang="en-US" altLang="ja-JP" dirty="0"/>
              <a:t>CMT</a:t>
            </a:r>
            <a:r>
              <a:rPr kumimoji="1" lang="ja-JP" altLang="en-US" dirty="0"/>
              <a:t>スワップ価格が</a:t>
            </a:r>
            <a:r>
              <a:rPr kumimoji="1" lang="en-US" altLang="ja-JP" dirty="0"/>
              <a:t>3699.18</a:t>
            </a:r>
            <a:r>
              <a:rPr kumimoji="1" lang="ja-JP" altLang="en-US" dirty="0"/>
              <a:t>ドルであり、市場価格と一致</a:t>
            </a:r>
            <a:endParaRPr kumimoji="1" lang="en-US" altLang="ja-JP" dirty="0"/>
          </a:p>
          <a:p>
            <a:r>
              <a:rPr kumimoji="1" lang="ja-JP" altLang="en-US" dirty="0"/>
              <a:t>これはモデルにおけるリスク中立割引率</a:t>
            </a:r>
            <a:r>
              <a:rPr kumimoji="1" lang="en-US" altLang="ja-JP" dirty="0"/>
              <a:t>+10bp</a:t>
            </a:r>
            <a:r>
              <a:rPr kumimoji="1" lang="ja-JP" altLang="en-US" dirty="0"/>
              <a:t>の</a:t>
            </a:r>
            <a:r>
              <a:rPr kumimoji="1" lang="en-US" altLang="ja-JP" dirty="0"/>
              <a:t>OAS</a:t>
            </a:r>
            <a:r>
              <a:rPr kumimoji="1" lang="ja-JP" altLang="en-US" dirty="0"/>
              <a:t>で割引した結果、市場価格と一致することを意味する</a:t>
            </a:r>
          </a:p>
        </p:txBody>
      </p:sp>
    </p:spTree>
    <p:extLst>
      <p:ext uri="{BB962C8B-B14F-4D97-AF65-F5344CB8AC3E}">
        <p14:creationId xmlns:p14="http://schemas.microsoft.com/office/powerpoint/2010/main" val="6126643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67C4B-B09E-2E7C-056E-79BE82D79A1C}"/>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B1C96E-FF57-6DD5-59F5-A59CF318FDB4}"/>
              </a:ext>
            </a:extLst>
          </p:cNvPr>
          <p:cNvSpPr txBox="1"/>
          <p:nvPr/>
        </p:nvSpPr>
        <p:spPr>
          <a:xfrm>
            <a:off x="1" y="98531"/>
            <a:ext cx="8984512" cy="584775"/>
          </a:xfrm>
          <a:prstGeom prst="rect">
            <a:avLst/>
          </a:prstGeom>
          <a:noFill/>
        </p:spPr>
        <p:txBody>
          <a:bodyPr wrap="square" rtlCol="0">
            <a:spAutoFit/>
          </a:bodyPr>
          <a:lstStyle/>
          <a:p>
            <a:r>
              <a:rPr lang="en-US" altLang="ja-JP" sz="3200" dirty="0"/>
              <a:t>7.7 PROFIT AND LOSS ATTRIBUTION WITH AN OAS</a:t>
            </a:r>
            <a:endParaRPr lang="ja-JP" altLang="en-US" sz="3200" dirty="0"/>
          </a:p>
        </p:txBody>
      </p:sp>
      <p:pic>
        <p:nvPicPr>
          <p:cNvPr id="4" name="図 3">
            <a:extLst>
              <a:ext uri="{FF2B5EF4-FFF2-40B4-BE49-F238E27FC236}">
                <a16:creationId xmlns:a16="http://schemas.microsoft.com/office/drawing/2014/main" id="{162C476C-4E4E-CDD8-F505-C84F5BC351DF}"/>
              </a:ext>
            </a:extLst>
          </p:cNvPr>
          <p:cNvPicPr>
            <a:picLocks noChangeAspect="1"/>
          </p:cNvPicPr>
          <p:nvPr/>
        </p:nvPicPr>
        <p:blipFill>
          <a:blip r:embed="rId2"/>
          <a:stretch>
            <a:fillRect/>
          </a:stretch>
        </p:blipFill>
        <p:spPr>
          <a:xfrm>
            <a:off x="764603" y="2669300"/>
            <a:ext cx="4563112" cy="695422"/>
          </a:xfrm>
          <a:prstGeom prst="rect">
            <a:avLst/>
          </a:prstGeom>
        </p:spPr>
      </p:pic>
      <p:pic>
        <p:nvPicPr>
          <p:cNvPr id="6" name="図 5">
            <a:extLst>
              <a:ext uri="{FF2B5EF4-FFF2-40B4-BE49-F238E27FC236}">
                <a16:creationId xmlns:a16="http://schemas.microsoft.com/office/drawing/2014/main" id="{CA1A86A0-E338-6477-5708-BC4429FA184E}"/>
              </a:ext>
            </a:extLst>
          </p:cNvPr>
          <p:cNvPicPr>
            <a:picLocks noChangeAspect="1"/>
          </p:cNvPicPr>
          <p:nvPr/>
        </p:nvPicPr>
        <p:blipFill>
          <a:blip r:embed="rId3"/>
          <a:stretch>
            <a:fillRect/>
          </a:stretch>
        </p:blipFill>
        <p:spPr>
          <a:xfrm>
            <a:off x="793862" y="3995695"/>
            <a:ext cx="4105848" cy="790685"/>
          </a:xfrm>
          <a:prstGeom prst="rect">
            <a:avLst/>
          </a:prstGeom>
        </p:spPr>
      </p:pic>
      <p:pic>
        <p:nvPicPr>
          <p:cNvPr id="17" name="図 16">
            <a:extLst>
              <a:ext uri="{FF2B5EF4-FFF2-40B4-BE49-F238E27FC236}">
                <a16:creationId xmlns:a16="http://schemas.microsoft.com/office/drawing/2014/main" id="{872BFD07-DA01-ED15-1004-FF656EB11FDB}"/>
              </a:ext>
            </a:extLst>
          </p:cNvPr>
          <p:cNvPicPr>
            <a:picLocks noChangeAspect="1"/>
          </p:cNvPicPr>
          <p:nvPr/>
        </p:nvPicPr>
        <p:blipFill>
          <a:blip r:embed="rId4"/>
          <a:stretch>
            <a:fillRect/>
          </a:stretch>
        </p:blipFill>
        <p:spPr>
          <a:xfrm>
            <a:off x="1544041" y="1158022"/>
            <a:ext cx="1638529" cy="447737"/>
          </a:xfrm>
          <a:prstGeom prst="rect">
            <a:avLst/>
          </a:prstGeom>
        </p:spPr>
      </p:pic>
      <p:sp>
        <p:nvSpPr>
          <p:cNvPr id="18" name="テキスト ボックス 17">
            <a:extLst>
              <a:ext uri="{FF2B5EF4-FFF2-40B4-BE49-F238E27FC236}">
                <a16:creationId xmlns:a16="http://schemas.microsoft.com/office/drawing/2014/main" id="{F5337FE0-1653-191A-413F-869F6F620FE3}"/>
              </a:ext>
            </a:extLst>
          </p:cNvPr>
          <p:cNvSpPr txBox="1"/>
          <p:nvPr/>
        </p:nvSpPr>
        <p:spPr>
          <a:xfrm>
            <a:off x="276446" y="835216"/>
            <a:ext cx="4295554" cy="369332"/>
          </a:xfrm>
          <a:prstGeom prst="rect">
            <a:avLst/>
          </a:prstGeom>
          <a:noFill/>
        </p:spPr>
        <p:txBody>
          <a:bodyPr wrap="square" rtlCol="0">
            <a:spAutoFit/>
          </a:bodyPr>
          <a:lstStyle/>
          <a:p>
            <a:r>
              <a:rPr kumimoji="1" lang="ja-JP" altLang="en-US" dirty="0"/>
              <a:t>ある時点</a:t>
            </a:r>
            <a:r>
              <a:rPr kumimoji="1" lang="en-US" altLang="ja-JP" dirty="0"/>
              <a:t>t</a:t>
            </a:r>
            <a:r>
              <a:rPr kumimoji="1" lang="ja-JP" altLang="en-US" dirty="0"/>
              <a:t>における証券の市場価格</a:t>
            </a:r>
            <a:r>
              <a:rPr kumimoji="1" lang="en-US" altLang="ja-JP" dirty="0"/>
              <a:t>P</a:t>
            </a:r>
            <a:r>
              <a:rPr kumimoji="1" lang="ja-JP" altLang="en-US" dirty="0"/>
              <a:t>は</a:t>
            </a:r>
          </a:p>
        </p:txBody>
      </p:sp>
      <p:sp>
        <p:nvSpPr>
          <p:cNvPr id="19" name="テキスト ボックス 18">
            <a:extLst>
              <a:ext uri="{FF2B5EF4-FFF2-40B4-BE49-F238E27FC236}">
                <a16:creationId xmlns:a16="http://schemas.microsoft.com/office/drawing/2014/main" id="{69B97176-8241-F5F1-46E9-60CBCAC303DB}"/>
              </a:ext>
            </a:extLst>
          </p:cNvPr>
          <p:cNvSpPr txBox="1"/>
          <p:nvPr/>
        </p:nvSpPr>
        <p:spPr>
          <a:xfrm>
            <a:off x="4901805" y="850375"/>
            <a:ext cx="4295554" cy="923330"/>
          </a:xfrm>
          <a:prstGeom prst="rect">
            <a:avLst/>
          </a:prstGeom>
          <a:noFill/>
        </p:spPr>
        <p:txBody>
          <a:bodyPr wrap="square" rtlCol="0">
            <a:spAutoFit/>
          </a:bodyPr>
          <a:lstStyle/>
          <a:p>
            <a:r>
              <a:rPr kumimoji="1" lang="en-US" altLang="ja-JP" dirty="0"/>
              <a:t>t</a:t>
            </a:r>
            <a:r>
              <a:rPr kumimoji="1" lang="ja-JP" altLang="en-US" dirty="0"/>
              <a:t>：時間</a:t>
            </a:r>
            <a:endParaRPr kumimoji="1" lang="en-US" altLang="ja-JP" dirty="0"/>
          </a:p>
          <a:p>
            <a:r>
              <a:rPr kumimoji="1" lang="en-US" altLang="ja-JP" dirty="0"/>
              <a:t>r</a:t>
            </a:r>
            <a:r>
              <a:rPr kumimoji="1" lang="ja-JP" altLang="en-US" dirty="0"/>
              <a:t>：金利などのファクター</a:t>
            </a:r>
            <a:endParaRPr kumimoji="1" lang="en-US" altLang="ja-JP" dirty="0"/>
          </a:p>
          <a:p>
            <a:r>
              <a:rPr kumimoji="1" lang="en-US" altLang="ja-JP" dirty="0"/>
              <a:t>OAS</a:t>
            </a:r>
            <a:r>
              <a:rPr kumimoji="1" lang="ja-JP" altLang="en-US" dirty="0"/>
              <a:t>：スプレッド</a:t>
            </a:r>
            <a:endParaRPr kumimoji="1" lang="en-US" altLang="ja-JP" dirty="0"/>
          </a:p>
        </p:txBody>
      </p:sp>
      <p:sp>
        <p:nvSpPr>
          <p:cNvPr id="20" name="テキスト ボックス 19">
            <a:extLst>
              <a:ext uri="{FF2B5EF4-FFF2-40B4-BE49-F238E27FC236}">
                <a16:creationId xmlns:a16="http://schemas.microsoft.com/office/drawing/2014/main" id="{8ECDA937-4F2D-A992-9174-B87DA9AD6B9E}"/>
              </a:ext>
            </a:extLst>
          </p:cNvPr>
          <p:cNvSpPr txBox="1"/>
          <p:nvPr/>
        </p:nvSpPr>
        <p:spPr>
          <a:xfrm>
            <a:off x="606056" y="2210692"/>
            <a:ext cx="7748992" cy="369332"/>
          </a:xfrm>
          <a:prstGeom prst="rect">
            <a:avLst/>
          </a:prstGeom>
          <a:noFill/>
        </p:spPr>
        <p:txBody>
          <a:bodyPr wrap="square" rtlCol="0">
            <a:spAutoFit/>
          </a:bodyPr>
          <a:lstStyle/>
          <a:p>
            <a:r>
              <a:rPr kumimoji="1" lang="en-US" altLang="ja-JP" dirty="0"/>
              <a:t>1</a:t>
            </a:r>
            <a:r>
              <a:rPr kumimoji="1" lang="ja-JP" altLang="en-US" dirty="0"/>
              <a:t>階のテイラー展開を用いると証券の価格変化は以下のように分解できる</a:t>
            </a:r>
          </a:p>
        </p:txBody>
      </p:sp>
      <p:sp>
        <p:nvSpPr>
          <p:cNvPr id="23" name="テキスト ボックス 22">
            <a:extLst>
              <a:ext uri="{FF2B5EF4-FFF2-40B4-BE49-F238E27FC236}">
                <a16:creationId xmlns:a16="http://schemas.microsoft.com/office/drawing/2014/main" id="{EC383DA1-0253-AC25-E9F6-497B5AD97E7F}"/>
              </a:ext>
            </a:extLst>
          </p:cNvPr>
          <p:cNvSpPr txBox="1"/>
          <p:nvPr/>
        </p:nvSpPr>
        <p:spPr>
          <a:xfrm>
            <a:off x="418249" y="3374435"/>
            <a:ext cx="7748992" cy="369332"/>
          </a:xfrm>
          <a:prstGeom prst="rect">
            <a:avLst/>
          </a:prstGeom>
          <a:noFill/>
        </p:spPr>
        <p:txBody>
          <a:bodyPr wrap="square" rtlCol="0">
            <a:spAutoFit/>
          </a:bodyPr>
          <a:lstStyle/>
          <a:p>
            <a:r>
              <a:rPr kumimoji="1" lang="ja-JP" altLang="en-US" dirty="0"/>
              <a:t>両辺を</a:t>
            </a:r>
            <a:r>
              <a:rPr kumimoji="1" lang="en-US" altLang="ja-JP" dirty="0"/>
              <a:t>P</a:t>
            </a:r>
            <a:r>
              <a:rPr kumimoji="1" lang="ja-JP" altLang="en-US" dirty="0"/>
              <a:t>で割り、期待値を求めると</a:t>
            </a:r>
          </a:p>
        </p:txBody>
      </p:sp>
      <p:sp>
        <p:nvSpPr>
          <p:cNvPr id="25" name="正方形/長方形 24">
            <a:extLst>
              <a:ext uri="{FF2B5EF4-FFF2-40B4-BE49-F238E27FC236}">
                <a16:creationId xmlns:a16="http://schemas.microsoft.com/office/drawing/2014/main" id="{18C8C03A-AFD4-46F6-2E61-C949A1511D94}"/>
              </a:ext>
            </a:extLst>
          </p:cNvPr>
          <p:cNvSpPr/>
          <p:nvPr/>
        </p:nvSpPr>
        <p:spPr>
          <a:xfrm>
            <a:off x="606056" y="3802325"/>
            <a:ext cx="1301685" cy="1197272"/>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F8F103AB-455E-DB71-D5B3-3450535317CF}"/>
              </a:ext>
            </a:extLst>
          </p:cNvPr>
          <p:cNvSpPr/>
          <p:nvPr/>
        </p:nvSpPr>
        <p:spPr>
          <a:xfrm>
            <a:off x="2532691" y="2580024"/>
            <a:ext cx="782831" cy="794411"/>
          </a:xfrm>
          <a:prstGeom prst="rect">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52D028C2-CABC-723B-BC1E-F8CAF59585E6}"/>
              </a:ext>
            </a:extLst>
          </p:cNvPr>
          <p:cNvSpPr/>
          <p:nvPr/>
        </p:nvSpPr>
        <p:spPr>
          <a:xfrm>
            <a:off x="3789169" y="3995695"/>
            <a:ext cx="1177536" cy="794411"/>
          </a:xfrm>
          <a:prstGeom prst="rect">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73763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754F7-ACA0-22DF-30E1-DE96F50C9EAD}"/>
            </a:ext>
          </a:extLst>
        </p:cNvPr>
        <p:cNvGrpSpPr/>
        <p:nvPr/>
      </p:nvGrpSpPr>
      <p:grpSpPr>
        <a:xfrm>
          <a:off x="0" y="0"/>
          <a:ext cx="0" cy="0"/>
          <a:chOff x="0" y="0"/>
          <a:chExt cx="0" cy="0"/>
        </a:xfrm>
      </p:grpSpPr>
      <p:pic>
        <p:nvPicPr>
          <p:cNvPr id="3" name="図 2">
            <a:extLst>
              <a:ext uri="{FF2B5EF4-FFF2-40B4-BE49-F238E27FC236}">
                <a16:creationId xmlns:a16="http://schemas.microsoft.com/office/drawing/2014/main" id="{319F1381-FEC9-2EDA-5E3B-D911A70E313A}"/>
              </a:ext>
            </a:extLst>
          </p:cNvPr>
          <p:cNvPicPr>
            <a:picLocks noChangeAspect="1"/>
          </p:cNvPicPr>
          <p:nvPr/>
        </p:nvPicPr>
        <p:blipFill>
          <a:blip r:embed="rId2"/>
          <a:stretch>
            <a:fillRect/>
          </a:stretch>
        </p:blipFill>
        <p:spPr>
          <a:xfrm>
            <a:off x="4913346" y="4614781"/>
            <a:ext cx="3641662" cy="2033853"/>
          </a:xfrm>
          <a:prstGeom prst="rect">
            <a:avLst/>
          </a:prstGeom>
        </p:spPr>
      </p:pic>
      <p:pic>
        <p:nvPicPr>
          <p:cNvPr id="6" name="図 5">
            <a:extLst>
              <a:ext uri="{FF2B5EF4-FFF2-40B4-BE49-F238E27FC236}">
                <a16:creationId xmlns:a16="http://schemas.microsoft.com/office/drawing/2014/main" id="{86C8ADF6-3DD1-3D56-9835-3B350E9E2CD2}"/>
              </a:ext>
            </a:extLst>
          </p:cNvPr>
          <p:cNvPicPr>
            <a:picLocks noChangeAspect="1"/>
          </p:cNvPicPr>
          <p:nvPr/>
        </p:nvPicPr>
        <p:blipFill>
          <a:blip r:embed="rId3"/>
          <a:stretch>
            <a:fillRect/>
          </a:stretch>
        </p:blipFill>
        <p:spPr>
          <a:xfrm>
            <a:off x="446186" y="1944876"/>
            <a:ext cx="5709684" cy="762098"/>
          </a:xfrm>
          <a:prstGeom prst="rect">
            <a:avLst/>
          </a:prstGeom>
        </p:spPr>
      </p:pic>
      <p:pic>
        <p:nvPicPr>
          <p:cNvPr id="8" name="図 7">
            <a:extLst>
              <a:ext uri="{FF2B5EF4-FFF2-40B4-BE49-F238E27FC236}">
                <a16:creationId xmlns:a16="http://schemas.microsoft.com/office/drawing/2014/main" id="{501901B1-1A14-CC59-22BE-D993FA652595}"/>
              </a:ext>
            </a:extLst>
          </p:cNvPr>
          <p:cNvPicPr>
            <a:picLocks noChangeAspect="1"/>
          </p:cNvPicPr>
          <p:nvPr/>
        </p:nvPicPr>
        <p:blipFill>
          <a:blip r:embed="rId4"/>
          <a:stretch>
            <a:fillRect/>
          </a:stretch>
        </p:blipFill>
        <p:spPr>
          <a:xfrm>
            <a:off x="1800846" y="2787555"/>
            <a:ext cx="1673965" cy="287552"/>
          </a:xfrm>
          <a:prstGeom prst="rect">
            <a:avLst/>
          </a:prstGeom>
        </p:spPr>
      </p:pic>
      <p:sp>
        <p:nvSpPr>
          <p:cNvPr id="2" name="テキスト ボックス 1">
            <a:extLst>
              <a:ext uri="{FF2B5EF4-FFF2-40B4-BE49-F238E27FC236}">
                <a16:creationId xmlns:a16="http://schemas.microsoft.com/office/drawing/2014/main" id="{4EA157BA-5ED0-D4E4-442B-9341E612565D}"/>
              </a:ext>
            </a:extLst>
          </p:cNvPr>
          <p:cNvSpPr txBox="1"/>
          <p:nvPr/>
        </p:nvSpPr>
        <p:spPr>
          <a:xfrm>
            <a:off x="318575" y="288184"/>
            <a:ext cx="2491300" cy="461665"/>
          </a:xfrm>
          <a:prstGeom prst="rect">
            <a:avLst/>
          </a:prstGeom>
          <a:noFill/>
        </p:spPr>
        <p:txBody>
          <a:bodyPr wrap="square" rtlCol="0">
            <a:spAutoFit/>
          </a:bodyPr>
          <a:lstStyle/>
          <a:p>
            <a:r>
              <a:rPr kumimoji="1" lang="ja-JP" altLang="en-US" sz="2400" b="1" dirty="0">
                <a:solidFill>
                  <a:srgbClr val="0000FF"/>
                </a:solidFill>
              </a:rPr>
              <a:t>割引率</a:t>
            </a:r>
          </a:p>
        </p:txBody>
      </p:sp>
      <p:sp>
        <p:nvSpPr>
          <p:cNvPr id="7" name="テキスト ボックス 6">
            <a:extLst>
              <a:ext uri="{FF2B5EF4-FFF2-40B4-BE49-F238E27FC236}">
                <a16:creationId xmlns:a16="http://schemas.microsoft.com/office/drawing/2014/main" id="{931874BF-11C0-9EDC-6AA3-D438880C0247}"/>
              </a:ext>
            </a:extLst>
          </p:cNvPr>
          <p:cNvSpPr txBox="1"/>
          <p:nvPr/>
        </p:nvSpPr>
        <p:spPr>
          <a:xfrm>
            <a:off x="171450" y="849054"/>
            <a:ext cx="8620125" cy="646331"/>
          </a:xfrm>
          <a:prstGeom prst="rect">
            <a:avLst/>
          </a:prstGeom>
          <a:noFill/>
        </p:spPr>
        <p:txBody>
          <a:bodyPr wrap="square">
            <a:spAutoFit/>
          </a:bodyPr>
          <a:lstStyle/>
          <a:p>
            <a:pPr marL="285750" indent="-285750">
              <a:buFont typeface="Wingdings" panose="05000000000000000000" pitchFamily="2" charset="2"/>
              <a:buChar char="n"/>
            </a:pPr>
            <a:r>
              <a:rPr lang="ja-JP" altLang="en-US" dirty="0"/>
              <a:t>ある期間における割引率 </a:t>
            </a:r>
            <a:r>
              <a:rPr lang="en-US" altLang="ja-JP" dirty="0"/>
              <a:t>d(t)</a:t>
            </a:r>
            <a:r>
              <a:rPr lang="ja-JP" altLang="en-US" dirty="0"/>
              <a:t>は、期末に受け取る</a:t>
            </a:r>
            <a:r>
              <a:rPr lang="en-US" altLang="ja-JP" dirty="0"/>
              <a:t>1</a:t>
            </a:r>
            <a:r>
              <a:rPr lang="ja-JP" altLang="en-US" dirty="0"/>
              <a:t>単位の通貨の現在価値を表す</a:t>
            </a:r>
            <a:endParaRPr lang="en-US" altLang="ja-JP" dirty="0"/>
          </a:p>
          <a:p>
            <a:pPr marL="285750" indent="-285750">
              <a:buFont typeface="Wingdings" panose="05000000000000000000" pitchFamily="2" charset="2"/>
              <a:buChar char="n"/>
            </a:pPr>
            <a:r>
              <a:rPr lang="en-US" altLang="ja-JP" dirty="0"/>
              <a:t>d(3.0)=0.99</a:t>
            </a:r>
            <a:r>
              <a:rPr lang="ja-JP" altLang="en-US" dirty="0"/>
              <a:t>であれば、</a:t>
            </a:r>
            <a:r>
              <a:rPr lang="en-US" altLang="ja-JP" dirty="0"/>
              <a:t>3</a:t>
            </a:r>
            <a:r>
              <a:rPr lang="ja-JP" altLang="en-US" dirty="0"/>
              <a:t>年後に受け取る</a:t>
            </a:r>
            <a:r>
              <a:rPr lang="en-US" altLang="ja-JP" dirty="0"/>
              <a:t>100</a:t>
            </a:r>
            <a:r>
              <a:rPr lang="ja-JP" altLang="en-US" dirty="0"/>
              <a:t>円の現在価値は</a:t>
            </a:r>
            <a:r>
              <a:rPr lang="en-US" altLang="ja-JP" dirty="0"/>
              <a:t>99</a:t>
            </a:r>
            <a:r>
              <a:rPr lang="ja-JP" altLang="en-US" dirty="0"/>
              <a:t>円</a:t>
            </a:r>
          </a:p>
        </p:txBody>
      </p:sp>
      <p:pic>
        <p:nvPicPr>
          <p:cNvPr id="13" name="図 12">
            <a:extLst>
              <a:ext uri="{FF2B5EF4-FFF2-40B4-BE49-F238E27FC236}">
                <a16:creationId xmlns:a16="http://schemas.microsoft.com/office/drawing/2014/main" id="{CF9A02AB-49A3-8FD2-A5C0-4F157B656BB0}"/>
              </a:ext>
            </a:extLst>
          </p:cNvPr>
          <p:cNvPicPr>
            <a:picLocks noChangeAspect="1"/>
          </p:cNvPicPr>
          <p:nvPr/>
        </p:nvPicPr>
        <p:blipFill>
          <a:blip r:embed="rId5"/>
          <a:stretch>
            <a:fillRect/>
          </a:stretch>
        </p:blipFill>
        <p:spPr>
          <a:xfrm>
            <a:off x="171450" y="4532075"/>
            <a:ext cx="2238375" cy="2116559"/>
          </a:xfrm>
          <a:prstGeom prst="rect">
            <a:avLst/>
          </a:prstGeom>
        </p:spPr>
      </p:pic>
      <p:pic>
        <p:nvPicPr>
          <p:cNvPr id="15" name="図 14">
            <a:extLst>
              <a:ext uri="{FF2B5EF4-FFF2-40B4-BE49-F238E27FC236}">
                <a16:creationId xmlns:a16="http://schemas.microsoft.com/office/drawing/2014/main" id="{6EACC259-F581-2519-24FB-8CAA12E332D3}"/>
              </a:ext>
            </a:extLst>
          </p:cNvPr>
          <p:cNvPicPr>
            <a:picLocks noChangeAspect="1"/>
          </p:cNvPicPr>
          <p:nvPr/>
        </p:nvPicPr>
        <p:blipFill>
          <a:blip r:embed="rId6"/>
          <a:stretch>
            <a:fillRect/>
          </a:stretch>
        </p:blipFill>
        <p:spPr>
          <a:xfrm>
            <a:off x="2809875" y="4532075"/>
            <a:ext cx="1652759" cy="2126084"/>
          </a:xfrm>
          <a:prstGeom prst="rect">
            <a:avLst/>
          </a:prstGeom>
        </p:spPr>
      </p:pic>
      <p:pic>
        <p:nvPicPr>
          <p:cNvPr id="17" name="図 16">
            <a:extLst>
              <a:ext uri="{FF2B5EF4-FFF2-40B4-BE49-F238E27FC236}">
                <a16:creationId xmlns:a16="http://schemas.microsoft.com/office/drawing/2014/main" id="{E9EE67DC-1126-5C0B-3CF2-9CEC32FAFF1B}"/>
              </a:ext>
            </a:extLst>
          </p:cNvPr>
          <p:cNvPicPr>
            <a:picLocks noChangeAspect="1"/>
          </p:cNvPicPr>
          <p:nvPr/>
        </p:nvPicPr>
        <p:blipFill>
          <a:blip r:embed="rId7"/>
          <a:stretch>
            <a:fillRect/>
          </a:stretch>
        </p:blipFill>
        <p:spPr>
          <a:xfrm>
            <a:off x="590181" y="3443240"/>
            <a:ext cx="5277587" cy="876422"/>
          </a:xfrm>
          <a:prstGeom prst="rect">
            <a:avLst/>
          </a:prstGeom>
        </p:spPr>
      </p:pic>
      <p:sp>
        <p:nvSpPr>
          <p:cNvPr id="18" name="テキスト ボックス 17">
            <a:extLst>
              <a:ext uri="{FF2B5EF4-FFF2-40B4-BE49-F238E27FC236}">
                <a16:creationId xmlns:a16="http://schemas.microsoft.com/office/drawing/2014/main" id="{B3AE0E14-1C23-ACDE-EE3A-896B693AE8F2}"/>
              </a:ext>
            </a:extLst>
          </p:cNvPr>
          <p:cNvSpPr txBox="1"/>
          <p:nvPr/>
        </p:nvSpPr>
        <p:spPr>
          <a:xfrm>
            <a:off x="446186" y="3181350"/>
            <a:ext cx="1828800" cy="307777"/>
          </a:xfrm>
          <a:prstGeom prst="rect">
            <a:avLst/>
          </a:prstGeom>
          <a:noFill/>
        </p:spPr>
        <p:txBody>
          <a:bodyPr wrap="square" rtlCol="0">
            <a:spAutoFit/>
          </a:bodyPr>
          <a:lstStyle/>
          <a:p>
            <a:r>
              <a:rPr kumimoji="1" lang="ja-JP" altLang="en-US" sz="1400" dirty="0"/>
              <a:t>同様に</a:t>
            </a:r>
          </a:p>
        </p:txBody>
      </p:sp>
      <p:sp>
        <p:nvSpPr>
          <p:cNvPr id="19" name="矢印: 右 18">
            <a:extLst>
              <a:ext uri="{FF2B5EF4-FFF2-40B4-BE49-F238E27FC236}">
                <a16:creationId xmlns:a16="http://schemas.microsoft.com/office/drawing/2014/main" id="{6B24755F-F1D2-0112-0A59-51BA7195E718}"/>
              </a:ext>
            </a:extLst>
          </p:cNvPr>
          <p:cNvSpPr/>
          <p:nvPr/>
        </p:nvSpPr>
        <p:spPr>
          <a:xfrm>
            <a:off x="2487543" y="5324475"/>
            <a:ext cx="295275" cy="323850"/>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38877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E5BF5-4FDA-1F86-3BA5-462FD3FAAB19}"/>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05FCE7C-92C7-D114-A6E1-2C5FA3D1DA0B}"/>
              </a:ext>
            </a:extLst>
          </p:cNvPr>
          <p:cNvSpPr txBox="1"/>
          <p:nvPr/>
        </p:nvSpPr>
        <p:spPr>
          <a:xfrm>
            <a:off x="1" y="98531"/>
            <a:ext cx="8984512" cy="584775"/>
          </a:xfrm>
          <a:prstGeom prst="rect">
            <a:avLst/>
          </a:prstGeom>
          <a:noFill/>
        </p:spPr>
        <p:txBody>
          <a:bodyPr wrap="square" rtlCol="0">
            <a:spAutoFit/>
          </a:bodyPr>
          <a:lstStyle/>
          <a:p>
            <a:r>
              <a:rPr lang="en-US" altLang="ja-JP" sz="3200" dirty="0"/>
              <a:t>7.7 PROFIT AND LOSS ATTRIBUTION WITH AN OAS</a:t>
            </a:r>
            <a:endParaRPr lang="ja-JP" altLang="en-US" sz="3200" dirty="0"/>
          </a:p>
        </p:txBody>
      </p:sp>
      <p:pic>
        <p:nvPicPr>
          <p:cNvPr id="8" name="図 7">
            <a:extLst>
              <a:ext uri="{FF2B5EF4-FFF2-40B4-BE49-F238E27FC236}">
                <a16:creationId xmlns:a16="http://schemas.microsoft.com/office/drawing/2014/main" id="{389EA08A-2599-BD90-D41F-92CF683E9465}"/>
              </a:ext>
            </a:extLst>
          </p:cNvPr>
          <p:cNvPicPr>
            <a:picLocks noChangeAspect="1"/>
          </p:cNvPicPr>
          <p:nvPr/>
        </p:nvPicPr>
        <p:blipFill>
          <a:blip r:embed="rId2"/>
          <a:stretch>
            <a:fillRect/>
          </a:stretch>
        </p:blipFill>
        <p:spPr>
          <a:xfrm>
            <a:off x="1264665" y="1511993"/>
            <a:ext cx="2000529" cy="790685"/>
          </a:xfrm>
          <a:prstGeom prst="rect">
            <a:avLst/>
          </a:prstGeom>
        </p:spPr>
      </p:pic>
      <p:pic>
        <p:nvPicPr>
          <p:cNvPr id="10" name="図 9">
            <a:extLst>
              <a:ext uri="{FF2B5EF4-FFF2-40B4-BE49-F238E27FC236}">
                <a16:creationId xmlns:a16="http://schemas.microsoft.com/office/drawing/2014/main" id="{63F26B05-70B0-F034-0ECC-C493538E3977}"/>
              </a:ext>
            </a:extLst>
          </p:cNvPr>
          <p:cNvPicPr>
            <a:picLocks noChangeAspect="1"/>
          </p:cNvPicPr>
          <p:nvPr/>
        </p:nvPicPr>
        <p:blipFill>
          <a:blip r:embed="rId3"/>
          <a:stretch>
            <a:fillRect/>
          </a:stretch>
        </p:blipFill>
        <p:spPr>
          <a:xfrm>
            <a:off x="1319989" y="3689346"/>
            <a:ext cx="3172268" cy="809738"/>
          </a:xfrm>
          <a:prstGeom prst="rect">
            <a:avLst/>
          </a:prstGeom>
        </p:spPr>
      </p:pic>
      <p:pic>
        <p:nvPicPr>
          <p:cNvPr id="12" name="図 11">
            <a:extLst>
              <a:ext uri="{FF2B5EF4-FFF2-40B4-BE49-F238E27FC236}">
                <a16:creationId xmlns:a16="http://schemas.microsoft.com/office/drawing/2014/main" id="{97A9D7EB-C923-B8BA-C32C-E07416C60A1D}"/>
              </a:ext>
            </a:extLst>
          </p:cNvPr>
          <p:cNvPicPr>
            <a:picLocks noChangeAspect="1"/>
          </p:cNvPicPr>
          <p:nvPr/>
        </p:nvPicPr>
        <p:blipFill>
          <a:blip r:embed="rId4"/>
          <a:stretch>
            <a:fillRect/>
          </a:stretch>
        </p:blipFill>
        <p:spPr>
          <a:xfrm>
            <a:off x="682496" y="5542128"/>
            <a:ext cx="6992326" cy="704948"/>
          </a:xfrm>
          <a:prstGeom prst="rect">
            <a:avLst/>
          </a:prstGeom>
        </p:spPr>
      </p:pic>
      <p:pic>
        <p:nvPicPr>
          <p:cNvPr id="14" name="図 13">
            <a:extLst>
              <a:ext uri="{FF2B5EF4-FFF2-40B4-BE49-F238E27FC236}">
                <a16:creationId xmlns:a16="http://schemas.microsoft.com/office/drawing/2014/main" id="{363FE752-DBB7-8DC4-9172-5B22D6F41F6F}"/>
              </a:ext>
            </a:extLst>
          </p:cNvPr>
          <p:cNvPicPr>
            <a:picLocks noChangeAspect="1"/>
          </p:cNvPicPr>
          <p:nvPr/>
        </p:nvPicPr>
        <p:blipFill>
          <a:blip r:embed="rId5"/>
          <a:stretch>
            <a:fillRect/>
          </a:stretch>
        </p:blipFill>
        <p:spPr>
          <a:xfrm>
            <a:off x="682496" y="4772382"/>
            <a:ext cx="7373379" cy="695422"/>
          </a:xfrm>
          <a:prstGeom prst="rect">
            <a:avLst/>
          </a:prstGeom>
        </p:spPr>
      </p:pic>
      <p:sp>
        <p:nvSpPr>
          <p:cNvPr id="7" name="テキスト ボックス 6">
            <a:extLst>
              <a:ext uri="{FF2B5EF4-FFF2-40B4-BE49-F238E27FC236}">
                <a16:creationId xmlns:a16="http://schemas.microsoft.com/office/drawing/2014/main" id="{BC4685AC-B9CC-DF00-28CE-FF19A38C2AB1}"/>
              </a:ext>
            </a:extLst>
          </p:cNvPr>
          <p:cNvSpPr txBox="1"/>
          <p:nvPr/>
        </p:nvSpPr>
        <p:spPr>
          <a:xfrm>
            <a:off x="369481" y="747562"/>
            <a:ext cx="8104667" cy="646331"/>
          </a:xfrm>
          <a:prstGeom prst="rect">
            <a:avLst/>
          </a:prstGeom>
          <a:noFill/>
        </p:spPr>
        <p:txBody>
          <a:bodyPr wrap="square">
            <a:spAutoFit/>
          </a:bodyPr>
          <a:lstStyle/>
          <a:p>
            <a:r>
              <a:rPr lang="en-US" altLang="ja-JP" dirty="0"/>
              <a:t>OAS</a:t>
            </a:r>
            <a:r>
              <a:rPr lang="ja-JP" altLang="en-US" dirty="0"/>
              <a:t>がゼロの場合、リスク中立確率の下では、モデルで価格付けされた証券の期待リターンは短期金利 </a:t>
            </a:r>
            <a:r>
              <a:rPr lang="en-US" altLang="ja-JP" dirty="0"/>
              <a:t>r</a:t>
            </a:r>
            <a:r>
              <a:rPr lang="ja-JP" altLang="en-US" dirty="0"/>
              <a:t>に等しいので</a:t>
            </a:r>
          </a:p>
        </p:txBody>
      </p:sp>
      <p:sp>
        <p:nvSpPr>
          <p:cNvPr id="9" name="テキスト ボックス 8">
            <a:extLst>
              <a:ext uri="{FF2B5EF4-FFF2-40B4-BE49-F238E27FC236}">
                <a16:creationId xmlns:a16="http://schemas.microsoft.com/office/drawing/2014/main" id="{05BFF5F2-541D-3B62-EF78-1518D178B644}"/>
              </a:ext>
            </a:extLst>
          </p:cNvPr>
          <p:cNvSpPr txBox="1"/>
          <p:nvPr/>
        </p:nvSpPr>
        <p:spPr>
          <a:xfrm>
            <a:off x="369481" y="2538926"/>
            <a:ext cx="8104667" cy="923330"/>
          </a:xfrm>
          <a:prstGeom prst="rect">
            <a:avLst/>
          </a:prstGeom>
          <a:noFill/>
        </p:spPr>
        <p:txBody>
          <a:bodyPr wrap="square">
            <a:spAutoFit/>
          </a:bodyPr>
          <a:lstStyle/>
          <a:p>
            <a:r>
              <a:rPr lang="en-US" altLang="ja-JP" dirty="0"/>
              <a:t>OAS</a:t>
            </a:r>
            <a:r>
              <a:rPr lang="ja-JP" altLang="en-US" dirty="0"/>
              <a:t>がゼロの場合、でない証券（モデルと市場価格がずれている証券）の場合、キャッシュフローは短期金利</a:t>
            </a:r>
            <a:r>
              <a:rPr lang="en-US" altLang="ja-JP" dirty="0"/>
              <a:t>r</a:t>
            </a:r>
            <a:r>
              <a:rPr lang="ja-JP" altLang="en-US" dirty="0"/>
              <a:t>ではなく、</a:t>
            </a:r>
            <a:r>
              <a:rPr lang="en-US" altLang="ja-JP" dirty="0" err="1"/>
              <a:t>r+OAS</a:t>
            </a:r>
            <a:r>
              <a:rPr lang="en-US" altLang="ja-JP" dirty="0"/>
              <a:t> </a:t>
            </a:r>
            <a:r>
              <a:rPr lang="ja-JP" altLang="en-US" dirty="0"/>
              <a:t>（</a:t>
            </a:r>
            <a:r>
              <a:rPr lang="en-US" altLang="ja-JP" dirty="0"/>
              <a:t>OAS</a:t>
            </a:r>
            <a:r>
              <a:rPr lang="ja-JP" altLang="en-US" dirty="0"/>
              <a:t>付き金利）で割引かれる</a:t>
            </a:r>
            <a:endParaRPr lang="en-US" altLang="ja-JP" dirty="0"/>
          </a:p>
        </p:txBody>
      </p:sp>
      <p:sp>
        <p:nvSpPr>
          <p:cNvPr id="11" name="正方形/長方形 10">
            <a:extLst>
              <a:ext uri="{FF2B5EF4-FFF2-40B4-BE49-F238E27FC236}">
                <a16:creationId xmlns:a16="http://schemas.microsoft.com/office/drawing/2014/main" id="{B44580C1-9629-78C4-19BB-2BD853B9F483}"/>
              </a:ext>
            </a:extLst>
          </p:cNvPr>
          <p:cNvSpPr/>
          <p:nvPr/>
        </p:nvSpPr>
        <p:spPr>
          <a:xfrm>
            <a:off x="1138066" y="3585237"/>
            <a:ext cx="1269635" cy="108543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D3C6F44-2E9B-3CD3-9CF4-014B90466CC7}"/>
              </a:ext>
            </a:extLst>
          </p:cNvPr>
          <p:cNvSpPr txBox="1"/>
          <p:nvPr/>
        </p:nvSpPr>
        <p:spPr>
          <a:xfrm>
            <a:off x="1772883" y="6271298"/>
            <a:ext cx="1520456" cy="369332"/>
          </a:xfrm>
          <a:prstGeom prst="rect">
            <a:avLst/>
          </a:prstGeom>
          <a:noFill/>
        </p:spPr>
        <p:txBody>
          <a:bodyPr wrap="square" rtlCol="0">
            <a:spAutoFit/>
          </a:bodyPr>
          <a:lstStyle/>
          <a:p>
            <a:r>
              <a:rPr kumimoji="1" lang="ja-JP" altLang="en-US" dirty="0"/>
              <a:t>時間変化</a:t>
            </a:r>
          </a:p>
        </p:txBody>
      </p:sp>
      <p:sp>
        <p:nvSpPr>
          <p:cNvPr id="15" name="テキスト ボックス 14">
            <a:extLst>
              <a:ext uri="{FF2B5EF4-FFF2-40B4-BE49-F238E27FC236}">
                <a16:creationId xmlns:a16="http://schemas.microsoft.com/office/drawing/2014/main" id="{7FC21CAF-A0A4-F187-DC9E-5F8E113E0FF1}"/>
              </a:ext>
            </a:extLst>
          </p:cNvPr>
          <p:cNvSpPr txBox="1"/>
          <p:nvPr/>
        </p:nvSpPr>
        <p:spPr>
          <a:xfrm>
            <a:off x="3997906" y="6271298"/>
            <a:ext cx="1520456" cy="369332"/>
          </a:xfrm>
          <a:prstGeom prst="rect">
            <a:avLst/>
          </a:prstGeom>
          <a:noFill/>
        </p:spPr>
        <p:txBody>
          <a:bodyPr wrap="square" rtlCol="0">
            <a:spAutoFit/>
          </a:bodyPr>
          <a:lstStyle/>
          <a:p>
            <a:r>
              <a:rPr kumimoji="1" lang="ja-JP" altLang="en-US" dirty="0"/>
              <a:t>金利の変化</a:t>
            </a:r>
          </a:p>
        </p:txBody>
      </p:sp>
      <p:sp>
        <p:nvSpPr>
          <p:cNvPr id="16" name="テキスト ボックス 15">
            <a:extLst>
              <a:ext uri="{FF2B5EF4-FFF2-40B4-BE49-F238E27FC236}">
                <a16:creationId xmlns:a16="http://schemas.microsoft.com/office/drawing/2014/main" id="{B9F6169D-FE08-A7D0-031F-4B2EAED1B6C3}"/>
              </a:ext>
            </a:extLst>
          </p:cNvPr>
          <p:cNvSpPr txBox="1"/>
          <p:nvPr/>
        </p:nvSpPr>
        <p:spPr>
          <a:xfrm>
            <a:off x="5957840" y="6276288"/>
            <a:ext cx="1520456" cy="369332"/>
          </a:xfrm>
          <a:prstGeom prst="rect">
            <a:avLst/>
          </a:prstGeom>
          <a:noFill/>
        </p:spPr>
        <p:txBody>
          <a:bodyPr wrap="square" rtlCol="0">
            <a:spAutoFit/>
          </a:bodyPr>
          <a:lstStyle/>
          <a:p>
            <a:r>
              <a:rPr kumimoji="1" lang="en-US" altLang="ja-JP" dirty="0"/>
              <a:t>OAS</a:t>
            </a:r>
            <a:r>
              <a:rPr kumimoji="1" lang="ja-JP" altLang="en-US" dirty="0"/>
              <a:t>の変化</a:t>
            </a:r>
          </a:p>
        </p:txBody>
      </p:sp>
    </p:spTree>
    <p:extLst>
      <p:ext uri="{BB962C8B-B14F-4D97-AF65-F5344CB8AC3E}">
        <p14:creationId xmlns:p14="http://schemas.microsoft.com/office/powerpoint/2010/main" val="29249805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9914A-AC1C-C7EC-0E54-53B2EEAE6D35}"/>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E239D2F-1156-30F3-B590-850E57E090C3}"/>
              </a:ext>
            </a:extLst>
          </p:cNvPr>
          <p:cNvSpPr txBox="1"/>
          <p:nvPr/>
        </p:nvSpPr>
        <p:spPr>
          <a:xfrm>
            <a:off x="1" y="98531"/>
            <a:ext cx="8984512" cy="584775"/>
          </a:xfrm>
          <a:prstGeom prst="rect">
            <a:avLst/>
          </a:prstGeom>
          <a:noFill/>
        </p:spPr>
        <p:txBody>
          <a:bodyPr wrap="square" rtlCol="0">
            <a:spAutoFit/>
          </a:bodyPr>
          <a:lstStyle/>
          <a:p>
            <a:r>
              <a:rPr lang="en-US" altLang="ja-JP" sz="3200" dirty="0"/>
              <a:t>7.8 REDUCING THE TIME STEP</a:t>
            </a:r>
            <a:endParaRPr lang="ja-JP" altLang="en-US" sz="3200" dirty="0"/>
          </a:p>
        </p:txBody>
      </p:sp>
    </p:spTree>
    <p:extLst>
      <p:ext uri="{BB962C8B-B14F-4D97-AF65-F5344CB8AC3E}">
        <p14:creationId xmlns:p14="http://schemas.microsoft.com/office/powerpoint/2010/main" val="3619857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F39B8-80C6-358E-F275-5CA0C0394C84}"/>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F9AA93D-ED98-BDFC-E224-C440FFBA18FF}"/>
              </a:ext>
            </a:extLst>
          </p:cNvPr>
          <p:cNvSpPr txBox="1"/>
          <p:nvPr/>
        </p:nvSpPr>
        <p:spPr>
          <a:xfrm>
            <a:off x="1" y="98531"/>
            <a:ext cx="8984512" cy="584775"/>
          </a:xfrm>
          <a:prstGeom prst="rect">
            <a:avLst/>
          </a:prstGeom>
          <a:noFill/>
        </p:spPr>
        <p:txBody>
          <a:bodyPr wrap="square" rtlCol="0">
            <a:spAutoFit/>
          </a:bodyPr>
          <a:lstStyle/>
          <a:p>
            <a:r>
              <a:rPr lang="en-US" altLang="ja-JP" sz="3200" dirty="0"/>
              <a:t>7.9 FIXED INCOME VERSUS EQUITY DERIVATIVES</a:t>
            </a:r>
            <a:endParaRPr lang="ja-JP" altLang="en-US" sz="3200" dirty="0"/>
          </a:p>
        </p:txBody>
      </p:sp>
    </p:spTree>
    <p:extLst>
      <p:ext uri="{BB962C8B-B14F-4D97-AF65-F5344CB8AC3E}">
        <p14:creationId xmlns:p14="http://schemas.microsoft.com/office/powerpoint/2010/main" val="279523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8BE5F-1C75-22FE-8759-D7701C62DA78}"/>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2F0D406-404F-07D3-A7FD-A7A61EB18417}"/>
              </a:ext>
            </a:extLst>
          </p:cNvPr>
          <p:cNvSpPr txBox="1"/>
          <p:nvPr/>
        </p:nvSpPr>
        <p:spPr>
          <a:xfrm>
            <a:off x="571500" y="304800"/>
            <a:ext cx="3590925" cy="461665"/>
          </a:xfrm>
          <a:prstGeom prst="rect">
            <a:avLst/>
          </a:prstGeom>
          <a:noFill/>
        </p:spPr>
        <p:txBody>
          <a:bodyPr wrap="square" rtlCol="0">
            <a:spAutoFit/>
          </a:bodyPr>
          <a:lstStyle/>
          <a:p>
            <a:r>
              <a:rPr kumimoji="1" lang="ja-JP" altLang="en-US" sz="2400" b="1" dirty="0">
                <a:solidFill>
                  <a:srgbClr val="0000FF"/>
                </a:solidFill>
              </a:rPr>
              <a:t>裁定機会</a:t>
            </a:r>
          </a:p>
        </p:txBody>
      </p:sp>
      <p:sp>
        <p:nvSpPr>
          <p:cNvPr id="2" name="テキスト ボックス 1">
            <a:extLst>
              <a:ext uri="{FF2B5EF4-FFF2-40B4-BE49-F238E27FC236}">
                <a16:creationId xmlns:a16="http://schemas.microsoft.com/office/drawing/2014/main" id="{451DA764-41A1-27FD-E5B7-6913496E66C5}"/>
              </a:ext>
            </a:extLst>
          </p:cNvPr>
          <p:cNvSpPr txBox="1"/>
          <p:nvPr/>
        </p:nvSpPr>
        <p:spPr>
          <a:xfrm>
            <a:off x="104775" y="3694957"/>
            <a:ext cx="8972550" cy="2585323"/>
          </a:xfrm>
          <a:prstGeom prst="rect">
            <a:avLst/>
          </a:prstGeom>
          <a:noFill/>
        </p:spPr>
        <p:txBody>
          <a:bodyPr wrap="square" rtlCol="0">
            <a:spAutoFit/>
          </a:bodyPr>
          <a:lstStyle/>
          <a:p>
            <a:r>
              <a:rPr kumimoji="1" lang="ja-JP" altLang="en-US" b="1" dirty="0"/>
              <a:t>完全な裁定が行われない要因</a:t>
            </a:r>
            <a:endParaRPr kumimoji="1" lang="en-US" altLang="ja-JP" b="1" dirty="0"/>
          </a:p>
          <a:p>
            <a:pPr marL="285750" indent="-285750">
              <a:buFont typeface="Wingdings" panose="05000000000000000000" pitchFamily="2" charset="2"/>
              <a:buChar char="n"/>
            </a:pPr>
            <a:r>
              <a:rPr lang="ja-JP" altLang="en-US" dirty="0"/>
              <a:t>取引コスト</a:t>
            </a:r>
            <a:br>
              <a:rPr lang="ja-JP" altLang="en-US" dirty="0"/>
            </a:br>
            <a:r>
              <a:rPr lang="ja-JP" altLang="en-US" dirty="0"/>
              <a:t>債券を購入するときの買値と売値にはスプレッドがある。たとえ理論上の裁定機会があっても、実際の取引コストが高ければ利益が相殺される</a:t>
            </a:r>
            <a:endParaRPr lang="en-US" altLang="ja-JP" dirty="0"/>
          </a:p>
          <a:p>
            <a:pPr marL="285750" indent="-285750">
              <a:buFont typeface="Wingdings" panose="05000000000000000000" pitchFamily="2" charset="2"/>
              <a:buChar char="n"/>
            </a:pPr>
            <a:r>
              <a:rPr lang="ja-JP" altLang="en-US" dirty="0"/>
              <a:t>資金調達コスト（第</a:t>
            </a:r>
            <a:r>
              <a:rPr lang="en-US" altLang="ja-JP" dirty="0"/>
              <a:t>10</a:t>
            </a:r>
            <a:r>
              <a:rPr lang="ja-JP" altLang="en-US" dirty="0"/>
              <a:t>章参照）</a:t>
            </a:r>
            <a:br>
              <a:rPr lang="ja-JP" altLang="en-US" dirty="0"/>
            </a:br>
            <a:r>
              <a:rPr lang="ja-JP" altLang="en-US" dirty="0"/>
              <a:t>債券を購入するためにマネー市場等で資金を借りるコストや、債券を空売りするときに債券を借りるコストが発生し、それが裁定利益を減少させる</a:t>
            </a:r>
            <a:endParaRPr lang="en-US" altLang="ja-JP" dirty="0"/>
          </a:p>
          <a:p>
            <a:pPr marL="285750" indent="-285750">
              <a:buFont typeface="Wingdings" panose="05000000000000000000" pitchFamily="2" charset="2"/>
              <a:buChar char="n"/>
            </a:pPr>
            <a:r>
              <a:rPr lang="ja-JP" altLang="en-US" dirty="0"/>
              <a:t>債券の非代替性（</a:t>
            </a:r>
            <a:r>
              <a:rPr lang="en-US" altLang="ja-JP" dirty="0"/>
              <a:t>Idiosyncratic Characteristics</a:t>
            </a:r>
            <a:r>
              <a:rPr lang="ja-JP" altLang="en-US" dirty="0"/>
              <a:t>）</a:t>
            </a:r>
            <a:br>
              <a:rPr lang="ja-JP" altLang="en-US" dirty="0"/>
            </a:br>
            <a:r>
              <a:rPr lang="ja-JP" altLang="en-US" dirty="0"/>
              <a:t>流動性など</a:t>
            </a:r>
            <a:endParaRPr kumimoji="1" lang="ja-JP" altLang="en-US" dirty="0"/>
          </a:p>
        </p:txBody>
      </p:sp>
      <p:sp>
        <p:nvSpPr>
          <p:cNvPr id="5" name="テキスト ボックス 4">
            <a:extLst>
              <a:ext uri="{FF2B5EF4-FFF2-40B4-BE49-F238E27FC236}">
                <a16:creationId xmlns:a16="http://schemas.microsoft.com/office/drawing/2014/main" id="{8DEE2FE9-3155-2D6B-1182-C5D1B8975B58}"/>
              </a:ext>
            </a:extLst>
          </p:cNvPr>
          <p:cNvSpPr txBox="1"/>
          <p:nvPr/>
        </p:nvSpPr>
        <p:spPr>
          <a:xfrm>
            <a:off x="571500" y="1047750"/>
            <a:ext cx="3590925" cy="646331"/>
          </a:xfrm>
          <a:prstGeom prst="rect">
            <a:avLst/>
          </a:prstGeom>
          <a:noFill/>
        </p:spPr>
        <p:txBody>
          <a:bodyPr wrap="square" rtlCol="0">
            <a:spAutoFit/>
          </a:bodyPr>
          <a:lstStyle/>
          <a:p>
            <a:r>
              <a:rPr kumimoji="1" lang="ja-JP" altLang="en-US" dirty="0"/>
              <a:t>一物一価の法則</a:t>
            </a:r>
            <a:endParaRPr kumimoji="1" lang="en-US" altLang="ja-JP" dirty="0"/>
          </a:p>
          <a:p>
            <a:r>
              <a:rPr kumimoji="1" lang="ja-JP" altLang="en-US" dirty="0"/>
              <a:t>裁定機会</a:t>
            </a:r>
          </a:p>
        </p:txBody>
      </p:sp>
    </p:spTree>
    <p:extLst>
      <p:ext uri="{BB962C8B-B14F-4D97-AF65-F5344CB8AC3E}">
        <p14:creationId xmlns:p14="http://schemas.microsoft.com/office/powerpoint/2010/main" val="405623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961D4-1818-7020-9993-6ED21F6413FF}"/>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76775D8-53DD-D6D2-0264-CE57FD941B80}"/>
              </a:ext>
            </a:extLst>
          </p:cNvPr>
          <p:cNvSpPr txBox="1"/>
          <p:nvPr/>
        </p:nvSpPr>
        <p:spPr>
          <a:xfrm>
            <a:off x="190500" y="815904"/>
            <a:ext cx="8477250" cy="923330"/>
          </a:xfrm>
          <a:prstGeom prst="rect">
            <a:avLst/>
          </a:prstGeom>
          <a:noFill/>
        </p:spPr>
        <p:txBody>
          <a:bodyPr wrap="square" rtlCol="0">
            <a:spAutoFit/>
          </a:bodyPr>
          <a:lstStyle/>
          <a:p>
            <a:r>
              <a:rPr kumimoji="1" lang="ja-JP" altLang="en-US" dirty="0"/>
              <a:t>買い手が売り手に支払う実際の金額（フルプライス）は以下からなる</a:t>
            </a:r>
            <a:endParaRPr kumimoji="1" lang="en-US" altLang="ja-JP" dirty="0"/>
          </a:p>
          <a:p>
            <a:r>
              <a:rPr kumimoji="1" lang="ja-JP" altLang="en-US" dirty="0"/>
              <a:t>・フラットプライス</a:t>
            </a:r>
            <a:endParaRPr kumimoji="1" lang="en-US" altLang="ja-JP" dirty="0"/>
          </a:p>
          <a:p>
            <a:r>
              <a:rPr kumimoji="1" lang="ja-JP" altLang="en-US" dirty="0"/>
              <a:t>・未収利息（クーポン期日まで保有していた日数に相当するクーポン）</a:t>
            </a:r>
            <a:endParaRPr kumimoji="1" lang="en-US" altLang="ja-JP" dirty="0"/>
          </a:p>
        </p:txBody>
      </p:sp>
      <p:pic>
        <p:nvPicPr>
          <p:cNvPr id="6" name="図 5">
            <a:extLst>
              <a:ext uri="{FF2B5EF4-FFF2-40B4-BE49-F238E27FC236}">
                <a16:creationId xmlns:a16="http://schemas.microsoft.com/office/drawing/2014/main" id="{73EC570B-4D39-E6E5-DCB1-43A8C5C982F1}"/>
              </a:ext>
            </a:extLst>
          </p:cNvPr>
          <p:cNvPicPr>
            <a:picLocks noChangeAspect="1"/>
          </p:cNvPicPr>
          <p:nvPr/>
        </p:nvPicPr>
        <p:blipFill>
          <a:blip r:embed="rId2"/>
          <a:stretch>
            <a:fillRect/>
          </a:stretch>
        </p:blipFill>
        <p:spPr>
          <a:xfrm>
            <a:off x="42863" y="4274148"/>
            <a:ext cx="3405663" cy="1991003"/>
          </a:xfrm>
          <a:prstGeom prst="rect">
            <a:avLst/>
          </a:prstGeom>
        </p:spPr>
      </p:pic>
      <p:sp>
        <p:nvSpPr>
          <p:cNvPr id="3" name="テキスト ボックス 2">
            <a:extLst>
              <a:ext uri="{FF2B5EF4-FFF2-40B4-BE49-F238E27FC236}">
                <a16:creationId xmlns:a16="http://schemas.microsoft.com/office/drawing/2014/main" id="{5DD60705-42D3-DBFB-9743-F88EB5EF8079}"/>
              </a:ext>
            </a:extLst>
          </p:cNvPr>
          <p:cNvSpPr txBox="1"/>
          <p:nvPr/>
        </p:nvSpPr>
        <p:spPr>
          <a:xfrm>
            <a:off x="190500" y="253484"/>
            <a:ext cx="4572000" cy="400110"/>
          </a:xfrm>
          <a:prstGeom prst="rect">
            <a:avLst/>
          </a:prstGeom>
          <a:noFill/>
        </p:spPr>
        <p:txBody>
          <a:bodyPr wrap="square">
            <a:spAutoFit/>
          </a:bodyPr>
          <a:lstStyle/>
          <a:p>
            <a:r>
              <a:rPr kumimoji="1" lang="ja-JP" altLang="en-US" sz="2000" b="1" dirty="0">
                <a:solidFill>
                  <a:srgbClr val="0000FF"/>
                </a:solidFill>
              </a:rPr>
              <a:t>未払い利息</a:t>
            </a:r>
            <a:endParaRPr kumimoji="1" lang="en-US" altLang="ja-JP" sz="2000" b="1" dirty="0">
              <a:solidFill>
                <a:srgbClr val="0000FF"/>
              </a:solidFill>
            </a:endParaRPr>
          </a:p>
        </p:txBody>
      </p:sp>
      <p:sp>
        <p:nvSpPr>
          <p:cNvPr id="5" name="テキスト ボックス 4">
            <a:extLst>
              <a:ext uri="{FF2B5EF4-FFF2-40B4-BE49-F238E27FC236}">
                <a16:creationId xmlns:a16="http://schemas.microsoft.com/office/drawing/2014/main" id="{8BFF01AA-ED36-3C65-FF15-EE6158CDB6E6}"/>
              </a:ext>
            </a:extLst>
          </p:cNvPr>
          <p:cNvSpPr txBox="1"/>
          <p:nvPr/>
        </p:nvSpPr>
        <p:spPr>
          <a:xfrm>
            <a:off x="3771900" y="3790950"/>
            <a:ext cx="5248275" cy="369332"/>
          </a:xfrm>
          <a:prstGeom prst="rect">
            <a:avLst/>
          </a:prstGeom>
          <a:solidFill>
            <a:schemeClr val="bg2">
              <a:lumMod val="90000"/>
            </a:schemeClr>
          </a:solidFill>
        </p:spPr>
        <p:txBody>
          <a:bodyPr wrap="square" rtlCol="0">
            <a:spAutoFit/>
          </a:bodyPr>
          <a:lstStyle/>
          <a:p>
            <a:pPr algn="ctr"/>
            <a:r>
              <a:rPr kumimoji="1" lang="ja-JP" altLang="en-US" b="1" dirty="0"/>
              <a:t>日数計算</a:t>
            </a:r>
          </a:p>
        </p:txBody>
      </p:sp>
      <p:sp>
        <p:nvSpPr>
          <p:cNvPr id="8" name="テキスト ボックス 7">
            <a:extLst>
              <a:ext uri="{FF2B5EF4-FFF2-40B4-BE49-F238E27FC236}">
                <a16:creationId xmlns:a16="http://schemas.microsoft.com/office/drawing/2014/main" id="{84E5B14C-2773-EF23-23FC-0D3095DA8B73}"/>
              </a:ext>
            </a:extLst>
          </p:cNvPr>
          <p:cNvSpPr txBox="1"/>
          <p:nvPr/>
        </p:nvSpPr>
        <p:spPr>
          <a:xfrm>
            <a:off x="3771900" y="4274148"/>
            <a:ext cx="5329237" cy="2031325"/>
          </a:xfrm>
          <a:prstGeom prst="rect">
            <a:avLst/>
          </a:prstGeom>
          <a:noFill/>
        </p:spPr>
        <p:txBody>
          <a:bodyPr wrap="square">
            <a:spAutoFit/>
          </a:bodyPr>
          <a:lstStyle/>
          <a:p>
            <a:r>
              <a:rPr lang="ja-JP" altLang="en-US" dirty="0"/>
              <a:t>未収利息期間をどのように定めるか</a:t>
            </a:r>
            <a:endParaRPr lang="en-US" altLang="ja-JP" dirty="0"/>
          </a:p>
          <a:p>
            <a:r>
              <a:rPr lang="en-US" altLang="ja-JP" dirty="0"/>
              <a:t>actual/360</a:t>
            </a:r>
            <a:r>
              <a:rPr lang="ja-JP" altLang="en-US" dirty="0"/>
              <a:t>：</a:t>
            </a:r>
            <a:r>
              <a:rPr lang="en-US" altLang="ja-JP" dirty="0"/>
              <a:t>2</a:t>
            </a:r>
            <a:r>
              <a:rPr lang="ja-JP" altLang="en-US" dirty="0"/>
              <a:t>つの日付間の実際の日数を</a:t>
            </a:r>
            <a:r>
              <a:rPr lang="en-US" altLang="ja-JP" dirty="0"/>
              <a:t>360</a:t>
            </a:r>
            <a:r>
              <a:rPr lang="ja-JP" altLang="en-US" dirty="0"/>
              <a:t>で割る</a:t>
            </a:r>
            <a:endParaRPr lang="en-US" altLang="ja-JP" dirty="0"/>
          </a:p>
          <a:p>
            <a:r>
              <a:rPr lang="en-US" altLang="ja-JP" dirty="0"/>
              <a:t>30/360 </a:t>
            </a:r>
            <a:r>
              <a:rPr lang="ja-JP" altLang="en-US" dirty="0"/>
              <a:t>：各月を</a:t>
            </a:r>
            <a:r>
              <a:rPr lang="en-US" altLang="ja-JP" dirty="0"/>
              <a:t>30</a:t>
            </a:r>
            <a:r>
              <a:rPr lang="ja-JP" altLang="en-US" dirty="0"/>
              <a:t>日と仮定して日数を計算し、その合計を</a:t>
            </a:r>
            <a:r>
              <a:rPr lang="en-US" altLang="ja-JP" dirty="0"/>
              <a:t>360</a:t>
            </a:r>
            <a:r>
              <a:rPr lang="ja-JP" altLang="en-US" dirty="0"/>
              <a:t>で割る</a:t>
            </a:r>
            <a:endParaRPr lang="en-US" altLang="ja-JP" dirty="0"/>
          </a:p>
          <a:p>
            <a:r>
              <a:rPr lang="ja-JP" altLang="en-US" dirty="0"/>
              <a:t>マネーマーケット市場：通常</a:t>
            </a:r>
            <a:r>
              <a:rPr lang="en-US" altLang="ja-JP" dirty="0"/>
              <a:t>actual/360</a:t>
            </a:r>
          </a:p>
          <a:p>
            <a:r>
              <a:rPr lang="ja-JP" altLang="en-US" dirty="0"/>
              <a:t>スワップ市場：通常</a:t>
            </a:r>
            <a:r>
              <a:rPr lang="en-US" altLang="ja-JP" dirty="0"/>
              <a:t>actual/360 or 30/360</a:t>
            </a:r>
          </a:p>
          <a:p>
            <a:r>
              <a:rPr lang="ja-JP" altLang="en-US" dirty="0"/>
              <a:t>社債市場：通常</a:t>
            </a:r>
            <a:r>
              <a:rPr lang="en-US" altLang="ja-JP" dirty="0"/>
              <a:t>30/360</a:t>
            </a:r>
          </a:p>
        </p:txBody>
      </p:sp>
      <p:pic>
        <p:nvPicPr>
          <p:cNvPr id="10" name="図 9">
            <a:extLst>
              <a:ext uri="{FF2B5EF4-FFF2-40B4-BE49-F238E27FC236}">
                <a16:creationId xmlns:a16="http://schemas.microsoft.com/office/drawing/2014/main" id="{DE6A77AF-037B-BC3C-AA50-46585A022380}"/>
              </a:ext>
            </a:extLst>
          </p:cNvPr>
          <p:cNvPicPr>
            <a:picLocks noChangeAspect="1"/>
          </p:cNvPicPr>
          <p:nvPr/>
        </p:nvPicPr>
        <p:blipFill>
          <a:blip r:embed="rId3"/>
          <a:stretch>
            <a:fillRect/>
          </a:stretch>
        </p:blipFill>
        <p:spPr>
          <a:xfrm>
            <a:off x="1199660" y="1932322"/>
            <a:ext cx="5858366" cy="1587633"/>
          </a:xfrm>
          <a:prstGeom prst="rect">
            <a:avLst/>
          </a:prstGeom>
        </p:spPr>
      </p:pic>
      <p:sp>
        <p:nvSpPr>
          <p:cNvPr id="11" name="テキスト ボックス 10">
            <a:extLst>
              <a:ext uri="{FF2B5EF4-FFF2-40B4-BE49-F238E27FC236}">
                <a16:creationId xmlns:a16="http://schemas.microsoft.com/office/drawing/2014/main" id="{199CE9F0-D3C1-09B5-3357-8EA97FF7172F}"/>
              </a:ext>
            </a:extLst>
          </p:cNvPr>
          <p:cNvSpPr txBox="1"/>
          <p:nvPr/>
        </p:nvSpPr>
        <p:spPr>
          <a:xfrm>
            <a:off x="-9524" y="3790950"/>
            <a:ext cx="3638550" cy="369332"/>
          </a:xfrm>
          <a:prstGeom prst="rect">
            <a:avLst/>
          </a:prstGeom>
          <a:solidFill>
            <a:schemeClr val="bg2">
              <a:lumMod val="90000"/>
            </a:schemeClr>
          </a:solidFill>
        </p:spPr>
        <p:txBody>
          <a:bodyPr wrap="square" rtlCol="0">
            <a:spAutoFit/>
          </a:bodyPr>
          <a:lstStyle/>
          <a:p>
            <a:pPr algn="ctr"/>
            <a:r>
              <a:rPr kumimoji="1" lang="ja-JP" altLang="en-US" b="1" dirty="0"/>
              <a:t>フルプライスとフラットプライス</a:t>
            </a:r>
          </a:p>
        </p:txBody>
      </p:sp>
    </p:spTree>
    <p:extLst>
      <p:ext uri="{BB962C8B-B14F-4D97-AF65-F5344CB8AC3E}">
        <p14:creationId xmlns:p14="http://schemas.microsoft.com/office/powerpoint/2010/main" val="2984334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43D52-7EE2-D708-64A7-7522AC886308}"/>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FC68D99-D858-7378-156C-11E3C663FB8D}"/>
              </a:ext>
            </a:extLst>
          </p:cNvPr>
          <p:cNvSpPr txBox="1"/>
          <p:nvPr/>
        </p:nvSpPr>
        <p:spPr>
          <a:xfrm>
            <a:off x="333375" y="460891"/>
            <a:ext cx="4886325" cy="369332"/>
          </a:xfrm>
          <a:prstGeom prst="rect">
            <a:avLst/>
          </a:prstGeom>
          <a:noFill/>
        </p:spPr>
        <p:txBody>
          <a:bodyPr wrap="square" rtlCol="0">
            <a:spAutoFit/>
          </a:bodyPr>
          <a:lstStyle/>
          <a:p>
            <a:r>
              <a:rPr kumimoji="1" lang="en-US" altLang="ja-JP" dirty="0"/>
              <a:t>Swap, Spot, and Forward Rates</a:t>
            </a:r>
            <a:endParaRPr kumimoji="1" lang="ja-JP" altLang="en-US" dirty="0"/>
          </a:p>
        </p:txBody>
      </p:sp>
      <p:sp>
        <p:nvSpPr>
          <p:cNvPr id="2" name="テキスト ボックス 1">
            <a:extLst>
              <a:ext uri="{FF2B5EF4-FFF2-40B4-BE49-F238E27FC236}">
                <a16:creationId xmlns:a16="http://schemas.microsoft.com/office/drawing/2014/main" id="{699C1A5B-0E41-27B8-A5E2-60B7D064DA17}"/>
              </a:ext>
            </a:extLst>
          </p:cNvPr>
          <p:cNvSpPr txBox="1"/>
          <p:nvPr/>
        </p:nvSpPr>
        <p:spPr>
          <a:xfrm>
            <a:off x="1400175" y="1724025"/>
            <a:ext cx="5429250" cy="646331"/>
          </a:xfrm>
          <a:prstGeom prst="rect">
            <a:avLst/>
          </a:prstGeom>
          <a:noFill/>
        </p:spPr>
        <p:txBody>
          <a:bodyPr wrap="square" rtlCol="0">
            <a:spAutoFit/>
          </a:bodyPr>
          <a:lstStyle/>
          <a:p>
            <a:r>
              <a:rPr kumimoji="1" lang="ja-JP" altLang="en-US" dirty="0"/>
              <a:t>スワップ、スポットレート、フォワードレートとその比較に関して</a:t>
            </a:r>
          </a:p>
        </p:txBody>
      </p:sp>
    </p:spTree>
    <p:extLst>
      <p:ext uri="{BB962C8B-B14F-4D97-AF65-F5344CB8AC3E}">
        <p14:creationId xmlns:p14="http://schemas.microsoft.com/office/powerpoint/2010/main" val="3216235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47F9AB-2935-46B9-6369-D210371B4A61}"/>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B699E3A-EDA0-E20D-1C83-FBAEA15BD99C}"/>
              </a:ext>
            </a:extLst>
          </p:cNvPr>
          <p:cNvSpPr txBox="1"/>
          <p:nvPr/>
        </p:nvSpPr>
        <p:spPr>
          <a:xfrm>
            <a:off x="85725" y="202168"/>
            <a:ext cx="9058275" cy="646331"/>
          </a:xfrm>
          <a:prstGeom prst="rect">
            <a:avLst/>
          </a:prstGeom>
          <a:noFill/>
        </p:spPr>
        <p:txBody>
          <a:bodyPr wrap="square" rtlCol="0">
            <a:spAutoFit/>
          </a:bodyPr>
          <a:lstStyle/>
          <a:p>
            <a:r>
              <a:rPr kumimoji="1" lang="ja-JP" altLang="en-US" dirty="0"/>
              <a:t>金利表示　</a:t>
            </a:r>
            <a:endParaRPr kumimoji="1" lang="en-US" altLang="ja-JP" dirty="0"/>
          </a:p>
          <a:p>
            <a:r>
              <a:rPr kumimoji="1" lang="ja-JP" altLang="en-US" dirty="0"/>
              <a:t>年率で単利</a:t>
            </a:r>
            <a:r>
              <a:rPr kumimoji="1" lang="en-US" altLang="ja-JP" dirty="0"/>
              <a:t>2%</a:t>
            </a:r>
            <a:r>
              <a:rPr kumimoji="1" lang="ja-JP" altLang="en-US" dirty="0"/>
              <a:t>、半期複利</a:t>
            </a:r>
            <a:r>
              <a:rPr kumimoji="1" lang="en-US" altLang="ja-JP" dirty="0"/>
              <a:t>1.9901%</a:t>
            </a:r>
            <a:r>
              <a:rPr kumimoji="1" lang="ja-JP" altLang="en-US" dirty="0"/>
              <a:t>、月次複利</a:t>
            </a:r>
            <a:r>
              <a:rPr kumimoji="1" lang="en-US" altLang="ja-JP" dirty="0"/>
              <a:t>1.9819%</a:t>
            </a:r>
            <a:r>
              <a:rPr kumimoji="1" lang="ja-JP" altLang="en-US" dirty="0"/>
              <a:t>、一年後最も受取額が多いのは？</a:t>
            </a:r>
          </a:p>
        </p:txBody>
      </p:sp>
      <p:pic>
        <p:nvPicPr>
          <p:cNvPr id="4" name="図 3">
            <a:extLst>
              <a:ext uri="{FF2B5EF4-FFF2-40B4-BE49-F238E27FC236}">
                <a16:creationId xmlns:a16="http://schemas.microsoft.com/office/drawing/2014/main" id="{D7218632-B211-806C-5C8B-A0C4B5BEFD6C}"/>
              </a:ext>
            </a:extLst>
          </p:cNvPr>
          <p:cNvPicPr>
            <a:picLocks noChangeAspect="1"/>
          </p:cNvPicPr>
          <p:nvPr/>
        </p:nvPicPr>
        <p:blipFill>
          <a:blip r:embed="rId2"/>
          <a:stretch>
            <a:fillRect/>
          </a:stretch>
        </p:blipFill>
        <p:spPr>
          <a:xfrm>
            <a:off x="1428751" y="3340769"/>
            <a:ext cx="1405000" cy="635947"/>
          </a:xfrm>
          <a:prstGeom prst="rect">
            <a:avLst/>
          </a:prstGeom>
        </p:spPr>
      </p:pic>
      <p:sp>
        <p:nvSpPr>
          <p:cNvPr id="7" name="テキスト ボックス 6">
            <a:extLst>
              <a:ext uri="{FF2B5EF4-FFF2-40B4-BE49-F238E27FC236}">
                <a16:creationId xmlns:a16="http://schemas.microsoft.com/office/drawing/2014/main" id="{39DF1290-7C4F-8B63-55EC-5F4AB96DC301}"/>
              </a:ext>
            </a:extLst>
          </p:cNvPr>
          <p:cNvSpPr txBox="1"/>
          <p:nvPr/>
        </p:nvSpPr>
        <p:spPr>
          <a:xfrm>
            <a:off x="333375" y="1540636"/>
            <a:ext cx="4619625" cy="369332"/>
          </a:xfrm>
          <a:prstGeom prst="rect">
            <a:avLst/>
          </a:prstGeom>
          <a:noFill/>
        </p:spPr>
        <p:txBody>
          <a:bodyPr wrap="square" rtlCol="0">
            <a:spAutoFit/>
          </a:bodyPr>
          <a:lstStyle/>
          <a:p>
            <a:r>
              <a:rPr kumimoji="1" lang="en-US" altLang="ja-JP" dirty="0"/>
              <a:t>100</a:t>
            </a:r>
            <a:r>
              <a:rPr kumimoji="1" lang="ja-JP" altLang="en-US" dirty="0"/>
              <a:t>円の債券を半期複利で投資した場合</a:t>
            </a:r>
          </a:p>
        </p:txBody>
      </p:sp>
    </p:spTree>
    <p:extLst>
      <p:ext uri="{BB962C8B-B14F-4D97-AF65-F5344CB8AC3E}">
        <p14:creationId xmlns:p14="http://schemas.microsoft.com/office/powerpoint/2010/main" val="416366802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38107</TotalTime>
  <Words>3403</Words>
  <Application>Microsoft Office PowerPoint</Application>
  <PresentationFormat>画面に合わせる (4:3)</PresentationFormat>
  <Paragraphs>270</Paragraphs>
  <Slides>52</Slides>
  <Notes>0</Notes>
  <HiddenSlides>1</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52</vt:i4>
      </vt:variant>
    </vt:vector>
  </HeadingPairs>
  <TitlesOfParts>
    <vt:vector size="59" baseType="lpstr">
      <vt:lpstr>Arial</vt:lpstr>
      <vt:lpstr>Calibri</vt:lpstr>
      <vt:lpstr>Calibri Light</vt:lpstr>
      <vt:lpstr>Cambria Math</vt:lpstr>
      <vt:lpstr>Roboto</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司 土橋</dc:creator>
  <cp:lastModifiedBy>司 土橋</cp:lastModifiedBy>
  <cp:revision>10</cp:revision>
  <dcterms:created xsi:type="dcterms:W3CDTF">2025-04-24T12:12:23Z</dcterms:created>
  <dcterms:modified xsi:type="dcterms:W3CDTF">2025-06-10T01:30:18Z</dcterms:modified>
</cp:coreProperties>
</file>