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0"/>
  </p:notesMasterIdLst>
  <p:sldIdLst>
    <p:sldId id="256" r:id="rId2"/>
    <p:sldId id="257" r:id="rId3"/>
    <p:sldId id="317" r:id="rId4"/>
    <p:sldId id="305" r:id="rId5"/>
    <p:sldId id="306" r:id="rId6"/>
    <p:sldId id="260" r:id="rId7"/>
    <p:sldId id="261" r:id="rId8"/>
    <p:sldId id="262" r:id="rId9"/>
    <p:sldId id="303" r:id="rId10"/>
    <p:sldId id="263" r:id="rId11"/>
    <p:sldId id="264" r:id="rId12"/>
    <p:sldId id="318" r:id="rId13"/>
    <p:sldId id="265" r:id="rId14"/>
    <p:sldId id="266" r:id="rId15"/>
    <p:sldId id="304" r:id="rId16"/>
    <p:sldId id="267" r:id="rId17"/>
    <p:sldId id="268" r:id="rId18"/>
    <p:sldId id="289" r:id="rId19"/>
    <p:sldId id="269" r:id="rId20"/>
    <p:sldId id="270" r:id="rId21"/>
    <p:sldId id="319" r:id="rId22"/>
    <p:sldId id="271" r:id="rId23"/>
    <p:sldId id="344" r:id="rId24"/>
    <p:sldId id="351" r:id="rId25"/>
    <p:sldId id="345" r:id="rId26"/>
    <p:sldId id="302" r:id="rId27"/>
    <p:sldId id="307" r:id="rId28"/>
    <p:sldId id="308" r:id="rId29"/>
    <p:sldId id="309" r:id="rId30"/>
    <p:sldId id="310" r:id="rId31"/>
    <p:sldId id="311" r:id="rId32"/>
    <p:sldId id="312" r:id="rId33"/>
    <p:sldId id="313" r:id="rId34"/>
    <p:sldId id="314" r:id="rId35"/>
    <p:sldId id="334" r:id="rId36"/>
    <p:sldId id="346" r:id="rId37"/>
    <p:sldId id="347" r:id="rId38"/>
    <p:sldId id="348" r:id="rId39"/>
    <p:sldId id="290" r:id="rId40"/>
    <p:sldId id="277" r:id="rId41"/>
    <p:sldId id="322" r:id="rId42"/>
    <p:sldId id="278" r:id="rId43"/>
    <p:sldId id="323" r:id="rId44"/>
    <p:sldId id="279" r:id="rId45"/>
    <p:sldId id="280" r:id="rId46"/>
    <p:sldId id="324" r:id="rId47"/>
    <p:sldId id="281" r:id="rId48"/>
    <p:sldId id="325" r:id="rId49"/>
    <p:sldId id="282" r:id="rId50"/>
    <p:sldId id="283" r:id="rId51"/>
    <p:sldId id="284" r:id="rId52"/>
    <p:sldId id="326" r:id="rId53"/>
    <p:sldId id="350" r:id="rId54"/>
    <p:sldId id="327" r:id="rId55"/>
    <p:sldId id="328" r:id="rId56"/>
    <p:sldId id="335" r:id="rId57"/>
    <p:sldId id="285" r:id="rId58"/>
    <p:sldId id="337" r:id="rId59"/>
    <p:sldId id="329" r:id="rId60"/>
    <p:sldId id="336" r:id="rId61"/>
    <p:sldId id="330" r:id="rId62"/>
    <p:sldId id="287" r:id="rId63"/>
    <p:sldId id="331" r:id="rId64"/>
    <p:sldId id="291" r:id="rId65"/>
    <p:sldId id="292" r:id="rId66"/>
    <p:sldId id="332" r:id="rId67"/>
    <p:sldId id="338" r:id="rId68"/>
    <p:sldId id="293" r:id="rId69"/>
    <p:sldId id="294" r:id="rId70"/>
    <p:sldId id="298" r:id="rId71"/>
    <p:sldId id="295" r:id="rId72"/>
    <p:sldId id="296" r:id="rId73"/>
    <p:sldId id="299" r:id="rId74"/>
    <p:sldId id="333" r:id="rId75"/>
    <p:sldId id="297" r:id="rId76"/>
    <p:sldId id="349" r:id="rId77"/>
    <p:sldId id="300" r:id="rId78"/>
    <p:sldId id="301" r:id="rId7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54C1D3-0B9D-4959-9300-0AA21F86D3CE}" type="datetimeFigureOut">
              <a:rPr lang="zh-CN" altLang="en-US" smtClean="0"/>
              <a:t>2022/11/22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3D233A-F3DB-4263-917A-3B13C5E8674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垂：傳。</a:t>
            </a:r>
            <a:r>
              <a:rPr lang="en-US" altLang="zh-CN" dirty="0" smtClean="0"/>
              <a:t>《</a:t>
            </a:r>
            <a:r>
              <a:rPr lang="zh-CN" altLang="en-US" dirty="0" smtClean="0"/>
              <a:t>易</a:t>
            </a:r>
            <a:r>
              <a:rPr lang="en-US" altLang="zh-CN" dirty="0" smtClean="0"/>
              <a:t>》</a:t>
            </a:r>
            <a:r>
              <a:rPr lang="zh-CN" altLang="en-US" dirty="0" smtClean="0"/>
              <a:t>，指</a:t>
            </a:r>
            <a:r>
              <a:rPr lang="en-US" altLang="zh-CN" dirty="0" smtClean="0"/>
              <a:t>《</a:t>
            </a:r>
            <a:r>
              <a:rPr lang="zh-CN" altLang="en-US" dirty="0" smtClean="0"/>
              <a:t>易</a:t>
            </a:r>
            <a:r>
              <a:rPr lang="en-US" altLang="zh-CN" dirty="0" smtClean="0"/>
              <a:t>·</a:t>
            </a:r>
            <a:r>
              <a:rPr lang="zh-CN" altLang="en-US" dirty="0" smtClean="0"/>
              <a:t>系辭</a:t>
            </a:r>
            <a:r>
              <a:rPr lang="en-US" altLang="zh-CN" dirty="0" smtClean="0"/>
              <a:t>》</a:t>
            </a:r>
            <a:r>
              <a:rPr lang="zh-CN" altLang="en-US" dirty="0" smtClean="0"/>
              <a:t>。</a:t>
            </a:r>
            <a:endParaRPr lang="zh-CN" altLang="en-US" dirty="0" smtClean="0"/>
          </a:p>
        </p:txBody>
      </p:sp>
      <p:sp>
        <p:nvSpPr>
          <p:cNvPr id="4" name="灯片编号占位符 3"/>
          <p:cNvSpPr>
            <a:spLocks noGrp="1"/>
          </p:cNvSpPr>
          <p:nvPr>
            <p:ph type="sldNum" sz="quarter" idx="10"/>
          </p:nvPr>
        </p:nvSpPr>
        <p:spPr/>
        <p:txBody>
          <a:bodyPr/>
          <a:lstStyle/>
          <a:p>
            <a:fld id="{8C3D233A-F3DB-4263-917A-3B13C5E86748}"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b="1" dirty="0" smtClean="0">
                <a:latin typeface="楷体" panose="02010609060101010101" pitchFamily="49" charset="-122"/>
                <a:ea typeface="楷体" panose="02010609060101010101" pitchFamily="49" charset="-122"/>
              </a:rPr>
              <a:t>澒洞</a:t>
            </a:r>
            <a:r>
              <a:rPr lang="zh-CN" altLang="en-US" sz="1200" b="1" dirty="0" smtClean="0">
                <a:latin typeface="楷体" panose="02010609060101010101" pitchFamily="49" charset="-122"/>
                <a:ea typeface="楷体" panose="02010609060101010101" pitchFamily="49" charset="-122"/>
              </a:rPr>
              <a:t>：瀰漫無際。</a:t>
            </a:r>
            <a:endParaRPr lang="zh-CN" altLang="en-US" dirty="0"/>
          </a:p>
        </p:txBody>
      </p:sp>
      <p:sp>
        <p:nvSpPr>
          <p:cNvPr id="4" name="灯片编号占位符 3"/>
          <p:cNvSpPr>
            <a:spLocks noGrp="1"/>
          </p:cNvSpPr>
          <p:nvPr>
            <p:ph type="sldNum" sz="quarter" idx="10"/>
          </p:nvPr>
        </p:nvSpPr>
        <p:spPr/>
        <p:txBody>
          <a:bodyPr/>
          <a:lstStyle/>
          <a:p>
            <a:fld id="{8C3D233A-F3DB-4263-917A-3B13C5E86748}" type="slidenum">
              <a:rPr lang="zh-CN" altLang="en-US" smtClean="0"/>
              <a:t>65</a:t>
            </a:fld>
            <a:endParaRPr lang="zh-CN" altLang="en-US"/>
          </a:p>
        </p:txBody>
      </p:sp>
    </p:spTree>
    <p:extLst>
      <p:ext uri="{BB962C8B-B14F-4D97-AF65-F5344CB8AC3E}">
        <p14:creationId xmlns:p14="http://schemas.microsoft.com/office/powerpoint/2010/main" val="1685436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董庭兰、蔡琰和房琯。</a:t>
            </a:r>
            <a:endParaRPr lang="zh-CN" altLang="en-US" dirty="0"/>
          </a:p>
        </p:txBody>
      </p:sp>
      <p:sp>
        <p:nvSpPr>
          <p:cNvPr id="4" name="灯片编号占位符 3"/>
          <p:cNvSpPr>
            <a:spLocks noGrp="1"/>
          </p:cNvSpPr>
          <p:nvPr>
            <p:ph type="sldNum" sz="quarter" idx="10"/>
          </p:nvPr>
        </p:nvSpPr>
        <p:spPr/>
        <p:txBody>
          <a:bodyPr/>
          <a:lstStyle/>
          <a:p>
            <a:fld id="{8C3D233A-F3DB-4263-917A-3B13C5E86748}" type="slidenum">
              <a:rPr lang="zh-CN" altLang="en-US" smtClean="0"/>
              <a:t>68</a:t>
            </a:fld>
            <a:endParaRPr lang="zh-CN" altLang="en-US"/>
          </a:p>
        </p:txBody>
      </p:sp>
    </p:spTree>
    <p:extLst>
      <p:ext uri="{BB962C8B-B14F-4D97-AF65-F5344CB8AC3E}">
        <p14:creationId xmlns:p14="http://schemas.microsoft.com/office/powerpoint/2010/main" val="17918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東掖指門下省，鳳凰池，代中書省。青瑣門泛指宮門。</a:t>
            </a:r>
            <a:endParaRPr lang="zh-CN" altLang="en-US" dirty="0"/>
          </a:p>
        </p:txBody>
      </p:sp>
      <p:sp>
        <p:nvSpPr>
          <p:cNvPr id="4" name="灯片编号占位符 3"/>
          <p:cNvSpPr>
            <a:spLocks noGrp="1"/>
          </p:cNvSpPr>
          <p:nvPr>
            <p:ph type="sldNum" sz="quarter" idx="10"/>
          </p:nvPr>
        </p:nvSpPr>
        <p:spPr/>
        <p:txBody>
          <a:bodyPr/>
          <a:lstStyle/>
          <a:p>
            <a:fld id="{8C3D233A-F3DB-4263-917A-3B13C5E86748}" type="slidenum">
              <a:rPr lang="zh-CN" altLang="en-US" smtClean="0"/>
              <a:t>69</a:t>
            </a:fld>
            <a:endParaRPr lang="zh-CN" altLang="en-US"/>
          </a:p>
        </p:txBody>
      </p:sp>
    </p:spTree>
    <p:extLst>
      <p:ext uri="{BB962C8B-B14F-4D97-AF65-F5344CB8AC3E}">
        <p14:creationId xmlns:p14="http://schemas.microsoft.com/office/powerpoint/2010/main" val="24742393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杜甫</a:t>
            </a:r>
            <a:r>
              <a:rPr lang="en-US" altLang="zh-CN" dirty="0" smtClean="0"/>
              <a:t>《</a:t>
            </a:r>
            <a:r>
              <a:rPr lang="zh-CN" altLang="en-US" dirty="0" smtClean="0"/>
              <a:t>麗人行</a:t>
            </a:r>
            <a:r>
              <a:rPr lang="en-US" altLang="zh-CN" dirty="0" smtClean="0"/>
              <a:t>》</a:t>
            </a:r>
            <a:r>
              <a:rPr lang="zh-CN" altLang="en-US" dirty="0" smtClean="0"/>
              <a:t>：“</a:t>
            </a:r>
            <a:r>
              <a:rPr lang="zh-TW" altLang="en-US" dirty="0" smtClean="0"/>
              <a:t>背後何所見</a:t>
            </a:r>
            <a:r>
              <a:rPr lang="zh-CN" altLang="en-US" dirty="0" smtClean="0"/>
              <a:t>，</a:t>
            </a:r>
            <a:r>
              <a:rPr lang="zh-TW" altLang="en-US" dirty="0" smtClean="0"/>
              <a:t>珠壓腰衱稳稱身</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8C3D233A-F3DB-4263-917A-3B13C5E86748}" type="slidenum">
              <a:rPr lang="zh-CN" altLang="en-US" smtClean="0"/>
              <a:t>72</a:t>
            </a:fld>
            <a:endParaRPr lang="zh-CN" altLang="en-US"/>
          </a:p>
        </p:txBody>
      </p:sp>
    </p:spTree>
    <p:extLst>
      <p:ext uri="{BB962C8B-B14F-4D97-AF65-F5344CB8AC3E}">
        <p14:creationId xmlns:p14="http://schemas.microsoft.com/office/powerpoint/2010/main" val="1684904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貫：貫徹。</a:t>
            </a:r>
            <a:endParaRPr lang="zh-CN" altLang="en-US" dirty="0"/>
          </a:p>
        </p:txBody>
      </p:sp>
      <p:sp>
        <p:nvSpPr>
          <p:cNvPr id="4" name="灯片编号占位符 3"/>
          <p:cNvSpPr>
            <a:spLocks noGrp="1"/>
          </p:cNvSpPr>
          <p:nvPr>
            <p:ph type="sldNum" sz="quarter" idx="10"/>
          </p:nvPr>
        </p:nvSpPr>
        <p:spPr/>
        <p:txBody>
          <a:bodyPr/>
          <a:lstStyle/>
          <a:p>
            <a:fld id="{8C3D233A-F3DB-4263-917A-3B13C5E86748}" type="slidenum">
              <a:rPr lang="zh-CN" altLang="en-US" smtClean="0"/>
              <a:t>3</a:t>
            </a:fld>
            <a:endParaRPr lang="zh-CN" altLang="en-US"/>
          </a:p>
        </p:txBody>
      </p:sp>
    </p:spTree>
    <p:extLst>
      <p:ext uri="{BB962C8B-B14F-4D97-AF65-F5344CB8AC3E}">
        <p14:creationId xmlns:p14="http://schemas.microsoft.com/office/powerpoint/2010/main" val="3309196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諸父：此指伯父、叔父。</a:t>
            </a:r>
            <a:endParaRPr lang="zh-CN" altLang="en-US" dirty="0"/>
          </a:p>
        </p:txBody>
      </p:sp>
      <p:sp>
        <p:nvSpPr>
          <p:cNvPr id="4" name="灯片编号占位符 3"/>
          <p:cNvSpPr>
            <a:spLocks noGrp="1"/>
          </p:cNvSpPr>
          <p:nvPr>
            <p:ph type="sldNum" sz="quarter" idx="10"/>
          </p:nvPr>
        </p:nvSpPr>
        <p:spPr/>
        <p:txBody>
          <a:bodyPr/>
          <a:lstStyle/>
          <a:p>
            <a:fld id="{8C3D233A-F3DB-4263-917A-3B13C5E86748}" type="slidenum">
              <a:rPr lang="zh-CN" altLang="en-US" smtClean="0"/>
              <a:t>4</a:t>
            </a:fld>
            <a:endParaRPr lang="zh-CN" altLang="en-US"/>
          </a:p>
        </p:txBody>
      </p:sp>
    </p:spTree>
    <p:extLst>
      <p:ext uri="{BB962C8B-B14F-4D97-AF65-F5344CB8AC3E}">
        <p14:creationId xmlns:p14="http://schemas.microsoft.com/office/powerpoint/2010/main" val="1215469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C3D233A-F3DB-4263-917A-3B13C5E86748}" type="slidenum">
              <a:rPr lang="zh-CN" altLang="en-US" smtClean="0"/>
              <a:t>10</a:t>
            </a:fld>
            <a:endParaRPr lang="zh-CN" altLang="en-US"/>
          </a:p>
        </p:txBody>
      </p:sp>
    </p:spTree>
    <p:extLst>
      <p:ext uri="{BB962C8B-B14F-4D97-AF65-F5344CB8AC3E}">
        <p14:creationId xmlns:p14="http://schemas.microsoft.com/office/powerpoint/2010/main" val="3752475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經：此指</a:t>
            </a:r>
            <a:r>
              <a:rPr lang="en-US" altLang="zh-CN" dirty="0" smtClean="0"/>
              <a:t>《</a:t>
            </a:r>
            <a:r>
              <a:rPr lang="zh-CN" altLang="en-US" dirty="0" smtClean="0"/>
              <a:t>論語</a:t>
            </a:r>
            <a:r>
              <a:rPr lang="en-US" altLang="zh-CN" dirty="0" smtClean="0"/>
              <a:t>》</a:t>
            </a:r>
            <a:r>
              <a:rPr lang="zh-CN" altLang="en-US" dirty="0" smtClean="0"/>
              <a:t>。戎狄兩句，謂抗擊戎狄，懲治荊蠻。出</a:t>
            </a:r>
            <a:r>
              <a:rPr lang="en-US" altLang="zh-CN" dirty="0" smtClean="0"/>
              <a:t>《</a:t>
            </a:r>
            <a:r>
              <a:rPr lang="zh-CN" altLang="en-US" dirty="0" smtClean="0"/>
              <a:t>魯頌</a:t>
            </a:r>
            <a:r>
              <a:rPr lang="en-US" altLang="zh-CN" dirty="0" smtClean="0"/>
              <a:t>·</a:t>
            </a:r>
            <a:r>
              <a:rPr lang="zh-CN" altLang="en-US" dirty="0" smtClean="0"/>
              <a:t>閟宮</a:t>
            </a:r>
            <a:r>
              <a:rPr lang="en-US" altLang="zh-CN" dirty="0" smtClean="0"/>
              <a:t>》</a:t>
            </a:r>
            <a:r>
              <a:rPr lang="zh-CN" altLang="en-US" dirty="0" smtClean="0"/>
              <a:t>。胥</a:t>
            </a:r>
            <a:r>
              <a:rPr lang="zh-CN" altLang="en-US" dirty="0" smtClean="0"/>
              <a:t>：從。</a:t>
            </a:r>
            <a:endParaRPr lang="zh-CN" altLang="en-US" dirty="0"/>
          </a:p>
        </p:txBody>
      </p:sp>
      <p:sp>
        <p:nvSpPr>
          <p:cNvPr id="4" name="灯片编号占位符 3"/>
          <p:cNvSpPr>
            <a:spLocks noGrp="1"/>
          </p:cNvSpPr>
          <p:nvPr>
            <p:ph type="sldNum" sz="quarter" idx="10"/>
          </p:nvPr>
        </p:nvSpPr>
        <p:spPr/>
        <p:txBody>
          <a:bodyPr/>
          <a:lstStyle/>
          <a:p>
            <a:fld id="{8C3D233A-F3DB-4263-917A-3B13C5E86748}" type="slidenum">
              <a:rPr lang="zh-CN" altLang="en-US" smtClean="0"/>
              <a:t>18</a:t>
            </a:fld>
            <a:endParaRPr lang="zh-CN" altLang="en-US"/>
          </a:p>
        </p:txBody>
      </p:sp>
    </p:spTree>
    <p:extLst>
      <p:ext uri="{BB962C8B-B14F-4D97-AF65-F5344CB8AC3E}">
        <p14:creationId xmlns:p14="http://schemas.microsoft.com/office/powerpoint/2010/main" val="271115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庖丁，見</a:t>
            </a:r>
            <a:r>
              <a:rPr lang="en-US" altLang="zh-CN" dirty="0" smtClean="0"/>
              <a:t>《</a:t>
            </a:r>
            <a:r>
              <a:rPr lang="zh-CN" altLang="en-US" dirty="0" smtClean="0"/>
              <a:t>莊子</a:t>
            </a:r>
            <a:r>
              <a:rPr lang="en-US" altLang="zh-CN" dirty="0" smtClean="0"/>
              <a:t>·</a:t>
            </a:r>
            <a:r>
              <a:rPr lang="zh-CN" altLang="en-US" dirty="0" smtClean="0"/>
              <a:t>養生主</a:t>
            </a:r>
            <a:r>
              <a:rPr lang="en-US" altLang="zh-CN" dirty="0" smtClean="0"/>
              <a:t>》</a:t>
            </a:r>
            <a:r>
              <a:rPr lang="zh-CN" altLang="en-US" dirty="0" smtClean="0"/>
              <a:t>，魏文惠王。輪扁，見</a:t>
            </a:r>
            <a:r>
              <a:rPr lang="en-US" altLang="zh-CN" dirty="0" smtClean="0"/>
              <a:t>《</a:t>
            </a:r>
            <a:r>
              <a:rPr lang="zh-CN" altLang="en-US" dirty="0" smtClean="0"/>
              <a:t>莊子</a:t>
            </a:r>
            <a:r>
              <a:rPr lang="en-US" altLang="zh-CN" dirty="0" smtClean="0"/>
              <a:t>·</a:t>
            </a:r>
            <a:r>
              <a:rPr lang="zh-CN" altLang="en-US" dirty="0" smtClean="0"/>
              <a:t>天道</a:t>
            </a:r>
            <a:r>
              <a:rPr lang="en-US" altLang="zh-CN" dirty="0" smtClean="0"/>
              <a:t>》</a:t>
            </a:r>
            <a:r>
              <a:rPr lang="zh-CN" altLang="en-US" dirty="0" smtClean="0"/>
              <a:t>。齊桓公。</a:t>
            </a:r>
            <a:endParaRPr lang="zh-CN" altLang="en-US" dirty="0"/>
          </a:p>
        </p:txBody>
      </p:sp>
      <p:sp>
        <p:nvSpPr>
          <p:cNvPr id="4" name="灯片编号占位符 3"/>
          <p:cNvSpPr>
            <a:spLocks noGrp="1"/>
          </p:cNvSpPr>
          <p:nvPr>
            <p:ph type="sldNum" sz="quarter" idx="10"/>
          </p:nvPr>
        </p:nvSpPr>
        <p:spPr/>
        <p:txBody>
          <a:bodyPr/>
          <a:lstStyle/>
          <a:p>
            <a:fld id="{8C3D233A-F3DB-4263-917A-3B13C5E86748}" type="slidenum">
              <a:rPr lang="zh-CN" altLang="en-US" smtClean="0"/>
              <a:t>29</a:t>
            </a:fld>
            <a:endParaRPr lang="zh-CN" altLang="en-US"/>
          </a:p>
        </p:txBody>
      </p:sp>
    </p:spTree>
    <p:extLst>
      <p:ext uri="{BB962C8B-B14F-4D97-AF65-F5344CB8AC3E}">
        <p14:creationId xmlns:p14="http://schemas.microsoft.com/office/powerpoint/2010/main" val="2026290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無斁，無止。不忒，不變。</a:t>
            </a:r>
            <a:endParaRPr lang="zh-CN" altLang="en-US" dirty="0"/>
          </a:p>
        </p:txBody>
      </p:sp>
      <p:sp>
        <p:nvSpPr>
          <p:cNvPr id="4" name="灯片编号占位符 3"/>
          <p:cNvSpPr>
            <a:spLocks noGrp="1"/>
          </p:cNvSpPr>
          <p:nvPr>
            <p:ph type="sldNum" sz="quarter" idx="10"/>
          </p:nvPr>
        </p:nvSpPr>
        <p:spPr/>
        <p:txBody>
          <a:bodyPr/>
          <a:lstStyle/>
          <a:p>
            <a:fld id="{8C3D233A-F3DB-4263-917A-3B13C5E86748}" type="slidenum">
              <a:rPr lang="zh-CN" altLang="en-US" smtClean="0"/>
              <a:t>44</a:t>
            </a:fld>
            <a:endParaRPr lang="zh-CN" altLang="en-US"/>
          </a:p>
        </p:txBody>
      </p:sp>
    </p:spTree>
    <p:extLst>
      <p:ext uri="{BB962C8B-B14F-4D97-AF65-F5344CB8AC3E}">
        <p14:creationId xmlns:p14="http://schemas.microsoft.com/office/powerpoint/2010/main" val="3182605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蔚</a:t>
            </a:r>
            <a:r>
              <a:rPr lang="zh-TW" altLang="en-US" sz="1200" b="1" dirty="0" smtClean="0">
                <a:latin typeface="楷体" panose="02010609060101010101" pitchFamily="49" charset="-122"/>
                <a:ea typeface="楷体" panose="02010609060101010101" pitchFamily="49" charset="-122"/>
              </a:rPr>
              <a:t>跂</a:t>
            </a:r>
            <a:r>
              <a:rPr lang="zh-CN" altLang="en-US" sz="1200" b="1" dirty="0" smtClean="0">
                <a:latin typeface="楷体" panose="02010609060101010101" pitchFamily="49" charset="-122"/>
                <a:ea typeface="楷体" panose="02010609060101010101" pitchFamily="49" charset="-122"/>
              </a:rPr>
              <a:t>：雄渾多姿。</a:t>
            </a:r>
            <a:endParaRPr lang="zh-CN" altLang="en-US" dirty="0"/>
          </a:p>
        </p:txBody>
      </p:sp>
      <p:sp>
        <p:nvSpPr>
          <p:cNvPr id="4" name="灯片编号占位符 3"/>
          <p:cNvSpPr>
            <a:spLocks noGrp="1"/>
          </p:cNvSpPr>
          <p:nvPr>
            <p:ph type="sldNum" sz="quarter" idx="10"/>
          </p:nvPr>
        </p:nvSpPr>
        <p:spPr/>
        <p:txBody>
          <a:bodyPr/>
          <a:lstStyle/>
          <a:p>
            <a:fld id="{8C3D233A-F3DB-4263-917A-3B13C5E86748}" type="slidenum">
              <a:rPr lang="zh-CN" altLang="en-US" smtClean="0"/>
              <a:t>62</a:t>
            </a:fld>
            <a:endParaRPr lang="zh-CN" altLang="en-US"/>
          </a:p>
        </p:txBody>
      </p:sp>
    </p:spTree>
    <p:extLst>
      <p:ext uri="{BB962C8B-B14F-4D97-AF65-F5344CB8AC3E}">
        <p14:creationId xmlns:p14="http://schemas.microsoft.com/office/powerpoint/2010/main" val="41369489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b="1" dirty="0" smtClean="0">
                <a:latin typeface="楷体" panose="02010609060101010101" pitchFamily="49" charset="-122"/>
                <a:ea typeface="楷体" panose="02010609060101010101" pitchFamily="49" charset="-122"/>
              </a:rPr>
              <a:t>㸌</a:t>
            </a:r>
            <a:r>
              <a:rPr lang="zh-CN" altLang="en-US" sz="1200" b="1" dirty="0" smtClean="0">
                <a:latin typeface="楷体" panose="02010609060101010101" pitchFamily="49" charset="-122"/>
                <a:ea typeface="楷体" panose="02010609060101010101" pitchFamily="49" charset="-122"/>
              </a:rPr>
              <a:t>：閃爍，光明。</a:t>
            </a:r>
            <a:endParaRPr lang="zh-CN" altLang="en-US" dirty="0"/>
          </a:p>
        </p:txBody>
      </p:sp>
      <p:sp>
        <p:nvSpPr>
          <p:cNvPr id="4" name="灯片编号占位符 3"/>
          <p:cNvSpPr>
            <a:spLocks noGrp="1"/>
          </p:cNvSpPr>
          <p:nvPr>
            <p:ph type="sldNum" sz="quarter" idx="10"/>
          </p:nvPr>
        </p:nvSpPr>
        <p:spPr/>
        <p:txBody>
          <a:bodyPr/>
          <a:lstStyle/>
          <a:p>
            <a:fld id="{8C3D233A-F3DB-4263-917A-3B13C5E86748}" type="slidenum">
              <a:rPr lang="zh-CN" altLang="en-US" smtClean="0"/>
              <a:t>64</a:t>
            </a:fld>
            <a:endParaRPr lang="zh-CN" altLang="en-US"/>
          </a:p>
        </p:txBody>
      </p:sp>
    </p:spTree>
    <p:extLst>
      <p:ext uri="{BB962C8B-B14F-4D97-AF65-F5344CB8AC3E}">
        <p14:creationId xmlns:p14="http://schemas.microsoft.com/office/powerpoint/2010/main" val="11779728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2022/11/22</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p>
            <a:r>
              <a:rPr kumimoji="0" lang="zh-CN" altLang="en-US" smtClean="0"/>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530820CF-B880-4189-942D-D702A7CBA730}" type="datetimeFigureOut">
              <a:rPr lang="zh-CN" altLang="en-US" smtClean="0"/>
              <a:pPr/>
              <a:t>2022/11/22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530820CF-B880-4189-942D-D702A7CBA730}" type="datetimeFigureOut">
              <a:rPr lang="zh-CN" altLang="en-US" smtClean="0"/>
              <a:pPr/>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2022/11/22</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2022/11/22</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b="1" dirty="0" smtClean="0"/>
              <a:t>中國古代文學藝術通論（二）</a:t>
            </a:r>
            <a:endParaRPr lang="zh-CN" altLang="en-US" b="1" dirty="0"/>
          </a:p>
        </p:txBody>
      </p:sp>
      <p:sp>
        <p:nvSpPr>
          <p:cNvPr id="3" name="副标题 2"/>
          <p:cNvSpPr>
            <a:spLocks noGrp="1"/>
          </p:cNvSpPr>
          <p:nvPr>
            <p:ph type="subTitle" idx="1"/>
          </p:nvPr>
        </p:nvSpPr>
        <p:spPr/>
        <p:txBody>
          <a:bodyPr/>
          <a:lstStyle/>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smtClean="0">
                <a:latin typeface="楷体" panose="02010609060101010101" pitchFamily="49" charset="-122"/>
                <a:ea typeface="楷体" panose="02010609060101010101" pitchFamily="49" charset="-122"/>
              </a:rPr>
              <a:t>甚矣！人之好怪也。不求其端，不訊其末，惟怪之欲聞。</a:t>
            </a:r>
            <a:endParaRPr lang="en-US" altLang="zh-CN" sz="3600" b="1" dirty="0" smtClean="0">
              <a:latin typeface="楷体" panose="02010609060101010101" pitchFamily="49" charset="-122"/>
              <a:ea typeface="楷体" panose="02010609060101010101" pitchFamily="49" charset="-122"/>
            </a:endParaRPr>
          </a:p>
          <a:p>
            <a:r>
              <a:rPr lang="zh-CN" altLang="zh-CN" sz="3600" b="1" dirty="0" smtClean="0">
                <a:latin typeface="楷体" panose="02010609060101010101" pitchFamily="49" charset="-122"/>
                <a:ea typeface="楷体" panose="02010609060101010101" pitchFamily="49" charset="-122"/>
              </a:rPr>
              <a:t>古之為民者四，今之為民者六。古之教者處其一，今之教者處其三。農之家一，而食粟之家六。工之家一，而用器之家六。賈之家一，而資焉之家六。奈之何民不窮且盗也。</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smtClean="0">
                <a:latin typeface="楷体" panose="02010609060101010101" pitchFamily="49" charset="-122"/>
                <a:ea typeface="楷体" panose="02010609060101010101" pitchFamily="49" charset="-122"/>
              </a:rPr>
              <a:t>古之時，人之害多矣。有聖人者立，然後教之以相生養之道，為之君，為之師，驅其蟲蛇禽獸而處之中土，寒然後為之衣，飢然後為之食，木處而顛，土處而病也，然後為之宫室，為之工以贍其器用，為之賈以通其有無</a:t>
            </a:r>
            <a:r>
              <a:rPr lang="zh-CN" altLang="zh-CN" sz="3600" dirty="0" smtClean="0">
                <a:latin typeface="楷体" panose="02010609060101010101" pitchFamily="49" charset="-122"/>
                <a:ea typeface="楷体" panose="02010609060101010101" pitchFamily="49" charset="-122"/>
              </a:rPr>
              <a:t>，</a:t>
            </a:r>
            <a:endParaRPr lang="zh-CN" altLang="en-US" sz="3600"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a:latin typeface="楷体" panose="02010609060101010101" pitchFamily="49" charset="-122"/>
                <a:ea typeface="楷体" panose="02010609060101010101" pitchFamily="49" charset="-122"/>
              </a:rPr>
              <a:t>為之醫藥以濟其夭死，為之葬埋祭祀以長其恩愛，為之禮以次其先後，為之樂以宣其壹鬱，為之政以率其怠勌，為之刑以鋤其強</a:t>
            </a:r>
            <a:r>
              <a:rPr lang="zh-CN" altLang="zh-CN" sz="3600" b="1" dirty="0" smtClean="0">
                <a:latin typeface="楷体" panose="02010609060101010101" pitchFamily="49" charset="-122"/>
                <a:ea typeface="楷体" panose="02010609060101010101" pitchFamily="49" charset="-122"/>
              </a:rPr>
              <a:t>梗</a:t>
            </a:r>
            <a:r>
              <a:rPr lang="zh-CN" altLang="en-US" sz="3600" b="1" dirty="0" smtClean="0">
                <a:latin typeface="楷体" panose="02010609060101010101" pitchFamily="49" charset="-122"/>
                <a:ea typeface="楷体" panose="02010609060101010101" pitchFamily="49" charset="-122"/>
              </a:rPr>
              <a:t>。</a:t>
            </a:r>
            <a:r>
              <a:rPr lang="zh-CN" altLang="zh-CN" sz="3600" b="1" dirty="0" smtClean="0">
                <a:latin typeface="楷体" panose="02010609060101010101" pitchFamily="49" charset="-122"/>
                <a:ea typeface="楷体" panose="02010609060101010101" pitchFamily="49" charset="-122"/>
              </a:rPr>
              <a:t>相</a:t>
            </a:r>
            <a:r>
              <a:rPr lang="zh-CN" altLang="zh-CN" sz="3600" b="1" dirty="0">
                <a:latin typeface="楷体" panose="02010609060101010101" pitchFamily="49" charset="-122"/>
                <a:ea typeface="楷体" panose="02010609060101010101" pitchFamily="49" charset="-122"/>
              </a:rPr>
              <a:t>欺</a:t>
            </a:r>
            <a:r>
              <a:rPr lang="zh-CN" altLang="zh-CN" sz="3600" b="1" dirty="0" smtClean="0">
                <a:latin typeface="楷体" panose="02010609060101010101" pitchFamily="49" charset="-122"/>
                <a:ea typeface="楷体" panose="02010609060101010101" pitchFamily="49" charset="-122"/>
              </a:rPr>
              <a:t>也</a:t>
            </a:r>
            <a:r>
              <a:rPr lang="zh-CN" altLang="en-US" sz="3600" b="1" dirty="0" smtClean="0">
                <a:latin typeface="楷体" panose="02010609060101010101" pitchFamily="49" charset="-122"/>
                <a:ea typeface="楷体" panose="02010609060101010101" pitchFamily="49" charset="-122"/>
              </a:rPr>
              <a:t>，</a:t>
            </a:r>
            <a:r>
              <a:rPr lang="zh-CN" altLang="zh-CN" sz="3600" b="1" dirty="0" smtClean="0">
                <a:latin typeface="楷体" panose="02010609060101010101" pitchFamily="49" charset="-122"/>
                <a:ea typeface="楷体" panose="02010609060101010101" pitchFamily="49" charset="-122"/>
              </a:rPr>
              <a:t>為</a:t>
            </a:r>
            <a:r>
              <a:rPr lang="zh-CN" altLang="zh-CN" sz="3600" b="1" dirty="0">
                <a:latin typeface="楷体" panose="02010609060101010101" pitchFamily="49" charset="-122"/>
                <a:ea typeface="楷体" panose="02010609060101010101" pitchFamily="49" charset="-122"/>
              </a:rPr>
              <a:t>之符璽斗斛權衡以信</a:t>
            </a:r>
            <a:r>
              <a:rPr lang="zh-CN" altLang="zh-CN" sz="3600" b="1" dirty="0" smtClean="0">
                <a:latin typeface="楷体" panose="02010609060101010101" pitchFamily="49" charset="-122"/>
                <a:ea typeface="楷体" panose="02010609060101010101" pitchFamily="49" charset="-122"/>
              </a:rPr>
              <a:t>之</a:t>
            </a:r>
            <a:r>
              <a:rPr lang="zh-CN" altLang="en-US" sz="3600" b="1" dirty="0" smtClean="0">
                <a:latin typeface="楷体" panose="02010609060101010101" pitchFamily="49" charset="-122"/>
                <a:ea typeface="楷体" panose="02010609060101010101" pitchFamily="49" charset="-122"/>
              </a:rPr>
              <a:t>；</a:t>
            </a:r>
            <a:r>
              <a:rPr lang="zh-CN" altLang="zh-CN" sz="3600" b="1" dirty="0" smtClean="0">
                <a:latin typeface="楷体" panose="02010609060101010101" pitchFamily="49" charset="-122"/>
                <a:ea typeface="楷体" panose="02010609060101010101" pitchFamily="49" charset="-122"/>
              </a:rPr>
              <a:t>相</a:t>
            </a:r>
            <a:r>
              <a:rPr lang="zh-CN" altLang="zh-CN" sz="3600" b="1" dirty="0">
                <a:latin typeface="楷体" panose="02010609060101010101" pitchFamily="49" charset="-122"/>
                <a:ea typeface="楷体" panose="02010609060101010101" pitchFamily="49" charset="-122"/>
              </a:rPr>
              <a:t>奪</a:t>
            </a:r>
            <a:r>
              <a:rPr lang="zh-CN" altLang="zh-CN" sz="3600" b="1" dirty="0" smtClean="0">
                <a:latin typeface="楷体" panose="02010609060101010101" pitchFamily="49" charset="-122"/>
                <a:ea typeface="楷体" panose="02010609060101010101" pitchFamily="49" charset="-122"/>
              </a:rPr>
              <a:t>也</a:t>
            </a:r>
            <a:r>
              <a:rPr lang="zh-CN" altLang="en-US" sz="3600" b="1" dirty="0" smtClean="0">
                <a:latin typeface="楷体" panose="02010609060101010101" pitchFamily="49" charset="-122"/>
                <a:ea typeface="楷体" panose="02010609060101010101" pitchFamily="49" charset="-122"/>
              </a:rPr>
              <a:t>，</a:t>
            </a:r>
            <a:r>
              <a:rPr lang="zh-CN" altLang="zh-CN" sz="3600" b="1" dirty="0" smtClean="0">
                <a:latin typeface="楷体" panose="02010609060101010101" pitchFamily="49" charset="-122"/>
                <a:ea typeface="楷体" panose="02010609060101010101" pitchFamily="49" charset="-122"/>
              </a:rPr>
              <a:t>為</a:t>
            </a:r>
            <a:r>
              <a:rPr lang="zh-CN" altLang="zh-CN" sz="3600" b="1" dirty="0">
                <a:latin typeface="楷体" panose="02010609060101010101" pitchFamily="49" charset="-122"/>
                <a:ea typeface="楷体" panose="02010609060101010101" pitchFamily="49" charset="-122"/>
              </a:rPr>
              <a:t>之城郭甲兵以守</a:t>
            </a:r>
            <a:r>
              <a:rPr lang="zh-CN" altLang="zh-CN" sz="3600" b="1" dirty="0" smtClean="0">
                <a:latin typeface="楷体" panose="02010609060101010101" pitchFamily="49" charset="-122"/>
                <a:ea typeface="楷体" panose="02010609060101010101" pitchFamily="49" charset="-122"/>
              </a:rPr>
              <a:t>之</a:t>
            </a:r>
            <a:r>
              <a:rPr lang="zh-CN" altLang="en-US" sz="3600" b="1" dirty="0" smtClean="0">
                <a:latin typeface="楷体" panose="02010609060101010101" pitchFamily="49" charset="-122"/>
                <a:ea typeface="楷体" panose="02010609060101010101" pitchFamily="49" charset="-122"/>
              </a:rPr>
              <a:t>。</a:t>
            </a:r>
            <a:r>
              <a:rPr lang="zh-CN" altLang="zh-CN" sz="3600" b="1" dirty="0" smtClean="0">
                <a:latin typeface="楷体" panose="02010609060101010101" pitchFamily="49" charset="-122"/>
                <a:ea typeface="楷体" panose="02010609060101010101" pitchFamily="49" charset="-122"/>
              </a:rPr>
              <a:t>害</a:t>
            </a:r>
            <a:r>
              <a:rPr lang="zh-CN" altLang="zh-CN" sz="3600" b="1" dirty="0">
                <a:latin typeface="楷体" panose="02010609060101010101" pitchFamily="49" charset="-122"/>
                <a:ea typeface="楷体" panose="02010609060101010101" pitchFamily="49" charset="-122"/>
              </a:rPr>
              <a:t>至而為之備，患生而為之防。</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943506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smtClean="0">
                <a:latin typeface="楷体" panose="02010609060101010101" pitchFamily="49" charset="-122"/>
                <a:ea typeface="楷体" panose="02010609060101010101" pitchFamily="49" charset="-122"/>
              </a:rPr>
              <a:t>今其曰：聖人不死，大盜不止，剖斗折衡，而民不争。嗚呼！其亦不思而巳矣。如古之無聖人，人之類滅久矣。何也？無羽毛鱗介以居寒熱也，無爪牙以争食也</a:t>
            </a:r>
            <a:r>
              <a:rPr lang="zh-CN" altLang="en-US" sz="3600" b="1" dirty="0" smtClean="0">
                <a:latin typeface="楷体" panose="02010609060101010101" pitchFamily="49" charset="-122"/>
                <a:ea typeface="楷体" panose="02010609060101010101" pitchFamily="49" charset="-122"/>
              </a:rPr>
              <a:t>。</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smtClean="0">
                <a:latin typeface="楷体" panose="02010609060101010101" pitchFamily="49" charset="-122"/>
                <a:ea typeface="楷体" panose="02010609060101010101" pitchFamily="49" charset="-122"/>
              </a:rPr>
              <a:t>是故君者，出令者也；臣者，行君之令而致之民者也；民者，出粟米麻絲作器皿通貨財以事其上者也。君不出令，則失其所以為君；臣不行君之令而致之民，民不出粟米麻絲作器</a:t>
            </a:r>
            <a:r>
              <a:rPr lang="zh-CN" altLang="en-US" sz="3600" b="1" dirty="0" smtClean="0">
                <a:latin typeface="楷体" panose="02010609060101010101" pitchFamily="49" charset="-122"/>
                <a:ea typeface="楷体" panose="02010609060101010101" pitchFamily="49" charset="-122"/>
              </a:rPr>
              <a:t>皿</a:t>
            </a:r>
            <a:r>
              <a:rPr lang="zh-CN" altLang="zh-CN" sz="3600" b="1" dirty="0" smtClean="0">
                <a:latin typeface="楷体" panose="02010609060101010101" pitchFamily="49" charset="-122"/>
                <a:ea typeface="楷体" panose="02010609060101010101" pitchFamily="49" charset="-122"/>
              </a:rPr>
              <a:t>通貨財以事其上，則誅。</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a:latin typeface="楷体" panose="02010609060101010101" pitchFamily="49" charset="-122"/>
                <a:ea typeface="楷体" panose="02010609060101010101" pitchFamily="49" charset="-122"/>
              </a:rPr>
              <a:t>今其法曰：必棄而君臣，去而父子，禁而相生養之道，以求其所謂清浄寂滅者。嗚呼！其亦幸而出於三代之後，不見黜於禹湯文武周公孔子也；其亦不幸而不出於三代之前，不見正於禹湯文武周公孔子也。</a:t>
            </a:r>
            <a:endParaRPr lang="zh-CN" altLang="en-US" sz="3600" b="1" dirty="0">
              <a:latin typeface="楷体" panose="02010609060101010101" pitchFamily="49" charset="-122"/>
              <a:ea typeface="楷体" panose="02010609060101010101" pitchFamily="49" charset="-122"/>
            </a:endParaRPr>
          </a:p>
          <a:p>
            <a:endParaRPr lang="zh-CN" altLang="en-US" sz="3200"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212736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3600" b="1" dirty="0" smtClean="0">
                <a:latin typeface="楷体" panose="02010609060101010101" pitchFamily="49" charset="-122"/>
                <a:ea typeface="楷体" panose="02010609060101010101" pitchFamily="49" charset="-122"/>
              </a:rPr>
              <a:t>帝之與王，其號名殊，其所以為聖一也。夏葛而冬裘，渴飲而飢食，其事殊，其所以為智一也。今其言曰：曷不為太古之無事，是亦責冬之裘者曰：曷不為葛之之易也，責飢之食者曰：曷不為飲之之易也。</a:t>
            </a:r>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en-US" altLang="zh-CN" sz="3600" b="1" dirty="0" smtClean="0">
                <a:latin typeface="楷体" panose="02010609060101010101" pitchFamily="49" charset="-122"/>
                <a:ea typeface="楷体" panose="02010609060101010101" pitchFamily="49" charset="-122"/>
              </a:rPr>
              <a:t>《</a:t>
            </a:r>
            <a:r>
              <a:rPr lang="zh-CN" altLang="zh-CN" sz="3600" b="1" dirty="0" smtClean="0">
                <a:latin typeface="楷体" panose="02010609060101010101" pitchFamily="49" charset="-122"/>
                <a:ea typeface="楷体" panose="02010609060101010101" pitchFamily="49" charset="-122"/>
              </a:rPr>
              <a:t>傳</a:t>
            </a:r>
            <a:r>
              <a:rPr lang="en-US" altLang="zh-CN" sz="3600" b="1" dirty="0" smtClean="0">
                <a:latin typeface="楷体" panose="02010609060101010101" pitchFamily="49" charset="-122"/>
                <a:ea typeface="楷体" panose="02010609060101010101" pitchFamily="49" charset="-122"/>
              </a:rPr>
              <a:t>》</a:t>
            </a:r>
            <a:r>
              <a:rPr lang="zh-CN" altLang="zh-CN" sz="3600" b="1" dirty="0" smtClean="0">
                <a:latin typeface="楷体" panose="02010609060101010101" pitchFamily="49" charset="-122"/>
                <a:ea typeface="楷体" panose="02010609060101010101" pitchFamily="49" charset="-122"/>
              </a:rPr>
              <a:t>曰</a:t>
            </a:r>
            <a:r>
              <a:rPr lang="zh-CN" altLang="zh-CN" sz="3600" b="1" dirty="0" smtClean="0">
                <a:latin typeface="楷体" panose="02010609060101010101" pitchFamily="49" charset="-122"/>
                <a:ea typeface="楷体" panose="02010609060101010101" pitchFamily="49" charset="-122"/>
              </a:rPr>
              <a:t>：古之欲明明德於天下者，先治其國；欲治其國者，先齊其家；欲齊其家者，先修其身；欲修其身者，先正其心；欲正其心者，先誠其意。然則古之所謂正心而誠意者，將以有為也。今也欲治其心，而外天下國家，滅其天常，子焉而不父其父，臣焉而不君其君，民焉而不事其事。</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a:latin typeface="楷体" panose="02010609060101010101" pitchFamily="49" charset="-122"/>
                <a:ea typeface="楷体" panose="02010609060101010101" pitchFamily="49" charset="-122"/>
              </a:rPr>
              <a:t>孔子之作《春秋》也，諸侯用夷禮則夷之，進於中國則中國之。經曰：夷狄之有君，不如諸夏之亡。《詩》曰：戎狄是膺，荆舒是懲。今也舉夷狄之法，而加之先王之教之上，幾何其不胥而為夷也。</a:t>
            </a:r>
          </a:p>
          <a:p>
            <a:endParaRPr lang="zh-CN" altLang="en-US" sz="3200"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1276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CN" altLang="zh-CN" sz="3200" b="1" dirty="0" smtClean="0">
                <a:solidFill>
                  <a:srgbClr val="0070C0"/>
                </a:solidFill>
                <a:latin typeface="楷体" panose="02010609060101010101" pitchFamily="49" charset="-122"/>
                <a:ea typeface="楷体" panose="02010609060101010101" pitchFamily="49" charset="-122"/>
              </a:rPr>
              <a:t>夫所謂先王之教者何也？博愛之謂仁，行而宜之之謂義，由是而之焉之謂道，足乎己無待於外之謂德。其文</a:t>
            </a:r>
            <a:r>
              <a:rPr lang="zh-CN" altLang="zh-CN" sz="3200" b="1" dirty="0" smtClean="0">
                <a:latin typeface="楷体" panose="02010609060101010101" pitchFamily="49" charset="-122"/>
                <a:ea typeface="楷体" panose="02010609060101010101" pitchFamily="49" charset="-122"/>
              </a:rPr>
              <a:t>：《詩》</a:t>
            </a:r>
            <a:r>
              <a:rPr lang="en-US" altLang="zh-CN" sz="3200" b="1" dirty="0" smtClean="0">
                <a:latin typeface="楷体" panose="02010609060101010101" pitchFamily="49" charset="-122"/>
                <a:ea typeface="楷体" panose="02010609060101010101" pitchFamily="49" charset="-122"/>
              </a:rPr>
              <a:t>《</a:t>
            </a:r>
            <a:r>
              <a:rPr lang="zh-CN" altLang="zh-CN" sz="3200" b="1" dirty="0" smtClean="0">
                <a:latin typeface="楷体" panose="02010609060101010101" pitchFamily="49" charset="-122"/>
                <a:ea typeface="楷体" panose="02010609060101010101" pitchFamily="49" charset="-122"/>
              </a:rPr>
              <a:t>書》《易》《春秋》；</a:t>
            </a:r>
            <a:r>
              <a:rPr lang="zh-CN" altLang="zh-CN" sz="3200" b="1" dirty="0" smtClean="0">
                <a:solidFill>
                  <a:srgbClr val="0070C0"/>
                </a:solidFill>
                <a:latin typeface="楷体" panose="02010609060101010101" pitchFamily="49" charset="-122"/>
                <a:ea typeface="楷体" panose="02010609060101010101" pitchFamily="49" charset="-122"/>
              </a:rPr>
              <a:t>其法</a:t>
            </a:r>
            <a:r>
              <a:rPr lang="zh-CN" altLang="zh-CN" sz="3200" b="1" dirty="0" smtClean="0">
                <a:latin typeface="楷体" panose="02010609060101010101" pitchFamily="49" charset="-122"/>
                <a:ea typeface="楷体" panose="02010609060101010101" pitchFamily="49" charset="-122"/>
              </a:rPr>
              <a:t>：禮、樂、刑、政；其民：士、農、工、賈；</a:t>
            </a:r>
            <a:r>
              <a:rPr lang="zh-CN" altLang="zh-CN" sz="3200" b="1" dirty="0" smtClean="0">
                <a:solidFill>
                  <a:srgbClr val="0070C0"/>
                </a:solidFill>
                <a:latin typeface="楷体" panose="02010609060101010101" pitchFamily="49" charset="-122"/>
                <a:ea typeface="楷体" panose="02010609060101010101" pitchFamily="49" charset="-122"/>
              </a:rPr>
              <a:t>其位</a:t>
            </a:r>
            <a:r>
              <a:rPr lang="zh-CN" altLang="zh-CN" sz="3200" b="1" dirty="0" smtClean="0">
                <a:latin typeface="楷体" panose="02010609060101010101" pitchFamily="49" charset="-122"/>
                <a:ea typeface="楷体" panose="02010609060101010101" pitchFamily="49" charset="-122"/>
              </a:rPr>
              <a:t>：君臣、父子、師友、賓主、昆弟、夫婦；其服：麻絲；</a:t>
            </a:r>
            <a:r>
              <a:rPr lang="zh-CN" altLang="zh-CN" sz="3200" b="1" dirty="0" smtClean="0">
                <a:solidFill>
                  <a:srgbClr val="0070C0"/>
                </a:solidFill>
                <a:latin typeface="楷体" panose="02010609060101010101" pitchFamily="49" charset="-122"/>
                <a:ea typeface="楷体" panose="02010609060101010101" pitchFamily="49" charset="-122"/>
              </a:rPr>
              <a:t>其居</a:t>
            </a:r>
            <a:r>
              <a:rPr lang="zh-CN" altLang="zh-CN" sz="3200" b="1" dirty="0" smtClean="0">
                <a:latin typeface="楷体" panose="02010609060101010101" pitchFamily="49" charset="-122"/>
                <a:ea typeface="楷体" panose="02010609060101010101" pitchFamily="49" charset="-122"/>
              </a:rPr>
              <a:t>：宫室；</a:t>
            </a:r>
            <a:r>
              <a:rPr lang="zh-CN" altLang="zh-CN" sz="3200" b="1" dirty="0" smtClean="0">
                <a:solidFill>
                  <a:srgbClr val="0070C0"/>
                </a:solidFill>
                <a:latin typeface="楷体" panose="02010609060101010101" pitchFamily="49" charset="-122"/>
                <a:ea typeface="楷体" panose="02010609060101010101" pitchFamily="49" charset="-122"/>
              </a:rPr>
              <a:t>其食</a:t>
            </a:r>
            <a:r>
              <a:rPr lang="zh-CN" altLang="zh-CN" sz="3200" b="1" dirty="0" smtClean="0">
                <a:latin typeface="楷体" panose="02010609060101010101" pitchFamily="49" charset="-122"/>
                <a:ea typeface="楷体" panose="02010609060101010101" pitchFamily="49" charset="-122"/>
              </a:rPr>
              <a:t>：粟米果蔬魚肉；其為道易明。而其為教易行也。</a:t>
            </a:r>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宋体" panose="02010600030101010101" pitchFamily="2" charset="-122"/>
                <a:ea typeface="宋体" panose="02010600030101010101" pitchFamily="2" charset="-122"/>
              </a:rPr>
              <a:t>自然之道</a:t>
            </a:r>
            <a:endParaRPr lang="en-US" altLang="zh-CN" sz="3200" b="1" dirty="0" smtClean="0">
              <a:latin typeface="宋体" panose="02010600030101010101" pitchFamily="2" charset="-122"/>
              <a:ea typeface="宋体" panose="02010600030101010101" pitchFamily="2" charset="-122"/>
            </a:endParaRPr>
          </a:p>
          <a:p>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道</a:t>
            </a:r>
            <a:r>
              <a:rPr lang="zh-CN" altLang="en-US" sz="3200" b="1" dirty="0" smtClean="0">
                <a:latin typeface="楷体" panose="02010609060101010101" pitchFamily="49" charset="-122"/>
                <a:ea typeface="楷体" panose="02010609060101010101" pitchFamily="49" charset="-122"/>
              </a:rPr>
              <a:t>沿</a:t>
            </a:r>
            <a:r>
              <a:rPr lang="zh-TW" altLang="en-US" sz="3200" b="1" dirty="0" smtClean="0">
                <a:latin typeface="楷体" panose="02010609060101010101" pitchFamily="49" charset="-122"/>
                <a:ea typeface="楷体" panose="02010609060101010101" pitchFamily="49" charset="-122"/>
              </a:rPr>
              <a:t>聖</a:t>
            </a:r>
            <a:r>
              <a:rPr lang="zh-TW" altLang="en-US" sz="3200" b="1" dirty="0">
                <a:latin typeface="楷体" panose="02010609060101010101" pitchFamily="49" charset="-122"/>
                <a:ea typeface="楷体" panose="02010609060101010101" pitchFamily="49" charset="-122"/>
              </a:rPr>
              <a:t>以垂</a:t>
            </a:r>
            <a:r>
              <a:rPr lang="zh-TW" altLang="en-US" sz="3200" b="1" dirty="0" smtClean="0">
                <a:latin typeface="楷体" panose="02010609060101010101" pitchFamily="49" charset="-122"/>
                <a:ea typeface="楷体" panose="02010609060101010101" pitchFamily="49" charset="-122"/>
              </a:rPr>
              <a:t>文</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聖</a:t>
            </a:r>
            <a:r>
              <a:rPr lang="zh-TW" altLang="en-US" sz="3200" b="1" dirty="0">
                <a:latin typeface="楷体" panose="02010609060101010101" pitchFamily="49" charset="-122"/>
                <a:ea typeface="楷体" panose="02010609060101010101" pitchFamily="49" charset="-122"/>
              </a:rPr>
              <a:t>因文而明</a:t>
            </a:r>
            <a:r>
              <a:rPr lang="zh-TW" altLang="en-US" sz="3200" b="1" dirty="0" smtClean="0">
                <a:latin typeface="楷体" panose="02010609060101010101" pitchFamily="49" charset="-122"/>
                <a:ea typeface="楷体" panose="02010609060101010101" pitchFamily="49" charset="-122"/>
              </a:rPr>
              <a:t>道</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旁通</a:t>
            </a:r>
            <a:r>
              <a:rPr lang="zh-TW" altLang="en-US" sz="3200" b="1" dirty="0">
                <a:latin typeface="楷体" panose="02010609060101010101" pitchFamily="49" charset="-122"/>
                <a:ea typeface="楷体" panose="02010609060101010101" pitchFamily="49" charset="-122"/>
              </a:rPr>
              <a:t>而無</a:t>
            </a:r>
            <a:r>
              <a:rPr lang="zh-TW" altLang="en-US" sz="3200" b="1" dirty="0" smtClean="0">
                <a:latin typeface="楷体" panose="02010609060101010101" pitchFamily="49" charset="-122"/>
                <a:ea typeface="楷体" panose="02010609060101010101" pitchFamily="49" charset="-122"/>
              </a:rPr>
              <a:t>涯</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日用</a:t>
            </a:r>
            <a:r>
              <a:rPr lang="zh-TW" altLang="en-US" sz="3200" b="1" dirty="0">
                <a:latin typeface="楷体" panose="02010609060101010101" pitchFamily="49" charset="-122"/>
                <a:ea typeface="楷体" panose="02010609060101010101" pitchFamily="49" charset="-122"/>
              </a:rPr>
              <a:t>而不</a:t>
            </a:r>
            <a:r>
              <a:rPr lang="zh-TW" altLang="en-US" sz="3200" b="1" dirty="0" smtClean="0">
                <a:latin typeface="楷体" panose="02010609060101010101" pitchFamily="49" charset="-122"/>
                <a:ea typeface="楷体" panose="02010609060101010101" pitchFamily="49" charset="-122"/>
              </a:rPr>
              <a:t>匱</a:t>
            </a:r>
            <a:r>
              <a:rPr lang="zh-CN" altLang="en-US" sz="3200" b="1" dirty="0" smtClean="0">
                <a:latin typeface="楷体" panose="02010609060101010101" pitchFamily="49" charset="-122"/>
                <a:ea typeface="楷体" panose="02010609060101010101" pitchFamily="49" charset="-122"/>
              </a:rPr>
              <a:t>。</a:t>
            </a:r>
            <a:r>
              <a:rPr lang="en-US" altLang="zh-CN"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易</a:t>
            </a:r>
            <a:r>
              <a:rPr lang="en-US" altLang="zh-CN"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曰</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鼔</a:t>
            </a:r>
            <a:r>
              <a:rPr lang="zh-TW" altLang="en-US" sz="3200" b="1" dirty="0">
                <a:latin typeface="楷体" panose="02010609060101010101" pitchFamily="49" charset="-122"/>
                <a:ea typeface="楷体" panose="02010609060101010101" pitchFamily="49" charset="-122"/>
              </a:rPr>
              <a:t>天下之</a:t>
            </a:r>
            <a:r>
              <a:rPr lang="zh-TW" altLang="en-US" sz="3200" b="1" dirty="0" smtClean="0">
                <a:latin typeface="楷体" panose="02010609060101010101" pitchFamily="49" charset="-122"/>
                <a:ea typeface="楷体" panose="02010609060101010101" pitchFamily="49" charset="-122"/>
              </a:rPr>
              <a:t>動存</a:t>
            </a:r>
            <a:r>
              <a:rPr lang="zh-TW" altLang="en-US" sz="3200" b="1" dirty="0" smtClean="0">
                <a:latin typeface="楷体" panose="02010609060101010101" pitchFamily="49" charset="-122"/>
                <a:ea typeface="楷体" panose="02010609060101010101" pitchFamily="49" charset="-122"/>
              </a:rPr>
              <a:t>乎</a:t>
            </a:r>
            <a:r>
              <a:rPr lang="en-US" altLang="zh-CN"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辭</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a:t>
            </a:r>
            <a:r>
              <a:rPr lang="en-US" altLang="zh-CN"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辭</a:t>
            </a:r>
            <a:r>
              <a:rPr lang="en-US" altLang="zh-CN"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之所以</a:t>
            </a:r>
            <a:r>
              <a:rPr lang="zh-TW" altLang="en-US" sz="3200" b="1" dirty="0">
                <a:latin typeface="楷体" panose="02010609060101010101" pitchFamily="49" charset="-122"/>
                <a:ea typeface="楷体" panose="02010609060101010101" pitchFamily="49" charset="-122"/>
              </a:rPr>
              <a:t>能鼔天下</a:t>
            </a:r>
            <a:r>
              <a:rPr lang="zh-TW" altLang="en-US" sz="3200" b="1" dirty="0" smtClean="0">
                <a:latin typeface="楷体" panose="02010609060101010101" pitchFamily="49" charset="-122"/>
                <a:ea typeface="楷体" panose="02010609060101010101" pitchFamily="49" charset="-122"/>
              </a:rPr>
              <a:t>者</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廼</a:t>
            </a:r>
            <a:r>
              <a:rPr lang="zh-TW" altLang="en-US" sz="3200" b="1" dirty="0">
                <a:latin typeface="楷体" panose="02010609060101010101" pitchFamily="49" charset="-122"/>
                <a:ea typeface="楷体" panose="02010609060101010101" pitchFamily="49" charset="-122"/>
              </a:rPr>
              <a:t>道之文</a:t>
            </a:r>
            <a:r>
              <a:rPr lang="zh-TW" altLang="en-US" sz="3200" b="1" dirty="0" smtClean="0">
                <a:latin typeface="楷体" panose="02010609060101010101" pitchFamily="49" charset="-122"/>
                <a:ea typeface="楷体" panose="02010609060101010101" pitchFamily="49" charset="-122"/>
              </a:rPr>
              <a:t>也</a:t>
            </a:r>
            <a:r>
              <a:rPr lang="zh-CN" altLang="en-US" sz="3200" b="1" dirty="0" smtClean="0">
                <a:latin typeface="楷体" panose="02010609060101010101" pitchFamily="49" charset="-122"/>
                <a:ea typeface="楷体" panose="02010609060101010101" pitchFamily="49" charset="-122"/>
              </a:rPr>
              <a:t>。”（劉勰</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文心雕龍</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原道</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a:t>
            </a:r>
            <a:endParaRPr lang="en-US" altLang="zh-CN" sz="3200" b="1" dirty="0" smtClean="0">
              <a:latin typeface="楷体" panose="02010609060101010101" pitchFamily="49" charset="-122"/>
              <a:ea typeface="楷体" panose="02010609060101010101" pitchFamily="49" charset="-122"/>
            </a:endParaRPr>
          </a:p>
          <a:p>
            <a:endParaRPr lang="en-US" altLang="zh-CN" sz="3200" b="1" dirty="0" smtClean="0">
              <a:latin typeface="宋体" panose="02010600030101010101" pitchFamily="2" charset="-122"/>
              <a:ea typeface="宋体" panose="02010600030101010101" pitchFamily="2" charset="-122"/>
            </a:endParaRPr>
          </a:p>
          <a:p>
            <a:endParaRPr lang="zh-CN" altLang="en-US" dirty="0"/>
          </a:p>
        </p:txBody>
      </p:sp>
      <p:sp>
        <p:nvSpPr>
          <p:cNvPr id="2" name="标题 1"/>
          <p:cNvSpPr>
            <a:spLocks noGrp="1"/>
          </p:cNvSpPr>
          <p:nvPr>
            <p:ph type="title"/>
          </p:nvPr>
        </p:nvSpPr>
        <p:spPr/>
        <p:txBody>
          <a:bodyPr/>
          <a:lstStyle/>
          <a:p>
            <a:r>
              <a:rPr lang="zh-CN" altLang="en-US" dirty="0" smtClean="0"/>
              <a:t>四、“道”與中國古代文學藝術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a:latin typeface="楷体" panose="02010609060101010101" pitchFamily="49" charset="-122"/>
                <a:ea typeface="楷体" panose="02010609060101010101" pitchFamily="49" charset="-122"/>
              </a:rPr>
              <a:t>是故以之</a:t>
            </a:r>
            <a:r>
              <a:rPr lang="zh-CN" altLang="zh-CN" sz="3600" b="1" dirty="0" smtClean="0">
                <a:latin typeface="楷体" panose="02010609060101010101" pitchFamily="49" charset="-122"/>
                <a:ea typeface="楷体" panose="02010609060101010101" pitchFamily="49" charset="-122"/>
              </a:rPr>
              <a:t>為</a:t>
            </a:r>
            <a:r>
              <a:rPr lang="zh-CN" altLang="en-US" sz="3600" b="1" dirty="0" smtClean="0">
                <a:latin typeface="楷体" panose="02010609060101010101" pitchFamily="49" charset="-122"/>
                <a:ea typeface="楷体" panose="02010609060101010101" pitchFamily="49" charset="-122"/>
              </a:rPr>
              <a:t>己</a:t>
            </a:r>
            <a:r>
              <a:rPr lang="zh-CN" altLang="zh-CN" sz="3600" b="1" dirty="0" smtClean="0">
                <a:latin typeface="楷体" panose="02010609060101010101" pitchFamily="49" charset="-122"/>
                <a:ea typeface="楷体" panose="02010609060101010101" pitchFamily="49" charset="-122"/>
              </a:rPr>
              <a:t>則</a:t>
            </a:r>
            <a:r>
              <a:rPr lang="zh-CN" altLang="zh-CN" sz="3600" b="1" dirty="0">
                <a:latin typeface="楷体" panose="02010609060101010101" pitchFamily="49" charset="-122"/>
                <a:ea typeface="楷体" panose="02010609060101010101" pitchFamily="49" charset="-122"/>
              </a:rPr>
              <a:t>順而</a:t>
            </a:r>
            <a:r>
              <a:rPr lang="zh-CN" altLang="zh-CN" sz="3600" b="1" dirty="0" smtClean="0">
                <a:latin typeface="楷体" panose="02010609060101010101" pitchFamily="49" charset="-122"/>
                <a:ea typeface="楷体" panose="02010609060101010101" pitchFamily="49" charset="-122"/>
              </a:rPr>
              <a:t>祥</a:t>
            </a:r>
            <a:r>
              <a:rPr lang="zh-CN" altLang="en-US" sz="3600" b="1" dirty="0" smtClean="0">
                <a:latin typeface="楷体" panose="02010609060101010101" pitchFamily="49" charset="-122"/>
                <a:ea typeface="楷体" panose="02010609060101010101" pitchFamily="49" charset="-122"/>
              </a:rPr>
              <a:t>，</a:t>
            </a:r>
            <a:r>
              <a:rPr lang="zh-CN" altLang="zh-CN" sz="3600" b="1" dirty="0" smtClean="0">
                <a:latin typeface="楷体" panose="02010609060101010101" pitchFamily="49" charset="-122"/>
                <a:ea typeface="楷体" panose="02010609060101010101" pitchFamily="49" charset="-122"/>
              </a:rPr>
              <a:t>以</a:t>
            </a:r>
            <a:r>
              <a:rPr lang="zh-CN" altLang="zh-CN" sz="3600" b="1" dirty="0">
                <a:latin typeface="楷体" panose="02010609060101010101" pitchFamily="49" charset="-122"/>
                <a:ea typeface="楷体" panose="02010609060101010101" pitchFamily="49" charset="-122"/>
              </a:rPr>
              <a:t>之為人則愛而</a:t>
            </a:r>
            <a:r>
              <a:rPr lang="zh-CN" altLang="zh-CN" sz="3600" b="1" dirty="0" smtClean="0">
                <a:latin typeface="楷体" panose="02010609060101010101" pitchFamily="49" charset="-122"/>
                <a:ea typeface="楷体" panose="02010609060101010101" pitchFamily="49" charset="-122"/>
              </a:rPr>
              <a:t>公</a:t>
            </a:r>
            <a:r>
              <a:rPr lang="zh-CN" altLang="en-US" sz="3600" b="1" dirty="0" smtClean="0">
                <a:latin typeface="楷体" panose="02010609060101010101" pitchFamily="49" charset="-122"/>
                <a:ea typeface="楷体" panose="02010609060101010101" pitchFamily="49" charset="-122"/>
              </a:rPr>
              <a:t>，</a:t>
            </a:r>
            <a:r>
              <a:rPr lang="zh-CN" altLang="zh-CN" sz="3600" b="1" dirty="0" smtClean="0">
                <a:latin typeface="楷体" panose="02010609060101010101" pitchFamily="49" charset="-122"/>
                <a:ea typeface="楷体" panose="02010609060101010101" pitchFamily="49" charset="-122"/>
              </a:rPr>
              <a:t>以</a:t>
            </a:r>
            <a:r>
              <a:rPr lang="zh-CN" altLang="zh-CN" sz="3600" b="1" dirty="0">
                <a:latin typeface="楷体" panose="02010609060101010101" pitchFamily="49" charset="-122"/>
                <a:ea typeface="楷体" panose="02010609060101010101" pitchFamily="49" charset="-122"/>
              </a:rPr>
              <a:t>之為心則和而</a:t>
            </a:r>
            <a:r>
              <a:rPr lang="zh-CN" altLang="zh-CN" sz="3600" b="1" dirty="0" smtClean="0">
                <a:latin typeface="楷体" panose="02010609060101010101" pitchFamily="49" charset="-122"/>
                <a:ea typeface="楷体" panose="02010609060101010101" pitchFamily="49" charset="-122"/>
              </a:rPr>
              <a:t>平</a:t>
            </a:r>
            <a:r>
              <a:rPr lang="zh-CN" altLang="en-US" sz="3600" b="1" dirty="0" smtClean="0">
                <a:latin typeface="楷体" panose="02010609060101010101" pitchFamily="49" charset="-122"/>
                <a:ea typeface="楷体" panose="02010609060101010101" pitchFamily="49" charset="-122"/>
              </a:rPr>
              <a:t>，</a:t>
            </a:r>
            <a:r>
              <a:rPr lang="zh-CN" altLang="zh-CN" sz="3600" b="1" dirty="0" smtClean="0">
                <a:latin typeface="楷体" panose="02010609060101010101" pitchFamily="49" charset="-122"/>
                <a:ea typeface="楷体" panose="02010609060101010101" pitchFamily="49" charset="-122"/>
              </a:rPr>
              <a:t>以</a:t>
            </a:r>
            <a:r>
              <a:rPr lang="zh-CN" altLang="zh-CN" sz="3600" b="1" dirty="0">
                <a:latin typeface="楷体" panose="02010609060101010101" pitchFamily="49" charset="-122"/>
                <a:ea typeface="楷体" panose="02010609060101010101" pitchFamily="49" charset="-122"/>
              </a:rPr>
              <a:t>之為天下國</a:t>
            </a:r>
            <a:r>
              <a:rPr lang="zh-CN" altLang="zh-CN" sz="3600" b="1" dirty="0" smtClean="0">
                <a:latin typeface="楷体" panose="02010609060101010101" pitchFamily="49" charset="-122"/>
                <a:ea typeface="楷体" panose="02010609060101010101" pitchFamily="49" charset="-122"/>
              </a:rPr>
              <a:t>家</a:t>
            </a:r>
            <a:r>
              <a:rPr lang="zh-CN" altLang="en-US" sz="3600" b="1" dirty="0" smtClean="0">
                <a:latin typeface="楷体" panose="02010609060101010101" pitchFamily="49" charset="-122"/>
                <a:ea typeface="楷体" panose="02010609060101010101" pitchFamily="49" charset="-122"/>
              </a:rPr>
              <a:t>，</a:t>
            </a:r>
            <a:r>
              <a:rPr lang="zh-CN" altLang="zh-CN" sz="3600" b="1" dirty="0" smtClean="0">
                <a:latin typeface="楷体" panose="02010609060101010101" pitchFamily="49" charset="-122"/>
                <a:ea typeface="楷体" panose="02010609060101010101" pitchFamily="49" charset="-122"/>
              </a:rPr>
              <a:t>無</a:t>
            </a:r>
            <a:r>
              <a:rPr lang="zh-CN" altLang="zh-CN" sz="3600" b="1" dirty="0">
                <a:latin typeface="楷体" panose="02010609060101010101" pitchFamily="49" charset="-122"/>
                <a:ea typeface="楷体" panose="02010609060101010101" pitchFamily="49" charset="-122"/>
              </a:rPr>
              <a:t>所處而不當。是</a:t>
            </a:r>
            <a:r>
              <a:rPr lang="zh-CN" altLang="zh-CN" sz="3600" b="1" dirty="0" smtClean="0">
                <a:latin typeface="楷体" panose="02010609060101010101" pitchFamily="49" charset="-122"/>
                <a:ea typeface="楷体" panose="02010609060101010101" pitchFamily="49" charset="-122"/>
              </a:rPr>
              <a:t>故生則得其情</a:t>
            </a:r>
            <a:r>
              <a:rPr lang="zh-CN" altLang="en-US" sz="3600" b="1" dirty="0" smtClean="0">
                <a:latin typeface="楷体" panose="02010609060101010101" pitchFamily="49" charset="-122"/>
                <a:ea typeface="楷体" panose="02010609060101010101" pitchFamily="49" charset="-122"/>
              </a:rPr>
              <a:t>，</a:t>
            </a:r>
            <a:r>
              <a:rPr lang="zh-CN" altLang="zh-CN" sz="3600" b="1" dirty="0" smtClean="0">
                <a:latin typeface="楷体" panose="02010609060101010101" pitchFamily="49" charset="-122"/>
                <a:ea typeface="楷体" panose="02010609060101010101" pitchFamily="49" charset="-122"/>
              </a:rPr>
              <a:t>死則盡其常</a:t>
            </a:r>
            <a:r>
              <a:rPr lang="zh-CN" altLang="en-US" sz="3600" b="1" dirty="0" smtClean="0">
                <a:latin typeface="楷体" panose="02010609060101010101" pitchFamily="49" charset="-122"/>
                <a:ea typeface="楷体" panose="02010609060101010101" pitchFamily="49" charset="-122"/>
              </a:rPr>
              <a:t>，</a:t>
            </a:r>
            <a:r>
              <a:rPr lang="zh-CN" altLang="zh-CN" sz="3600" b="1" dirty="0" smtClean="0">
                <a:latin typeface="楷体" panose="02010609060101010101" pitchFamily="49" charset="-122"/>
                <a:ea typeface="楷体" panose="02010609060101010101" pitchFamily="49" charset="-122"/>
              </a:rPr>
              <a:t>郊焉而天神假，廟焉而人鬼饗。</a:t>
            </a:r>
            <a:endParaRPr lang="zh-CN" altLang="en-US" sz="3600"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200" b="1" dirty="0">
                <a:latin typeface="楷体" panose="02010609060101010101" pitchFamily="49" charset="-122"/>
                <a:ea typeface="楷体" panose="02010609060101010101" pitchFamily="49" charset="-122"/>
              </a:rPr>
              <a:t>曰：斯道也，何道也？曰：斯吾所謂道也，非向所謂老與佛之道也，</a:t>
            </a:r>
            <a:r>
              <a:rPr lang="zh-CN" altLang="zh-CN" sz="3200" b="1" dirty="0">
                <a:solidFill>
                  <a:srgbClr val="0070C0"/>
                </a:solidFill>
                <a:latin typeface="楷体" panose="02010609060101010101" pitchFamily="49" charset="-122"/>
                <a:ea typeface="楷体" panose="02010609060101010101" pitchFamily="49" charset="-122"/>
              </a:rPr>
              <a:t>堯以是傳之舜，舜以是傳之禹，禹以是傳之湯，湯以是傳之文武周公，文武周公傳之孔子，孔子傳之孟軻，軻之死，不得其傳焉</a:t>
            </a:r>
            <a:r>
              <a:rPr lang="zh-CN" altLang="zh-CN" sz="3200" b="1" dirty="0">
                <a:latin typeface="楷体" panose="02010609060101010101" pitchFamily="49" charset="-122"/>
                <a:ea typeface="楷体" panose="02010609060101010101" pitchFamily="49" charset="-122"/>
              </a:rPr>
              <a:t>。荀與揚也，擇焉而不精，語焉而不詳。由周公而上，上而為君，故其事行；由周公而下，下而為臣，故其説長</a:t>
            </a:r>
            <a:r>
              <a:rPr lang="zh-CN" altLang="en-US" sz="3200" dirty="0"/>
              <a:t>。</a:t>
            </a:r>
            <a:endParaRPr lang="zh-CN" altLang="en-US" sz="3200"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33376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3600" b="1" dirty="0" smtClean="0">
                <a:latin typeface="楷体" panose="02010609060101010101" pitchFamily="49" charset="-122"/>
                <a:ea typeface="楷体" panose="02010609060101010101" pitchFamily="49" charset="-122"/>
              </a:rPr>
              <a:t>然則如之何而可也？曰：不塞不流，不止不行。人其人，火其書，廬其居，明先王之道以道之，鱞寡孤</a:t>
            </a:r>
            <a:r>
              <a:rPr lang="zh-CN" altLang="zh-CN" sz="3600" b="1" dirty="0" smtClean="0">
                <a:latin typeface="楷体" panose="02010609060101010101" pitchFamily="49" charset="-122"/>
                <a:ea typeface="楷体" panose="02010609060101010101" pitchFamily="49" charset="-122"/>
              </a:rPr>
              <a:t>獨</a:t>
            </a:r>
            <a:r>
              <a:rPr lang="zh-CN" altLang="en-US" sz="3600" b="1" dirty="0">
                <a:latin typeface="楷体" panose="02010609060101010101" pitchFamily="49" charset="-122"/>
                <a:ea typeface="楷体" panose="02010609060101010101" pitchFamily="49" charset="-122"/>
              </a:rPr>
              <a:t>廢</a:t>
            </a:r>
            <a:r>
              <a:rPr lang="zh-CN" altLang="zh-CN" sz="3600" b="1" dirty="0" smtClean="0">
                <a:latin typeface="楷体" panose="02010609060101010101" pitchFamily="49" charset="-122"/>
                <a:ea typeface="楷体" panose="02010609060101010101" pitchFamily="49" charset="-122"/>
              </a:rPr>
              <a:t>疾</a:t>
            </a:r>
            <a:r>
              <a:rPr lang="zh-CN" altLang="zh-CN" sz="3600" b="1" dirty="0" smtClean="0">
                <a:latin typeface="楷体" panose="02010609060101010101" pitchFamily="49" charset="-122"/>
                <a:ea typeface="楷体" panose="02010609060101010101" pitchFamily="49" charset="-122"/>
              </a:rPr>
              <a:t>者有養也，其亦庶乎其可也。</a:t>
            </a:r>
            <a:r>
              <a:rPr lang="zh-CN" altLang="en-US" sz="3600" b="1" dirty="0" smtClean="0">
                <a:latin typeface="楷体" panose="02010609060101010101" pitchFamily="49" charset="-122"/>
                <a:ea typeface="楷体" panose="02010609060101010101" pitchFamily="49" charset="-122"/>
              </a:rPr>
              <a:t>”</a:t>
            </a:r>
            <a:endParaRPr lang="zh-CN" altLang="zh-CN" sz="3600" b="1" dirty="0" smtClean="0">
              <a:latin typeface="楷体" panose="02010609060101010101" pitchFamily="49" charset="-122"/>
              <a:ea typeface="楷体" panose="02010609060101010101" pitchFamily="49" charset="-122"/>
            </a:endParaRPr>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600" b="1" dirty="0" smtClean="0">
                <a:latin typeface="宋体" panose="02010600030101010101" pitchFamily="2" charset="-122"/>
                <a:ea typeface="宋体" panose="02010600030101010101" pitchFamily="2" charset="-122"/>
              </a:rPr>
              <a:t>所謂儒家之道，既指具體的仁義道德、禮樂制度、綱常倫理等綱目，也指一種寓於上述綱目和思想觀念與制度中的抽象的政治理想</a:t>
            </a:r>
            <a:r>
              <a:rPr lang="zh-CN" altLang="en-US" sz="3600" b="1" dirty="0" smtClean="0">
                <a:latin typeface="宋体" panose="02010600030101010101" pitchFamily="2" charset="-122"/>
                <a:ea typeface="宋体" panose="02010600030101010101" pitchFamily="2" charset="-122"/>
              </a:rPr>
              <a:t>。它體現在人的生活日用之中，并傳承有緒。</a:t>
            </a:r>
            <a:endParaRPr lang="zh-CN" altLang="en-US" sz="3600" b="1" dirty="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503508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3600" b="1" dirty="0">
                <a:latin typeface="宋体" panose="02010600030101010101" pitchFamily="2" charset="-122"/>
                <a:ea typeface="宋体" panose="02010600030101010101" pitchFamily="2" charset="-122"/>
              </a:rPr>
              <a:t>道</a:t>
            </a:r>
            <a:r>
              <a:rPr lang="zh-CN" altLang="en-US" sz="3600" b="1" dirty="0" smtClean="0">
                <a:latin typeface="宋体" panose="02010600030101010101" pitchFamily="2" charset="-122"/>
                <a:ea typeface="宋体" panose="02010600030101010101" pitchFamily="2" charset="-122"/>
              </a:rPr>
              <a:t>與文的關係</a:t>
            </a:r>
            <a:endParaRPr lang="en-US" altLang="zh-CN" sz="3600" b="1" dirty="0" smtClean="0">
              <a:latin typeface="宋体" panose="02010600030101010101" pitchFamily="2" charset="-122"/>
              <a:ea typeface="宋体" panose="02010600030101010101" pitchFamily="2" charset="-122"/>
            </a:endParaRPr>
          </a:p>
          <a:p>
            <a:r>
              <a:rPr lang="zh-CN" altLang="en-US" sz="3600" b="1" dirty="0" smtClean="0">
                <a:latin typeface="宋体" panose="02010600030101010101" pitchFamily="2" charset="-122"/>
                <a:ea typeface="宋体" panose="02010600030101010101" pitchFamily="2" charset="-122"/>
              </a:rPr>
              <a:t>韓</a:t>
            </a:r>
            <a:r>
              <a:rPr lang="zh-CN" altLang="en-US" sz="3600" b="1" dirty="0">
                <a:latin typeface="宋体" panose="02010600030101010101" pitchFamily="2" charset="-122"/>
                <a:ea typeface="宋体" panose="02010600030101010101" pitchFamily="2" charset="-122"/>
              </a:rPr>
              <a:t>愈</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答李翊書</a:t>
            </a:r>
            <a:r>
              <a:rPr lang="en-US" altLang="zh-CN" sz="3600" b="1" dirty="0">
                <a:latin typeface="宋体" panose="02010600030101010101" pitchFamily="2" charset="-122"/>
                <a:ea typeface="宋体" panose="02010600030101010101" pitchFamily="2" charset="-122"/>
              </a:rPr>
              <a:t>》</a:t>
            </a:r>
            <a:r>
              <a:rPr lang="zh-CN" altLang="en-US" sz="3600" b="1" dirty="0">
                <a:latin typeface="宋体" panose="02010600030101010101" pitchFamily="2" charset="-122"/>
                <a:ea typeface="宋体" panose="02010600030101010101" pitchFamily="2" charset="-122"/>
              </a:rPr>
              <a:t>：</a:t>
            </a:r>
            <a:endParaRPr lang="en-US" altLang="zh-TW" sz="3600" b="1" dirty="0">
              <a:latin typeface="宋体" panose="02010600030101010101" pitchFamily="2" charset="-122"/>
              <a:ea typeface="宋体" panose="02010600030101010101" pitchFamily="2" charset="-122"/>
            </a:endParaRPr>
          </a:p>
          <a:p>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行之乎仁義之途</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游之乎</a:t>
            </a:r>
            <a:r>
              <a:rPr lang="en-US" altLang="zh-CN"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詩</a:t>
            </a:r>
            <a:r>
              <a:rPr lang="en-US" altLang="zh-CN"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書</a:t>
            </a:r>
            <a:r>
              <a:rPr lang="en-US" altLang="zh-CN"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之源</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無迷其途</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無絶其源</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終吾身而已矣</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氣</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水也</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言</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浮物也</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水大而物之浮者大小畢浮</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氣之與言猶是也</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氣盛</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則言之短長與聲之髙下者皆宜</a:t>
            </a:r>
            <a:r>
              <a:rPr lang="zh-CN" altLang="en-US" sz="3600" b="1" dirty="0">
                <a:latin typeface="楷体" panose="02010609060101010101" pitchFamily="49" charset="-122"/>
                <a:ea typeface="楷体" panose="02010609060101010101" pitchFamily="49" charset="-122"/>
              </a:rPr>
              <a:t>。”</a:t>
            </a:r>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083961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z="3200" b="1" dirty="0" smtClean="0">
                <a:latin typeface="宋体" panose="02010600030101010101" pitchFamily="2" charset="-122"/>
                <a:ea typeface="宋体" panose="02010600030101010101" pitchFamily="2" charset="-122"/>
              </a:rPr>
              <a:t>從文學表現層面說，儒家之道是作為一種思想觀念和精神寓含在中國古代文學藝術作品中，是從作品中自然而然地流露出來的，而非生硬添加和說教。</a:t>
            </a:r>
            <a:endParaRPr lang="en-US" altLang="zh-CN" sz="3200" b="1" dirty="0" smtClean="0">
              <a:latin typeface="宋体" panose="02010600030101010101" pitchFamily="2" charset="-122"/>
              <a:ea typeface="宋体" panose="02010600030101010101" pitchFamily="2" charset="-122"/>
            </a:endParaRPr>
          </a:p>
          <a:p>
            <a:r>
              <a:rPr lang="zh-CN" altLang="en-US" sz="3200" b="1" dirty="0" smtClean="0">
                <a:latin typeface="宋体" panose="02010600030101010101" pitchFamily="2" charset="-122"/>
                <a:ea typeface="宋体" panose="02010600030101010101" pitchFamily="2" charset="-122"/>
              </a:rPr>
              <a:t>儒家之道對文學藝術創作有引領作用，但這種引領又不能違背文學藝術創作自身的規律，文學藝術應創造性地運用多種藝術手法和技巧，多方面多角度、個性鮮明地反映和表現社會生活和人的思想情感（包括儒家之道），而非千篇一律。</a:t>
            </a:r>
            <a:endParaRPr lang="zh-CN" altLang="en-US" sz="3200" b="1" dirty="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813080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zh-CN" sz="3600" b="1" dirty="0">
                <a:latin typeface="宋体" panose="02010600030101010101" pitchFamily="2" charset="-122"/>
                <a:ea typeface="宋体" panose="02010600030101010101" pitchFamily="2" charset="-122"/>
              </a:rPr>
              <a:t>《禮記•檀弓下》：</a:t>
            </a:r>
          </a:p>
          <a:p>
            <a:r>
              <a:rPr lang="zh-CN" altLang="zh-CN" sz="3600" b="1" dirty="0">
                <a:latin typeface="楷体" panose="02010609060101010101" pitchFamily="49" charset="-122"/>
                <a:ea typeface="楷体" panose="02010609060101010101" pitchFamily="49" charset="-122"/>
              </a:rPr>
              <a:t>“孔子過泰山側，有婦人</a:t>
            </a:r>
            <a:r>
              <a:rPr lang="zh-CN" altLang="zh-CN" sz="3600" b="1" dirty="0">
                <a:solidFill>
                  <a:srgbClr val="0070C0"/>
                </a:solidFill>
                <a:latin typeface="楷体" panose="02010609060101010101" pitchFamily="49" charset="-122"/>
                <a:ea typeface="楷体" panose="02010609060101010101" pitchFamily="49" charset="-122"/>
              </a:rPr>
              <a:t>哭</a:t>
            </a:r>
            <a:r>
              <a:rPr lang="zh-CN" altLang="zh-CN" sz="3600" b="1" dirty="0">
                <a:latin typeface="楷体" panose="02010609060101010101" pitchFamily="49" charset="-122"/>
                <a:ea typeface="楷体" panose="02010609060101010101" pitchFamily="49" charset="-122"/>
              </a:rPr>
              <a:t>於墓者而</a:t>
            </a:r>
            <a:r>
              <a:rPr lang="zh-CN" altLang="zh-CN" sz="3600" b="1" dirty="0">
                <a:solidFill>
                  <a:srgbClr val="0070C0"/>
                </a:solidFill>
                <a:latin typeface="楷体" panose="02010609060101010101" pitchFamily="49" charset="-122"/>
                <a:ea typeface="楷体" panose="02010609060101010101" pitchFamily="49" charset="-122"/>
              </a:rPr>
              <a:t>哀</a:t>
            </a:r>
            <a:r>
              <a:rPr lang="zh-CN" altLang="zh-CN" sz="3600" b="1" dirty="0">
                <a:latin typeface="楷体" panose="02010609060101010101" pitchFamily="49" charset="-122"/>
                <a:ea typeface="楷体" panose="02010609060101010101" pitchFamily="49" charset="-122"/>
              </a:rPr>
              <a:t>。夫子式而聽之，怪其哀甚，使子路問之。曰：‘子之哭也，壹似重有憂者。’而曰：‘</a:t>
            </a:r>
            <a:r>
              <a:rPr lang="zh-CN" altLang="zh-CN" sz="3600" b="1" dirty="0">
                <a:solidFill>
                  <a:srgbClr val="0070C0"/>
                </a:solidFill>
                <a:latin typeface="楷体" panose="02010609060101010101" pitchFamily="49" charset="-122"/>
                <a:ea typeface="楷体" panose="02010609060101010101" pitchFamily="49" charset="-122"/>
              </a:rPr>
              <a:t>然</a:t>
            </a:r>
            <a:r>
              <a:rPr lang="zh-CN" altLang="zh-CN" sz="3600" b="1" dirty="0">
                <a:latin typeface="楷体" panose="02010609060101010101" pitchFamily="49" charset="-122"/>
                <a:ea typeface="楷体" panose="02010609060101010101" pitchFamily="49" charset="-122"/>
              </a:rPr>
              <a:t>。昔者吾舅死於虎，吾夫又死焉，今吾子又死焉。’夫子曰：‘何為不去也？’曰：‘無苛政。’夫子曰：‘小子識之，</a:t>
            </a:r>
            <a:r>
              <a:rPr lang="zh-CN" altLang="zh-CN" sz="3600" b="1" dirty="0">
                <a:solidFill>
                  <a:srgbClr val="0070C0"/>
                </a:solidFill>
                <a:latin typeface="楷体" panose="02010609060101010101" pitchFamily="49" charset="-122"/>
                <a:ea typeface="楷体" panose="02010609060101010101" pitchFamily="49" charset="-122"/>
              </a:rPr>
              <a:t>苛政猛於虎也</a:t>
            </a:r>
            <a:r>
              <a:rPr lang="zh-CN" altLang="zh-CN" sz="3600" b="1" dirty="0">
                <a:latin typeface="楷体" panose="02010609060101010101" pitchFamily="49" charset="-122"/>
                <a:ea typeface="楷体" panose="02010609060101010101" pitchFamily="49" charset="-122"/>
              </a:rPr>
              <a:t>。’”</a:t>
            </a:r>
          </a:p>
          <a:p>
            <a:endParaRPr lang="zh-CN" altLang="en-US" sz="3200" dirty="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001135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3600" b="1" dirty="0" smtClean="0">
                <a:latin typeface="宋体" panose="02010600030101010101" pitchFamily="2" charset="-122"/>
                <a:ea typeface="宋体" panose="02010600030101010101" pitchFamily="2" charset="-122"/>
              </a:rPr>
              <a:t>蘇軾</a:t>
            </a:r>
            <a:r>
              <a:rPr lang="en-US" altLang="zh-CN" sz="3600" b="1" dirty="0" smtClean="0">
                <a:latin typeface="宋体" panose="02010600030101010101" pitchFamily="2" charset="-122"/>
                <a:ea typeface="宋体" panose="02010600030101010101" pitchFamily="2" charset="-122"/>
              </a:rPr>
              <a:t>《</a:t>
            </a:r>
            <a:r>
              <a:rPr lang="zh-TW" altLang="en-US" sz="3600" b="1" dirty="0" smtClean="0">
                <a:latin typeface="宋体" panose="02010600030101010101" pitchFamily="2" charset="-122"/>
                <a:ea typeface="宋体" panose="02010600030101010101" pitchFamily="2" charset="-122"/>
              </a:rPr>
              <a:t>文與可畫篔簹谷偃竹記</a:t>
            </a:r>
            <a:r>
              <a:rPr lang="en-US" altLang="zh-CN" sz="3600" b="1" dirty="0" smtClean="0">
                <a:latin typeface="宋体" panose="02010600030101010101" pitchFamily="2" charset="-122"/>
                <a:ea typeface="宋体" panose="02010600030101010101" pitchFamily="2" charset="-122"/>
              </a:rPr>
              <a:t>》</a:t>
            </a:r>
            <a:r>
              <a:rPr lang="zh-CN" altLang="en-US" sz="3600" b="1" dirty="0" smtClean="0">
                <a:latin typeface="楷体" panose="02010609060101010101" pitchFamily="49" charset="-122"/>
                <a:ea typeface="楷体" panose="02010609060101010101" pitchFamily="49" charset="-122"/>
              </a:rPr>
              <a:t>：</a:t>
            </a:r>
            <a:endParaRPr lang="en-US" altLang="zh-CN" sz="3600" b="1" dirty="0" smtClean="0">
              <a:latin typeface="楷体" panose="02010609060101010101" pitchFamily="49" charset="-122"/>
              <a:ea typeface="楷体" panose="02010609060101010101" pitchFamily="49" charset="-122"/>
            </a:endParaRPr>
          </a:p>
          <a:p>
            <a:r>
              <a:rPr lang="zh-TW" altLang="en-US" sz="3600" b="1" dirty="0" smtClean="0">
                <a:latin typeface="楷体" panose="02010609060101010101" pitchFamily="49" charset="-122"/>
                <a:ea typeface="楷体" panose="02010609060101010101" pitchFamily="49" charset="-122"/>
              </a:rPr>
              <a:t>竹</a:t>
            </a:r>
            <a:r>
              <a:rPr lang="zh-TW" altLang="en-US" sz="3600" b="1" dirty="0">
                <a:latin typeface="楷体" panose="02010609060101010101" pitchFamily="49" charset="-122"/>
                <a:ea typeface="楷体" panose="02010609060101010101" pitchFamily="49" charset="-122"/>
              </a:rPr>
              <a:t>之始</a:t>
            </a:r>
            <a:r>
              <a:rPr lang="zh-TW" altLang="en-US" sz="3600" b="1" dirty="0" smtClean="0">
                <a:latin typeface="楷体" panose="02010609060101010101" pitchFamily="49" charset="-122"/>
                <a:ea typeface="楷体" panose="02010609060101010101" pitchFamily="49" charset="-122"/>
              </a:rPr>
              <a:t>生</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一</a:t>
            </a:r>
            <a:r>
              <a:rPr lang="zh-TW" altLang="en-US" sz="3600" b="1" dirty="0">
                <a:latin typeface="楷体" panose="02010609060101010101" pitchFamily="49" charset="-122"/>
                <a:ea typeface="楷体" panose="02010609060101010101" pitchFamily="49" charset="-122"/>
              </a:rPr>
              <a:t>寸之萌</a:t>
            </a:r>
            <a:r>
              <a:rPr lang="zh-TW" altLang="en-US" sz="3600" b="1" dirty="0" smtClean="0">
                <a:latin typeface="楷体" panose="02010609060101010101" pitchFamily="49" charset="-122"/>
                <a:ea typeface="楷体" panose="02010609060101010101" pitchFamily="49" charset="-122"/>
              </a:rPr>
              <a:t>耳</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而</a:t>
            </a:r>
            <a:r>
              <a:rPr lang="zh-TW" altLang="en-US" sz="3600" b="1" dirty="0">
                <a:latin typeface="楷体" panose="02010609060101010101" pitchFamily="49" charset="-122"/>
                <a:ea typeface="楷体" panose="02010609060101010101" pitchFamily="49" charset="-122"/>
              </a:rPr>
              <a:t>節葉具</a:t>
            </a:r>
            <a:r>
              <a:rPr lang="zh-TW" altLang="en-US" sz="3600" b="1" dirty="0" smtClean="0">
                <a:latin typeface="楷体" panose="02010609060101010101" pitchFamily="49" charset="-122"/>
                <a:ea typeface="楷体" panose="02010609060101010101" pitchFamily="49" charset="-122"/>
              </a:rPr>
              <a:t>焉</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自</a:t>
            </a:r>
            <a:r>
              <a:rPr lang="zh-TW" altLang="en-US" sz="3600" b="1" dirty="0">
                <a:latin typeface="楷体" panose="02010609060101010101" pitchFamily="49" charset="-122"/>
                <a:ea typeface="楷体" panose="02010609060101010101" pitchFamily="49" charset="-122"/>
              </a:rPr>
              <a:t>蜩腹虵蚹以至于劍拔十尋</a:t>
            </a:r>
            <a:r>
              <a:rPr lang="zh-TW" altLang="en-US" sz="3600" b="1" dirty="0" smtClean="0">
                <a:latin typeface="楷体" panose="02010609060101010101" pitchFamily="49" charset="-122"/>
                <a:ea typeface="楷体" panose="02010609060101010101" pitchFamily="49" charset="-122"/>
              </a:rPr>
              <a:t>者</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生</a:t>
            </a:r>
            <a:r>
              <a:rPr lang="zh-TW" altLang="en-US" sz="3600" b="1" dirty="0">
                <a:latin typeface="楷体" panose="02010609060101010101" pitchFamily="49" charset="-122"/>
                <a:ea typeface="楷体" panose="02010609060101010101" pitchFamily="49" charset="-122"/>
              </a:rPr>
              <a:t>而有之</a:t>
            </a:r>
            <a:r>
              <a:rPr lang="zh-TW" altLang="en-US" sz="3600" b="1" dirty="0" smtClean="0">
                <a:latin typeface="楷体" panose="02010609060101010101" pitchFamily="49" charset="-122"/>
                <a:ea typeface="楷体" panose="02010609060101010101" pitchFamily="49" charset="-122"/>
              </a:rPr>
              <a:t>也</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今</a:t>
            </a:r>
            <a:r>
              <a:rPr lang="zh-TW" altLang="en-US" sz="3600" b="1" dirty="0">
                <a:latin typeface="楷体" panose="02010609060101010101" pitchFamily="49" charset="-122"/>
                <a:ea typeface="楷体" panose="02010609060101010101" pitchFamily="49" charset="-122"/>
              </a:rPr>
              <a:t>畫者乃節節而為</a:t>
            </a:r>
            <a:r>
              <a:rPr lang="zh-TW" altLang="en-US" sz="3600" b="1" dirty="0" smtClean="0">
                <a:latin typeface="楷体" panose="02010609060101010101" pitchFamily="49" charset="-122"/>
                <a:ea typeface="楷体" panose="02010609060101010101" pitchFamily="49" charset="-122"/>
              </a:rPr>
              <a:t>之</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葉</a:t>
            </a:r>
            <a:r>
              <a:rPr lang="zh-TW" altLang="en-US" sz="3600" b="1" dirty="0">
                <a:latin typeface="楷体" panose="02010609060101010101" pitchFamily="49" charset="-122"/>
                <a:ea typeface="楷体" panose="02010609060101010101" pitchFamily="49" charset="-122"/>
              </a:rPr>
              <a:t>葉而累</a:t>
            </a:r>
            <a:r>
              <a:rPr lang="zh-TW" altLang="en-US" sz="3600" b="1" dirty="0" smtClean="0">
                <a:latin typeface="楷体" panose="02010609060101010101" pitchFamily="49" charset="-122"/>
                <a:ea typeface="楷体" panose="02010609060101010101" pitchFamily="49" charset="-122"/>
              </a:rPr>
              <a:t>之</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豈</a:t>
            </a:r>
            <a:r>
              <a:rPr lang="zh-TW" altLang="en-US" sz="3600" b="1" dirty="0">
                <a:latin typeface="楷体" panose="02010609060101010101" pitchFamily="49" charset="-122"/>
                <a:ea typeface="楷体" panose="02010609060101010101" pitchFamily="49" charset="-122"/>
              </a:rPr>
              <a:t>復有竹</a:t>
            </a:r>
            <a:r>
              <a:rPr lang="zh-TW" altLang="en-US" sz="3600" b="1" dirty="0" smtClean="0">
                <a:latin typeface="楷体" panose="02010609060101010101" pitchFamily="49" charset="-122"/>
                <a:ea typeface="楷体" panose="02010609060101010101" pitchFamily="49" charset="-122"/>
              </a:rPr>
              <a:t>乎</a:t>
            </a:r>
            <a:r>
              <a:rPr lang="zh-CN" altLang="en-US" sz="3600" b="1" dirty="0" smtClean="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故畫竹必先得成竹於胸中</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執筆熟視</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乃見其所欲畫者</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急起從之</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振筆直遂</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以追其所見</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如兎起鶻落</a:t>
            </a:r>
            <a:r>
              <a:rPr lang="zh-CN" altLang="en-US" sz="3600" b="1" dirty="0">
                <a:latin typeface="楷体" panose="02010609060101010101" pitchFamily="49" charset="-122"/>
                <a:ea typeface="楷体" panose="02010609060101010101" pitchFamily="49" charset="-122"/>
              </a:rPr>
              <a:t>，</a:t>
            </a:r>
            <a:r>
              <a:rPr lang="zh-TW" altLang="en-US" sz="3600" b="1" dirty="0">
                <a:latin typeface="楷体" panose="02010609060101010101" pitchFamily="49" charset="-122"/>
                <a:ea typeface="楷体" panose="02010609060101010101" pitchFamily="49" charset="-122"/>
              </a:rPr>
              <a:t>少縱則逝矣</a:t>
            </a:r>
            <a:r>
              <a:rPr lang="zh-CN" altLang="en-US" sz="3600" b="1" dirty="0">
                <a:latin typeface="楷体" panose="02010609060101010101" pitchFamily="49" charset="-122"/>
                <a:ea typeface="楷体" panose="02010609060101010101" pitchFamily="49" charset="-122"/>
              </a:rPr>
              <a:t>。</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0434053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Autofit/>
          </a:bodyPr>
          <a:lstStyle/>
          <a:p>
            <a:r>
              <a:rPr lang="zh-TW" altLang="en-US" sz="3600" b="1" dirty="0" smtClean="0">
                <a:latin typeface="楷体" panose="02010609060101010101" pitchFamily="49" charset="-122"/>
                <a:ea typeface="楷体" panose="02010609060101010101" pitchFamily="49" charset="-122"/>
              </a:rPr>
              <a:t>與</a:t>
            </a:r>
            <a:r>
              <a:rPr lang="zh-TW" altLang="en-US" sz="3600" b="1" dirty="0">
                <a:latin typeface="楷体" panose="02010609060101010101" pitchFamily="49" charset="-122"/>
                <a:ea typeface="楷体" panose="02010609060101010101" pitchFamily="49" charset="-122"/>
              </a:rPr>
              <a:t>可之教予</a:t>
            </a:r>
            <a:r>
              <a:rPr lang="zh-TW" altLang="en-US" sz="3600" b="1" dirty="0" smtClean="0">
                <a:latin typeface="楷体" panose="02010609060101010101" pitchFamily="49" charset="-122"/>
                <a:ea typeface="楷体" panose="02010609060101010101" pitchFamily="49" charset="-122"/>
              </a:rPr>
              <a:t>如此</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予</a:t>
            </a:r>
            <a:r>
              <a:rPr lang="zh-TW" altLang="en-US" sz="3600" b="1" dirty="0">
                <a:latin typeface="楷体" panose="02010609060101010101" pitchFamily="49" charset="-122"/>
                <a:ea typeface="楷体" panose="02010609060101010101" pitchFamily="49" charset="-122"/>
              </a:rPr>
              <a:t>不能然</a:t>
            </a:r>
            <a:r>
              <a:rPr lang="zh-TW" altLang="en-US" sz="3600" b="1" dirty="0" smtClean="0">
                <a:latin typeface="楷体" panose="02010609060101010101" pitchFamily="49" charset="-122"/>
                <a:ea typeface="楷体" panose="02010609060101010101" pitchFamily="49" charset="-122"/>
              </a:rPr>
              <a:t>也</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而</a:t>
            </a:r>
            <a:r>
              <a:rPr lang="zh-TW" altLang="en-US" sz="3600" b="1" dirty="0">
                <a:latin typeface="楷体" panose="02010609060101010101" pitchFamily="49" charset="-122"/>
                <a:ea typeface="楷体" panose="02010609060101010101" pitchFamily="49" charset="-122"/>
              </a:rPr>
              <a:t>心識其</a:t>
            </a:r>
            <a:r>
              <a:rPr lang="zh-TW" altLang="en-US" sz="3600" b="1" dirty="0" smtClean="0">
                <a:latin typeface="楷体" panose="02010609060101010101" pitchFamily="49" charset="-122"/>
                <a:ea typeface="楷体" panose="02010609060101010101" pitchFamily="49" charset="-122"/>
              </a:rPr>
              <a:t>所以然</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夫</a:t>
            </a:r>
            <a:r>
              <a:rPr lang="zh-TW" altLang="en-US" sz="3600" b="1" dirty="0">
                <a:latin typeface="楷体" panose="02010609060101010101" pitchFamily="49" charset="-122"/>
                <a:ea typeface="楷体" panose="02010609060101010101" pitchFamily="49" charset="-122"/>
              </a:rPr>
              <a:t>既心識其所以然而不能然</a:t>
            </a:r>
            <a:r>
              <a:rPr lang="zh-TW" altLang="en-US" sz="3600" b="1" dirty="0" smtClean="0">
                <a:latin typeface="楷体" panose="02010609060101010101" pitchFamily="49" charset="-122"/>
                <a:ea typeface="楷体" panose="02010609060101010101" pitchFamily="49" charset="-122"/>
              </a:rPr>
              <a:t>者</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内外不一</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心</a:t>
            </a:r>
            <a:r>
              <a:rPr lang="zh-TW" altLang="en-US" sz="3600" b="1" dirty="0">
                <a:latin typeface="楷体" panose="02010609060101010101" pitchFamily="49" charset="-122"/>
                <a:ea typeface="楷体" panose="02010609060101010101" pitchFamily="49" charset="-122"/>
              </a:rPr>
              <a:t>手不相</a:t>
            </a:r>
            <a:r>
              <a:rPr lang="zh-TW" altLang="en-US" sz="3600" b="1" dirty="0" smtClean="0">
                <a:latin typeface="楷体" panose="02010609060101010101" pitchFamily="49" charset="-122"/>
                <a:ea typeface="楷体" panose="02010609060101010101" pitchFamily="49" charset="-122"/>
              </a:rPr>
              <a:t>應</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不</a:t>
            </a:r>
            <a:r>
              <a:rPr lang="zh-TW" altLang="en-US" sz="3600" b="1" dirty="0">
                <a:latin typeface="楷体" panose="02010609060101010101" pitchFamily="49" charset="-122"/>
                <a:ea typeface="楷体" panose="02010609060101010101" pitchFamily="49" charset="-122"/>
              </a:rPr>
              <a:t>學之過</a:t>
            </a:r>
            <a:r>
              <a:rPr lang="zh-TW" altLang="en-US" sz="3600" b="1" dirty="0" smtClean="0">
                <a:latin typeface="楷体" panose="02010609060101010101" pitchFamily="49" charset="-122"/>
                <a:ea typeface="楷体" panose="02010609060101010101" pitchFamily="49" charset="-122"/>
              </a:rPr>
              <a:t>也</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故</a:t>
            </a:r>
            <a:r>
              <a:rPr lang="zh-TW" altLang="en-US" sz="3600" b="1" dirty="0">
                <a:latin typeface="楷体" panose="02010609060101010101" pitchFamily="49" charset="-122"/>
                <a:ea typeface="楷体" panose="02010609060101010101" pitchFamily="49" charset="-122"/>
              </a:rPr>
              <a:t>凢有見於中而操之不熟</a:t>
            </a:r>
            <a:r>
              <a:rPr lang="zh-TW" altLang="en-US" sz="3600" b="1" dirty="0" smtClean="0">
                <a:latin typeface="楷体" panose="02010609060101010101" pitchFamily="49" charset="-122"/>
                <a:ea typeface="楷体" panose="02010609060101010101" pitchFamily="49" charset="-122"/>
              </a:rPr>
              <a:t>者</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平居自</a:t>
            </a:r>
            <a:r>
              <a:rPr lang="zh-TW" altLang="en-US" sz="3600" b="1" dirty="0">
                <a:latin typeface="楷体" panose="02010609060101010101" pitchFamily="49" charset="-122"/>
                <a:ea typeface="楷体" panose="02010609060101010101" pitchFamily="49" charset="-122"/>
              </a:rPr>
              <a:t>視</a:t>
            </a:r>
            <a:r>
              <a:rPr lang="zh-TW" altLang="en-US" sz="3600" b="1" dirty="0" smtClean="0">
                <a:latin typeface="楷体" panose="02010609060101010101" pitchFamily="49" charset="-122"/>
                <a:ea typeface="楷体" panose="02010609060101010101" pitchFamily="49" charset="-122"/>
              </a:rPr>
              <a:t>了然</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而</a:t>
            </a:r>
            <a:r>
              <a:rPr lang="zh-TW" altLang="en-US" sz="3600" b="1" dirty="0">
                <a:latin typeface="楷体" panose="02010609060101010101" pitchFamily="49" charset="-122"/>
                <a:ea typeface="楷体" panose="02010609060101010101" pitchFamily="49" charset="-122"/>
              </a:rPr>
              <a:t>臨事忽焉䘮</a:t>
            </a:r>
            <a:r>
              <a:rPr lang="zh-TW" altLang="en-US" sz="3600" b="1" dirty="0" smtClean="0">
                <a:latin typeface="楷体" panose="02010609060101010101" pitchFamily="49" charset="-122"/>
                <a:ea typeface="楷体" panose="02010609060101010101" pitchFamily="49" charset="-122"/>
              </a:rPr>
              <a:t>之</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豈</a:t>
            </a:r>
            <a:r>
              <a:rPr lang="zh-TW" altLang="en-US" sz="3600" b="1" dirty="0">
                <a:latin typeface="楷体" panose="02010609060101010101" pitchFamily="49" charset="-122"/>
                <a:ea typeface="楷体" panose="02010609060101010101" pitchFamily="49" charset="-122"/>
              </a:rPr>
              <a:t>獨竹</a:t>
            </a:r>
            <a:r>
              <a:rPr lang="zh-TW" altLang="en-US" sz="3600" b="1" dirty="0" smtClean="0">
                <a:latin typeface="楷体" panose="02010609060101010101" pitchFamily="49" charset="-122"/>
                <a:ea typeface="楷体" panose="02010609060101010101" pitchFamily="49" charset="-122"/>
              </a:rPr>
              <a:t>乎</a:t>
            </a:r>
            <a:r>
              <a:rPr lang="zh-CN" altLang="en-US" sz="3600" b="1" dirty="0" smtClean="0">
                <a:latin typeface="楷体" panose="02010609060101010101" pitchFamily="49" charset="-122"/>
                <a:ea typeface="楷体" panose="02010609060101010101" pitchFamily="49" charset="-122"/>
              </a:rPr>
              <a:t>？</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640126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TW" altLang="en-US" sz="3600" b="1" dirty="0">
                <a:latin typeface="楷体" panose="02010609060101010101" pitchFamily="49" charset="-122"/>
                <a:ea typeface="楷体" panose="02010609060101010101" pitchFamily="49" charset="-122"/>
              </a:rPr>
              <a:t>子由</a:t>
            </a:r>
            <a:r>
              <a:rPr lang="zh-TW" altLang="en-US" sz="3600" b="1" dirty="0" smtClean="0">
                <a:latin typeface="楷体" panose="02010609060101010101" pitchFamily="49" charset="-122"/>
                <a:ea typeface="楷体" panose="02010609060101010101" pitchFamily="49" charset="-122"/>
              </a:rPr>
              <a:t>為</a:t>
            </a:r>
            <a:r>
              <a:rPr lang="en-US" altLang="zh-CN"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墨竹賦</a:t>
            </a:r>
            <a:r>
              <a:rPr lang="en-US" altLang="zh-CN"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以</a:t>
            </a:r>
            <a:r>
              <a:rPr lang="zh-TW" altLang="en-US" sz="3600" b="1" dirty="0">
                <a:latin typeface="楷体" panose="02010609060101010101" pitchFamily="49" charset="-122"/>
                <a:ea typeface="楷体" panose="02010609060101010101" pitchFamily="49" charset="-122"/>
              </a:rPr>
              <a:t>遺與</a:t>
            </a:r>
            <a:r>
              <a:rPr lang="zh-TW" altLang="en-US" sz="3600" b="1" dirty="0" smtClean="0">
                <a:latin typeface="楷体" panose="02010609060101010101" pitchFamily="49" charset="-122"/>
                <a:ea typeface="楷体" panose="02010609060101010101" pitchFamily="49" charset="-122"/>
              </a:rPr>
              <a:t>可</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曰</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庖丁</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解牛</a:t>
            </a:r>
            <a:r>
              <a:rPr lang="zh-TW" altLang="en-US" sz="3600" b="1" dirty="0">
                <a:latin typeface="楷体" panose="02010609060101010101" pitchFamily="49" charset="-122"/>
                <a:ea typeface="楷体" panose="02010609060101010101" pitchFamily="49" charset="-122"/>
              </a:rPr>
              <a:t>者</a:t>
            </a:r>
            <a:r>
              <a:rPr lang="zh-TW" altLang="en-US" sz="3600" b="1" dirty="0" smtClean="0">
                <a:latin typeface="楷体" panose="02010609060101010101" pitchFamily="49" charset="-122"/>
                <a:ea typeface="楷体" panose="02010609060101010101" pitchFamily="49" charset="-122"/>
              </a:rPr>
              <a:t>也</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而</a:t>
            </a:r>
            <a:r>
              <a:rPr lang="zh-TW" altLang="en-US" sz="3600" b="1" dirty="0">
                <a:latin typeface="楷体" panose="02010609060101010101" pitchFamily="49" charset="-122"/>
                <a:ea typeface="楷体" panose="02010609060101010101" pitchFamily="49" charset="-122"/>
              </a:rPr>
              <a:t>養生者取</a:t>
            </a:r>
            <a:r>
              <a:rPr lang="zh-TW" altLang="en-US" sz="3600" b="1" dirty="0" smtClean="0">
                <a:latin typeface="楷体" panose="02010609060101010101" pitchFamily="49" charset="-122"/>
                <a:ea typeface="楷体" panose="02010609060101010101" pitchFamily="49" charset="-122"/>
              </a:rPr>
              <a:t>之</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輪扁</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斵</a:t>
            </a:r>
            <a:r>
              <a:rPr lang="zh-TW" altLang="en-US" sz="3600" b="1" dirty="0">
                <a:latin typeface="楷体" panose="02010609060101010101" pitchFamily="49" charset="-122"/>
                <a:ea typeface="楷体" panose="02010609060101010101" pitchFamily="49" charset="-122"/>
              </a:rPr>
              <a:t>輪者</a:t>
            </a:r>
            <a:r>
              <a:rPr lang="zh-TW" altLang="en-US" sz="3600" b="1" dirty="0" smtClean="0">
                <a:latin typeface="楷体" panose="02010609060101010101" pitchFamily="49" charset="-122"/>
                <a:ea typeface="楷体" panose="02010609060101010101" pitchFamily="49" charset="-122"/>
              </a:rPr>
              <a:t>也</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而</a:t>
            </a:r>
            <a:r>
              <a:rPr lang="zh-TW" altLang="en-US" sz="3600" b="1" dirty="0">
                <a:latin typeface="楷体" panose="02010609060101010101" pitchFamily="49" charset="-122"/>
                <a:ea typeface="楷体" panose="02010609060101010101" pitchFamily="49" charset="-122"/>
              </a:rPr>
              <a:t>讀書者與</a:t>
            </a:r>
            <a:r>
              <a:rPr lang="zh-TW" altLang="en-US" sz="3600" b="1" dirty="0" smtClean="0">
                <a:latin typeface="楷体" panose="02010609060101010101" pitchFamily="49" charset="-122"/>
                <a:ea typeface="楷体" panose="02010609060101010101" pitchFamily="49" charset="-122"/>
              </a:rPr>
              <a:t>之</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今</a:t>
            </a:r>
            <a:r>
              <a:rPr lang="zh-TW" altLang="en-US" sz="3600" b="1" dirty="0">
                <a:latin typeface="楷体" panose="02010609060101010101" pitchFamily="49" charset="-122"/>
                <a:ea typeface="楷体" panose="02010609060101010101" pitchFamily="49" charset="-122"/>
              </a:rPr>
              <a:t>夫夫子之託於斯竹</a:t>
            </a:r>
            <a:r>
              <a:rPr lang="zh-TW" altLang="en-US" sz="3600" b="1" dirty="0" smtClean="0">
                <a:latin typeface="楷体" panose="02010609060101010101" pitchFamily="49" charset="-122"/>
                <a:ea typeface="楷体" panose="02010609060101010101" pitchFamily="49" charset="-122"/>
              </a:rPr>
              <a:t>也</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而</a:t>
            </a:r>
            <a:r>
              <a:rPr lang="zh-TW" altLang="en-US" sz="3600" b="1" dirty="0">
                <a:latin typeface="楷体" panose="02010609060101010101" pitchFamily="49" charset="-122"/>
                <a:ea typeface="楷体" panose="02010609060101010101" pitchFamily="49" charset="-122"/>
              </a:rPr>
              <a:t>予以為有道者則非</a:t>
            </a:r>
            <a:r>
              <a:rPr lang="zh-TW" altLang="en-US" sz="3600" b="1" dirty="0" smtClean="0">
                <a:latin typeface="楷体" panose="02010609060101010101" pitchFamily="49" charset="-122"/>
                <a:ea typeface="楷体" panose="02010609060101010101" pitchFamily="49" charset="-122"/>
              </a:rPr>
              <a:t>耶</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子</a:t>
            </a:r>
            <a:r>
              <a:rPr lang="zh-TW" altLang="en-US" sz="3600" b="1" dirty="0">
                <a:latin typeface="楷体" panose="02010609060101010101" pitchFamily="49" charset="-122"/>
                <a:ea typeface="楷体" panose="02010609060101010101" pitchFamily="49" charset="-122"/>
              </a:rPr>
              <a:t>由未嘗畫</a:t>
            </a:r>
            <a:r>
              <a:rPr lang="zh-TW" altLang="en-US" sz="3600" b="1" dirty="0" smtClean="0">
                <a:latin typeface="楷体" panose="02010609060101010101" pitchFamily="49" charset="-122"/>
                <a:ea typeface="楷体" panose="02010609060101010101" pitchFamily="49" charset="-122"/>
              </a:rPr>
              <a:t>也</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故</a:t>
            </a:r>
            <a:r>
              <a:rPr lang="zh-TW" altLang="en-US" sz="3600" b="1" dirty="0">
                <a:latin typeface="楷体" panose="02010609060101010101" pitchFamily="49" charset="-122"/>
                <a:ea typeface="楷体" panose="02010609060101010101" pitchFamily="49" charset="-122"/>
              </a:rPr>
              <a:t>得其意</a:t>
            </a:r>
            <a:r>
              <a:rPr lang="zh-TW" altLang="en-US" sz="3600" b="1" dirty="0" smtClean="0">
                <a:latin typeface="楷体" panose="02010609060101010101" pitchFamily="49" charset="-122"/>
                <a:ea typeface="楷体" panose="02010609060101010101" pitchFamily="49" charset="-122"/>
              </a:rPr>
              <a:t>而已</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若</a:t>
            </a:r>
            <a:r>
              <a:rPr lang="zh-TW" altLang="en-US" sz="3600" b="1" dirty="0">
                <a:latin typeface="楷体" panose="02010609060101010101" pitchFamily="49" charset="-122"/>
                <a:ea typeface="楷体" panose="02010609060101010101" pitchFamily="49" charset="-122"/>
              </a:rPr>
              <a:t>予者豈獨得其</a:t>
            </a:r>
            <a:r>
              <a:rPr lang="zh-TW" altLang="en-US" sz="3600" b="1" dirty="0" smtClean="0">
                <a:latin typeface="楷体" panose="02010609060101010101" pitchFamily="49" charset="-122"/>
                <a:ea typeface="楷体" panose="02010609060101010101" pitchFamily="49" charset="-122"/>
              </a:rPr>
              <a:t>意</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并</a:t>
            </a:r>
            <a:r>
              <a:rPr lang="zh-TW" altLang="en-US" sz="3600" b="1" dirty="0">
                <a:latin typeface="楷体" panose="02010609060101010101" pitchFamily="49" charset="-122"/>
                <a:ea typeface="楷体" panose="02010609060101010101" pitchFamily="49" charset="-122"/>
              </a:rPr>
              <a:t>得其</a:t>
            </a:r>
            <a:r>
              <a:rPr lang="zh-TW" altLang="en-US" sz="3600" b="1" dirty="0" smtClean="0">
                <a:latin typeface="楷体" panose="02010609060101010101" pitchFamily="49" charset="-122"/>
                <a:ea typeface="楷体" panose="02010609060101010101" pitchFamily="49" charset="-122"/>
              </a:rPr>
              <a:t>法</a:t>
            </a:r>
            <a:r>
              <a:rPr lang="zh-CN" altLang="en-US" sz="3600" b="1" dirty="0" smtClean="0">
                <a:latin typeface="楷体" panose="02010609060101010101" pitchFamily="49" charset="-122"/>
                <a:ea typeface="楷体" panose="02010609060101010101" pitchFamily="49" charset="-122"/>
              </a:rPr>
              <a:t>。</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790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200" b="1" dirty="0" smtClean="0">
                <a:latin typeface="宋体" panose="02010600030101010101" pitchFamily="2" charset="-122"/>
                <a:ea typeface="宋体" panose="02010600030101010101" pitchFamily="2" charset="-122"/>
              </a:rPr>
              <a:t>儒家之道</a:t>
            </a:r>
            <a:endParaRPr lang="en-US" altLang="zh-CN" sz="3200" b="1" dirty="0" smtClean="0">
              <a:latin typeface="宋体" panose="02010600030101010101" pitchFamily="2" charset="-122"/>
              <a:ea typeface="宋体" panose="02010600030101010101" pitchFamily="2" charset="-122"/>
            </a:endParaRPr>
          </a:p>
          <a:p>
            <a:r>
              <a:rPr lang="zh-CN" altLang="en-US" sz="3200" b="1" dirty="0" smtClean="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文者</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貫道之器也</a:t>
            </a:r>
            <a:r>
              <a:rPr lang="zh-CN" altLang="en-US" sz="3200" b="1" dirty="0">
                <a:latin typeface="楷体" panose="02010609060101010101" pitchFamily="49" charset="-122"/>
                <a:ea typeface="楷体" panose="02010609060101010101" pitchFamily="49" charset="-122"/>
              </a:rPr>
              <a:t>。”（李漢</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昌黎先生集序</a:t>
            </a:r>
            <a:r>
              <a:rPr lang="en-US" altLang="zh-CN" sz="3200" b="1" dirty="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a:t>
            </a:r>
            <a:endParaRPr lang="en-US" altLang="zh-CN" sz="3200" b="1" dirty="0" smtClean="0">
              <a:latin typeface="楷体" panose="02010609060101010101" pitchFamily="49" charset="-122"/>
              <a:ea typeface="楷体" panose="02010609060101010101" pitchFamily="49" charset="-122"/>
            </a:endParaRPr>
          </a:p>
          <a:p>
            <a:r>
              <a:rPr lang="zh-CN" altLang="en-US" sz="3200" b="1" dirty="0">
                <a:latin typeface="楷体" panose="02010609060101010101" pitchFamily="49" charset="-122"/>
                <a:ea typeface="楷体" panose="02010609060101010101" pitchFamily="49" charset="-122"/>
              </a:rPr>
              <a:t>“君子有文以明</a:t>
            </a:r>
            <a:r>
              <a:rPr lang="zh-CN" altLang="en-US" sz="3200" b="1" dirty="0" smtClean="0">
                <a:latin typeface="楷体" panose="02010609060101010101" pitchFamily="49" charset="-122"/>
                <a:ea typeface="楷体" panose="02010609060101010101" pitchFamily="49" charset="-122"/>
              </a:rPr>
              <a:t>道。”（司馬光</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迂書</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a:t>
            </a:r>
            <a:endParaRPr lang="en-US" altLang="zh-CN" sz="3200" b="1" dirty="0">
              <a:latin typeface="楷体" panose="02010609060101010101" pitchFamily="49" charset="-122"/>
              <a:ea typeface="楷体" panose="02010609060101010101" pitchFamily="49" charset="-122"/>
            </a:endParaRPr>
          </a:p>
          <a:p>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文</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所以載道也</a:t>
            </a:r>
            <a:r>
              <a:rPr lang="zh-CN" altLang="en-US" sz="3200" b="1" dirty="0">
                <a:latin typeface="楷体" panose="02010609060101010101" pitchFamily="49" charset="-122"/>
                <a:ea typeface="楷体" panose="02010609060101010101" pitchFamily="49" charset="-122"/>
              </a:rPr>
              <a:t>。”（周敦頤</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通書</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文辭</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a:t>
            </a:r>
            <a:endParaRPr lang="en-US" altLang="zh-CN" sz="3200" b="1" dirty="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文</a:t>
            </a:r>
            <a:r>
              <a:rPr lang="zh-TW" altLang="en-US" sz="3200" b="1" dirty="0">
                <a:latin typeface="楷体" panose="02010609060101010101" pitchFamily="49" charset="-122"/>
                <a:ea typeface="楷体" panose="02010609060101010101" pitchFamily="49" charset="-122"/>
              </a:rPr>
              <a:t>皆是從道中</a:t>
            </a:r>
            <a:r>
              <a:rPr lang="zh-TW" altLang="en-US" sz="3200" b="1" dirty="0" smtClean="0">
                <a:latin typeface="楷体" panose="02010609060101010101" pitchFamily="49" charset="-122"/>
                <a:ea typeface="楷体" panose="02010609060101010101" pitchFamily="49" charset="-122"/>
              </a:rPr>
              <a:t>流出</a:t>
            </a:r>
            <a:r>
              <a:rPr lang="zh-CN" altLang="en-US" sz="3200" b="1" dirty="0" smtClean="0">
                <a:latin typeface="楷体" panose="02010609060101010101" pitchFamily="49" charset="-122"/>
                <a:ea typeface="楷体" panose="02010609060101010101" pitchFamily="49" charset="-122"/>
              </a:rPr>
              <a:t>。”（朱熹</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朱子語類</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卷一百三十九）</a:t>
            </a:r>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23500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pPr algn="ctr"/>
            <a:r>
              <a:rPr lang="zh-TW" altLang="en-US" sz="3600" b="1" dirty="0">
                <a:latin typeface="楷体" panose="02010609060101010101" pitchFamily="49" charset="-122"/>
                <a:ea typeface="楷体" panose="02010609060101010101" pitchFamily="49" charset="-122"/>
              </a:rPr>
              <a:t>與可畫</a:t>
            </a:r>
            <a:r>
              <a:rPr lang="zh-TW" altLang="en-US" sz="3600" b="1" dirty="0" smtClean="0">
                <a:latin typeface="楷体" panose="02010609060101010101" pitchFamily="49" charset="-122"/>
                <a:ea typeface="楷体" panose="02010609060101010101" pitchFamily="49" charset="-122"/>
              </a:rPr>
              <a:t>竹</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初</a:t>
            </a:r>
            <a:r>
              <a:rPr lang="zh-TW" altLang="en-US" sz="3600" b="1" dirty="0">
                <a:latin typeface="楷体" panose="02010609060101010101" pitchFamily="49" charset="-122"/>
                <a:ea typeface="楷体" panose="02010609060101010101" pitchFamily="49" charset="-122"/>
              </a:rPr>
              <a:t>不自貴</a:t>
            </a:r>
            <a:r>
              <a:rPr lang="zh-TW" altLang="en-US" sz="3600" b="1" dirty="0" smtClean="0">
                <a:latin typeface="楷体" panose="02010609060101010101" pitchFamily="49" charset="-122"/>
                <a:ea typeface="楷体" panose="02010609060101010101" pitchFamily="49" charset="-122"/>
              </a:rPr>
              <a:t>重</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四方</a:t>
            </a:r>
            <a:r>
              <a:rPr lang="zh-TW" altLang="en-US" sz="3600" b="1" dirty="0">
                <a:latin typeface="楷体" panose="02010609060101010101" pitchFamily="49" charset="-122"/>
                <a:ea typeface="楷体" panose="02010609060101010101" pitchFamily="49" charset="-122"/>
              </a:rPr>
              <a:t>之人持縑素而請</a:t>
            </a:r>
            <a:r>
              <a:rPr lang="zh-TW" altLang="en-US" sz="3600" b="1" dirty="0" smtClean="0">
                <a:latin typeface="楷体" panose="02010609060101010101" pitchFamily="49" charset="-122"/>
                <a:ea typeface="楷体" panose="02010609060101010101" pitchFamily="49" charset="-122"/>
              </a:rPr>
              <a:t>者</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足</a:t>
            </a:r>
            <a:r>
              <a:rPr lang="zh-TW" altLang="en-US" sz="3600" b="1" dirty="0">
                <a:latin typeface="楷体" panose="02010609060101010101" pitchFamily="49" charset="-122"/>
                <a:ea typeface="楷体" panose="02010609060101010101" pitchFamily="49" charset="-122"/>
              </a:rPr>
              <a:t>相躡於其</a:t>
            </a:r>
            <a:r>
              <a:rPr lang="zh-TW" altLang="en-US" sz="3600" b="1" dirty="0" smtClean="0">
                <a:latin typeface="楷体" panose="02010609060101010101" pitchFamily="49" charset="-122"/>
                <a:ea typeface="楷体" panose="02010609060101010101" pitchFamily="49" charset="-122"/>
              </a:rPr>
              <a:t>門</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與</a:t>
            </a:r>
            <a:r>
              <a:rPr lang="zh-TW" altLang="en-US" sz="3600" b="1" dirty="0">
                <a:latin typeface="楷体" panose="02010609060101010101" pitchFamily="49" charset="-122"/>
                <a:ea typeface="楷体" panose="02010609060101010101" pitchFamily="49" charset="-122"/>
              </a:rPr>
              <a:t>可厭</a:t>
            </a:r>
            <a:r>
              <a:rPr lang="zh-TW" altLang="en-US" sz="3600" b="1" dirty="0" smtClean="0">
                <a:latin typeface="楷体" panose="02010609060101010101" pitchFamily="49" charset="-122"/>
                <a:ea typeface="楷体" panose="02010609060101010101" pitchFamily="49" charset="-122"/>
              </a:rPr>
              <a:t>之</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投</a:t>
            </a:r>
            <a:r>
              <a:rPr lang="zh-TW" altLang="en-US" sz="3600" b="1" dirty="0">
                <a:latin typeface="楷体" panose="02010609060101010101" pitchFamily="49" charset="-122"/>
                <a:ea typeface="楷体" panose="02010609060101010101" pitchFamily="49" charset="-122"/>
              </a:rPr>
              <a:t>諸地而罵</a:t>
            </a:r>
            <a:r>
              <a:rPr lang="zh-TW" altLang="en-US" sz="3600" b="1" dirty="0" smtClean="0">
                <a:latin typeface="楷体" panose="02010609060101010101" pitchFamily="49" charset="-122"/>
                <a:ea typeface="楷体" panose="02010609060101010101" pitchFamily="49" charset="-122"/>
              </a:rPr>
              <a:t>曰</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吾</a:t>
            </a:r>
            <a:r>
              <a:rPr lang="zh-TW" altLang="en-US" sz="3600" b="1" dirty="0">
                <a:latin typeface="楷体" panose="02010609060101010101" pitchFamily="49" charset="-122"/>
                <a:ea typeface="楷体" panose="02010609060101010101" pitchFamily="49" charset="-122"/>
              </a:rPr>
              <a:t>將以為</a:t>
            </a:r>
            <a:r>
              <a:rPr lang="zh-TW" altLang="en-US" sz="3600" b="1" dirty="0" smtClean="0">
                <a:latin typeface="楷体" panose="02010609060101010101" pitchFamily="49" charset="-122"/>
                <a:ea typeface="楷体" panose="02010609060101010101" pitchFamily="49" charset="-122"/>
              </a:rPr>
              <a:t>韈</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士大夫</a:t>
            </a:r>
            <a:r>
              <a:rPr lang="zh-TW" altLang="en-US" sz="3600" b="1" dirty="0">
                <a:latin typeface="楷体" panose="02010609060101010101" pitchFamily="49" charset="-122"/>
                <a:ea typeface="楷体" panose="02010609060101010101" pitchFamily="49" charset="-122"/>
              </a:rPr>
              <a:t>傳之以為口</a:t>
            </a:r>
            <a:r>
              <a:rPr lang="zh-TW" altLang="en-US" sz="3600" b="1" dirty="0" smtClean="0">
                <a:latin typeface="楷体" panose="02010609060101010101" pitchFamily="49" charset="-122"/>
                <a:ea typeface="楷体" panose="02010609060101010101" pitchFamily="49" charset="-122"/>
              </a:rPr>
              <a:t>實</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及</a:t>
            </a:r>
            <a:r>
              <a:rPr lang="zh-TW" altLang="en-US" sz="3600" b="1" dirty="0">
                <a:latin typeface="楷体" panose="02010609060101010101" pitchFamily="49" charset="-122"/>
                <a:ea typeface="楷体" panose="02010609060101010101" pitchFamily="49" charset="-122"/>
              </a:rPr>
              <a:t>與可自洋州</a:t>
            </a:r>
            <a:r>
              <a:rPr lang="zh-TW" altLang="en-US" sz="3600" b="1" dirty="0" smtClean="0">
                <a:latin typeface="楷体" panose="02010609060101010101" pitchFamily="49" charset="-122"/>
                <a:ea typeface="楷体" panose="02010609060101010101" pitchFamily="49" charset="-122"/>
              </a:rPr>
              <a:t>還</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而</a:t>
            </a:r>
            <a:r>
              <a:rPr lang="zh-TW" altLang="en-US" sz="3600" b="1" dirty="0">
                <a:latin typeface="楷体" panose="02010609060101010101" pitchFamily="49" charset="-122"/>
                <a:ea typeface="楷体" panose="02010609060101010101" pitchFamily="49" charset="-122"/>
              </a:rPr>
              <a:t>余為</a:t>
            </a:r>
            <a:r>
              <a:rPr lang="zh-TW" altLang="en-US" sz="3600" b="1" dirty="0" smtClean="0">
                <a:latin typeface="楷体" panose="02010609060101010101" pitchFamily="49" charset="-122"/>
                <a:ea typeface="楷体" panose="02010609060101010101" pitchFamily="49" charset="-122"/>
              </a:rPr>
              <a:t>徐州</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與</a:t>
            </a:r>
            <a:r>
              <a:rPr lang="zh-TW" altLang="en-US" sz="3600" b="1" dirty="0">
                <a:latin typeface="楷体" panose="02010609060101010101" pitchFamily="49" charset="-122"/>
                <a:ea typeface="楷体" panose="02010609060101010101" pitchFamily="49" charset="-122"/>
              </a:rPr>
              <a:t>可以書遺余</a:t>
            </a:r>
            <a:r>
              <a:rPr lang="zh-TW" altLang="en-US" sz="3600" b="1" dirty="0" smtClean="0">
                <a:latin typeface="楷体" panose="02010609060101010101" pitchFamily="49" charset="-122"/>
                <a:ea typeface="楷体" panose="02010609060101010101" pitchFamily="49" charset="-122"/>
              </a:rPr>
              <a:t>曰</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近</a:t>
            </a:r>
            <a:r>
              <a:rPr lang="zh-TW" altLang="en-US" sz="3600" b="1" dirty="0">
                <a:latin typeface="楷体" panose="02010609060101010101" pitchFamily="49" charset="-122"/>
                <a:ea typeface="楷体" panose="02010609060101010101" pitchFamily="49" charset="-122"/>
              </a:rPr>
              <a:t>語</a:t>
            </a:r>
            <a:r>
              <a:rPr lang="zh-TW" altLang="en-US" sz="3600" b="1" dirty="0" smtClean="0">
                <a:latin typeface="楷体" panose="02010609060101010101" pitchFamily="49" charset="-122"/>
                <a:ea typeface="楷体" panose="02010609060101010101" pitchFamily="49" charset="-122"/>
              </a:rPr>
              <a:t>士大夫</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吾</a:t>
            </a:r>
            <a:r>
              <a:rPr lang="zh-TW" altLang="en-US" sz="3600" b="1" dirty="0">
                <a:latin typeface="楷体" panose="02010609060101010101" pitchFamily="49" charset="-122"/>
                <a:ea typeface="楷体" panose="02010609060101010101" pitchFamily="49" charset="-122"/>
              </a:rPr>
              <a:t>墨竹一派近在</a:t>
            </a:r>
            <a:r>
              <a:rPr lang="zh-TW" altLang="en-US" sz="3600" b="1" dirty="0" smtClean="0">
                <a:latin typeface="楷体" panose="02010609060101010101" pitchFamily="49" charset="-122"/>
                <a:ea typeface="楷体" panose="02010609060101010101" pitchFamily="49" charset="-122"/>
              </a:rPr>
              <a:t>彭城</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可</a:t>
            </a:r>
            <a:r>
              <a:rPr lang="zh-TW" altLang="en-US" sz="3600" b="1" dirty="0">
                <a:latin typeface="楷体" panose="02010609060101010101" pitchFamily="49" charset="-122"/>
                <a:ea typeface="楷体" panose="02010609060101010101" pitchFamily="49" charset="-122"/>
              </a:rPr>
              <a:t>徃求</a:t>
            </a:r>
            <a:r>
              <a:rPr lang="zh-TW" altLang="en-US" sz="3600" b="1" dirty="0" smtClean="0">
                <a:latin typeface="楷体" panose="02010609060101010101" pitchFamily="49" charset="-122"/>
                <a:ea typeface="楷体" panose="02010609060101010101" pitchFamily="49" charset="-122"/>
              </a:rPr>
              <a:t>之</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韈</a:t>
            </a:r>
            <a:r>
              <a:rPr lang="zh-TW" altLang="en-US" sz="3600" b="1" dirty="0">
                <a:latin typeface="楷体" panose="02010609060101010101" pitchFamily="49" charset="-122"/>
                <a:ea typeface="楷体" panose="02010609060101010101" pitchFamily="49" charset="-122"/>
              </a:rPr>
              <a:t>材當萃於子</a:t>
            </a:r>
            <a:r>
              <a:rPr lang="zh-TW" altLang="en-US" sz="3600" b="1" dirty="0" smtClean="0">
                <a:latin typeface="楷体" panose="02010609060101010101" pitchFamily="49" charset="-122"/>
                <a:ea typeface="楷体" panose="02010609060101010101" pitchFamily="49" charset="-122"/>
              </a:rPr>
              <a:t>矣</a:t>
            </a:r>
            <a:r>
              <a:rPr lang="zh-CN" altLang="en-US" sz="3600" b="1" dirty="0" smtClean="0">
                <a:latin typeface="楷体" panose="02010609060101010101" pitchFamily="49" charset="-122"/>
                <a:ea typeface="楷体" panose="02010609060101010101" pitchFamily="49" charset="-122"/>
              </a:rPr>
              <a:t>。”</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4248549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TW" altLang="en-US" sz="3600" b="1" dirty="0">
                <a:latin typeface="楷体" panose="02010609060101010101" pitchFamily="49" charset="-122"/>
                <a:ea typeface="楷体" panose="02010609060101010101" pitchFamily="49" charset="-122"/>
              </a:rPr>
              <a:t>書尾復寫一</a:t>
            </a:r>
            <a:r>
              <a:rPr lang="zh-TW" altLang="en-US" sz="3600" b="1" dirty="0" smtClean="0">
                <a:latin typeface="楷体" panose="02010609060101010101" pitchFamily="49" charset="-122"/>
                <a:ea typeface="楷体" panose="02010609060101010101" pitchFamily="49" charset="-122"/>
              </a:rPr>
              <a:t>詩</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其</a:t>
            </a:r>
            <a:r>
              <a:rPr lang="zh-TW" altLang="en-US" sz="3600" b="1" dirty="0">
                <a:latin typeface="楷体" panose="02010609060101010101" pitchFamily="49" charset="-122"/>
                <a:ea typeface="楷体" panose="02010609060101010101" pitchFamily="49" charset="-122"/>
              </a:rPr>
              <a:t>畧</a:t>
            </a:r>
            <a:r>
              <a:rPr lang="zh-TW" altLang="en-US" sz="3600" b="1" dirty="0" smtClean="0">
                <a:latin typeface="楷体" panose="02010609060101010101" pitchFamily="49" charset="-122"/>
                <a:ea typeface="楷体" panose="02010609060101010101" pitchFamily="49" charset="-122"/>
              </a:rPr>
              <a:t>曰</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擬</a:t>
            </a:r>
            <a:r>
              <a:rPr lang="zh-TW" altLang="en-US" sz="3600" b="1" dirty="0">
                <a:latin typeface="楷体" panose="02010609060101010101" pitchFamily="49" charset="-122"/>
                <a:ea typeface="楷体" panose="02010609060101010101" pitchFamily="49" charset="-122"/>
              </a:rPr>
              <a:t>將一段鵞谿</a:t>
            </a:r>
            <a:r>
              <a:rPr lang="zh-TW" altLang="en-US" sz="3600" b="1" dirty="0" smtClean="0">
                <a:latin typeface="楷体" panose="02010609060101010101" pitchFamily="49" charset="-122"/>
                <a:ea typeface="楷体" panose="02010609060101010101" pitchFamily="49" charset="-122"/>
              </a:rPr>
              <a:t>絹</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掃</a:t>
            </a:r>
            <a:r>
              <a:rPr lang="zh-TW" altLang="en-US" sz="3600" b="1" dirty="0">
                <a:latin typeface="楷体" panose="02010609060101010101" pitchFamily="49" charset="-122"/>
                <a:ea typeface="楷体" panose="02010609060101010101" pitchFamily="49" charset="-122"/>
              </a:rPr>
              <a:t>取</a:t>
            </a:r>
            <a:r>
              <a:rPr lang="zh-TW" altLang="en-US" sz="3600" b="1" dirty="0" smtClean="0">
                <a:latin typeface="楷体" panose="02010609060101010101" pitchFamily="49" charset="-122"/>
                <a:ea typeface="楷体" panose="02010609060101010101" pitchFamily="49" charset="-122"/>
              </a:rPr>
              <a:t>寒</a:t>
            </a:r>
            <a:r>
              <a:rPr lang="zh-CN" altLang="en-US" sz="3600" b="1" dirty="0" smtClean="0">
                <a:latin typeface="楷体" panose="02010609060101010101" pitchFamily="49" charset="-122"/>
                <a:ea typeface="楷体" panose="02010609060101010101" pitchFamily="49" charset="-122"/>
              </a:rPr>
              <a:t>梢</a:t>
            </a:r>
            <a:r>
              <a:rPr lang="zh-TW" altLang="en-US" sz="3600" b="1" dirty="0" smtClean="0">
                <a:latin typeface="楷体" panose="02010609060101010101" pitchFamily="49" charset="-122"/>
                <a:ea typeface="楷体" panose="02010609060101010101" pitchFamily="49" charset="-122"/>
              </a:rPr>
              <a:t>萬</a:t>
            </a:r>
            <a:r>
              <a:rPr lang="zh-TW" altLang="en-US" sz="3600" b="1" dirty="0">
                <a:latin typeface="楷体" panose="02010609060101010101" pitchFamily="49" charset="-122"/>
                <a:ea typeface="楷体" panose="02010609060101010101" pitchFamily="49" charset="-122"/>
              </a:rPr>
              <a:t>尺</a:t>
            </a:r>
            <a:r>
              <a:rPr lang="zh-TW" altLang="en-US" sz="3600" b="1" dirty="0" smtClean="0">
                <a:latin typeface="楷体" panose="02010609060101010101" pitchFamily="49" charset="-122"/>
                <a:ea typeface="楷体" panose="02010609060101010101" pitchFamily="49" charset="-122"/>
              </a:rPr>
              <a:t>長</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予</a:t>
            </a:r>
            <a:r>
              <a:rPr lang="zh-TW" altLang="en-US" sz="3600" b="1" dirty="0">
                <a:latin typeface="楷体" panose="02010609060101010101" pitchFamily="49" charset="-122"/>
                <a:ea typeface="楷体" panose="02010609060101010101" pitchFamily="49" charset="-122"/>
              </a:rPr>
              <a:t>謂與</a:t>
            </a:r>
            <a:r>
              <a:rPr lang="zh-TW" altLang="en-US" sz="3600" b="1" dirty="0" smtClean="0">
                <a:latin typeface="楷体" panose="02010609060101010101" pitchFamily="49" charset="-122"/>
                <a:ea typeface="楷体" panose="02010609060101010101" pitchFamily="49" charset="-122"/>
              </a:rPr>
              <a:t>可</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竹</a:t>
            </a:r>
            <a:r>
              <a:rPr lang="zh-TW" altLang="en-US" sz="3600" b="1" dirty="0">
                <a:latin typeface="楷体" panose="02010609060101010101" pitchFamily="49" charset="-122"/>
                <a:ea typeface="楷体" panose="02010609060101010101" pitchFamily="49" charset="-122"/>
              </a:rPr>
              <a:t>長萬</a:t>
            </a:r>
            <a:r>
              <a:rPr lang="zh-TW" altLang="en-US" sz="3600" b="1" dirty="0" smtClean="0">
                <a:latin typeface="楷体" panose="02010609060101010101" pitchFamily="49" charset="-122"/>
                <a:ea typeface="楷体" panose="02010609060101010101" pitchFamily="49" charset="-122"/>
              </a:rPr>
              <a:t>尺</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當</a:t>
            </a:r>
            <a:r>
              <a:rPr lang="zh-TW" altLang="en-US" sz="3600" b="1" dirty="0">
                <a:latin typeface="楷体" panose="02010609060101010101" pitchFamily="49" charset="-122"/>
                <a:ea typeface="楷体" panose="02010609060101010101" pitchFamily="49" charset="-122"/>
              </a:rPr>
              <a:t>用絹二百五十</a:t>
            </a:r>
            <a:r>
              <a:rPr lang="zh-TW" altLang="en-US" sz="3600" b="1" dirty="0" smtClean="0">
                <a:latin typeface="楷体" panose="02010609060101010101" pitchFamily="49" charset="-122"/>
                <a:ea typeface="楷体" panose="02010609060101010101" pitchFamily="49" charset="-122"/>
              </a:rPr>
              <a:t>匹</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知</a:t>
            </a:r>
            <a:r>
              <a:rPr lang="zh-TW" altLang="en-US" sz="3600" b="1" dirty="0">
                <a:latin typeface="楷体" panose="02010609060101010101" pitchFamily="49" charset="-122"/>
                <a:ea typeface="楷体" panose="02010609060101010101" pitchFamily="49" charset="-122"/>
              </a:rPr>
              <a:t>公倦於筆</a:t>
            </a:r>
            <a:r>
              <a:rPr lang="zh-TW" altLang="en-US" sz="3600" b="1" dirty="0" smtClean="0">
                <a:latin typeface="楷体" panose="02010609060101010101" pitchFamily="49" charset="-122"/>
                <a:ea typeface="楷体" panose="02010609060101010101" pitchFamily="49" charset="-122"/>
              </a:rPr>
              <a:t>硯</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願</a:t>
            </a:r>
            <a:r>
              <a:rPr lang="zh-TW" altLang="en-US" sz="3600" b="1" dirty="0">
                <a:latin typeface="楷体" panose="02010609060101010101" pitchFamily="49" charset="-122"/>
                <a:ea typeface="楷体" panose="02010609060101010101" pitchFamily="49" charset="-122"/>
              </a:rPr>
              <a:t>得此絹</a:t>
            </a:r>
            <a:r>
              <a:rPr lang="zh-TW" altLang="en-US" sz="3600" b="1" dirty="0" smtClean="0">
                <a:latin typeface="楷体" panose="02010609060101010101" pitchFamily="49" charset="-122"/>
                <a:ea typeface="楷体" panose="02010609060101010101" pitchFamily="49" charset="-122"/>
              </a:rPr>
              <a:t>而已</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與</a:t>
            </a:r>
            <a:r>
              <a:rPr lang="zh-TW" altLang="en-US" sz="3600" b="1" dirty="0">
                <a:latin typeface="楷体" panose="02010609060101010101" pitchFamily="49" charset="-122"/>
                <a:ea typeface="楷体" panose="02010609060101010101" pitchFamily="49" charset="-122"/>
              </a:rPr>
              <a:t>可無以</a:t>
            </a:r>
            <a:r>
              <a:rPr lang="zh-TW" altLang="en-US" sz="3600" b="1" dirty="0" smtClean="0">
                <a:latin typeface="楷体" panose="02010609060101010101" pitchFamily="49" charset="-122"/>
                <a:ea typeface="楷体" panose="02010609060101010101" pitchFamily="49" charset="-122"/>
              </a:rPr>
              <a:t>荅</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則曰</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吾</a:t>
            </a:r>
            <a:r>
              <a:rPr lang="zh-TW" altLang="en-US" sz="3600" b="1" dirty="0">
                <a:latin typeface="楷体" panose="02010609060101010101" pitchFamily="49" charset="-122"/>
                <a:ea typeface="楷体" panose="02010609060101010101" pitchFamily="49" charset="-122"/>
              </a:rPr>
              <a:t>言妄</a:t>
            </a:r>
            <a:r>
              <a:rPr lang="zh-TW" altLang="en-US" sz="3600" b="1" dirty="0" smtClean="0">
                <a:latin typeface="楷体" panose="02010609060101010101" pitchFamily="49" charset="-122"/>
                <a:ea typeface="楷体" panose="02010609060101010101" pitchFamily="49" charset="-122"/>
              </a:rPr>
              <a:t>矣</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世</a:t>
            </a:r>
            <a:r>
              <a:rPr lang="zh-TW" altLang="en-US" sz="3600" b="1" dirty="0">
                <a:latin typeface="楷体" panose="02010609060101010101" pitchFamily="49" charset="-122"/>
                <a:ea typeface="楷体" panose="02010609060101010101" pitchFamily="49" charset="-122"/>
              </a:rPr>
              <a:t>豈有萬尺竹</a:t>
            </a:r>
            <a:r>
              <a:rPr lang="zh-TW" altLang="en-US" sz="3600" b="1" dirty="0" smtClean="0">
                <a:latin typeface="楷体" panose="02010609060101010101" pitchFamily="49" charset="-122"/>
                <a:ea typeface="楷体" panose="02010609060101010101" pitchFamily="49" charset="-122"/>
              </a:rPr>
              <a:t>哉</a:t>
            </a:r>
            <a:r>
              <a:rPr lang="zh-CN" altLang="en-US" sz="3600" b="1" dirty="0" smtClean="0">
                <a:latin typeface="楷体" panose="02010609060101010101" pitchFamily="49" charset="-122"/>
                <a:ea typeface="楷体" panose="02010609060101010101" pitchFamily="49" charset="-122"/>
              </a:rPr>
              <a:t>？”</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82797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TW" altLang="en-US" sz="3600" b="1" dirty="0">
                <a:latin typeface="楷体" panose="02010609060101010101" pitchFamily="49" charset="-122"/>
                <a:ea typeface="楷体" panose="02010609060101010101" pitchFamily="49" charset="-122"/>
              </a:rPr>
              <a:t>余因而實</a:t>
            </a:r>
            <a:r>
              <a:rPr lang="zh-TW" altLang="en-US" sz="3600" b="1" dirty="0" smtClean="0">
                <a:latin typeface="楷体" panose="02010609060101010101" pitchFamily="49" charset="-122"/>
                <a:ea typeface="楷体" panose="02010609060101010101" pitchFamily="49" charset="-122"/>
              </a:rPr>
              <a:t>之</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荅</a:t>
            </a:r>
            <a:r>
              <a:rPr lang="zh-TW" altLang="en-US" sz="3600" b="1" dirty="0">
                <a:latin typeface="楷体" panose="02010609060101010101" pitchFamily="49" charset="-122"/>
                <a:ea typeface="楷体" panose="02010609060101010101" pitchFamily="49" charset="-122"/>
              </a:rPr>
              <a:t>其詩</a:t>
            </a:r>
            <a:r>
              <a:rPr lang="zh-TW" altLang="en-US" sz="3600" b="1" dirty="0" smtClean="0">
                <a:latin typeface="楷体" panose="02010609060101010101" pitchFamily="49" charset="-122"/>
                <a:ea typeface="楷体" panose="02010609060101010101" pitchFamily="49" charset="-122"/>
              </a:rPr>
              <a:t>曰</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世</a:t>
            </a:r>
            <a:r>
              <a:rPr lang="zh-TW" altLang="en-US" sz="3600" b="1" dirty="0">
                <a:latin typeface="楷体" panose="02010609060101010101" pitchFamily="49" charset="-122"/>
                <a:ea typeface="楷体" panose="02010609060101010101" pitchFamily="49" charset="-122"/>
              </a:rPr>
              <a:t>間亦有千尋</a:t>
            </a:r>
            <a:r>
              <a:rPr lang="zh-TW" altLang="en-US" sz="3600" b="1" dirty="0" smtClean="0">
                <a:latin typeface="楷体" panose="02010609060101010101" pitchFamily="49" charset="-122"/>
                <a:ea typeface="楷体" panose="02010609060101010101" pitchFamily="49" charset="-122"/>
              </a:rPr>
              <a:t>竹</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月</a:t>
            </a:r>
            <a:r>
              <a:rPr lang="zh-TW" altLang="en-US" sz="3600" b="1" dirty="0">
                <a:latin typeface="楷体" panose="02010609060101010101" pitchFamily="49" charset="-122"/>
                <a:ea typeface="楷体" panose="02010609060101010101" pitchFamily="49" charset="-122"/>
              </a:rPr>
              <a:t>落庭空影許</a:t>
            </a:r>
            <a:r>
              <a:rPr lang="zh-TW" altLang="en-US" sz="3600" b="1" dirty="0" smtClean="0">
                <a:latin typeface="楷体" panose="02010609060101010101" pitchFamily="49" charset="-122"/>
                <a:ea typeface="楷体" panose="02010609060101010101" pitchFamily="49" charset="-122"/>
              </a:rPr>
              <a:t>長</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與</a:t>
            </a:r>
            <a:r>
              <a:rPr lang="zh-TW" altLang="en-US" sz="3600" b="1" dirty="0">
                <a:latin typeface="楷体" panose="02010609060101010101" pitchFamily="49" charset="-122"/>
                <a:ea typeface="楷体" panose="02010609060101010101" pitchFamily="49" charset="-122"/>
              </a:rPr>
              <a:t>可笑</a:t>
            </a:r>
            <a:r>
              <a:rPr lang="zh-TW" altLang="en-US" sz="3600" b="1" dirty="0" smtClean="0">
                <a:latin typeface="楷体" panose="02010609060101010101" pitchFamily="49" charset="-122"/>
                <a:ea typeface="楷体" panose="02010609060101010101" pitchFamily="49" charset="-122"/>
              </a:rPr>
              <a:t>曰</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蘇</a:t>
            </a:r>
            <a:r>
              <a:rPr lang="zh-TW" altLang="en-US" sz="3600" b="1" dirty="0">
                <a:latin typeface="楷体" panose="02010609060101010101" pitchFamily="49" charset="-122"/>
                <a:ea typeface="楷体" panose="02010609060101010101" pitchFamily="49" charset="-122"/>
              </a:rPr>
              <a:t>子辯則辯</a:t>
            </a:r>
            <a:r>
              <a:rPr lang="zh-TW" altLang="en-US" sz="3600" b="1" dirty="0" smtClean="0">
                <a:latin typeface="楷体" panose="02010609060101010101" pitchFamily="49" charset="-122"/>
                <a:ea typeface="楷体" panose="02010609060101010101" pitchFamily="49" charset="-122"/>
              </a:rPr>
              <a:t>矣</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然</a:t>
            </a:r>
            <a:r>
              <a:rPr lang="zh-TW" altLang="en-US" sz="3600" b="1" dirty="0">
                <a:latin typeface="楷体" panose="02010609060101010101" pitchFamily="49" charset="-122"/>
                <a:ea typeface="楷体" panose="02010609060101010101" pitchFamily="49" charset="-122"/>
              </a:rPr>
              <a:t>二百五十</a:t>
            </a:r>
            <a:r>
              <a:rPr lang="zh-TW" altLang="en-US" sz="3600" b="1" dirty="0" smtClean="0">
                <a:latin typeface="楷体" panose="02010609060101010101" pitchFamily="49" charset="-122"/>
                <a:ea typeface="楷体" panose="02010609060101010101" pitchFamily="49" charset="-122"/>
              </a:rPr>
              <a:t>匹</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吾</a:t>
            </a:r>
            <a:r>
              <a:rPr lang="zh-TW" altLang="en-US" sz="3600" b="1" dirty="0">
                <a:latin typeface="楷体" panose="02010609060101010101" pitchFamily="49" charset="-122"/>
                <a:ea typeface="楷体" panose="02010609060101010101" pitchFamily="49" charset="-122"/>
              </a:rPr>
              <a:t>將買田而歸老</a:t>
            </a:r>
            <a:r>
              <a:rPr lang="zh-TW" altLang="en-US" sz="3600" b="1" dirty="0" smtClean="0">
                <a:latin typeface="楷体" panose="02010609060101010101" pitchFamily="49" charset="-122"/>
                <a:ea typeface="楷体" panose="02010609060101010101" pitchFamily="49" charset="-122"/>
              </a:rPr>
              <a:t>焉</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因</a:t>
            </a:r>
            <a:r>
              <a:rPr lang="zh-TW" altLang="en-US" sz="3600" b="1" dirty="0">
                <a:latin typeface="楷体" panose="02010609060101010101" pitchFamily="49" charset="-122"/>
                <a:ea typeface="楷体" panose="02010609060101010101" pitchFamily="49" charset="-122"/>
              </a:rPr>
              <a:t>以所畫篔簹谷偃竹遺</a:t>
            </a:r>
            <a:r>
              <a:rPr lang="zh-TW" altLang="en-US" sz="3600" b="1" dirty="0" smtClean="0">
                <a:latin typeface="楷体" panose="02010609060101010101" pitchFamily="49" charset="-122"/>
                <a:ea typeface="楷体" panose="02010609060101010101" pitchFamily="49" charset="-122"/>
              </a:rPr>
              <a:t>予</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曰</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此</a:t>
            </a:r>
            <a:r>
              <a:rPr lang="zh-TW" altLang="en-US" sz="3600" b="1" dirty="0">
                <a:latin typeface="楷体" panose="02010609060101010101" pitchFamily="49" charset="-122"/>
                <a:ea typeface="楷体" panose="02010609060101010101" pitchFamily="49" charset="-122"/>
              </a:rPr>
              <a:t>竹數尺</a:t>
            </a:r>
            <a:r>
              <a:rPr lang="zh-TW" altLang="en-US" sz="3600" b="1" dirty="0" smtClean="0">
                <a:latin typeface="楷体" panose="02010609060101010101" pitchFamily="49" charset="-122"/>
                <a:ea typeface="楷体" panose="02010609060101010101" pitchFamily="49" charset="-122"/>
              </a:rPr>
              <a:t>耳</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而</a:t>
            </a:r>
            <a:r>
              <a:rPr lang="zh-TW" altLang="en-US" sz="3600" b="1" dirty="0">
                <a:latin typeface="楷体" panose="02010609060101010101" pitchFamily="49" charset="-122"/>
                <a:ea typeface="楷体" panose="02010609060101010101" pitchFamily="49" charset="-122"/>
              </a:rPr>
              <a:t>有萬尺之</a:t>
            </a:r>
            <a:r>
              <a:rPr lang="zh-TW" altLang="en-US" sz="3600" b="1" dirty="0" smtClean="0">
                <a:latin typeface="楷体" panose="02010609060101010101" pitchFamily="49" charset="-122"/>
                <a:ea typeface="楷体" panose="02010609060101010101" pitchFamily="49" charset="-122"/>
              </a:rPr>
              <a:t>勢</a:t>
            </a:r>
            <a:r>
              <a:rPr lang="zh-CN" altLang="en-US" sz="3600" b="1" dirty="0" smtClean="0">
                <a:latin typeface="楷体" panose="02010609060101010101" pitchFamily="49" charset="-122"/>
                <a:ea typeface="楷体" panose="02010609060101010101" pitchFamily="49" charset="-122"/>
              </a:rPr>
              <a:t>。”</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970611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TW" altLang="en-US" sz="3600" b="1" dirty="0">
                <a:latin typeface="楷体" panose="02010609060101010101" pitchFamily="49" charset="-122"/>
                <a:ea typeface="楷体" panose="02010609060101010101" pitchFamily="49" charset="-122"/>
              </a:rPr>
              <a:t>篔簹谷在洋</a:t>
            </a:r>
            <a:r>
              <a:rPr lang="zh-TW" altLang="en-US" sz="3600" b="1" dirty="0" smtClean="0">
                <a:latin typeface="楷体" panose="02010609060101010101" pitchFamily="49" charset="-122"/>
                <a:ea typeface="楷体" panose="02010609060101010101" pitchFamily="49" charset="-122"/>
              </a:rPr>
              <a:t>州</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與</a:t>
            </a:r>
            <a:r>
              <a:rPr lang="zh-TW" altLang="en-US" sz="3600" b="1" dirty="0">
                <a:latin typeface="楷体" panose="02010609060101010101" pitchFamily="49" charset="-122"/>
                <a:ea typeface="楷体" panose="02010609060101010101" pitchFamily="49" charset="-122"/>
              </a:rPr>
              <a:t>可嘗令予</a:t>
            </a:r>
            <a:r>
              <a:rPr lang="zh-TW" altLang="en-US" sz="3600" b="1" dirty="0" smtClean="0">
                <a:latin typeface="楷体" panose="02010609060101010101" pitchFamily="49" charset="-122"/>
                <a:ea typeface="楷体" panose="02010609060101010101" pitchFamily="49" charset="-122"/>
              </a:rPr>
              <a:t>作</a:t>
            </a:r>
            <a:r>
              <a:rPr lang="en-US" altLang="zh-CN"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洋州三十詠</a:t>
            </a:r>
            <a:r>
              <a:rPr lang="en-US" altLang="zh-CN" sz="3600" b="1" dirty="0" smtClean="0">
                <a:latin typeface="楷体" panose="02010609060101010101" pitchFamily="49" charset="-122"/>
                <a:ea typeface="楷体" panose="02010609060101010101" pitchFamily="49" charset="-122"/>
              </a:rPr>
              <a:t>》</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篔</a:t>
            </a:r>
            <a:r>
              <a:rPr lang="zh-TW" altLang="en-US" sz="3600" b="1" dirty="0">
                <a:latin typeface="楷体" panose="02010609060101010101" pitchFamily="49" charset="-122"/>
                <a:ea typeface="楷体" panose="02010609060101010101" pitchFamily="49" charset="-122"/>
              </a:rPr>
              <a:t>簹谷其一</a:t>
            </a:r>
            <a:r>
              <a:rPr lang="zh-TW" altLang="en-US" sz="3600" b="1" dirty="0" smtClean="0">
                <a:latin typeface="楷体" panose="02010609060101010101" pitchFamily="49" charset="-122"/>
                <a:ea typeface="楷体" panose="02010609060101010101" pitchFamily="49" charset="-122"/>
              </a:rPr>
              <a:t>也</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予</a:t>
            </a:r>
            <a:r>
              <a:rPr lang="zh-TW" altLang="en-US" sz="3600" b="1" dirty="0">
                <a:latin typeface="楷体" panose="02010609060101010101" pitchFamily="49" charset="-122"/>
                <a:ea typeface="楷体" panose="02010609060101010101" pitchFamily="49" charset="-122"/>
              </a:rPr>
              <a:t>詩</a:t>
            </a:r>
            <a:r>
              <a:rPr lang="zh-TW" altLang="en-US" sz="3600" b="1" dirty="0" smtClean="0">
                <a:latin typeface="楷体" panose="02010609060101010101" pitchFamily="49" charset="-122"/>
                <a:ea typeface="楷体" panose="02010609060101010101" pitchFamily="49" charset="-122"/>
              </a:rPr>
              <a:t>云</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漢</a:t>
            </a:r>
            <a:r>
              <a:rPr lang="zh-TW" altLang="en-US" sz="3600" b="1" dirty="0">
                <a:latin typeface="楷体" panose="02010609060101010101" pitchFamily="49" charset="-122"/>
                <a:ea typeface="楷体" panose="02010609060101010101" pitchFamily="49" charset="-122"/>
              </a:rPr>
              <a:t>川修竹賤如</a:t>
            </a:r>
            <a:r>
              <a:rPr lang="zh-TW" altLang="en-US" sz="3600" b="1" dirty="0" smtClean="0">
                <a:latin typeface="楷体" panose="02010609060101010101" pitchFamily="49" charset="-122"/>
                <a:ea typeface="楷体" panose="02010609060101010101" pitchFamily="49" charset="-122"/>
              </a:rPr>
              <a:t>蓬</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斤</a:t>
            </a:r>
            <a:r>
              <a:rPr lang="zh-TW" altLang="en-US" sz="3600" b="1" dirty="0">
                <a:latin typeface="楷体" panose="02010609060101010101" pitchFamily="49" charset="-122"/>
                <a:ea typeface="楷体" panose="02010609060101010101" pitchFamily="49" charset="-122"/>
              </a:rPr>
              <a:t>斧何曾赦籜</a:t>
            </a:r>
            <a:r>
              <a:rPr lang="zh-TW" altLang="en-US" sz="3600" b="1" dirty="0" smtClean="0">
                <a:latin typeface="楷体" panose="02010609060101010101" pitchFamily="49" charset="-122"/>
                <a:ea typeface="楷体" panose="02010609060101010101" pitchFamily="49" charset="-122"/>
              </a:rPr>
              <a:t>龍</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料</a:t>
            </a:r>
            <a:r>
              <a:rPr lang="zh-TW" altLang="en-US" sz="3600" b="1" dirty="0">
                <a:latin typeface="楷体" panose="02010609060101010101" pitchFamily="49" charset="-122"/>
                <a:ea typeface="楷体" panose="02010609060101010101" pitchFamily="49" charset="-122"/>
              </a:rPr>
              <a:t>得清貧饞</a:t>
            </a:r>
            <a:r>
              <a:rPr lang="zh-TW" altLang="en-US" sz="3600" b="1" dirty="0" smtClean="0">
                <a:latin typeface="楷体" panose="02010609060101010101" pitchFamily="49" charset="-122"/>
                <a:ea typeface="楷体" panose="02010609060101010101" pitchFamily="49" charset="-122"/>
              </a:rPr>
              <a:t>太守</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渭</a:t>
            </a:r>
            <a:r>
              <a:rPr lang="zh-TW" altLang="en-US" sz="3600" b="1" dirty="0">
                <a:latin typeface="楷体" panose="02010609060101010101" pitchFamily="49" charset="-122"/>
                <a:ea typeface="楷体" panose="02010609060101010101" pitchFamily="49" charset="-122"/>
              </a:rPr>
              <a:t>濱千畆在胸</a:t>
            </a:r>
            <a:r>
              <a:rPr lang="zh-TW" altLang="en-US" sz="3600" b="1" dirty="0" smtClean="0">
                <a:latin typeface="楷体" panose="02010609060101010101" pitchFamily="49" charset="-122"/>
                <a:ea typeface="楷体" panose="02010609060101010101" pitchFamily="49" charset="-122"/>
              </a:rPr>
              <a:t>中</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與</a:t>
            </a:r>
            <a:r>
              <a:rPr lang="zh-TW" altLang="en-US" sz="3600" b="1" dirty="0">
                <a:latin typeface="楷体" panose="02010609060101010101" pitchFamily="49" charset="-122"/>
                <a:ea typeface="楷体" panose="02010609060101010101" pitchFamily="49" charset="-122"/>
              </a:rPr>
              <a:t>可是日與其妻㳺谷</a:t>
            </a:r>
            <a:r>
              <a:rPr lang="zh-TW" altLang="en-US" sz="3600" b="1" dirty="0" smtClean="0">
                <a:latin typeface="楷体" panose="02010609060101010101" pitchFamily="49" charset="-122"/>
                <a:ea typeface="楷体" panose="02010609060101010101" pitchFamily="49" charset="-122"/>
              </a:rPr>
              <a:t>中</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燒</a:t>
            </a:r>
            <a:r>
              <a:rPr lang="zh-TW" altLang="en-US" sz="3600" b="1" dirty="0">
                <a:latin typeface="楷体" panose="02010609060101010101" pitchFamily="49" charset="-122"/>
                <a:ea typeface="楷体" panose="02010609060101010101" pitchFamily="49" charset="-122"/>
              </a:rPr>
              <a:t>筍晩</a:t>
            </a:r>
            <a:r>
              <a:rPr lang="zh-TW" altLang="en-US" sz="3600" b="1" dirty="0" smtClean="0">
                <a:latin typeface="楷体" panose="02010609060101010101" pitchFamily="49" charset="-122"/>
                <a:ea typeface="楷体" panose="02010609060101010101" pitchFamily="49" charset="-122"/>
              </a:rPr>
              <a:t>食</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發</a:t>
            </a:r>
            <a:r>
              <a:rPr lang="zh-TW" altLang="en-US" sz="3600" b="1" dirty="0">
                <a:latin typeface="楷体" panose="02010609060101010101" pitchFamily="49" charset="-122"/>
                <a:ea typeface="楷体" panose="02010609060101010101" pitchFamily="49" charset="-122"/>
              </a:rPr>
              <a:t>函得</a:t>
            </a:r>
            <a:r>
              <a:rPr lang="zh-TW" altLang="en-US" sz="3600" b="1" dirty="0" smtClean="0">
                <a:latin typeface="楷体" panose="02010609060101010101" pitchFamily="49" charset="-122"/>
                <a:ea typeface="楷体" panose="02010609060101010101" pitchFamily="49" charset="-122"/>
              </a:rPr>
              <a:t>詩</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失笑</a:t>
            </a:r>
            <a:r>
              <a:rPr lang="zh-TW" altLang="en-US" sz="3600" b="1" dirty="0">
                <a:latin typeface="楷体" panose="02010609060101010101" pitchFamily="49" charset="-122"/>
                <a:ea typeface="楷体" panose="02010609060101010101" pitchFamily="49" charset="-122"/>
              </a:rPr>
              <a:t>噴飯滿</a:t>
            </a:r>
            <a:r>
              <a:rPr lang="zh-TW" altLang="en-US" sz="3600" b="1" dirty="0" smtClean="0">
                <a:latin typeface="楷体" panose="02010609060101010101" pitchFamily="49" charset="-122"/>
                <a:ea typeface="楷体" panose="02010609060101010101" pitchFamily="49" charset="-122"/>
              </a:rPr>
              <a:t>案</a:t>
            </a:r>
            <a:r>
              <a:rPr lang="zh-CN" altLang="en-US" sz="3600" b="1" dirty="0" smtClean="0">
                <a:latin typeface="楷体" panose="02010609060101010101" pitchFamily="49" charset="-122"/>
                <a:ea typeface="楷体" panose="02010609060101010101" pitchFamily="49" charset="-122"/>
              </a:rPr>
              <a:t>。</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9478963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TW" altLang="en-US" sz="3600" b="1" dirty="0">
                <a:latin typeface="楷体" panose="02010609060101010101" pitchFamily="49" charset="-122"/>
                <a:ea typeface="楷体" panose="02010609060101010101" pitchFamily="49" charset="-122"/>
              </a:rPr>
              <a:t>元豐</a:t>
            </a:r>
            <a:r>
              <a:rPr lang="zh-TW" altLang="en-US" sz="3600" b="1" dirty="0" smtClean="0">
                <a:latin typeface="楷体" panose="02010609060101010101" pitchFamily="49" charset="-122"/>
                <a:ea typeface="楷体" panose="02010609060101010101" pitchFamily="49" charset="-122"/>
              </a:rPr>
              <a:t>二年正月二十日</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與</a:t>
            </a:r>
            <a:r>
              <a:rPr lang="zh-TW" altLang="en-US" sz="3600" b="1" dirty="0">
                <a:latin typeface="楷体" panose="02010609060101010101" pitchFamily="49" charset="-122"/>
                <a:ea typeface="楷体" panose="02010609060101010101" pitchFamily="49" charset="-122"/>
              </a:rPr>
              <a:t>可没於陳</a:t>
            </a:r>
            <a:r>
              <a:rPr lang="zh-TW" altLang="en-US" sz="3600" b="1" dirty="0" smtClean="0">
                <a:latin typeface="楷体" panose="02010609060101010101" pitchFamily="49" charset="-122"/>
                <a:ea typeface="楷体" panose="02010609060101010101" pitchFamily="49" charset="-122"/>
              </a:rPr>
              <a:t>州</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是</a:t>
            </a:r>
            <a:r>
              <a:rPr lang="zh-TW" altLang="en-US" sz="3600" b="1" dirty="0">
                <a:latin typeface="楷体" panose="02010609060101010101" pitchFamily="49" charset="-122"/>
                <a:ea typeface="楷体" panose="02010609060101010101" pitchFamily="49" charset="-122"/>
              </a:rPr>
              <a:t>歳</a:t>
            </a:r>
            <a:r>
              <a:rPr lang="zh-TW" altLang="en-US" sz="3600" b="1" dirty="0" smtClean="0">
                <a:latin typeface="楷体" panose="02010609060101010101" pitchFamily="49" charset="-122"/>
                <a:ea typeface="楷体" panose="02010609060101010101" pitchFamily="49" charset="-122"/>
              </a:rPr>
              <a:t>七月七日</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予</a:t>
            </a:r>
            <a:r>
              <a:rPr lang="zh-TW" altLang="en-US" sz="3600" b="1" dirty="0">
                <a:latin typeface="楷体" panose="02010609060101010101" pitchFamily="49" charset="-122"/>
                <a:ea typeface="楷体" panose="02010609060101010101" pitchFamily="49" charset="-122"/>
              </a:rPr>
              <a:t>在湖州曝書</a:t>
            </a:r>
            <a:r>
              <a:rPr lang="zh-TW" altLang="en-US" sz="3600" b="1" dirty="0" smtClean="0">
                <a:latin typeface="楷体" panose="02010609060101010101" pitchFamily="49" charset="-122"/>
                <a:ea typeface="楷体" panose="02010609060101010101" pitchFamily="49" charset="-122"/>
              </a:rPr>
              <a:t>畫</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見</a:t>
            </a:r>
            <a:r>
              <a:rPr lang="zh-TW" altLang="en-US" sz="3600" b="1" dirty="0">
                <a:latin typeface="楷体" panose="02010609060101010101" pitchFamily="49" charset="-122"/>
                <a:ea typeface="楷体" panose="02010609060101010101" pitchFamily="49" charset="-122"/>
              </a:rPr>
              <a:t>此</a:t>
            </a:r>
            <a:r>
              <a:rPr lang="zh-TW" altLang="en-US" sz="3600" b="1" dirty="0" smtClean="0">
                <a:latin typeface="楷体" panose="02010609060101010101" pitchFamily="49" charset="-122"/>
                <a:ea typeface="楷体" panose="02010609060101010101" pitchFamily="49" charset="-122"/>
              </a:rPr>
              <a:t>竹</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廢</a:t>
            </a:r>
            <a:r>
              <a:rPr lang="zh-TW" altLang="en-US" sz="3600" b="1" dirty="0">
                <a:latin typeface="楷体" panose="02010609060101010101" pitchFamily="49" charset="-122"/>
                <a:ea typeface="楷体" panose="02010609060101010101" pitchFamily="49" charset="-122"/>
              </a:rPr>
              <a:t>巻而哭失</a:t>
            </a:r>
            <a:r>
              <a:rPr lang="zh-TW" altLang="en-US" sz="3600" b="1" dirty="0" smtClean="0">
                <a:latin typeface="楷体" panose="02010609060101010101" pitchFamily="49" charset="-122"/>
                <a:ea typeface="楷体" panose="02010609060101010101" pitchFamily="49" charset="-122"/>
              </a:rPr>
              <a:t>聲</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昔</a:t>
            </a:r>
            <a:r>
              <a:rPr lang="zh-TW" altLang="en-US" sz="3600" b="1" dirty="0">
                <a:latin typeface="楷体" panose="02010609060101010101" pitchFamily="49" charset="-122"/>
                <a:ea typeface="楷体" panose="02010609060101010101" pitchFamily="49" charset="-122"/>
              </a:rPr>
              <a:t>曹孟徳祭橋</a:t>
            </a:r>
            <a:r>
              <a:rPr lang="zh-TW" altLang="en-US" sz="3600" b="1" dirty="0" smtClean="0">
                <a:latin typeface="楷体" panose="02010609060101010101" pitchFamily="49" charset="-122"/>
                <a:ea typeface="楷体" panose="02010609060101010101" pitchFamily="49" charset="-122"/>
              </a:rPr>
              <a:t>公文</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有</a:t>
            </a:r>
            <a:r>
              <a:rPr lang="zh-TW" altLang="en-US" sz="3600" b="1" dirty="0">
                <a:latin typeface="楷体" panose="02010609060101010101" pitchFamily="49" charset="-122"/>
                <a:ea typeface="楷体" panose="02010609060101010101" pitchFamily="49" charset="-122"/>
              </a:rPr>
              <a:t>車過腹痛之</a:t>
            </a:r>
            <a:r>
              <a:rPr lang="zh-TW" altLang="en-US" sz="3600" b="1" dirty="0" smtClean="0">
                <a:latin typeface="楷体" panose="02010609060101010101" pitchFamily="49" charset="-122"/>
                <a:ea typeface="楷体" panose="02010609060101010101" pitchFamily="49" charset="-122"/>
              </a:rPr>
              <a:t>語</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而</a:t>
            </a:r>
            <a:r>
              <a:rPr lang="zh-TW" altLang="en-US" sz="3600" b="1" dirty="0">
                <a:latin typeface="楷体" panose="02010609060101010101" pitchFamily="49" charset="-122"/>
                <a:ea typeface="楷体" panose="02010609060101010101" pitchFamily="49" charset="-122"/>
              </a:rPr>
              <a:t>予亦載與可疇昔戲笑之</a:t>
            </a:r>
            <a:r>
              <a:rPr lang="zh-TW" altLang="en-US" sz="3600" b="1" dirty="0" smtClean="0">
                <a:latin typeface="楷体" panose="02010609060101010101" pitchFamily="49" charset="-122"/>
                <a:ea typeface="楷体" panose="02010609060101010101" pitchFamily="49" charset="-122"/>
              </a:rPr>
              <a:t>言者</a:t>
            </a:r>
            <a:r>
              <a:rPr lang="zh-CN" altLang="en-US" sz="3600" b="1" dirty="0" smtClean="0">
                <a:latin typeface="楷体" panose="02010609060101010101" pitchFamily="49" charset="-122"/>
                <a:ea typeface="楷体" panose="02010609060101010101" pitchFamily="49" charset="-122"/>
              </a:rPr>
              <a:t>，</a:t>
            </a:r>
            <a:r>
              <a:rPr lang="zh-TW" altLang="en-US" sz="3600" b="1" dirty="0" smtClean="0">
                <a:latin typeface="楷体" panose="02010609060101010101" pitchFamily="49" charset="-122"/>
                <a:ea typeface="楷体" panose="02010609060101010101" pitchFamily="49" charset="-122"/>
              </a:rPr>
              <a:t>以</a:t>
            </a:r>
            <a:r>
              <a:rPr lang="zh-TW" altLang="en-US" sz="3600" b="1" dirty="0">
                <a:latin typeface="楷体" panose="02010609060101010101" pitchFamily="49" charset="-122"/>
                <a:ea typeface="楷体" panose="02010609060101010101" pitchFamily="49" charset="-122"/>
              </a:rPr>
              <a:t>見與可於予親厚無間如此</a:t>
            </a:r>
            <a:r>
              <a:rPr lang="zh-TW" altLang="en-US" sz="3600" b="1" dirty="0" smtClean="0">
                <a:latin typeface="楷体" panose="02010609060101010101" pitchFamily="49" charset="-122"/>
                <a:ea typeface="楷体" panose="02010609060101010101" pitchFamily="49" charset="-122"/>
              </a:rPr>
              <a:t>也</a:t>
            </a:r>
            <a:r>
              <a:rPr lang="zh-CN" altLang="en-US" sz="3600" b="1" dirty="0" smtClean="0">
                <a:latin typeface="楷体" panose="02010609060101010101" pitchFamily="49" charset="-122"/>
                <a:ea typeface="楷体" panose="02010609060101010101" pitchFamily="49" charset="-122"/>
              </a:rPr>
              <a:t>。</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700445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3076" name="Picture 4" descr="https://gimg2.baidu.com/image_search/src=http%3A%2F%2F5b0988e595225.cdn.sohucs.com%2Fimages%2F20180922%2Fae1bd0f4813a4f9ca8a35b7d701a7411.jpeg&amp;refer=http%3A%2F%2F5b0988e595225.cdn.sohucs.com&amp;app=2002&amp;size=f9999,10000&amp;q=a80&amp;n=0&amp;g=0n&amp;fmt=auto?sec=1653362195&amp;t=95f9e4bc0b73ebf6facff6e437c087e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95736" y="1452131"/>
            <a:ext cx="4464496" cy="537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931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3600" b="1" dirty="0">
                <a:latin typeface="宋体" panose="02010600030101010101" pitchFamily="2" charset="-122"/>
                <a:ea typeface="宋体" panose="02010600030101010101" pitchFamily="2" charset="-122"/>
              </a:rPr>
              <a:t>宋明以来儒学的</a:t>
            </a:r>
            <a:r>
              <a:rPr lang="zh-CN" altLang="en-US" sz="3600" b="1" dirty="0">
                <a:latin typeface="宋体" panose="02010600030101010101" pitchFamily="2" charset="-122"/>
                <a:ea typeface="宋体" panose="02010600030101010101" pitchFamily="2" charset="-122"/>
              </a:rPr>
              <a:t>簡</a:t>
            </a:r>
            <a:r>
              <a:rPr lang="zh-CN" altLang="zh-CN" sz="3600" b="1" dirty="0">
                <a:latin typeface="宋体" panose="02010600030101010101" pitchFamily="2" charset="-122"/>
                <a:ea typeface="宋体" panose="02010600030101010101" pitchFamily="2" charset="-122"/>
              </a:rPr>
              <a:t>化</a:t>
            </a:r>
            <a:r>
              <a:rPr lang="zh-CN" altLang="en-US" sz="3600" b="1" dirty="0">
                <a:latin typeface="宋体" panose="02010600030101010101" pitchFamily="2" charset="-122"/>
                <a:ea typeface="宋体" panose="02010600030101010101" pitchFamily="2" charset="-122"/>
              </a:rPr>
              <a:t>和下滲。</a:t>
            </a:r>
            <a:endParaRPr lang="en-US" altLang="zh-CN" sz="3600" b="1" dirty="0">
              <a:latin typeface="宋体" panose="02010600030101010101" pitchFamily="2" charset="-122"/>
              <a:ea typeface="宋体" panose="02010600030101010101" pitchFamily="2" charset="-122"/>
            </a:endParaRPr>
          </a:p>
          <a:p>
            <a:r>
              <a:rPr lang="zh-CN" altLang="zh-CN" sz="3600" b="1" dirty="0">
                <a:latin typeface="楷体" panose="02010609060101010101" pitchFamily="49" charset="-122"/>
                <a:ea typeface="楷体" panose="02010609060101010101" pitchFamily="49" charset="-122"/>
              </a:rPr>
              <a:t>“人人尊孔孟，家家诵诗书</a:t>
            </a:r>
            <a:r>
              <a:rPr lang="zh-CN" altLang="en-US" sz="3600" b="1" dirty="0">
                <a:latin typeface="楷体" panose="02010609060101010101" pitchFamily="49" charset="-122"/>
                <a:ea typeface="楷体" panose="02010609060101010101" pitchFamily="49" charset="-122"/>
              </a:rPr>
              <a:t>。</a:t>
            </a:r>
            <a:r>
              <a:rPr lang="zh-CN" altLang="zh-CN" sz="3600" b="1" dirty="0" smtClean="0">
                <a:latin typeface="楷体" panose="02010609060101010101" pitchFamily="49" charset="-122"/>
                <a:ea typeface="楷体" panose="02010609060101010101" pitchFamily="49" charset="-122"/>
              </a:rPr>
              <a:t>”</a:t>
            </a:r>
            <a:endParaRPr lang="en-US" altLang="zh-CN" sz="3600" b="1" dirty="0" smtClean="0">
              <a:latin typeface="楷体" panose="02010609060101010101" pitchFamily="49" charset="-122"/>
              <a:ea typeface="楷体" panose="02010609060101010101" pitchFamily="49" charset="-122"/>
            </a:endParaRPr>
          </a:p>
          <a:p>
            <a:r>
              <a:rPr lang="zh-CN" altLang="en-US" sz="3600" b="1" dirty="0" smtClean="0">
                <a:latin typeface="楷体" panose="02010609060101010101" pitchFamily="49" charset="-122"/>
                <a:ea typeface="楷体" panose="02010609060101010101" pitchFamily="49" charset="-122"/>
              </a:rPr>
              <a:t>范仲淹。</a:t>
            </a:r>
            <a:endParaRPr lang="en-US" altLang="zh-CN" sz="3600" b="1" dirty="0">
              <a:latin typeface="楷体" panose="02010609060101010101" pitchFamily="49" charset="-122"/>
              <a:ea typeface="楷体" panose="02010609060101010101" pitchFamily="49" charset="-122"/>
            </a:endParaRPr>
          </a:p>
          <a:p>
            <a:r>
              <a:rPr lang="zh-CN" altLang="zh-CN" sz="3600" b="1" dirty="0">
                <a:latin typeface="楷体" panose="02010609060101010101" pitchFamily="49" charset="-122"/>
                <a:ea typeface="楷体" panose="02010609060101010101" pitchFamily="49" charset="-122"/>
              </a:rPr>
              <a:t>“人生至要，无如教子。”“父笃其子，兄勉其弟，有不被儒服而行，莫不耻焉。”（范成大《吴郡志》</a:t>
            </a:r>
            <a:r>
              <a:rPr lang="zh-CN" altLang="en-US" sz="3600" b="1" dirty="0">
                <a:latin typeface="楷体" panose="02010609060101010101" pitchFamily="49" charset="-122"/>
                <a:ea typeface="楷体" panose="02010609060101010101" pitchFamily="49" charset="-122"/>
              </a:rPr>
              <a:t>）</a:t>
            </a:r>
            <a:endParaRPr lang="en-US" altLang="zh-CN" sz="3600" b="1" dirty="0">
              <a:latin typeface="楷体" panose="02010609060101010101" pitchFamily="49" charset="-122"/>
              <a:ea typeface="楷体" panose="02010609060101010101" pitchFamily="49" charset="-122"/>
            </a:endParaRPr>
          </a:p>
          <a:p>
            <a:endParaRPr lang="zh-CN" altLang="en-US" dirty="0"/>
          </a:p>
        </p:txBody>
      </p:sp>
      <p:sp>
        <p:nvSpPr>
          <p:cNvPr id="3" name="标题 2"/>
          <p:cNvSpPr>
            <a:spLocks noGrp="1"/>
          </p:cNvSpPr>
          <p:nvPr>
            <p:ph type="title"/>
          </p:nvPr>
        </p:nvSpPr>
        <p:spPr/>
        <p:txBody>
          <a:bodyPr>
            <a:normAutofit fontScale="90000"/>
          </a:bodyPr>
          <a:lstStyle/>
          <a:p>
            <a:r>
              <a:rPr lang="zh-CN" altLang="en-US" dirty="0" smtClean="0"/>
              <a:t>五、儒學的簡化與中國古代文學藝術</a:t>
            </a:r>
            <a:endParaRPr lang="zh-CN" altLang="en-US" dirty="0"/>
          </a:p>
        </p:txBody>
      </p:sp>
    </p:spTree>
    <p:extLst>
      <p:ext uri="{BB962C8B-B14F-4D97-AF65-F5344CB8AC3E}">
        <p14:creationId xmlns:p14="http://schemas.microsoft.com/office/powerpoint/2010/main" val="3761073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600" b="1" dirty="0">
                <a:latin typeface="宋体" panose="02010600030101010101" pitchFamily="2" charset="-122"/>
                <a:ea typeface="宋体" panose="02010600030101010101" pitchFamily="2" charset="-122"/>
              </a:rPr>
              <a:t>王陽明</a:t>
            </a:r>
            <a:r>
              <a:rPr lang="zh-CN" altLang="zh-CN" sz="3600" b="1" dirty="0">
                <a:latin typeface="宋体" panose="02010600030101010101" pitchFamily="2" charset="-122"/>
                <a:ea typeface="宋体" panose="02010600030101010101" pitchFamily="2" charset="-122"/>
              </a:rPr>
              <a:t>《十家牌法告谕各府父老子弟》：</a:t>
            </a:r>
            <a:endParaRPr lang="en-US" altLang="zh-CN" sz="3600" b="1" dirty="0">
              <a:latin typeface="宋体" panose="02010600030101010101" pitchFamily="2" charset="-122"/>
              <a:ea typeface="宋体" panose="02010600030101010101" pitchFamily="2" charset="-122"/>
            </a:endParaRPr>
          </a:p>
          <a:p>
            <a:r>
              <a:rPr lang="zh-CN" altLang="zh-CN" sz="3600" b="1" dirty="0">
                <a:latin typeface="楷体" panose="02010609060101010101" pitchFamily="49" charset="-122"/>
                <a:ea typeface="楷体" panose="02010609060101010101" pitchFamily="49" charset="-122"/>
              </a:rPr>
              <a:t>“</a:t>
            </a:r>
            <a:r>
              <a:rPr lang="zh-CN" altLang="zh-CN" sz="3600" b="1" dirty="0" smtClean="0">
                <a:latin typeface="楷体" panose="02010609060101010101" pitchFamily="49" charset="-122"/>
                <a:ea typeface="楷体" panose="02010609060101010101" pitchFamily="49" charset="-122"/>
              </a:rPr>
              <a:t>各家</a:t>
            </a:r>
            <a:r>
              <a:rPr lang="zh-CN" altLang="en-US" sz="3600" b="1" dirty="0" smtClean="0">
                <a:latin typeface="楷体" panose="02010609060101010101" pitchFamily="49" charset="-122"/>
                <a:ea typeface="楷体" panose="02010609060101010101" pitchFamily="49" charset="-122"/>
              </a:rPr>
              <a:t>務</a:t>
            </a:r>
            <a:r>
              <a:rPr lang="zh-CN" altLang="zh-CN" sz="3600" b="1" dirty="0" smtClean="0">
                <a:latin typeface="楷体" panose="02010609060101010101" pitchFamily="49" charset="-122"/>
                <a:ea typeface="楷体" panose="02010609060101010101" pitchFamily="49" charset="-122"/>
              </a:rPr>
              <a:t>要</a:t>
            </a:r>
            <a:r>
              <a:rPr lang="zh-CN" altLang="zh-CN" sz="3600" b="1" dirty="0">
                <a:latin typeface="楷体" panose="02010609060101010101" pitchFamily="49" charset="-122"/>
                <a:ea typeface="楷体" panose="02010609060101010101" pitchFamily="49" charset="-122"/>
              </a:rPr>
              <a:t>父慈子孝，</a:t>
            </a:r>
            <a:r>
              <a:rPr lang="zh-CN" altLang="zh-CN" sz="3600" b="1" dirty="0" smtClean="0">
                <a:latin typeface="楷体" panose="02010609060101010101" pitchFamily="49" charset="-122"/>
                <a:ea typeface="楷体" panose="02010609060101010101" pitchFamily="49" charset="-122"/>
              </a:rPr>
              <a:t>兄</a:t>
            </a:r>
            <a:r>
              <a:rPr lang="zh-CN" altLang="en-US" sz="3600" b="1" dirty="0" smtClean="0">
                <a:latin typeface="楷体" panose="02010609060101010101" pitchFamily="49" charset="-122"/>
                <a:ea typeface="楷体" panose="02010609060101010101" pitchFamily="49" charset="-122"/>
              </a:rPr>
              <a:t>愛</a:t>
            </a:r>
            <a:r>
              <a:rPr lang="zh-CN" altLang="zh-CN" sz="3600" b="1" dirty="0" smtClean="0">
                <a:latin typeface="楷体" panose="02010609060101010101" pitchFamily="49" charset="-122"/>
                <a:ea typeface="楷体" panose="02010609060101010101" pitchFamily="49" charset="-122"/>
              </a:rPr>
              <a:t>弟</a:t>
            </a:r>
            <a:r>
              <a:rPr lang="zh-CN" altLang="zh-CN" sz="3600" b="1" dirty="0">
                <a:latin typeface="楷体" panose="02010609060101010101" pitchFamily="49" charset="-122"/>
                <a:ea typeface="楷体" panose="02010609060101010101" pitchFamily="49" charset="-122"/>
              </a:rPr>
              <a:t>敬，夫</a:t>
            </a:r>
            <a:r>
              <a:rPr lang="zh-CN" altLang="zh-CN" sz="3600" b="1" dirty="0" smtClean="0">
                <a:latin typeface="楷体" panose="02010609060101010101" pitchFamily="49" charset="-122"/>
                <a:ea typeface="楷体" panose="02010609060101010101" pitchFamily="49" charset="-122"/>
              </a:rPr>
              <a:t>和</a:t>
            </a:r>
            <a:r>
              <a:rPr lang="zh-CN" altLang="en-US" sz="3600" b="1" dirty="0" smtClean="0">
                <a:latin typeface="楷体" panose="02010609060101010101" pitchFamily="49" charset="-122"/>
                <a:ea typeface="楷体" panose="02010609060101010101" pitchFamily="49" charset="-122"/>
              </a:rPr>
              <a:t>婦隨</a:t>
            </a:r>
            <a:r>
              <a:rPr lang="zh-CN" altLang="zh-CN" sz="3600" b="1" dirty="0" smtClean="0">
                <a:latin typeface="楷体" panose="02010609060101010101" pitchFamily="49" charset="-122"/>
                <a:ea typeface="楷体" panose="02010609060101010101" pitchFamily="49" charset="-122"/>
              </a:rPr>
              <a:t>，</a:t>
            </a:r>
            <a:r>
              <a:rPr lang="zh-CN" altLang="en-US" sz="3600" b="1" dirty="0" smtClean="0">
                <a:latin typeface="楷体" panose="02010609060101010101" pitchFamily="49" charset="-122"/>
                <a:ea typeface="楷体" panose="02010609060101010101" pitchFamily="49" charset="-122"/>
              </a:rPr>
              <a:t>長</a:t>
            </a:r>
            <a:r>
              <a:rPr lang="zh-CN" altLang="zh-CN" sz="3600" b="1" dirty="0" smtClean="0">
                <a:latin typeface="楷体" panose="02010609060101010101" pitchFamily="49" charset="-122"/>
                <a:ea typeface="楷体" panose="02010609060101010101" pitchFamily="49" charset="-122"/>
              </a:rPr>
              <a:t>惠幼</a:t>
            </a:r>
            <a:r>
              <a:rPr lang="zh-CN" altLang="en-US" sz="3600" b="1" dirty="0" smtClean="0">
                <a:latin typeface="楷体" panose="02010609060101010101" pitchFamily="49" charset="-122"/>
                <a:ea typeface="楷体" panose="02010609060101010101" pitchFamily="49" charset="-122"/>
              </a:rPr>
              <a:t>順</a:t>
            </a:r>
            <a:r>
              <a:rPr lang="zh-CN" altLang="zh-CN" sz="3600" b="1" dirty="0" smtClean="0">
                <a:latin typeface="楷体" panose="02010609060101010101" pitchFamily="49" charset="-122"/>
                <a:ea typeface="楷体" panose="02010609060101010101" pitchFamily="49" charset="-122"/>
              </a:rPr>
              <a:t>，</a:t>
            </a:r>
            <a:r>
              <a:rPr lang="zh-CN" altLang="zh-CN" sz="3600" b="1" dirty="0">
                <a:latin typeface="楷体" panose="02010609060101010101" pitchFamily="49" charset="-122"/>
                <a:ea typeface="楷体" panose="02010609060101010101" pitchFamily="49" charset="-122"/>
              </a:rPr>
              <a:t>小心以奉官法，</a:t>
            </a:r>
            <a:r>
              <a:rPr lang="zh-CN" altLang="zh-CN" sz="3600" b="1" dirty="0" smtClean="0">
                <a:latin typeface="楷体" panose="02010609060101010101" pitchFamily="49" charset="-122"/>
                <a:ea typeface="楷体" panose="02010609060101010101" pitchFamily="49" charset="-122"/>
              </a:rPr>
              <a:t>勤</a:t>
            </a:r>
            <a:r>
              <a:rPr lang="zh-CN" altLang="en-US" sz="3600" b="1" dirty="0" smtClean="0">
                <a:latin typeface="楷体" panose="02010609060101010101" pitchFamily="49" charset="-122"/>
                <a:ea typeface="楷体" panose="02010609060101010101" pitchFamily="49" charset="-122"/>
              </a:rPr>
              <a:t>謹</a:t>
            </a:r>
            <a:r>
              <a:rPr lang="zh-CN" altLang="zh-CN" sz="3600" b="1" dirty="0" smtClean="0">
                <a:latin typeface="楷体" panose="02010609060101010101" pitchFamily="49" charset="-122"/>
                <a:ea typeface="楷体" panose="02010609060101010101" pitchFamily="49" charset="-122"/>
              </a:rPr>
              <a:t>以办</a:t>
            </a:r>
            <a:r>
              <a:rPr lang="zh-CN" altLang="en-US" sz="3600" b="1" dirty="0" smtClean="0">
                <a:latin typeface="楷体" panose="02010609060101010101" pitchFamily="49" charset="-122"/>
                <a:ea typeface="楷体" panose="02010609060101010101" pitchFamily="49" charset="-122"/>
              </a:rPr>
              <a:t>國課</a:t>
            </a:r>
            <a:r>
              <a:rPr lang="zh-CN" altLang="zh-CN" sz="3600" b="1" dirty="0" smtClean="0">
                <a:latin typeface="楷体" panose="02010609060101010101" pitchFamily="49" charset="-122"/>
                <a:ea typeface="楷体" panose="02010609060101010101" pitchFamily="49" charset="-122"/>
              </a:rPr>
              <a:t>，恭</a:t>
            </a:r>
            <a:r>
              <a:rPr lang="zh-CN" altLang="en-US" sz="3600" b="1" dirty="0" smtClean="0">
                <a:latin typeface="楷体" panose="02010609060101010101" pitchFamily="49" charset="-122"/>
                <a:ea typeface="楷体" panose="02010609060101010101" pitchFamily="49" charset="-122"/>
              </a:rPr>
              <a:t>儉</a:t>
            </a:r>
            <a:r>
              <a:rPr lang="zh-CN" altLang="zh-CN" sz="3600" b="1" dirty="0" smtClean="0">
                <a:latin typeface="楷体" panose="02010609060101010101" pitchFamily="49" charset="-122"/>
                <a:ea typeface="楷体" panose="02010609060101010101" pitchFamily="49" charset="-122"/>
              </a:rPr>
              <a:t>以守家</a:t>
            </a:r>
            <a:r>
              <a:rPr lang="zh-CN" altLang="en-US" sz="3600" b="1" dirty="0" smtClean="0">
                <a:latin typeface="楷体" panose="02010609060101010101" pitchFamily="49" charset="-122"/>
                <a:ea typeface="楷体" panose="02010609060101010101" pitchFamily="49" charset="-122"/>
              </a:rPr>
              <a:t>業</a:t>
            </a:r>
            <a:r>
              <a:rPr lang="zh-CN" altLang="zh-CN" sz="3600" b="1" dirty="0" smtClean="0">
                <a:latin typeface="楷体" panose="02010609060101010101" pitchFamily="49" charset="-122"/>
                <a:ea typeface="楷体" panose="02010609060101010101" pitchFamily="49" charset="-122"/>
              </a:rPr>
              <a:t>，</a:t>
            </a:r>
            <a:r>
              <a:rPr lang="zh-CN" altLang="en-US" sz="3600" b="1" dirty="0" smtClean="0">
                <a:latin typeface="楷体" panose="02010609060101010101" pitchFamily="49" charset="-122"/>
                <a:ea typeface="楷体" panose="02010609060101010101" pitchFamily="49" charset="-122"/>
              </a:rPr>
              <a:t>謙</a:t>
            </a:r>
            <a:r>
              <a:rPr lang="zh-CN" altLang="zh-CN" sz="3600" b="1" dirty="0" smtClean="0">
                <a:latin typeface="楷体" panose="02010609060101010101" pitchFamily="49" charset="-122"/>
                <a:ea typeface="楷体" panose="02010609060101010101" pitchFamily="49" charset="-122"/>
              </a:rPr>
              <a:t>和以</a:t>
            </a:r>
            <a:r>
              <a:rPr lang="zh-CN" altLang="en-US" sz="3600" b="1" dirty="0" smtClean="0">
                <a:latin typeface="楷体" panose="02010609060101010101" pitchFamily="49" charset="-122"/>
                <a:ea typeface="楷体" panose="02010609060101010101" pitchFamily="49" charset="-122"/>
              </a:rPr>
              <a:t>處鄉</a:t>
            </a:r>
            <a:r>
              <a:rPr lang="zh-CN" altLang="zh-CN" sz="3600" b="1" dirty="0" smtClean="0">
                <a:latin typeface="楷体" panose="02010609060101010101" pitchFamily="49" charset="-122"/>
                <a:ea typeface="楷体" panose="02010609060101010101" pitchFamily="49" charset="-122"/>
              </a:rPr>
              <a:t>里</a:t>
            </a:r>
            <a:r>
              <a:rPr lang="zh-CN" altLang="zh-CN" sz="3600" b="1" dirty="0">
                <a:latin typeface="楷体" panose="02010609060101010101" pitchFamily="49" charset="-122"/>
                <a:ea typeface="楷体" panose="02010609060101010101" pitchFamily="49" charset="-122"/>
              </a:rPr>
              <a:t>。”</a:t>
            </a:r>
            <a:endParaRPr lang="zh-CN" altLang="en-US" sz="3600" b="1" dirty="0">
              <a:latin typeface="楷体" panose="02010609060101010101" pitchFamily="49" charset="-122"/>
              <a:ea typeface="楷体" panose="02010609060101010101" pitchFamily="49" charset="-122"/>
            </a:endParaRPr>
          </a:p>
          <a:p>
            <a:endParaRPr lang="zh-CN" altLang="en-US" sz="3200" b="1" dirty="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324360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a:latin typeface="宋体" panose="02010600030101010101" pitchFamily="2" charset="-122"/>
                <a:ea typeface="宋体" panose="02010600030101010101" pitchFamily="2" charset="-122"/>
              </a:rPr>
              <a:t>思想</a:t>
            </a:r>
            <a:r>
              <a:rPr lang="zh-CN" altLang="en-US" sz="3600" b="1" dirty="0">
                <a:latin typeface="宋体" panose="02010600030101010101" pitchFamily="2" charset="-122"/>
                <a:ea typeface="宋体" panose="02010600030101010101" pitchFamily="2" charset="-122"/>
              </a:rPr>
              <a:t>學術</a:t>
            </a:r>
            <a:r>
              <a:rPr lang="zh-CN" altLang="zh-CN" sz="3600" b="1" dirty="0">
                <a:latin typeface="宋体" panose="02010600030101010101" pitchFamily="2" charset="-122"/>
                <a:ea typeface="宋体" panose="02010600030101010101" pitchFamily="2" charset="-122"/>
              </a:rPr>
              <a:t>的</a:t>
            </a:r>
            <a:r>
              <a:rPr lang="zh-CN" altLang="en-US" sz="3600" b="1" dirty="0">
                <a:latin typeface="宋体" panose="02010600030101010101" pitchFamily="2" charset="-122"/>
                <a:ea typeface="宋体" panose="02010600030101010101" pitchFamily="2" charset="-122"/>
              </a:rPr>
              <a:t>簡</a:t>
            </a:r>
            <a:r>
              <a:rPr lang="zh-CN" altLang="zh-CN" sz="3600" b="1" dirty="0">
                <a:latin typeface="宋体" panose="02010600030101010101" pitchFamily="2" charset="-122"/>
                <a:ea typeface="宋体" panose="02010600030101010101" pitchFamily="2" charset="-122"/>
              </a:rPr>
              <a:t>化使其不</a:t>
            </a:r>
            <a:r>
              <a:rPr lang="zh-CN" altLang="en-US" sz="3600" b="1" dirty="0">
                <a:latin typeface="宋体" panose="02010600030101010101" pitchFamily="2" charset="-122"/>
                <a:ea typeface="宋体" panose="02010600030101010101" pitchFamily="2" charset="-122"/>
              </a:rPr>
              <a:t>斷</a:t>
            </a:r>
            <a:r>
              <a:rPr lang="zh-CN" altLang="zh-CN" sz="3600" b="1" dirty="0">
                <a:latin typeface="宋体" panose="02010600030101010101" pitchFamily="2" charset="-122"/>
                <a:ea typeface="宋体" panose="02010600030101010101" pitchFamily="2" charset="-122"/>
              </a:rPr>
              <a:t>走</a:t>
            </a:r>
            <a:r>
              <a:rPr lang="zh-CN" altLang="en-US" sz="3600" b="1" dirty="0">
                <a:latin typeface="宋体" panose="02010600030101010101" pitchFamily="2" charset="-122"/>
                <a:ea typeface="宋体" panose="02010600030101010101" pitchFamily="2" charset="-122"/>
              </a:rPr>
              <a:t>嚮</a:t>
            </a:r>
            <a:r>
              <a:rPr lang="zh-CN" altLang="zh-CN" sz="3600" b="1" dirty="0">
                <a:latin typeface="宋体" panose="02010600030101010101" pitchFamily="2" charset="-122"/>
                <a:ea typeface="宋体" panose="02010600030101010101" pitchFamily="2" charset="-122"/>
              </a:rPr>
              <a:t>普及。忠孝</a:t>
            </a:r>
            <a:r>
              <a:rPr lang="zh-CN" altLang="en-US" sz="3600" b="1" dirty="0">
                <a:latin typeface="宋体" panose="02010600030101010101" pitchFamily="2" charset="-122"/>
                <a:ea typeface="宋体" panose="02010600030101010101" pitchFamily="2" charset="-122"/>
              </a:rPr>
              <a:t>節義</a:t>
            </a:r>
            <a:r>
              <a:rPr lang="zh-CN" altLang="zh-CN" sz="3600" b="1" dirty="0">
                <a:latin typeface="宋体" panose="02010600030101010101" pitchFamily="2" charset="-122"/>
                <a:ea typeface="宋体" panose="02010600030101010101" pitchFamily="2" charset="-122"/>
              </a:rPr>
              <a:t>，光宗耀祖，</a:t>
            </a:r>
            <a:r>
              <a:rPr lang="zh-CN" altLang="en-US" sz="3600" b="1" dirty="0">
                <a:latin typeface="宋体" panose="02010600030101010101" pitchFamily="2" charset="-122"/>
                <a:ea typeface="宋体" panose="02010600030101010101" pitchFamily="2" charset="-122"/>
              </a:rPr>
              <a:t>溫良恭儉讓和</a:t>
            </a:r>
            <a:r>
              <a:rPr lang="zh-CN" altLang="zh-CN" sz="3600" b="1" dirty="0">
                <a:latin typeface="宋体" panose="02010600030101010101" pitchFamily="2" charset="-122"/>
                <a:ea typeface="宋体" panose="02010600030101010101" pitchFamily="2" charset="-122"/>
              </a:rPr>
              <a:t>勤</a:t>
            </a:r>
            <a:r>
              <a:rPr lang="zh-CN" altLang="en-US" sz="3600" b="1" dirty="0">
                <a:latin typeface="宋体" panose="02010600030101010101" pitchFamily="2" charset="-122"/>
                <a:ea typeface="宋体" panose="02010600030101010101" pitchFamily="2" charset="-122"/>
              </a:rPr>
              <a:t>儉</a:t>
            </a:r>
            <a:r>
              <a:rPr lang="zh-CN" altLang="zh-CN" sz="3600" b="1" dirty="0">
                <a:latin typeface="宋体" panose="02010600030101010101" pitchFamily="2" charset="-122"/>
                <a:ea typeface="宋体" panose="02010600030101010101" pitchFamily="2" charset="-122"/>
              </a:rPr>
              <a:t>惜</a:t>
            </a:r>
            <a:r>
              <a:rPr lang="zh-CN" altLang="en-US" sz="3600" b="1" dirty="0">
                <a:latin typeface="宋体" panose="02010600030101010101" pitchFamily="2" charset="-122"/>
                <a:ea typeface="宋体" panose="02010600030101010101" pitchFamily="2" charset="-122"/>
              </a:rPr>
              <a:t>時</a:t>
            </a:r>
            <a:r>
              <a:rPr lang="zh-CN" altLang="zh-CN" sz="3600" b="1" dirty="0">
                <a:latin typeface="宋体" panose="02010600030101010101" pitchFamily="2" charset="-122"/>
                <a:ea typeface="宋体" panose="02010600030101010101" pitchFamily="2" charset="-122"/>
              </a:rPr>
              <a:t>，福</a:t>
            </a:r>
            <a:r>
              <a:rPr lang="zh-CN" altLang="en-US" sz="3600" b="1" dirty="0">
                <a:latin typeface="宋体" panose="02010600030101010101" pitchFamily="2" charset="-122"/>
                <a:ea typeface="宋体" panose="02010600030101010101" pitchFamily="2" charset="-122"/>
              </a:rPr>
              <a:t>報</a:t>
            </a:r>
            <a:r>
              <a:rPr lang="zh-CN" altLang="zh-CN" sz="3600" b="1" dirty="0">
                <a:latin typeface="宋体" panose="02010600030101010101" pitchFamily="2" charset="-122"/>
                <a:ea typeface="宋体" panose="02010600030101010101" pitchFamily="2" charset="-122"/>
              </a:rPr>
              <a:t>善恶等等，成</a:t>
            </a:r>
            <a:r>
              <a:rPr lang="zh-CN" altLang="en-US" sz="3600" b="1" dirty="0">
                <a:latin typeface="宋体" panose="02010600030101010101" pitchFamily="2" charset="-122"/>
                <a:ea typeface="宋体" panose="02010600030101010101" pitchFamily="2" charset="-122"/>
              </a:rPr>
              <a:t>爲</a:t>
            </a:r>
            <a:r>
              <a:rPr lang="zh-CN" altLang="zh-CN" sz="3600" b="1" dirty="0">
                <a:latin typeface="宋体" panose="02010600030101010101" pitchFamily="2" charset="-122"/>
                <a:ea typeface="宋体" panose="02010600030101010101" pitchFamily="2" charset="-122"/>
              </a:rPr>
              <a:t>一般人思想的主要取</a:t>
            </a:r>
            <a:r>
              <a:rPr lang="zh-CN" altLang="en-US" sz="3600" b="1" dirty="0" smtClean="0">
                <a:latin typeface="宋体" panose="02010600030101010101" pitchFamily="2" charset="-122"/>
                <a:ea typeface="宋体" panose="02010600030101010101" pitchFamily="2" charset="-122"/>
              </a:rPr>
              <a:t>嚮，並對文學藝術產生了深刻影響。</a:t>
            </a:r>
            <a:endParaRPr lang="en-US" altLang="zh-CN" sz="3600" b="1" dirty="0">
              <a:latin typeface="宋体" panose="02010600030101010101" pitchFamily="2" charset="-122"/>
              <a:ea typeface="宋体" panose="02010600030101010101" pitchFamily="2" charset="-122"/>
            </a:endParaRPr>
          </a:p>
          <a:p>
            <a:endParaRPr lang="zh-CN" altLang="en-US" sz="3200" b="1" dirty="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784739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TW" altLang="zh-CN" sz="3600" b="1" dirty="0">
                <a:latin typeface="宋体" panose="02010600030101010101" pitchFamily="2" charset="-122"/>
                <a:ea typeface="宋体" panose="02010600030101010101" pitchFamily="2" charset="-122"/>
              </a:rPr>
              <a:t>“愿天下有情的都成了眷屬”：</a:t>
            </a:r>
            <a:r>
              <a:rPr lang="zh-CN" altLang="zh-CN" sz="3600" b="1" dirty="0">
                <a:latin typeface="宋体" panose="02010600030101010101" pitchFamily="2" charset="-122"/>
                <a:ea typeface="宋体" panose="02010600030101010101" pitchFamily="2" charset="-122"/>
              </a:rPr>
              <a:t>王實甫及其</a:t>
            </a:r>
            <a:r>
              <a:rPr lang="zh-CN" altLang="zh-CN" sz="3600" b="1" dirty="0" smtClean="0">
                <a:latin typeface="宋体" panose="02010600030101010101" pitchFamily="2" charset="-122"/>
                <a:ea typeface="宋体" panose="02010600030101010101" pitchFamily="2" charset="-122"/>
              </a:rPr>
              <a:t>《西廂記》</a:t>
            </a:r>
            <a:endParaRPr lang="en-US" altLang="zh-CN" sz="3600" b="1" dirty="0" smtClean="0">
              <a:latin typeface="宋体" panose="02010600030101010101" pitchFamily="2" charset="-122"/>
              <a:ea typeface="宋体" panose="02010600030101010101" pitchFamily="2" charset="-122"/>
            </a:endParaRPr>
          </a:p>
          <a:p>
            <a:endParaRPr lang="en-US" altLang="zh-CN" sz="3600" b="1" dirty="0">
              <a:latin typeface="宋体" panose="02010600030101010101" pitchFamily="2" charset="-122"/>
              <a:ea typeface="宋体" panose="02010600030101010101" pitchFamily="2" charset="-122"/>
            </a:endParaRPr>
          </a:p>
          <a:p>
            <a:r>
              <a:rPr lang="zh-CN" altLang="en-US" sz="3600" b="1" dirty="0" smtClean="0">
                <a:latin typeface="楷体" panose="02010609060101010101" pitchFamily="49" charset="-122"/>
                <a:ea typeface="楷体" panose="02010609060101010101" pitchFamily="49" charset="-122"/>
              </a:rPr>
              <a:t>唐</a:t>
            </a:r>
            <a:r>
              <a:rPr lang="zh-CN" altLang="en-US" sz="3600" b="1" dirty="0">
                <a:latin typeface="楷体" panose="02010609060101010101" pitchFamily="49" charset="-122"/>
                <a:ea typeface="楷体" panose="02010609060101010101" pitchFamily="49" charset="-122"/>
              </a:rPr>
              <a:t>元稹</a:t>
            </a:r>
            <a:r>
              <a:rPr lang="en-US" altLang="zh-CN" sz="3600" b="1" dirty="0">
                <a:latin typeface="楷体" panose="02010609060101010101" pitchFamily="49" charset="-122"/>
                <a:ea typeface="楷体" panose="02010609060101010101" pitchFamily="49" charset="-122"/>
              </a:rPr>
              <a:t>《</a:t>
            </a:r>
            <a:r>
              <a:rPr lang="zh-CN" altLang="en-US" sz="3600" b="1" dirty="0">
                <a:latin typeface="楷体" panose="02010609060101010101" pitchFamily="49" charset="-122"/>
                <a:ea typeface="楷体" panose="02010609060101010101" pitchFamily="49" charset="-122"/>
              </a:rPr>
              <a:t>鶯鶯傳</a:t>
            </a:r>
            <a:r>
              <a:rPr lang="en-US" altLang="zh-CN" sz="3600" b="1" dirty="0" smtClean="0">
                <a:latin typeface="楷体" panose="02010609060101010101" pitchFamily="49" charset="-122"/>
                <a:ea typeface="楷体" panose="02010609060101010101" pitchFamily="49" charset="-122"/>
              </a:rPr>
              <a:t>》</a:t>
            </a:r>
            <a:endParaRPr lang="en-US" altLang="zh-CN" sz="3600" b="1" dirty="0" smtClean="0">
              <a:latin typeface="楷体" panose="02010609060101010101" pitchFamily="49" charset="-122"/>
              <a:ea typeface="楷体" panose="02010609060101010101" pitchFamily="49" charset="-122"/>
            </a:endParaRPr>
          </a:p>
          <a:p>
            <a:r>
              <a:rPr lang="zh-CN" altLang="zh-CN" sz="3600" b="1" dirty="0" smtClean="0">
                <a:latin typeface="楷体" panose="02010609060101010101" pitchFamily="49" charset="-122"/>
                <a:ea typeface="楷体" panose="02010609060101010101" pitchFamily="49" charset="-122"/>
              </a:rPr>
              <a:t>崔</a:t>
            </a:r>
            <a:r>
              <a:rPr lang="zh-CN" altLang="zh-CN" sz="3600" b="1" dirty="0">
                <a:latin typeface="楷体" panose="02010609060101010101" pitchFamily="49" charset="-122"/>
                <a:ea typeface="楷体" panose="02010609060101010101" pitchFamily="49" charset="-122"/>
              </a:rPr>
              <a:t>鶯鶯的</a:t>
            </a:r>
            <a:r>
              <a:rPr lang="zh-CN" altLang="zh-CN" sz="3600" b="1" dirty="0" smtClean="0">
                <a:latin typeface="楷体" panose="02010609060101010101" pitchFamily="49" charset="-122"/>
                <a:ea typeface="楷体" panose="02010609060101010101" pitchFamily="49" charset="-122"/>
              </a:rPr>
              <a:t>形象</a:t>
            </a:r>
            <a:r>
              <a:rPr lang="zh-CN" altLang="en-US" sz="3600" b="1" dirty="0">
                <a:latin typeface="楷体" panose="02010609060101010101" pitchFamily="49" charset="-122"/>
                <a:ea typeface="楷体" panose="02010609060101010101" pitchFamily="49" charset="-122"/>
              </a:rPr>
              <a:t>。</a:t>
            </a:r>
            <a:endParaRPr lang="zh-CN" altLang="zh-CN" sz="3600" b="1" dirty="0">
              <a:latin typeface="楷体" panose="02010609060101010101" pitchFamily="49" charset="-122"/>
              <a:ea typeface="楷体" panose="02010609060101010101" pitchFamily="49" charset="-122"/>
            </a:endParaRPr>
          </a:p>
          <a:p>
            <a:endParaRPr lang="zh-CN" altLang="en-US" dirty="0"/>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32817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3200" b="1" dirty="0" smtClean="0">
                <a:latin typeface="宋体" panose="02010600030101010101" pitchFamily="2" charset="-122"/>
                <a:ea typeface="宋体" panose="02010600030101010101" pitchFamily="2" charset="-122"/>
              </a:rPr>
              <a:t>道的內涵</a:t>
            </a:r>
            <a:r>
              <a:rPr lang="zh-CN" altLang="en-US" sz="3200" b="1" dirty="0" smtClean="0">
                <a:latin typeface="宋体" panose="02010600030101010101" pitchFamily="2" charset="-122"/>
                <a:ea typeface="宋体" panose="02010600030101010101" pitchFamily="2" charset="-122"/>
              </a:rPr>
              <a:t>。</a:t>
            </a:r>
            <a:endParaRPr lang="en-US" altLang="zh-CN" sz="3200" b="1" dirty="0" smtClean="0">
              <a:latin typeface="宋体" panose="02010600030101010101" pitchFamily="2" charset="-122"/>
              <a:ea typeface="宋体" panose="02010600030101010101" pitchFamily="2" charset="-122"/>
            </a:endParaRPr>
          </a:p>
          <a:p>
            <a:r>
              <a:rPr lang="zh-CN" altLang="en-US" sz="3200" b="1" dirty="0">
                <a:latin typeface="宋体" panose="02010600030101010101" pitchFamily="2" charset="-122"/>
                <a:ea typeface="宋体" panose="02010600030101010101" pitchFamily="2" charset="-122"/>
              </a:rPr>
              <a:t>班固</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白虎通義</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卷下“三綱六紀”：</a:t>
            </a:r>
            <a:endParaRPr lang="en-US" altLang="zh-TW" sz="3200" b="1" dirty="0">
              <a:latin typeface="宋体" panose="02010600030101010101" pitchFamily="2" charset="-122"/>
              <a:ea typeface="宋体" panose="02010600030101010101" pitchFamily="2" charset="-122"/>
            </a:endParaRPr>
          </a:p>
          <a:p>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三綱者</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何謂也</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謂君臣</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父子</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夫婦也</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六紀者</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謂諸父</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兄弟</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族人</a:t>
            </a:r>
            <a:r>
              <a:rPr lang="zh-CN" altLang="en-US" sz="3200" b="1" dirty="0">
                <a:latin typeface="楷体" panose="02010609060101010101" pitchFamily="49" charset="-122"/>
                <a:ea typeface="楷体" panose="02010609060101010101" pitchFamily="49" charset="-122"/>
              </a:rPr>
              <a:t>、諸</a:t>
            </a:r>
            <a:r>
              <a:rPr lang="zh-TW" altLang="en-US" sz="3200" b="1" dirty="0">
                <a:latin typeface="楷体" panose="02010609060101010101" pitchFamily="49" charset="-122"/>
                <a:ea typeface="楷体" panose="02010609060101010101" pitchFamily="49" charset="-122"/>
              </a:rPr>
              <a:t>舅</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師長</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朋友也</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故君為臣綱</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父為子綱</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夫為妻綱</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又曰</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敬諸父兄</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六紀道行</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諸舅有義</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族人有序</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昆弟有親</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師長有尊</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朋友有舊</a:t>
            </a:r>
            <a:r>
              <a:rPr lang="zh-CN" altLang="en-US" sz="3200" b="1" dirty="0">
                <a:latin typeface="楷体" panose="02010609060101010101" pitchFamily="49" charset="-122"/>
                <a:ea typeface="楷体" panose="02010609060101010101" pitchFamily="49" charset="-122"/>
              </a:rPr>
              <a:t>。”</a:t>
            </a:r>
            <a:endParaRPr lang="en-US" altLang="zh-CN" sz="3200" b="1" dirty="0">
              <a:latin typeface="楷体" panose="02010609060101010101" pitchFamily="49" charset="-122"/>
              <a:ea typeface="楷体" panose="02010609060101010101" pitchFamily="49" charset="-122"/>
            </a:endParaRPr>
          </a:p>
          <a:p>
            <a:r>
              <a:rPr lang="zh-CN" altLang="en-US" sz="3200" b="1" dirty="0">
                <a:latin typeface="楷体" panose="02010609060101010101" pitchFamily="49" charset="-122"/>
                <a:ea typeface="楷体" panose="02010609060101010101" pitchFamily="49" charset="-122"/>
              </a:rPr>
              <a:t>五常：仁義禮智信。</a:t>
            </a:r>
            <a:endParaRPr lang="en-US" altLang="zh-CN" sz="3200" b="1" dirty="0">
              <a:latin typeface="楷体" panose="02010609060101010101" pitchFamily="49" charset="-122"/>
              <a:ea typeface="楷体" panose="02010609060101010101" pitchFamily="49" charset="-122"/>
            </a:endParaRPr>
          </a:p>
          <a:p>
            <a:endParaRPr lang="en-US" altLang="zh-CN" sz="3200" b="1" dirty="0" smtClean="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endParaRPr lang="zh-CN" altLang="en-US" dirty="0"/>
          </a:p>
        </p:txBody>
      </p:sp>
      <p:sp>
        <p:nvSpPr>
          <p:cNvPr id="5" name="矩形 4"/>
          <p:cNvSpPr/>
          <p:nvPr/>
        </p:nvSpPr>
        <p:spPr>
          <a:xfrm>
            <a:off x="683568" y="5407126"/>
            <a:ext cx="8229600" cy="369332"/>
          </a:xfrm>
          <a:prstGeom prst="rect">
            <a:avLst/>
          </a:prstGeom>
        </p:spPr>
        <p:txBody>
          <a:bodyPr wrap="square">
            <a:spAutoFit/>
          </a:bodyPr>
          <a:lstStyle/>
          <a:p>
            <a:endParaRPr lang="zh-CN" altLang="en-US" dirty="0"/>
          </a:p>
        </p:txBody>
      </p:sp>
    </p:spTree>
    <p:extLst>
      <p:ext uri="{BB962C8B-B14F-4D97-AF65-F5344CB8AC3E}">
        <p14:creationId xmlns:p14="http://schemas.microsoft.com/office/powerpoint/2010/main" val="4253275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smtClean="0">
                <a:latin typeface="楷体" panose="02010609060101010101" pitchFamily="49" charset="-122"/>
                <a:ea typeface="楷体" panose="02010609060101010101" pitchFamily="49" charset="-122"/>
              </a:rPr>
              <a:t>“及崔至，則端服嚴容。大數張曰：‘兄之恩，活我之家，厚矣。是以慈母以弱子幼女見託，奈何因不令之婢，致淫逸之詞！始以䕶人之亂為義，而終掠亂以求之，是以亂易亂，其去幾何？誠欲寢其詞，則保人之姦，不義；明之於母，則背人之惠，不祥；將寄於婢，僕又懼不得發其真誠</a:t>
            </a:r>
            <a:r>
              <a:rPr lang="zh-CN" altLang="en-US" sz="3600" b="1" dirty="0" smtClean="0">
                <a:latin typeface="楷体" panose="02010609060101010101" pitchFamily="49" charset="-122"/>
                <a:ea typeface="楷体" panose="02010609060101010101" pitchFamily="49" charset="-122"/>
              </a:rPr>
              <a:t>。</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a:latin typeface="楷体" panose="02010609060101010101" pitchFamily="49" charset="-122"/>
                <a:ea typeface="楷体" panose="02010609060101010101" pitchFamily="49" charset="-122"/>
              </a:rPr>
              <a:t>是用託短章，願自陳啓，猶懼兄之見難，是用鄙靡之詞，以求其必至。非禮之動，能不媿心。特願以禮自持，無及於亂。’言畢，翻然而逝。張自失者久之，復踰而出，於是絶望。”</a:t>
            </a:r>
            <a:endParaRPr lang="zh-CN" altLang="en-US" sz="3600" b="1" dirty="0">
              <a:latin typeface="楷体" panose="02010609060101010101" pitchFamily="49" charset="-122"/>
              <a:ea typeface="楷体" panose="02010609060101010101" pitchFamily="49" charset="-122"/>
            </a:endParaRPr>
          </a:p>
          <a:p>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94006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smtClean="0">
                <a:latin typeface="楷体" panose="02010609060101010101" pitchFamily="49" charset="-122"/>
                <a:ea typeface="楷体" panose="02010609060101010101" pitchFamily="49" charset="-122"/>
              </a:rPr>
              <a:t>“始亂之，終棄之，固其宜矣，愚不敢恨。必也君亂之，君終之，君之惠也，則沒身之誓，其有終矣，又何必深感於此行。”</a:t>
            </a:r>
            <a:endParaRPr lang="en-US" altLang="zh-CN" sz="3600" b="1" dirty="0" smtClean="0">
              <a:latin typeface="楷体" panose="02010609060101010101" pitchFamily="49" charset="-122"/>
              <a:ea typeface="楷体" panose="02010609060101010101" pitchFamily="49" charset="-122"/>
            </a:endParaRPr>
          </a:p>
          <a:p>
            <a:r>
              <a:rPr lang="zh-CN" altLang="zh-CN" sz="3600" b="1" dirty="0" smtClean="0">
                <a:latin typeface="楷体" panose="02010609060101010101" pitchFamily="49" charset="-122"/>
                <a:ea typeface="楷体" panose="02010609060101010101" pitchFamily="49" charset="-122"/>
              </a:rPr>
              <a:t>“明年，文戰不勝，張遂止於京，因貽書於崔，以廣其意。崔氏緘報之詞，粗載於此。曰：</a:t>
            </a:r>
            <a:endParaRPr lang="zh-CN" altLang="zh-CN" sz="3600" dirty="0" smtClean="0"/>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a:latin typeface="楷体" panose="02010609060101010101" pitchFamily="49" charset="-122"/>
                <a:ea typeface="楷体" panose="02010609060101010101" pitchFamily="49" charset="-122"/>
              </a:rPr>
              <a:t>‘捧覽來問，撫愛過深。兒女之情，悲喜交集。兼惠花勝一合，口脂五寸，致耀首膏唇之飾。雖荷殊恩，誰復為容。睹物增懷，但積悲歎耳。伏承使於京中，就業進修之道，固在便安，但恨僻陋之人，永以遐棄。命也如此，知復何言</a:t>
            </a:r>
            <a:r>
              <a:rPr lang="zh-CN" altLang="zh-CN" sz="3600" dirty="0"/>
              <a:t>。</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27340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200" b="1" dirty="0" smtClean="0">
                <a:latin typeface="楷体" panose="02010609060101010101" pitchFamily="49" charset="-122"/>
                <a:ea typeface="楷体" panose="02010609060101010101" pitchFamily="49" charset="-122"/>
              </a:rPr>
              <a:t>自去秋已來，常忽忽如有所失，於諠譁之下，或勉為語笑；閒宵自處，無不淚零，乃至夢寐之間，亦多感咽離憂之思，綢繆繾綣，暫若寻常。幽会未終，驚魂已斷，雖半衾如暖，而思之甚遙。一昨拜辭，倐逾舊歳，長安行樂之地，觸緒牽情，何幸不忘幽微，眷念無斁。鄙薄之志，無以奉酬，至於終始之盟，則固不忒。</a:t>
            </a:r>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smtClean="0">
                <a:latin typeface="楷体" panose="02010609060101010101" pitchFamily="49" charset="-122"/>
                <a:ea typeface="楷体" panose="02010609060101010101" pitchFamily="49" charset="-122"/>
              </a:rPr>
              <a:t>鄙昔中表相因，或同宴處，婢僕見誘，遂致私誠。兒女之心，不能自固。君子有援琴之挑，鄙人無投梭之拒，及薦寢席，義盛意深，愚陋之情，永謂終託，豈期既見君子，而不能定情，致有自獻之羞，不復明侍巾櫛。没身永恨，含歎何言。</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a:latin typeface="楷体" panose="02010609060101010101" pitchFamily="49" charset="-122"/>
                <a:ea typeface="楷体" panose="02010609060101010101" pitchFamily="49" charset="-122"/>
              </a:rPr>
              <a:t>倘仁人用心，俯遂幽眇，雖死之日，猶生之年。如或達士畧情，捨小從大，以先配為醜行，以要盟為可欺，則當骨化形銷，丹誠不泯。因風委露，猶託清塵，存没之誠，言盡於此。臨紙嗚咽，情不能申。千萬珍重，珍重千萬。</a:t>
            </a:r>
            <a:endParaRPr lang="zh-CN" altLang="en-US" sz="3600" b="1" dirty="0">
              <a:latin typeface="楷体" panose="02010609060101010101" pitchFamily="49" charset="-122"/>
              <a:ea typeface="楷体" panose="02010609060101010101" pitchFamily="49" charset="-122"/>
            </a:endParaRPr>
          </a:p>
          <a:p>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0360519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TW" altLang="zh-CN" sz="3600" b="1" dirty="0" smtClean="0">
                <a:latin typeface="宋体" panose="02010600030101010101" pitchFamily="2" charset="-122"/>
                <a:ea typeface="宋体" panose="02010600030101010101" pitchFamily="2" charset="-122"/>
              </a:rPr>
              <a:t>趙令疇《元微之崔鶯鶯商調蝶戀花（鼓子）詞》</a:t>
            </a:r>
            <a:endParaRPr lang="zh-CN" altLang="zh-CN" sz="3600" b="1" dirty="0" smtClean="0">
              <a:latin typeface="宋体" panose="02010600030101010101" pitchFamily="2" charset="-122"/>
              <a:ea typeface="宋体" panose="02010600030101010101" pitchFamily="2" charset="-122"/>
            </a:endParaRPr>
          </a:p>
          <a:p>
            <a:r>
              <a:rPr lang="zh-TW" altLang="zh-CN" sz="3600" b="1" dirty="0" smtClean="0">
                <a:latin typeface="宋体" panose="02010600030101010101" pitchFamily="2" charset="-122"/>
                <a:ea typeface="宋体" panose="02010600030101010101" pitchFamily="2" charset="-122"/>
              </a:rPr>
              <a:t>士人熱傳，然以為講述故事不能遠播，遂述故事，輔以蝶戀花詞，主題未變。</a:t>
            </a:r>
            <a:endParaRPr lang="zh-CN" altLang="zh-CN" sz="3600" b="1" dirty="0" smtClean="0">
              <a:latin typeface="宋体" panose="02010600030101010101" pitchFamily="2" charset="-122"/>
              <a:ea typeface="宋体" panose="02010600030101010101" pitchFamily="2" charset="-122"/>
            </a:endParaRPr>
          </a:p>
          <a:p>
            <a:endParaRPr lang="zh-CN" altLang="en-US" sz="3200"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TW" altLang="zh-CN" sz="3200" b="1" dirty="0">
                <a:latin typeface="宋体" panose="02010600030101010101" pitchFamily="2" charset="-122"/>
                <a:ea typeface="宋体" panose="02010600030101010101" pitchFamily="2" charset="-122"/>
              </a:rPr>
              <a:t>董解元《西廂記諸宮調》</a:t>
            </a:r>
            <a:r>
              <a:rPr lang="zh-TW" altLang="zh-CN" sz="3200" b="1" dirty="0" smtClean="0">
                <a:latin typeface="宋体" panose="02010600030101010101" pitchFamily="2" charset="-122"/>
                <a:ea typeface="宋体" panose="02010600030101010101" pitchFamily="2" charset="-122"/>
              </a:rPr>
              <a:t>，主</a:t>
            </a:r>
            <a:r>
              <a:rPr lang="zh-TW" altLang="zh-CN" sz="3200" b="1" dirty="0">
                <a:latin typeface="宋体" panose="02010600030101010101" pitchFamily="2" charset="-122"/>
                <a:ea typeface="宋体" panose="02010600030101010101" pitchFamily="2" charset="-122"/>
              </a:rPr>
              <a:t>題改為張生和鶯鶯為了爭取婚姻自由，大膽地與封建家長展開斗爭。自古至今，自是佳人合配才子。而把這種</a:t>
            </a:r>
            <a:r>
              <a:rPr lang="zh-CN" altLang="en-US" sz="3200" b="1" dirty="0">
                <a:latin typeface="宋体" panose="02010600030101010101" pitchFamily="2" charset="-122"/>
                <a:ea typeface="宋体" panose="02010600030101010101" pitchFamily="2" charset="-122"/>
              </a:rPr>
              <a:t>愛</a:t>
            </a:r>
            <a:r>
              <a:rPr lang="zh-TW" altLang="zh-CN" sz="3200" b="1" dirty="0">
                <a:latin typeface="宋体" panose="02010600030101010101" pitchFamily="2" charset="-122"/>
                <a:ea typeface="宋体" panose="02010600030101010101" pitchFamily="2" charset="-122"/>
              </a:rPr>
              <a:t>情與報德聯繫起來。</a:t>
            </a:r>
            <a:r>
              <a:rPr lang="zh-TW" altLang="zh-CN" sz="3200" b="1" dirty="0">
                <a:latin typeface="楷体" panose="02010609060101010101" pitchFamily="49" charset="-122"/>
                <a:ea typeface="楷体" panose="02010609060101010101" pitchFamily="49" charset="-122"/>
              </a:rPr>
              <a:t>（鶯鶯）：“報德難從禮，裁詩可作媒。高唐休詠賦，今夜雨雲來。”</a:t>
            </a:r>
            <a:r>
              <a:rPr lang="zh-TW" altLang="zh-CN" sz="3200" b="1" dirty="0">
                <a:latin typeface="宋体" panose="02010600030101010101" pitchFamily="2" charset="-122"/>
                <a:ea typeface="宋体" panose="02010600030101010101" pitchFamily="2" charset="-122"/>
              </a:rPr>
              <a:t>認為這種越軌有合乎禮的一面。</a:t>
            </a:r>
            <a:endParaRPr lang="zh-CN" altLang="zh-CN" sz="3200" b="1" dirty="0">
              <a:latin typeface="宋体" panose="02010600030101010101" pitchFamily="2" charset="-122"/>
              <a:ea typeface="宋体" panose="02010600030101010101" pitchFamily="2" charset="-122"/>
            </a:endParaRPr>
          </a:p>
          <a:p>
            <a:endParaRPr lang="zh-CN" altLang="en-US" sz="3200" dirty="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2644819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TW" altLang="zh-CN" sz="3600" b="1" dirty="0" smtClean="0">
                <a:latin typeface="宋体" panose="02010600030101010101" pitchFamily="2" charset="-122"/>
                <a:ea typeface="宋体" panose="02010600030101010101" pitchFamily="2" charset="-122"/>
              </a:rPr>
              <a:t>元雜劇《西廂記》在主題上則突出了二人之間的情</a:t>
            </a:r>
            <a:r>
              <a:rPr lang="zh-TW" altLang="zh-CN" sz="3600" b="1" dirty="0" smtClean="0">
                <a:latin typeface="宋体" panose="02010600030101010101" pitchFamily="2" charset="-122"/>
                <a:ea typeface="宋体" panose="02010600030101010101" pitchFamily="2" charset="-122"/>
              </a:rPr>
              <a:t>字</a:t>
            </a:r>
            <a:r>
              <a:rPr lang="zh-CN" altLang="en-US" sz="3600" b="1" dirty="0" smtClean="0">
                <a:latin typeface="宋体" panose="02010600030101010101" pitchFamily="2" charset="-122"/>
                <a:ea typeface="宋体" panose="02010600030101010101" pitchFamily="2" charset="-122"/>
              </a:rPr>
              <a:t>（尤其是張生）</a:t>
            </a:r>
            <a:r>
              <a:rPr lang="zh-TW" altLang="zh-CN" sz="3600" b="1" dirty="0" smtClean="0">
                <a:latin typeface="宋体" panose="02010600030101010101" pitchFamily="2" charset="-122"/>
                <a:ea typeface="宋体" panose="02010600030101010101" pitchFamily="2" charset="-122"/>
              </a:rPr>
              <a:t>。</a:t>
            </a:r>
            <a:r>
              <a:rPr lang="zh-TW" altLang="zh-CN" sz="3600" b="1" dirty="0" smtClean="0">
                <a:latin typeface="宋体" panose="02010600030101010101" pitchFamily="2" charset="-122"/>
                <a:ea typeface="宋体" panose="02010600030101010101" pitchFamily="2" charset="-122"/>
              </a:rPr>
              <a:t>一見鍾情，一發難收，最終沖破</a:t>
            </a:r>
            <a:r>
              <a:rPr lang="zh-CN" altLang="en-US" sz="3600" b="1" dirty="0" smtClean="0">
                <a:latin typeface="宋体" panose="02010600030101010101" pitchFamily="2" charset="-122"/>
                <a:ea typeface="宋体" panose="02010600030101010101" pitchFamily="2" charset="-122"/>
              </a:rPr>
              <a:t>了</a:t>
            </a:r>
            <a:r>
              <a:rPr lang="zh-TW" altLang="zh-CN" sz="3600" b="1" dirty="0" smtClean="0">
                <a:latin typeface="宋体" panose="02010600030101010101" pitchFamily="2" charset="-122"/>
                <a:ea typeface="宋体" panose="02010600030101010101" pitchFamily="2" charset="-122"/>
              </a:rPr>
              <a:t>禮教</a:t>
            </a:r>
            <a:r>
              <a:rPr lang="zh-CN" altLang="en-US" sz="3600" b="1" dirty="0" smtClean="0">
                <a:latin typeface="宋体" panose="02010600030101010101" pitchFamily="2" charset="-122"/>
                <a:ea typeface="宋体" panose="02010600030101010101" pitchFamily="2" charset="-122"/>
              </a:rPr>
              <a:t>的</a:t>
            </a:r>
            <a:r>
              <a:rPr lang="zh-TW" altLang="zh-CN" sz="3600" b="1" dirty="0" smtClean="0">
                <a:latin typeface="宋体" panose="02010600030101010101" pitchFamily="2" charset="-122"/>
                <a:ea typeface="宋体" panose="02010600030101010101" pitchFamily="2" charset="-122"/>
              </a:rPr>
              <a:t>樊籬。提出：“愿天下有情的都成了眷屬。”這使得此劇放射出全新的光彩。</a:t>
            </a:r>
            <a:endParaRPr lang="zh-CN" altLang="zh-CN" sz="3600" b="1" dirty="0" smtClean="0">
              <a:latin typeface="宋体" panose="02010600030101010101" pitchFamily="2" charset="-122"/>
              <a:ea typeface="宋体" panose="02010600030101010101" pitchFamily="2" charset="-122"/>
            </a:endParaRPr>
          </a:p>
          <a:p>
            <a:endParaRPr lang="zh-CN" altLang="en-US" dirty="0"/>
          </a:p>
        </p:txBody>
      </p:sp>
      <p:sp>
        <p:nvSpPr>
          <p:cNvPr id="3" name="标题 2"/>
          <p:cNvSpPr>
            <a:spLocks noGrp="1"/>
          </p:cNvSpPr>
          <p:nvPr>
            <p:ph type="title"/>
          </p:nvPr>
        </p:nvSpPr>
        <p:spPr/>
        <p:txBody>
          <a:bodyPr/>
          <a:lstStyle/>
          <a:p>
            <a:r>
              <a:rPr lang="en-US" altLang="zh-CN" dirty="0" smtClean="0"/>
              <a:t> </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200" b="1" dirty="0" smtClean="0">
                <a:latin typeface="宋体" panose="02010600030101010101" pitchFamily="2" charset="-122"/>
                <a:ea typeface="宋体" panose="02010600030101010101" pitchFamily="2" charset="-122"/>
              </a:rPr>
              <a:t>陳</a:t>
            </a:r>
            <a:r>
              <a:rPr lang="zh-CN" altLang="en-US" sz="3200" b="1" dirty="0">
                <a:latin typeface="宋体" panose="02010600030101010101" pitchFamily="2" charset="-122"/>
                <a:ea typeface="宋体" panose="02010600030101010101" pitchFamily="2" charset="-122"/>
              </a:rPr>
              <a:t>寅恪</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王觀堂先生挽詞序</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a:t>
            </a:r>
            <a:endParaRPr lang="en-US" altLang="zh-CN" sz="3200" b="1" dirty="0">
              <a:latin typeface="宋体" panose="02010600030101010101" pitchFamily="2" charset="-122"/>
              <a:ea typeface="宋体" panose="02010600030101010101" pitchFamily="2" charset="-122"/>
            </a:endParaRPr>
          </a:p>
          <a:p>
            <a:r>
              <a:rPr lang="zh-CN" altLang="en-US" sz="3200" b="1" dirty="0">
                <a:latin typeface="楷体" panose="02010609060101010101" pitchFamily="49" charset="-122"/>
                <a:ea typeface="楷体" panose="02010609060101010101" pitchFamily="49" charset="-122"/>
              </a:rPr>
              <a:t>“吾中國文化之定義，具於</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白虎通</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三綱六紀之說。其意義為抽象理想最高之境，猶希臘柏拉圖所謂</a:t>
            </a:r>
            <a:r>
              <a:rPr lang="en-US" altLang="zh-CN" sz="3200" b="1" dirty="0">
                <a:latin typeface="楷体" panose="02010609060101010101" pitchFamily="49" charset="-122"/>
                <a:ea typeface="楷体" panose="02010609060101010101" pitchFamily="49" charset="-122"/>
              </a:rPr>
              <a:t>Idea</a:t>
            </a:r>
            <a:r>
              <a:rPr lang="zh-CN" altLang="en-US" sz="3200" b="1" dirty="0">
                <a:latin typeface="楷体" panose="02010609060101010101" pitchFamily="49" charset="-122"/>
                <a:ea typeface="楷体" panose="02010609060101010101" pitchFamily="49" charset="-122"/>
              </a:rPr>
              <a:t>者。若以君臣之綱言之，君為李煜，亦期之以劉秀；以朋友之義言之，友為酈寄，亦待之以鮑叔。其所殉之道，與所成之仁，均為抽象理想</a:t>
            </a:r>
            <a:r>
              <a:rPr lang="zh-CN" altLang="en-US" sz="3200" dirty="0">
                <a:latin typeface="楷体" panose="02010609060101010101" pitchFamily="49" charset="-122"/>
                <a:ea typeface="楷体" panose="02010609060101010101" pitchFamily="49" charset="-122"/>
              </a:rPr>
              <a:t>之</a:t>
            </a:r>
            <a:r>
              <a:rPr lang="zh-CN" altLang="en-US" sz="3200" b="1" dirty="0">
                <a:latin typeface="楷体" panose="02010609060101010101" pitchFamily="49" charset="-122"/>
                <a:ea typeface="楷体" panose="02010609060101010101" pitchFamily="49" charset="-122"/>
              </a:rPr>
              <a:t>通性，而非具體之一人一事。”</a:t>
            </a:r>
          </a:p>
          <a:p>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1577844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TW" altLang="zh-CN" sz="3200" b="1" dirty="0" smtClean="0">
                <a:latin typeface="宋体" panose="02010600030101010101" pitchFamily="2" charset="-122"/>
                <a:ea typeface="宋体" panose="02010600030101010101" pitchFamily="2" charset="-122"/>
              </a:rPr>
              <a:t>《西廂記》第四本第三折：</a:t>
            </a:r>
            <a:endParaRPr lang="zh-CN" altLang="zh-CN" sz="3200" b="1" dirty="0" smtClean="0">
              <a:latin typeface="宋体" panose="02010600030101010101" pitchFamily="2" charset="-122"/>
              <a:ea typeface="宋体" panose="02010600030101010101" pitchFamily="2" charset="-122"/>
            </a:endParaRPr>
          </a:p>
          <a:p>
            <a:r>
              <a:rPr lang="en-US" altLang="zh-CN" sz="3200" b="1" dirty="0" smtClean="0">
                <a:latin typeface="楷体" panose="02010609060101010101" pitchFamily="49" charset="-122"/>
                <a:ea typeface="楷体" panose="02010609060101010101" pitchFamily="49" charset="-122"/>
              </a:rPr>
              <a:t>[</a:t>
            </a:r>
            <a:r>
              <a:rPr lang="zh-TW" altLang="zh-CN" sz="3200" b="1" dirty="0" smtClean="0">
                <a:latin typeface="楷体" panose="02010609060101010101" pitchFamily="49" charset="-122"/>
                <a:ea typeface="楷体" panose="02010609060101010101" pitchFamily="49" charset="-122"/>
              </a:rPr>
              <a:t>正宮端正好</a:t>
            </a:r>
            <a:r>
              <a:rPr lang="en-US" altLang="zh-CN" sz="3200" b="1" dirty="0" smtClean="0">
                <a:latin typeface="楷体" panose="02010609060101010101" pitchFamily="49" charset="-122"/>
                <a:ea typeface="楷体" panose="02010609060101010101" pitchFamily="49" charset="-122"/>
              </a:rPr>
              <a:t>]</a:t>
            </a:r>
            <a:r>
              <a:rPr lang="zh-TW" altLang="zh-CN" sz="3200" b="1" dirty="0" smtClean="0">
                <a:latin typeface="楷体" panose="02010609060101010101" pitchFamily="49" charset="-122"/>
                <a:ea typeface="楷体" panose="02010609060101010101" pitchFamily="49" charset="-122"/>
              </a:rPr>
              <a:t>碧雲天，黃葉地，西風緊，北雁南飛。曉來誰染霜林醉。總是離人淚。</a:t>
            </a:r>
            <a:endParaRPr lang="zh-CN" altLang="zh-CN" sz="3200" b="1" dirty="0" smtClean="0">
              <a:latin typeface="楷体" panose="02010609060101010101" pitchFamily="49" charset="-122"/>
              <a:ea typeface="楷体" panose="02010609060101010101" pitchFamily="49" charset="-122"/>
            </a:endParaRPr>
          </a:p>
          <a:p>
            <a:r>
              <a:rPr lang="en-US" altLang="zh-CN" sz="3200" b="1" dirty="0" smtClean="0">
                <a:latin typeface="楷体" panose="02010609060101010101" pitchFamily="49" charset="-122"/>
                <a:ea typeface="楷体" panose="02010609060101010101" pitchFamily="49" charset="-122"/>
              </a:rPr>
              <a:t>[</a:t>
            </a:r>
            <a:r>
              <a:rPr lang="zh-TW" altLang="zh-CN" sz="3200" b="1" dirty="0" smtClean="0">
                <a:latin typeface="楷体" panose="02010609060101010101" pitchFamily="49" charset="-122"/>
                <a:ea typeface="楷体" panose="02010609060101010101" pitchFamily="49" charset="-122"/>
              </a:rPr>
              <a:t>叨叨令</a:t>
            </a:r>
            <a:r>
              <a:rPr lang="en-US" altLang="zh-CN" sz="3200" b="1" dirty="0" smtClean="0">
                <a:latin typeface="楷体" panose="02010609060101010101" pitchFamily="49" charset="-122"/>
                <a:ea typeface="楷体" panose="02010609060101010101" pitchFamily="49" charset="-122"/>
              </a:rPr>
              <a:t>]</a:t>
            </a:r>
            <a:r>
              <a:rPr lang="zh-TW" altLang="zh-CN" sz="3200" b="1" dirty="0" smtClean="0">
                <a:latin typeface="楷体" panose="02010609060101010101" pitchFamily="49" charset="-122"/>
                <a:ea typeface="楷体" panose="02010609060101010101" pitchFamily="49" charset="-122"/>
              </a:rPr>
              <a:t>：見安排著車兒、馬兒，不由人熬熬煎煎的氣；有甚麼心情花兒、靨兒，打扮得嬌嬌滴滴的媚；準備著被兒、枕兒，則索昏昏沉沉的睡；從今兒衫兒袖兒，揾濕作重重疊疊的淚。兀得不悶殺人也麼歌，兀得不悶殺人也麼哥。久已後書兒、信兒，索與我恓恓惶惶的寄</a:t>
            </a:r>
            <a:r>
              <a:rPr lang="zh-TW" altLang="zh-CN" sz="3200" b="1" dirty="0" smtClean="0"/>
              <a:t>。</a:t>
            </a:r>
            <a:endParaRPr lang="zh-CN" altLang="zh-CN" sz="3200" b="1" dirty="0" smtClean="0"/>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200" b="1" dirty="0" smtClean="0">
                <a:latin typeface="宋体" panose="02010600030101010101" pitchFamily="2" charset="-122"/>
                <a:ea typeface="宋体" panose="02010600030101010101" pitchFamily="2" charset="-122"/>
              </a:rPr>
              <a:t>“文不甚深，言不甚俗”：</a:t>
            </a:r>
            <a:r>
              <a:rPr lang="en-US" altLang="zh-CN" sz="3200" b="1" dirty="0" smtClean="0">
                <a:latin typeface="宋体" panose="02010600030101010101" pitchFamily="2" charset="-122"/>
                <a:ea typeface="宋体" panose="02010600030101010101" pitchFamily="2" charset="-122"/>
              </a:rPr>
              <a:t>《</a:t>
            </a:r>
            <a:r>
              <a:rPr lang="zh-CN" altLang="en-US" sz="3200" b="1" dirty="0" smtClean="0">
                <a:latin typeface="宋体" panose="02010600030101010101" pitchFamily="2" charset="-122"/>
                <a:ea typeface="宋体" panose="02010600030101010101" pitchFamily="2" charset="-122"/>
              </a:rPr>
              <a:t>三國志通俗演義</a:t>
            </a:r>
            <a:r>
              <a:rPr lang="en-US" altLang="zh-CN" sz="3200" b="1" dirty="0" smtClean="0">
                <a:latin typeface="宋体" panose="02010600030101010101" pitchFamily="2" charset="-122"/>
                <a:ea typeface="宋体" panose="02010600030101010101" pitchFamily="2" charset="-122"/>
              </a:rPr>
              <a:t>》</a:t>
            </a:r>
            <a:r>
              <a:rPr lang="zh-CN" altLang="en-US" sz="3200" b="1" dirty="0" smtClean="0">
                <a:latin typeface="宋体" panose="02010600030101010101" pitchFamily="2" charset="-122"/>
                <a:ea typeface="宋体" panose="02010600030101010101" pitchFamily="2" charset="-122"/>
              </a:rPr>
              <a:t>（羅貫中）</a:t>
            </a:r>
            <a:endParaRPr lang="en-US" altLang="zh-CN" sz="3200" b="1" dirty="0" smtClean="0">
              <a:latin typeface="宋体" panose="02010600030101010101" pitchFamily="2" charset="-122"/>
              <a:ea typeface="宋体" panose="02010600030101010101" pitchFamily="2" charset="-122"/>
            </a:endParaRPr>
          </a:p>
          <a:p>
            <a:r>
              <a:rPr lang="zh-CN" altLang="en-US" sz="3200" b="1" dirty="0" smtClean="0">
                <a:latin typeface="楷体" panose="02010609060101010101" pitchFamily="49" charset="-122"/>
                <a:ea typeface="楷体" panose="02010609060101010101" pitchFamily="49" charset="-122"/>
              </a:rPr>
              <a:t>七實三虛</a:t>
            </a:r>
            <a:r>
              <a:rPr lang="zh-CN" altLang="en-US" sz="3200" b="1" dirty="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史實、傳說、民間說話</a:t>
            </a:r>
            <a:r>
              <a:rPr lang="zh-CN" altLang="en-US" sz="3200" b="1" dirty="0" smtClean="0">
                <a:latin typeface="楷体" panose="02010609060101010101" pitchFamily="49" charset="-122"/>
                <a:ea typeface="楷体" panose="02010609060101010101" pitchFamily="49" charset="-122"/>
              </a:rPr>
              <a:t>）</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平話</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雜劇</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演義。</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以蜀漢為中心。</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“陳壽作</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三國志</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，辭多勸戒，明乎得失，有益風化。”（</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晉書</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本傳）</a:t>
            </a:r>
            <a:endParaRPr lang="en-US" altLang="zh-CN" sz="3200" b="1" dirty="0" smtClean="0">
              <a:latin typeface="楷体" panose="02010609060101010101" pitchFamily="49" charset="-122"/>
              <a:ea typeface="楷体" panose="02010609060101010101" pitchFamily="49" charset="-122"/>
            </a:endParaRPr>
          </a:p>
          <a:p>
            <a:r>
              <a:rPr lang="zh-CN" altLang="en-US" sz="3200" b="1" dirty="0">
                <a:latin typeface="楷体" panose="02010609060101010101" pitchFamily="49" charset="-122"/>
                <a:ea typeface="楷体" panose="02010609060101010101" pitchFamily="49" charset="-122"/>
              </a:rPr>
              <a:t>擁劉反曹</a:t>
            </a:r>
            <a:r>
              <a:rPr lang="zh-CN" altLang="en-US" sz="3200" b="1" dirty="0" smtClean="0">
                <a:latin typeface="楷体" panose="02010609060101010101" pitchFamily="49" charset="-122"/>
                <a:ea typeface="楷体" panose="02010609060101010101" pitchFamily="49" charset="-122"/>
              </a:rPr>
              <a:t>（劉寬厚仁義、曹則陰</a:t>
            </a:r>
            <a:r>
              <a:rPr lang="zh-CN" altLang="en-US" sz="3200" b="1" dirty="0">
                <a:latin typeface="楷体" panose="02010609060101010101" pitchFamily="49" charset="-122"/>
                <a:ea typeface="楷体" panose="02010609060101010101" pitchFamily="49" charset="-122"/>
              </a:rPr>
              <a:t>險狡詐）</a:t>
            </a:r>
            <a:endParaRPr lang="en-US" altLang="zh-CN" sz="3200" b="1" dirty="0">
              <a:latin typeface="楷体" panose="02010609060101010101" pitchFamily="49" charset="-122"/>
              <a:ea typeface="楷体" panose="02010609060101010101" pitchFamily="49" charset="-122"/>
            </a:endParaRPr>
          </a:p>
          <a:p>
            <a:endParaRPr lang="en-US" altLang="zh-CN" sz="3200" b="1" dirty="0" smtClean="0">
              <a:latin typeface="楷体" panose="02010609060101010101" pitchFamily="49" charset="-122"/>
              <a:ea typeface="楷体" panose="02010609060101010101" pitchFamily="49" charset="-122"/>
            </a:endParaRPr>
          </a:p>
          <a:p>
            <a:endParaRPr lang="en-US" altLang="zh-CN" sz="3200" dirty="0" smtClean="0"/>
          </a:p>
          <a:p>
            <a:endParaRPr lang="zh-CN" altLang="en-US" sz="3200" dirty="0"/>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200" b="1" dirty="0">
                <a:latin typeface="宋体" panose="02010600030101010101" pitchFamily="2" charset="-122"/>
                <a:ea typeface="宋体" panose="02010600030101010101" pitchFamily="2" charset="-122"/>
              </a:rPr>
              <a:t>“史记而下，便是此书”</a:t>
            </a:r>
            <a:r>
              <a:rPr lang="zh-CN" altLang="zh-CN" sz="3200" b="1" dirty="0" smtClean="0">
                <a:latin typeface="宋体" panose="02010600030101010101" pitchFamily="2" charset="-122"/>
                <a:ea typeface="宋体" panose="02010600030101010101" pitchFamily="2" charset="-122"/>
              </a:rPr>
              <a:t>：《忠</a:t>
            </a:r>
            <a:r>
              <a:rPr lang="zh-CN" altLang="en-US" sz="3200" b="1" dirty="0" smtClean="0">
                <a:latin typeface="宋体" panose="02010600030101010101" pitchFamily="2" charset="-122"/>
                <a:ea typeface="宋体" panose="02010600030101010101" pitchFamily="2" charset="-122"/>
              </a:rPr>
              <a:t>義</a:t>
            </a:r>
            <a:r>
              <a:rPr lang="zh-CN" altLang="zh-CN" sz="3200" b="1" dirty="0" smtClean="0">
                <a:latin typeface="宋体" panose="02010600030101010101" pitchFamily="2" charset="-122"/>
                <a:ea typeface="宋体" panose="02010600030101010101" pitchFamily="2" charset="-122"/>
              </a:rPr>
              <a:t>水</a:t>
            </a:r>
            <a:r>
              <a:rPr lang="zh-CN" altLang="en-US" sz="3200" b="1" dirty="0" smtClean="0">
                <a:latin typeface="宋体" panose="02010600030101010101" pitchFamily="2" charset="-122"/>
                <a:ea typeface="宋体" panose="02010600030101010101" pitchFamily="2" charset="-122"/>
              </a:rPr>
              <a:t>滸傳</a:t>
            </a:r>
            <a:r>
              <a:rPr lang="zh-CN" altLang="zh-CN" sz="3200" b="1" dirty="0" smtClean="0">
                <a:latin typeface="宋体" panose="02010600030101010101" pitchFamily="2" charset="-122"/>
                <a:ea typeface="宋体" panose="02010600030101010101" pitchFamily="2" charset="-122"/>
              </a:rPr>
              <a:t>》</a:t>
            </a:r>
            <a:r>
              <a:rPr lang="zh-CN" altLang="en-US" sz="3200" b="1" dirty="0" smtClean="0">
                <a:latin typeface="宋体" panose="02010600030101010101" pitchFamily="2" charset="-122"/>
                <a:ea typeface="宋体" panose="02010600030101010101" pitchFamily="2" charset="-122"/>
              </a:rPr>
              <a:t>（施耐庵）</a:t>
            </a:r>
            <a:endParaRPr lang="en-US" altLang="zh-CN" sz="3200" b="1" dirty="0" smtClean="0">
              <a:latin typeface="宋体" panose="02010600030101010101" pitchFamily="2" charset="-122"/>
              <a:ea typeface="宋体" panose="02010600030101010101" pitchFamily="2" charset="-122"/>
            </a:endParaRPr>
          </a:p>
          <a:p>
            <a:r>
              <a:rPr lang="zh-CN" altLang="en-US" sz="3200" b="1" dirty="0" smtClean="0">
                <a:latin typeface="楷体" panose="02010609060101010101" pitchFamily="49" charset="-122"/>
                <a:ea typeface="楷体" panose="02010609060101010101" pitchFamily="49" charset="-122"/>
              </a:rPr>
              <a:t>從史實、話本、水滸戲到小說。</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替天行道與忠義雙全。</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江湖好漢梁山聚義的分析：</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各寨強人：少華山朱武等、清風山燕順等、白虎山孔明孔亮、桃花山李忠等。</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江湖游士：張青、孫二娘、時遷等。</a:t>
            </a:r>
            <a:endParaRPr lang="en-US" altLang="zh-CN" sz="3200" b="1" dirty="0" smtClean="0">
              <a:latin typeface="楷体" panose="02010609060101010101" pitchFamily="49" charset="-122"/>
              <a:ea typeface="楷体" panose="02010609060101010101" pitchFamily="49" charset="-122"/>
            </a:endParaRPr>
          </a:p>
          <a:p>
            <a:endParaRPr lang="en-US" altLang="zh-CN" sz="3200" b="1" dirty="0" smtClean="0">
              <a:latin typeface="楷体" panose="02010609060101010101" pitchFamily="49" charset="-122"/>
              <a:ea typeface="楷体" panose="02010609060101010101" pitchFamily="49" charset="-122"/>
            </a:endParaRPr>
          </a:p>
          <a:p>
            <a:endParaRPr lang="en-US" altLang="zh-CN" sz="3200" b="1" dirty="0">
              <a:latin typeface="楷体" panose="02010609060101010101" pitchFamily="49" charset="-122"/>
              <a:ea typeface="楷体" panose="02010609060101010101" pitchFamily="49" charset="-122"/>
            </a:endParaRPr>
          </a:p>
          <a:p>
            <a:endParaRPr lang="zh-CN" altLang="en-US" sz="3200" b="1" dirty="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3531304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200" b="1" dirty="0" smtClean="0">
                <a:latin typeface="楷体" panose="02010609060101010101" pitchFamily="49" charset="-122"/>
                <a:ea typeface="楷体" panose="02010609060101010101" pitchFamily="49" charset="-122"/>
              </a:rPr>
              <a:t>地方勢力：晁蓋、施恩、史進、揭陽三霸。</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下層官吏：宋江、花榮、林沖、楊志、戴宗、魯智深等。</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富豪與失勢貴族：盧俊義、柴進。</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喫官司被逼上梁山者：武松、解珍解寶、石秀、李逵等。</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被俘官軍將領：黃信、呼延灼、扈三娘、關勝、董平等。</a:t>
            </a:r>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dirty="0"/>
          </a:p>
        </p:txBody>
      </p:sp>
    </p:spTree>
    <p:extLst>
      <p:ext uri="{BB962C8B-B14F-4D97-AF65-F5344CB8AC3E}">
        <p14:creationId xmlns:p14="http://schemas.microsoft.com/office/powerpoint/2010/main" val="17729734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200" b="1" dirty="0">
                <a:latin typeface="宋体" panose="02010600030101010101" pitchFamily="2" charset="-122"/>
                <a:ea typeface="宋体" panose="02010600030101010101" pitchFamily="2" charset="-122"/>
              </a:rPr>
              <a:t>江湖</a:t>
            </a:r>
            <a:r>
              <a:rPr lang="zh-CN" altLang="en-US" sz="3200" b="1" dirty="0">
                <a:latin typeface="宋体" panose="02010600030101010101" pitchFamily="2" charset="-122"/>
                <a:ea typeface="宋体" panose="02010600030101010101" pitchFamily="2" charset="-122"/>
              </a:rPr>
              <a:t>俠</a:t>
            </a:r>
            <a:r>
              <a:rPr lang="zh-CN" altLang="zh-CN" sz="3200" b="1" dirty="0">
                <a:latin typeface="宋体" panose="02010600030101010101" pitchFamily="2" charset="-122"/>
                <a:ea typeface="宋体" panose="02010600030101010101" pitchFamily="2" charset="-122"/>
              </a:rPr>
              <a:t>士的神</a:t>
            </a:r>
            <a:r>
              <a:rPr lang="zh-CN" altLang="en-US" sz="3200" b="1" dirty="0">
                <a:latin typeface="宋体" panose="02010600030101010101" pitchFamily="2" charset="-122"/>
                <a:ea typeface="宋体" panose="02010600030101010101" pitchFamily="2" charset="-122"/>
              </a:rPr>
              <a:t>話</a:t>
            </a:r>
            <a:r>
              <a:rPr lang="zh-CN" altLang="zh-CN" sz="3200" b="1" dirty="0">
                <a:latin typeface="宋体" panose="02010600030101010101" pitchFamily="2" charset="-122"/>
                <a:ea typeface="宋体" panose="02010600030101010101" pitchFamily="2" charset="-122"/>
              </a:rPr>
              <a:t>和童</a:t>
            </a:r>
            <a:r>
              <a:rPr lang="zh-CN" altLang="en-US" sz="3200" b="1" dirty="0">
                <a:latin typeface="宋体" panose="02010600030101010101" pitchFamily="2" charset="-122"/>
                <a:ea typeface="宋体" panose="02010600030101010101" pitchFamily="2" charset="-122"/>
              </a:rPr>
              <a:t>話</a:t>
            </a:r>
            <a:r>
              <a:rPr lang="zh-CN" altLang="zh-CN" sz="3200" b="1" dirty="0">
                <a:latin typeface="宋体" panose="02010600030101010101" pitchFamily="2" charset="-122"/>
                <a:ea typeface="宋体" panose="02010600030101010101" pitchFamily="2" charset="-122"/>
              </a:rPr>
              <a:t>：</a:t>
            </a:r>
            <a:r>
              <a:rPr lang="zh-CN" altLang="zh-CN" sz="3200" b="1" dirty="0" smtClean="0">
                <a:latin typeface="宋体" panose="02010600030101010101" pitchFamily="2" charset="-122"/>
                <a:ea typeface="宋体" panose="02010600030101010101" pitchFamily="2" charset="-122"/>
              </a:rPr>
              <a:t>《西</a:t>
            </a:r>
            <a:r>
              <a:rPr lang="zh-CN" altLang="en-US" sz="3200" b="1" dirty="0" smtClean="0">
                <a:latin typeface="宋体" panose="02010600030101010101" pitchFamily="2" charset="-122"/>
                <a:ea typeface="宋体" panose="02010600030101010101" pitchFamily="2" charset="-122"/>
              </a:rPr>
              <a:t>遊記</a:t>
            </a:r>
            <a:r>
              <a:rPr lang="zh-CN" altLang="zh-CN" sz="3200" b="1" dirty="0" smtClean="0">
                <a:latin typeface="宋体" panose="02010600030101010101" pitchFamily="2" charset="-122"/>
                <a:ea typeface="宋体" panose="02010600030101010101" pitchFamily="2" charset="-122"/>
              </a:rPr>
              <a:t>》</a:t>
            </a:r>
            <a:r>
              <a:rPr lang="zh-CN" altLang="en-US" sz="3200" b="1" dirty="0" smtClean="0">
                <a:latin typeface="宋体" panose="02010600030101010101" pitchFamily="2" charset="-122"/>
                <a:ea typeface="宋体" panose="02010600030101010101" pitchFamily="2" charset="-122"/>
              </a:rPr>
              <a:t>（吳承恩）</a:t>
            </a:r>
            <a:endParaRPr lang="en-US" altLang="zh-CN" sz="3200" b="1" dirty="0" smtClean="0">
              <a:latin typeface="宋体" panose="02010600030101010101" pitchFamily="2" charset="-122"/>
              <a:ea typeface="宋体" panose="02010600030101010101" pitchFamily="2" charset="-122"/>
            </a:endParaRPr>
          </a:p>
          <a:p>
            <a:r>
              <a:rPr lang="zh-CN" altLang="en-US" sz="3200" b="1" dirty="0" smtClean="0">
                <a:latin typeface="楷体" panose="02010609060101010101" pitchFamily="49" charset="-122"/>
                <a:ea typeface="楷体" panose="02010609060101010101" pitchFamily="49" charset="-122"/>
              </a:rPr>
              <a:t>從取經史實、說話到小說。</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宗教精神（三教融合）</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江湖俠士的神話</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童話世界。</a:t>
            </a:r>
            <a:endParaRPr lang="en-US" altLang="zh-CN" sz="3200" b="1" dirty="0" smtClean="0">
              <a:latin typeface="楷体" panose="02010609060101010101" pitchFamily="49" charset="-122"/>
              <a:ea typeface="楷体" panose="02010609060101010101" pitchFamily="49" charset="-122"/>
            </a:endParaRPr>
          </a:p>
          <a:p>
            <a:endParaRPr lang="en-US" altLang="zh-CN" sz="3200" b="1" dirty="0">
              <a:latin typeface="楷体" panose="02010609060101010101" pitchFamily="49" charset="-122"/>
              <a:ea typeface="楷体" panose="02010609060101010101" pitchFamily="49" charset="-122"/>
            </a:endParaRPr>
          </a:p>
          <a:p>
            <a:endParaRPr lang="zh-CN" altLang="en-US" sz="3200" b="1" dirty="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2416602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200" b="1" dirty="0">
                <a:latin typeface="宋体" panose="02010600030101010101" pitchFamily="2" charset="-122"/>
                <a:ea typeface="宋体" panose="02010600030101010101" pitchFamily="2" charset="-122"/>
              </a:rPr>
              <a:t>“寄意於</a:t>
            </a:r>
            <a:r>
              <a:rPr lang="zh-CN" altLang="en-US" sz="3200" b="1" dirty="0">
                <a:latin typeface="宋体" panose="02010600030101010101" pitchFamily="2" charset="-122"/>
                <a:ea typeface="宋体" panose="02010600030101010101" pitchFamily="2" charset="-122"/>
              </a:rPr>
              <a:t>時</a:t>
            </a:r>
            <a:r>
              <a:rPr lang="zh-CN" altLang="zh-CN" sz="3200" b="1" dirty="0">
                <a:latin typeface="宋体" panose="02010600030101010101" pitchFamily="2" charset="-122"/>
                <a:ea typeface="宋体" panose="02010600030101010101" pitchFamily="2" charset="-122"/>
              </a:rPr>
              <a:t>俗”的</a:t>
            </a:r>
            <a:r>
              <a:rPr lang="zh-CN" altLang="zh-CN" sz="3200" b="1" dirty="0" smtClean="0">
                <a:latin typeface="宋体" panose="02010600030101010101" pitchFamily="2" charset="-122"/>
                <a:ea typeface="宋体" panose="02010600030101010101" pitchFamily="2" charset="-122"/>
              </a:rPr>
              <a:t>《金瓶梅</a:t>
            </a:r>
            <a:r>
              <a:rPr lang="zh-CN" altLang="en-US" sz="3200" b="1" dirty="0" smtClean="0">
                <a:latin typeface="宋体" panose="02010600030101010101" pitchFamily="2" charset="-122"/>
                <a:ea typeface="宋体" panose="02010600030101010101" pitchFamily="2" charset="-122"/>
              </a:rPr>
              <a:t>詞話</a:t>
            </a:r>
            <a:r>
              <a:rPr lang="zh-CN" altLang="zh-CN" sz="3200" b="1" dirty="0" smtClean="0">
                <a:latin typeface="宋体" panose="02010600030101010101" pitchFamily="2" charset="-122"/>
                <a:ea typeface="宋体" panose="02010600030101010101" pitchFamily="2" charset="-122"/>
              </a:rPr>
              <a:t>》</a:t>
            </a:r>
            <a:r>
              <a:rPr lang="zh-CN" altLang="en-US" sz="3200" b="1" dirty="0" smtClean="0">
                <a:latin typeface="宋体" panose="02010600030101010101" pitchFamily="2" charset="-122"/>
                <a:ea typeface="宋体" panose="02010600030101010101" pitchFamily="2" charset="-122"/>
              </a:rPr>
              <a:t>（蘭陵笑笑生）</a:t>
            </a:r>
            <a:endParaRPr lang="en-US" altLang="zh-CN" sz="3200" b="1" dirty="0" smtClean="0">
              <a:latin typeface="宋体" panose="02010600030101010101" pitchFamily="2" charset="-122"/>
              <a:ea typeface="宋体" panose="02010600030101010101" pitchFamily="2" charset="-122"/>
            </a:endParaRPr>
          </a:p>
          <a:p>
            <a:r>
              <a:rPr lang="zh-CN" altLang="en-US" sz="3200" b="1" dirty="0" smtClean="0">
                <a:latin typeface="楷体" panose="02010609060101010101" pitchFamily="49" charset="-122"/>
                <a:ea typeface="楷体" panose="02010609060101010101" pitchFamily="49" charset="-122"/>
              </a:rPr>
              <a:t>“無非明人倫，戒淫奔，分淑慝，化善惡，知盛衰消長之機，取報應輪回之事，如在目前。”（欣欣子序）</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財色的恣狂與幻滅。</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市井之常談，閨房之碎語。</a:t>
            </a:r>
            <a:endParaRPr lang="en-US" altLang="zh-CN" sz="3200" b="1" dirty="0">
              <a:latin typeface="楷体" panose="02010609060101010101" pitchFamily="49" charset="-122"/>
              <a:ea typeface="楷体" panose="02010609060101010101" pitchFamily="49" charset="-122"/>
            </a:endParaRPr>
          </a:p>
          <a:p>
            <a:endParaRPr lang="zh-CN" altLang="en-US" sz="3200" b="1" dirty="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1332626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200" b="1" dirty="0" smtClean="0">
                <a:latin typeface="楷体" panose="02010609060101010101" pitchFamily="49" charset="-122"/>
                <a:ea typeface="楷体" panose="02010609060101010101" pitchFamily="49" charset="-122"/>
              </a:rPr>
              <a:t>“到了明日，常時節早起身尋了應伯爵，來到一個酒店里。只見小小茅檐兒，靠著一灣流水，門前綠蔭中露出酒望子來，五七個火家，搬酒搬肉不住地走。店裏橫著一張柜臺，掛幾樣鮮魚鵝鴨之類，倒潔凈可坐，便請伯爵店裏吃三杯去。”（五十六回）</a:t>
            </a:r>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016513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200" b="1" dirty="0" smtClean="0">
                <a:latin typeface="宋体" panose="02010600030101010101" pitchFamily="2" charset="-122"/>
                <a:ea typeface="宋体" panose="02010600030101010101" pitchFamily="2" charset="-122"/>
              </a:rPr>
              <a:t>“滿紙荒唐言，一把辛酸淚。都云作者癡，誰解其中味？”</a:t>
            </a:r>
            <a:r>
              <a:rPr lang="zh-CN" altLang="en-US" sz="3200" b="1" dirty="0" smtClean="0">
                <a:latin typeface="宋体" panose="02010600030101010101" pitchFamily="2" charset="-122"/>
                <a:ea typeface="宋体" panose="02010600030101010101" pitchFamily="2" charset="-122"/>
              </a:rPr>
              <a:t>說不盡的</a:t>
            </a:r>
            <a:r>
              <a:rPr lang="en-US" altLang="zh-CN" sz="3200" b="1" dirty="0" smtClean="0">
                <a:latin typeface="宋体" panose="02010600030101010101" pitchFamily="2" charset="-122"/>
                <a:ea typeface="宋体" panose="02010600030101010101" pitchFamily="2" charset="-122"/>
              </a:rPr>
              <a:t>《</a:t>
            </a:r>
            <a:r>
              <a:rPr lang="zh-CN" altLang="en-US" sz="3200" b="1" dirty="0" smtClean="0">
                <a:latin typeface="宋体" panose="02010600030101010101" pitchFamily="2" charset="-122"/>
                <a:ea typeface="宋体" panose="02010600030101010101" pitchFamily="2" charset="-122"/>
              </a:rPr>
              <a:t>紅樓夢</a:t>
            </a:r>
            <a:r>
              <a:rPr lang="en-US" altLang="zh-CN" sz="3200" b="1" dirty="0" smtClean="0">
                <a:latin typeface="宋体" panose="02010600030101010101" pitchFamily="2" charset="-122"/>
                <a:ea typeface="宋体" panose="02010600030101010101" pitchFamily="2" charset="-122"/>
              </a:rPr>
              <a:t>》</a:t>
            </a:r>
          </a:p>
          <a:p>
            <a:r>
              <a:rPr lang="zh-CN" altLang="en-US" sz="3200" b="1" dirty="0">
                <a:latin typeface="楷体" panose="02010609060101010101" pitchFamily="49" charset="-122"/>
                <a:ea typeface="楷体" panose="02010609060101010101" pitchFamily="49" charset="-122"/>
              </a:rPr>
              <a:t>王國維美學研究（</a:t>
            </a:r>
            <a:r>
              <a:rPr lang="zh-CN" altLang="en-US" sz="3200" b="1" dirty="0" smtClean="0">
                <a:latin typeface="楷体" panose="02010609060101010101" pitchFamily="49" charset="-122"/>
                <a:ea typeface="楷体" panose="02010609060101010101" pitchFamily="49" charset="-122"/>
              </a:rPr>
              <a:t>玉</a:t>
            </a:r>
            <a:r>
              <a:rPr lang="en-US" altLang="zh-CN" sz="3200" b="1" dirty="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欲</a:t>
            </a:r>
            <a:r>
              <a:rPr lang="zh-CN" altLang="en-US" sz="3200" b="1" dirty="0">
                <a:latin typeface="楷体" panose="02010609060101010101" pitchFamily="49" charset="-122"/>
                <a:ea typeface="楷体" panose="02010609060101010101" pitchFamily="49" charset="-122"/>
              </a:rPr>
              <a:t>）。</a:t>
            </a:r>
            <a:endParaRPr lang="en-US" altLang="zh-CN" sz="3200" b="1" dirty="0">
              <a:latin typeface="楷体" panose="02010609060101010101" pitchFamily="49" charset="-122"/>
              <a:ea typeface="楷体" panose="02010609060101010101" pitchFamily="49" charset="-122"/>
            </a:endParaRPr>
          </a:p>
          <a:p>
            <a:r>
              <a:rPr lang="zh-CN" altLang="en-US" sz="3200" b="1" dirty="0">
                <a:latin typeface="楷体" panose="02010609060101010101" pitchFamily="49" charset="-122"/>
                <a:ea typeface="楷体" panose="02010609060101010101" pitchFamily="49" charset="-122"/>
              </a:rPr>
              <a:t>舊紅學索隱派（清世祖與董小宛）。</a:t>
            </a:r>
            <a:endParaRPr lang="en-US" altLang="zh-CN" sz="3200" b="1" dirty="0">
              <a:latin typeface="楷体" panose="02010609060101010101" pitchFamily="49" charset="-122"/>
              <a:ea typeface="楷体" panose="02010609060101010101" pitchFamily="49" charset="-122"/>
            </a:endParaRPr>
          </a:p>
          <a:p>
            <a:r>
              <a:rPr lang="zh-CN" altLang="en-US" sz="3200" b="1" dirty="0">
                <a:latin typeface="楷体" panose="02010609060101010101" pitchFamily="49" charset="-122"/>
                <a:ea typeface="楷体" panose="02010609060101010101" pitchFamily="49" charset="-122"/>
              </a:rPr>
              <a:t>政治小說（紅、朱明）</a:t>
            </a:r>
            <a:endParaRPr lang="en-US" altLang="zh-CN" sz="3200" b="1" dirty="0">
              <a:latin typeface="楷体" panose="02010609060101010101" pitchFamily="49" charset="-122"/>
              <a:ea typeface="楷体" panose="02010609060101010101" pitchFamily="49" charset="-122"/>
            </a:endParaRPr>
          </a:p>
          <a:p>
            <a:r>
              <a:rPr lang="zh-CN" altLang="en-US" sz="3200" b="1" dirty="0">
                <a:latin typeface="楷体" panose="02010609060101010101" pitchFamily="49" charset="-122"/>
                <a:ea typeface="楷体" panose="02010609060101010101" pitchFamily="49" charset="-122"/>
              </a:rPr>
              <a:t>新紅學（胡適等自傳說）</a:t>
            </a:r>
            <a:endParaRPr lang="en-US" altLang="zh-CN" sz="3200" b="1" dirty="0">
              <a:latin typeface="楷体" panose="02010609060101010101" pitchFamily="49" charset="-122"/>
              <a:ea typeface="楷体" panose="02010609060101010101" pitchFamily="49" charset="-122"/>
            </a:endParaRPr>
          </a:p>
          <a:p>
            <a:r>
              <a:rPr lang="zh-CN" altLang="en-US" sz="3200" b="1" dirty="0">
                <a:latin typeface="楷体" panose="02010609060101010101" pitchFamily="49" charset="-122"/>
                <a:ea typeface="楷体" panose="02010609060101010101" pitchFamily="49" charset="-122"/>
              </a:rPr>
              <a:t>階級斗爭說（李希凡、藍翎）</a:t>
            </a:r>
            <a:endParaRPr lang="en-US" altLang="zh-CN" sz="3200" b="1" dirty="0">
              <a:latin typeface="楷体" panose="02010609060101010101" pitchFamily="49" charset="-122"/>
              <a:ea typeface="楷体" panose="02010609060101010101" pitchFamily="49" charset="-122"/>
            </a:endParaRPr>
          </a:p>
          <a:p>
            <a:r>
              <a:rPr lang="zh-CN" altLang="en-US" sz="3200" b="1" dirty="0">
                <a:latin typeface="楷体" panose="02010609060101010101" pitchFamily="49" charset="-122"/>
                <a:ea typeface="楷体" panose="02010609060101010101" pitchFamily="49" charset="-122"/>
              </a:rPr>
              <a:t>文學研究。</a:t>
            </a:r>
            <a:endParaRPr lang="en-US" altLang="zh-CN" sz="3200" b="1" dirty="0">
              <a:latin typeface="楷体" panose="02010609060101010101" pitchFamily="49" charset="-122"/>
              <a:ea typeface="楷体" panose="02010609060101010101" pitchFamily="49" charset="-122"/>
            </a:endParaRPr>
          </a:p>
          <a:p>
            <a:endParaRPr lang="en-US" altLang="zh-CN" sz="3200" b="1" dirty="0" smtClean="0">
              <a:latin typeface="宋体" panose="02010600030101010101" pitchFamily="2" charset="-122"/>
              <a:ea typeface="宋体" panose="02010600030101010101" pitchFamily="2"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sz="3200" b="1" dirty="0" smtClean="0">
                <a:latin typeface="楷体" panose="02010609060101010101" pitchFamily="49" charset="-122"/>
                <a:ea typeface="楷体" panose="02010609060101010101" pitchFamily="49" charset="-122"/>
              </a:rPr>
              <a:t>榮、寧二府的衰敗和空色的幻滅。</a:t>
            </a:r>
            <a:endParaRPr lang="en-US" altLang="zh-CN" sz="3200" b="1" dirty="0" smtClean="0">
              <a:latin typeface="楷体" panose="02010609060101010101" pitchFamily="49" charset="-122"/>
              <a:ea typeface="楷体" panose="02010609060101010101" pitchFamily="49" charset="-122"/>
            </a:endParaRPr>
          </a:p>
          <a:p>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好了歌</a:t>
            </a:r>
            <a:r>
              <a:rPr lang="en-US" altLang="zh-CN" sz="3200" b="1" dirty="0" smtClean="0">
                <a:latin typeface="楷体" panose="02010609060101010101" pitchFamily="49" charset="-122"/>
                <a:ea typeface="楷体" panose="02010609060101010101" pitchFamily="49" charset="-122"/>
              </a:rPr>
              <a:t>》</a:t>
            </a:r>
            <a:r>
              <a:rPr lang="zh-CN" altLang="en-US" sz="3200" b="1" dirty="0" smtClean="0">
                <a:latin typeface="楷体" panose="02010609060101010101" pitchFamily="49" charset="-122"/>
                <a:ea typeface="楷体" panose="02010609060101010101" pitchFamily="49" charset="-122"/>
              </a:rPr>
              <a:t>：“世人都曉神仙好，惟有功名忘不了，古今將相誰見了，荒冢一堆草沒了；世人都曉神仙好，只有金銀忘不了，終朝只恨聚無多，及到多時眼閉了；世人都曉神仙好，只有姣妻忘不了，君生日日說恩情，君死又隨人去了；世人都曉神仙好，只有兒孫忘不了，癡心父母古來多，孝順子孫誰見了。”</a:t>
            </a:r>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4873984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200" b="1" dirty="0" smtClean="0">
                <a:latin typeface="楷体" panose="02010609060101010101" pitchFamily="49" charset="-122"/>
                <a:ea typeface="楷体" panose="02010609060101010101" pitchFamily="49" charset="-122"/>
              </a:rPr>
              <a:t>“</a:t>
            </a:r>
            <a:r>
              <a:rPr lang="zh-CN" altLang="zh-CN" sz="3200" b="1" dirty="0">
                <a:latin typeface="楷体" panose="02010609060101010101" pitchFamily="49" charset="-122"/>
                <a:ea typeface="楷体" panose="02010609060101010101" pitchFamily="49" charset="-122"/>
              </a:rPr>
              <a:t>此開卷第一回也。作者自云曾經歷過一番夢幻之後，故将真事隱去，而借通靈之說，撰此《石頭記》一書也。（略）但書中所記何人何事？——自己又云：今風塵碌碌，一事無成，忽念及當日所有之女子，一一細考較去，覺其行止見識皆出我之上：我堂堂鬚眉，誠不若彼裙釵；我實愧則有馀，悔又無益，大無可如何之日也。</a:t>
            </a:r>
            <a:endParaRPr lang="zh-CN" altLang="en-US" sz="3200" b="1" dirty="0">
              <a:latin typeface="楷体" panose="02010609060101010101" pitchFamily="49" charset="-122"/>
              <a:ea typeface="楷体" panose="02010609060101010101" pitchFamily="49" charset="-122"/>
            </a:endParaRPr>
          </a:p>
          <a:p>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54541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600" b="1" dirty="0" smtClean="0">
                <a:latin typeface="宋体" panose="02010600030101010101" pitchFamily="2" charset="-122"/>
                <a:ea typeface="宋体" panose="02010600030101010101" pitchFamily="2" charset="-122"/>
              </a:rPr>
              <a:t>道與生活日用及其統緒</a:t>
            </a:r>
            <a:endParaRPr lang="en-US" altLang="zh-CN" sz="3600" b="1" dirty="0" smtClean="0">
              <a:latin typeface="宋体" panose="02010600030101010101" pitchFamily="2" charset="-122"/>
              <a:ea typeface="宋体" panose="02010600030101010101" pitchFamily="2" charset="-122"/>
            </a:endParaRPr>
          </a:p>
          <a:p>
            <a:r>
              <a:rPr lang="zh-CN" altLang="en-US" sz="3600" b="1" dirty="0" smtClean="0">
                <a:latin typeface="宋体" panose="02010600030101010101" pitchFamily="2" charset="-122"/>
                <a:ea typeface="宋体" panose="02010600030101010101" pitchFamily="2" charset="-122"/>
              </a:rPr>
              <a:t>韓愈</a:t>
            </a:r>
            <a:r>
              <a:rPr lang="zh-CN" altLang="zh-CN" sz="3600" b="1" dirty="0" smtClean="0">
                <a:latin typeface="宋体" panose="02010600030101010101" pitchFamily="2" charset="-122"/>
                <a:ea typeface="宋体" panose="02010600030101010101" pitchFamily="2" charset="-122"/>
              </a:rPr>
              <a:t>《原道》：</a:t>
            </a:r>
          </a:p>
          <a:p>
            <a:r>
              <a:rPr lang="zh-CN" altLang="en-US" sz="3600" b="1" dirty="0" smtClean="0">
                <a:latin typeface="楷体" panose="02010609060101010101" pitchFamily="49" charset="-122"/>
                <a:ea typeface="楷体" panose="02010609060101010101" pitchFamily="49" charset="-122"/>
              </a:rPr>
              <a:t>“</a:t>
            </a:r>
            <a:r>
              <a:rPr lang="zh-CN" altLang="zh-CN" sz="3600" b="1" dirty="0" smtClean="0">
                <a:latin typeface="楷体" panose="02010609060101010101" pitchFamily="49" charset="-122"/>
                <a:ea typeface="楷体" panose="02010609060101010101" pitchFamily="49" charset="-122"/>
              </a:rPr>
              <a:t>博愛之謂仁，行而宜之之謂義，由是而之焉之謂道，足乎已無待於外之謂德。仁與義為定名，道與德為虚位。故道有君子小人，而德有凶有吉。</a:t>
            </a:r>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200" b="1" dirty="0">
                <a:latin typeface="楷体" panose="02010609060101010101" pitchFamily="49" charset="-122"/>
                <a:ea typeface="楷体" panose="02010609060101010101" pitchFamily="49" charset="-122"/>
              </a:rPr>
              <a:t>當此时，欲将已往所賴天恩祖德，錦衣紈褲之時，飫甘饜肥之日，背父兄教育之恩，負師友規訓之德，以致今日一技無成、半生潦倒之罪，編述一集，以告天下：知我之負罪固多，然閨閣中歷歷有人，萬不可因我之不肖，自護己短，一并使其泯滅也。”</a:t>
            </a:r>
          </a:p>
          <a:p>
            <a:r>
              <a:rPr lang="zh-CN" altLang="zh-CN" sz="3200" b="1" dirty="0">
                <a:latin typeface="楷体" panose="02010609060101010101" pitchFamily="49" charset="-122"/>
                <a:ea typeface="楷体" panose="02010609060101010101" pitchFamily="49" charset="-122"/>
              </a:rPr>
              <a:t>“不过悲喜之情，聚散之迹。”</a:t>
            </a:r>
          </a:p>
          <a:p>
            <a:endParaRPr lang="zh-CN" altLang="en-US" sz="3200"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891095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200" b="1" dirty="0">
                <a:latin typeface="楷体" panose="02010609060101010101" pitchFamily="49" charset="-122"/>
                <a:ea typeface="楷体" panose="02010609060101010101" pitchFamily="49" charset="-122"/>
              </a:rPr>
              <a:t>多情公子與幾個異樣女子。</a:t>
            </a:r>
            <a:endParaRPr lang="en-US" altLang="zh-CN" sz="3200" b="1" dirty="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“無故尋愁覓恨，有時似傻如狂”：寶玉</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“心如比干多一竅，病如西子勝三分”：黛玉</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“冠艷群芳，任是無情也動人”：寶釵</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“脂粉隊裡的英雄”：王熙鳳</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“心比天高，身為下賤”：晴雯</a:t>
            </a:r>
            <a:endParaRPr lang="en-US" altLang="zh-CN" sz="3200" b="1" dirty="0" smtClean="0">
              <a:latin typeface="楷体" panose="02010609060101010101" pitchFamily="49" charset="-122"/>
              <a:ea typeface="楷体" panose="02010609060101010101" pitchFamily="49" charset="-122"/>
            </a:endParaRPr>
          </a:p>
          <a:p>
            <a:r>
              <a:rPr lang="zh-CN" altLang="en-US" sz="3200" b="1" dirty="0" smtClean="0">
                <a:latin typeface="楷体" panose="02010609060101010101" pitchFamily="49" charset="-122"/>
                <a:ea typeface="楷体" panose="02010609060101010101" pitchFamily="49" charset="-122"/>
              </a:rPr>
              <a:t>“闊大寬宏”：史湘雲</a:t>
            </a:r>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2157274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200" b="1" dirty="0" smtClean="0">
                <a:latin typeface="宋体" panose="02010600030101010101" pitchFamily="2" charset="-122"/>
                <a:ea typeface="宋体" panose="02010600030101010101" pitchFamily="2" charset="-122"/>
              </a:rPr>
              <a:t>杜甫</a:t>
            </a:r>
            <a:r>
              <a:rPr lang="en-US" altLang="zh-CN" sz="3200" b="1" dirty="0" smtClean="0">
                <a:latin typeface="宋体" panose="02010600030101010101" pitchFamily="2" charset="-122"/>
                <a:ea typeface="宋体" panose="02010600030101010101" pitchFamily="2" charset="-122"/>
              </a:rPr>
              <a:t>《</a:t>
            </a:r>
            <a:r>
              <a:rPr lang="zh-CN" altLang="en-US" sz="3200" b="1" dirty="0" smtClean="0">
                <a:latin typeface="宋体" panose="02010600030101010101" pitchFamily="2" charset="-122"/>
                <a:ea typeface="宋体" panose="02010600030101010101" pitchFamily="2" charset="-122"/>
              </a:rPr>
              <a:t>觀公孫大娘弟子舞劍器行并序</a:t>
            </a:r>
            <a:r>
              <a:rPr lang="en-US" altLang="zh-CN" sz="3200" b="1" dirty="0" smtClean="0">
                <a:latin typeface="宋体" panose="02010600030101010101" pitchFamily="2" charset="-122"/>
                <a:ea typeface="宋体" panose="02010600030101010101" pitchFamily="2" charset="-122"/>
              </a:rPr>
              <a:t>》</a:t>
            </a:r>
            <a:r>
              <a:rPr lang="zh-CN" altLang="en-US" sz="3200" b="1" dirty="0" smtClean="0">
                <a:latin typeface="宋体" panose="02010600030101010101" pitchFamily="2" charset="-122"/>
                <a:ea typeface="宋体" panose="02010600030101010101" pitchFamily="2" charset="-122"/>
              </a:rPr>
              <a:t>：</a:t>
            </a:r>
            <a:endParaRPr lang="en-US" altLang="zh-CN" sz="3200" b="1" dirty="0" smtClean="0">
              <a:latin typeface="宋体" panose="02010600030101010101" pitchFamily="2" charset="-122"/>
              <a:ea typeface="宋体" panose="02010600030101010101" pitchFamily="2" charset="-122"/>
            </a:endParaRPr>
          </a:p>
          <a:p>
            <a:r>
              <a:rPr lang="zh-TW" altLang="en-US" sz="3200" b="1" dirty="0" smtClean="0">
                <a:latin typeface="楷体" panose="02010609060101010101" pitchFamily="49" charset="-122"/>
                <a:ea typeface="楷体" panose="02010609060101010101" pitchFamily="49" charset="-122"/>
              </a:rPr>
              <a:t>大</a:t>
            </a:r>
            <a:r>
              <a:rPr lang="zh-CN" altLang="en-US" sz="3200" b="1" dirty="0" smtClean="0">
                <a:latin typeface="楷体" panose="02010609060101010101" pitchFamily="49" charset="-122"/>
                <a:ea typeface="楷体" panose="02010609060101010101" pitchFamily="49" charset="-122"/>
              </a:rPr>
              <a:t>曆</a:t>
            </a:r>
            <a:r>
              <a:rPr lang="zh-TW" altLang="en-US" sz="3200" b="1" dirty="0" smtClean="0">
                <a:latin typeface="楷体" panose="02010609060101010101" pitchFamily="49" charset="-122"/>
                <a:ea typeface="楷体" panose="02010609060101010101" pitchFamily="49" charset="-122"/>
              </a:rPr>
              <a:t>二年十月十九日</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䕫</a:t>
            </a:r>
            <a:r>
              <a:rPr lang="zh-TW" altLang="en-US" sz="3200" b="1" dirty="0">
                <a:latin typeface="楷体" panose="02010609060101010101" pitchFamily="49" charset="-122"/>
                <a:ea typeface="楷体" panose="02010609060101010101" pitchFamily="49" charset="-122"/>
              </a:rPr>
              <a:t>州别駕</a:t>
            </a:r>
            <a:r>
              <a:rPr lang="zh-TW" altLang="en-US" sz="3200" b="1" dirty="0" smtClean="0">
                <a:latin typeface="楷体" panose="02010609060101010101" pitchFamily="49" charset="-122"/>
                <a:ea typeface="楷体" panose="02010609060101010101" pitchFamily="49" charset="-122"/>
              </a:rPr>
              <a:t>元</a:t>
            </a:r>
            <a:r>
              <a:rPr lang="zh-CN" altLang="en-US" sz="3200" b="1" dirty="0" smtClean="0">
                <a:latin typeface="楷体" panose="02010609060101010101" pitchFamily="49" charset="-122"/>
                <a:ea typeface="楷体" panose="02010609060101010101" pitchFamily="49" charset="-122"/>
              </a:rPr>
              <a:t>持</a:t>
            </a:r>
            <a:r>
              <a:rPr lang="zh-TW" altLang="en-US" sz="3200" b="1" dirty="0" smtClean="0">
                <a:latin typeface="楷体" panose="02010609060101010101" pitchFamily="49" charset="-122"/>
                <a:ea typeface="楷体" panose="02010609060101010101" pitchFamily="49" charset="-122"/>
              </a:rPr>
              <a:t>宅見</a:t>
            </a:r>
            <a:r>
              <a:rPr lang="zh-TW" altLang="en-US" sz="3200" b="1" dirty="0">
                <a:latin typeface="楷体" panose="02010609060101010101" pitchFamily="49" charset="-122"/>
                <a:ea typeface="楷体" panose="02010609060101010101" pitchFamily="49" charset="-122"/>
              </a:rPr>
              <a:t>臨潁李十二娘舞劍</a:t>
            </a:r>
            <a:r>
              <a:rPr lang="zh-TW" altLang="en-US" sz="3200" b="1" dirty="0" smtClean="0">
                <a:latin typeface="楷体" panose="02010609060101010101" pitchFamily="49" charset="-122"/>
                <a:ea typeface="楷体" panose="02010609060101010101" pitchFamily="49" charset="-122"/>
              </a:rPr>
              <a:t>噐</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壯</a:t>
            </a:r>
            <a:r>
              <a:rPr lang="zh-TW" altLang="en-US" sz="3200" b="1" dirty="0">
                <a:latin typeface="楷体" panose="02010609060101010101" pitchFamily="49" charset="-122"/>
                <a:ea typeface="楷体" panose="02010609060101010101" pitchFamily="49" charset="-122"/>
              </a:rPr>
              <a:t>其蔚</a:t>
            </a:r>
            <a:r>
              <a:rPr lang="zh-TW" altLang="en-US" sz="3200" b="1" dirty="0" smtClean="0">
                <a:latin typeface="楷体" panose="02010609060101010101" pitchFamily="49" charset="-122"/>
                <a:ea typeface="楷体" panose="02010609060101010101" pitchFamily="49" charset="-122"/>
              </a:rPr>
              <a:t>跂</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問</a:t>
            </a:r>
            <a:r>
              <a:rPr lang="zh-TW" altLang="en-US" sz="3200" b="1" dirty="0">
                <a:latin typeface="楷体" panose="02010609060101010101" pitchFamily="49" charset="-122"/>
                <a:ea typeface="楷体" panose="02010609060101010101" pitchFamily="49" charset="-122"/>
              </a:rPr>
              <a:t>其所</a:t>
            </a:r>
            <a:r>
              <a:rPr lang="zh-TW" altLang="en-US" sz="3200" b="1" dirty="0" smtClean="0">
                <a:latin typeface="楷体" panose="02010609060101010101" pitchFamily="49" charset="-122"/>
                <a:ea typeface="楷体" panose="02010609060101010101" pitchFamily="49" charset="-122"/>
              </a:rPr>
              <a:t>師</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曰</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余</a:t>
            </a:r>
            <a:r>
              <a:rPr lang="zh-TW" altLang="en-US" sz="3200" b="1" dirty="0">
                <a:latin typeface="楷体" panose="02010609060101010101" pitchFamily="49" charset="-122"/>
                <a:ea typeface="楷体" panose="02010609060101010101" pitchFamily="49" charset="-122"/>
              </a:rPr>
              <a:t>公孫大娘弟子</a:t>
            </a:r>
            <a:r>
              <a:rPr lang="zh-TW" altLang="en-US" sz="3200" b="1" dirty="0" smtClean="0">
                <a:latin typeface="楷体" panose="02010609060101010101" pitchFamily="49" charset="-122"/>
                <a:ea typeface="楷体" panose="02010609060101010101" pitchFamily="49" charset="-122"/>
              </a:rPr>
              <a:t>也</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開</a:t>
            </a:r>
            <a:r>
              <a:rPr lang="zh-TW" altLang="en-US" sz="3200" b="1" dirty="0">
                <a:latin typeface="楷体" panose="02010609060101010101" pitchFamily="49" charset="-122"/>
                <a:ea typeface="楷体" panose="02010609060101010101" pitchFamily="49" charset="-122"/>
              </a:rPr>
              <a:t>元三</a:t>
            </a:r>
            <a:r>
              <a:rPr lang="zh-TW" altLang="en-US" sz="3200" b="1" dirty="0" smtClean="0">
                <a:latin typeface="楷体" panose="02010609060101010101" pitchFamily="49" charset="-122"/>
                <a:ea typeface="楷体" panose="02010609060101010101" pitchFamily="49" charset="-122"/>
              </a:rPr>
              <a:t>載</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余</a:t>
            </a:r>
            <a:r>
              <a:rPr lang="zh-TW" altLang="en-US" sz="3200" b="1" dirty="0">
                <a:latin typeface="楷体" panose="02010609060101010101" pitchFamily="49" charset="-122"/>
                <a:ea typeface="楷体" panose="02010609060101010101" pitchFamily="49" charset="-122"/>
              </a:rPr>
              <a:t>尚</a:t>
            </a:r>
            <a:r>
              <a:rPr lang="zh-TW" altLang="en-US" sz="3200" b="1" dirty="0" smtClean="0">
                <a:latin typeface="楷体" panose="02010609060101010101" pitchFamily="49" charset="-122"/>
                <a:ea typeface="楷体" panose="02010609060101010101" pitchFamily="49" charset="-122"/>
              </a:rPr>
              <a:t>童稚</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記</a:t>
            </a:r>
            <a:r>
              <a:rPr lang="zh-TW" altLang="en-US" sz="3200" b="1" dirty="0">
                <a:latin typeface="楷体" panose="02010609060101010101" pitchFamily="49" charset="-122"/>
                <a:ea typeface="楷体" panose="02010609060101010101" pitchFamily="49" charset="-122"/>
              </a:rPr>
              <a:t>於郾城觀公孫氏舞劍噐渾</a:t>
            </a:r>
            <a:r>
              <a:rPr lang="zh-TW" altLang="en-US" sz="3200" b="1" dirty="0" smtClean="0">
                <a:latin typeface="楷体" panose="02010609060101010101" pitchFamily="49" charset="-122"/>
                <a:ea typeface="楷体" panose="02010609060101010101" pitchFamily="49" charset="-122"/>
              </a:rPr>
              <a:t>脫</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瀏</a:t>
            </a:r>
            <a:r>
              <a:rPr lang="zh-TW" altLang="en-US" sz="3200" b="1" dirty="0">
                <a:latin typeface="楷体" panose="02010609060101010101" pitchFamily="49" charset="-122"/>
                <a:ea typeface="楷体" panose="02010609060101010101" pitchFamily="49" charset="-122"/>
              </a:rPr>
              <a:t>灕頓</a:t>
            </a:r>
            <a:r>
              <a:rPr lang="zh-TW" altLang="en-US" sz="3200" b="1" dirty="0" smtClean="0">
                <a:latin typeface="楷体" panose="02010609060101010101" pitchFamily="49" charset="-122"/>
                <a:ea typeface="楷体" panose="02010609060101010101" pitchFamily="49" charset="-122"/>
              </a:rPr>
              <a:t>挫</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獨</a:t>
            </a:r>
            <a:r>
              <a:rPr lang="zh-TW" altLang="en-US" sz="3200" b="1" dirty="0">
                <a:latin typeface="楷体" panose="02010609060101010101" pitchFamily="49" charset="-122"/>
                <a:ea typeface="楷体" panose="02010609060101010101" pitchFamily="49" charset="-122"/>
              </a:rPr>
              <a:t>出冠</a:t>
            </a:r>
            <a:r>
              <a:rPr lang="zh-TW" altLang="en-US" sz="3200" b="1" dirty="0" smtClean="0">
                <a:latin typeface="楷体" panose="02010609060101010101" pitchFamily="49" charset="-122"/>
                <a:ea typeface="楷体" panose="02010609060101010101" pitchFamily="49" charset="-122"/>
              </a:rPr>
              <a:t>時</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自</a:t>
            </a:r>
            <a:r>
              <a:rPr lang="zh-TW" altLang="en-US" sz="3200" b="1" dirty="0">
                <a:latin typeface="楷体" panose="02010609060101010101" pitchFamily="49" charset="-122"/>
                <a:ea typeface="楷体" panose="02010609060101010101" pitchFamily="49" charset="-122"/>
              </a:rPr>
              <a:t>髙頭宜</a:t>
            </a:r>
            <a:r>
              <a:rPr lang="zh-TW" altLang="en-US" sz="3200" b="1" dirty="0" smtClean="0">
                <a:latin typeface="楷体" panose="02010609060101010101" pitchFamily="49" charset="-122"/>
                <a:ea typeface="楷体" panose="02010609060101010101" pitchFamily="49" charset="-122"/>
              </a:rPr>
              <a:t>春</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梨</a:t>
            </a:r>
            <a:r>
              <a:rPr lang="zh-TW" altLang="en-US" sz="3200" b="1" dirty="0">
                <a:latin typeface="楷体" panose="02010609060101010101" pitchFamily="49" charset="-122"/>
                <a:ea typeface="楷体" panose="02010609060101010101" pitchFamily="49" charset="-122"/>
              </a:rPr>
              <a:t>園二伎坊</a:t>
            </a:r>
            <a:r>
              <a:rPr lang="zh-TW" altLang="en-US" sz="3200" b="1" dirty="0" smtClean="0">
                <a:latin typeface="楷体" panose="02010609060101010101" pitchFamily="49" charset="-122"/>
                <a:ea typeface="楷体" panose="02010609060101010101" pitchFamily="49" charset="-122"/>
              </a:rPr>
              <a:t>内人</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洎</a:t>
            </a:r>
            <a:r>
              <a:rPr lang="zh-TW" altLang="en-US" sz="3200" b="1" dirty="0">
                <a:latin typeface="楷体" panose="02010609060101010101" pitchFamily="49" charset="-122"/>
                <a:ea typeface="楷体" panose="02010609060101010101" pitchFamily="49" charset="-122"/>
              </a:rPr>
              <a:t>外</a:t>
            </a:r>
            <a:r>
              <a:rPr lang="zh-TW" altLang="en-US" sz="3200" b="1" dirty="0" smtClean="0">
                <a:latin typeface="楷体" panose="02010609060101010101" pitchFamily="49" charset="-122"/>
                <a:ea typeface="楷体" panose="02010609060101010101" pitchFamily="49" charset="-122"/>
              </a:rPr>
              <a:t>供奉</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曉</a:t>
            </a:r>
            <a:r>
              <a:rPr lang="zh-TW" altLang="en-US" sz="3200" b="1" dirty="0">
                <a:latin typeface="楷体" panose="02010609060101010101" pitchFamily="49" charset="-122"/>
                <a:ea typeface="楷体" panose="02010609060101010101" pitchFamily="49" charset="-122"/>
              </a:rPr>
              <a:t>是舞</a:t>
            </a:r>
            <a:r>
              <a:rPr lang="zh-TW" altLang="en-US" sz="3200" b="1" dirty="0" smtClean="0">
                <a:latin typeface="楷体" panose="02010609060101010101" pitchFamily="49" charset="-122"/>
                <a:ea typeface="楷体" panose="02010609060101010101" pitchFamily="49" charset="-122"/>
              </a:rPr>
              <a:t>者</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聖</a:t>
            </a:r>
            <a:r>
              <a:rPr lang="zh-TW" altLang="en-US" sz="3200" b="1" dirty="0">
                <a:latin typeface="楷体" panose="02010609060101010101" pitchFamily="49" charset="-122"/>
                <a:ea typeface="楷体" panose="02010609060101010101" pitchFamily="49" charset="-122"/>
              </a:rPr>
              <a:t>文神武皇帝</a:t>
            </a:r>
            <a:r>
              <a:rPr lang="zh-TW" altLang="en-US" sz="3200" b="1" dirty="0" smtClean="0">
                <a:latin typeface="楷体" panose="02010609060101010101" pitchFamily="49" charset="-122"/>
                <a:ea typeface="楷体" panose="02010609060101010101" pitchFamily="49" charset="-122"/>
              </a:rPr>
              <a:t>初</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公</a:t>
            </a:r>
            <a:r>
              <a:rPr lang="zh-TW" altLang="en-US" sz="3200" b="1" dirty="0">
                <a:latin typeface="楷体" panose="02010609060101010101" pitchFamily="49" charset="-122"/>
                <a:ea typeface="楷体" panose="02010609060101010101" pitchFamily="49" charset="-122"/>
              </a:rPr>
              <a:t>孫一人而</a:t>
            </a:r>
            <a:r>
              <a:rPr lang="zh-TW" altLang="en-US" sz="3200" b="1" dirty="0" smtClean="0">
                <a:latin typeface="楷体" panose="02010609060101010101" pitchFamily="49" charset="-122"/>
                <a:ea typeface="楷体" panose="02010609060101010101" pitchFamily="49" charset="-122"/>
              </a:rPr>
              <a:t>巳</a:t>
            </a:r>
            <a:r>
              <a:rPr lang="zh-CN" altLang="en-US" sz="3200" b="1" dirty="0" smtClean="0">
                <a:latin typeface="楷体" panose="02010609060101010101" pitchFamily="49" charset="-122"/>
                <a:ea typeface="楷体" panose="02010609060101010101" pitchFamily="49" charset="-122"/>
              </a:rPr>
              <a:t>。</a:t>
            </a:r>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r>
              <a:rPr lang="zh-CN" altLang="en-US" dirty="0"/>
              <a:t>六</a:t>
            </a:r>
            <a:r>
              <a:rPr lang="zh-CN" altLang="en-US" dirty="0" smtClean="0"/>
              <a:t>、中國古典詩歌中的藝術影像</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TW" altLang="en-US" sz="3200" b="1" dirty="0">
                <a:latin typeface="楷体" panose="02010609060101010101" pitchFamily="49" charset="-122"/>
                <a:ea typeface="楷体" panose="02010609060101010101" pitchFamily="49" charset="-122"/>
              </a:rPr>
              <a:t>玉貌繡衣</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况余白首</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今兹弟子</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亦匪盛顔</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既辨其由來</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知波瀾莫二</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撫事慷慨</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聊為</a:t>
            </a:r>
            <a:r>
              <a:rPr lang="en-US" altLang="zh-CN"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劍噐行</a:t>
            </a:r>
            <a:r>
              <a:rPr lang="en-US" altLang="zh-CN" sz="3200" b="1" dirty="0">
                <a:latin typeface="楷体" panose="02010609060101010101" pitchFamily="49" charset="-122"/>
                <a:ea typeface="楷体" panose="02010609060101010101" pitchFamily="49" charset="-122"/>
              </a:rPr>
              <a:t>》</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昔者</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吳人張旭善草書帖</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數常於鄴縣見公孫大娘舞西河劍噐</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自此草書長進</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豪蕩感激</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即公孫可知矣</a:t>
            </a:r>
            <a:r>
              <a:rPr lang="zh-CN" altLang="en-US" sz="3200" b="1" dirty="0">
                <a:latin typeface="楷体" panose="02010609060101010101" pitchFamily="49" charset="-122"/>
                <a:ea typeface="楷体" panose="02010609060101010101" pitchFamily="49" charset="-122"/>
              </a:rPr>
              <a:t>。</a:t>
            </a:r>
          </a:p>
          <a:p>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6089687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TW" altLang="en-US" sz="3200" b="1" dirty="0">
                <a:latin typeface="楷体" panose="02010609060101010101" pitchFamily="49" charset="-122"/>
                <a:ea typeface="楷体" panose="02010609060101010101" pitchFamily="49" charset="-122"/>
              </a:rPr>
              <a:t>昔有佳人公孫</a:t>
            </a:r>
            <a:r>
              <a:rPr lang="zh-TW" altLang="en-US" sz="3200" b="1" dirty="0" smtClean="0">
                <a:latin typeface="楷体" panose="02010609060101010101" pitchFamily="49" charset="-122"/>
                <a:ea typeface="楷体" panose="02010609060101010101" pitchFamily="49" charset="-122"/>
              </a:rPr>
              <a:t>氏</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一</a:t>
            </a:r>
            <a:r>
              <a:rPr lang="zh-TW" altLang="en-US" sz="3200" b="1" dirty="0">
                <a:latin typeface="楷体" panose="02010609060101010101" pitchFamily="49" charset="-122"/>
                <a:ea typeface="楷体" panose="02010609060101010101" pitchFamily="49" charset="-122"/>
              </a:rPr>
              <a:t>舞劍噐動</a:t>
            </a:r>
            <a:r>
              <a:rPr lang="zh-TW" altLang="en-US" sz="3200" b="1" dirty="0" smtClean="0">
                <a:latin typeface="楷体" panose="02010609060101010101" pitchFamily="49" charset="-122"/>
                <a:ea typeface="楷体" panose="02010609060101010101" pitchFamily="49" charset="-122"/>
              </a:rPr>
              <a:t>四方</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觀</a:t>
            </a:r>
            <a:r>
              <a:rPr lang="zh-TW" altLang="en-US" sz="3200" b="1" dirty="0">
                <a:latin typeface="楷体" panose="02010609060101010101" pitchFamily="49" charset="-122"/>
                <a:ea typeface="楷体" panose="02010609060101010101" pitchFamily="49" charset="-122"/>
              </a:rPr>
              <a:t>者如山色沮</a:t>
            </a:r>
            <a:r>
              <a:rPr lang="zh-TW" altLang="en-US" sz="3200" b="1" dirty="0" smtClean="0">
                <a:latin typeface="楷体" panose="02010609060101010101" pitchFamily="49" charset="-122"/>
                <a:ea typeface="楷体" panose="02010609060101010101" pitchFamily="49" charset="-122"/>
              </a:rPr>
              <a:t>䘮</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天地</a:t>
            </a:r>
            <a:r>
              <a:rPr lang="zh-TW" altLang="en-US" sz="3200" b="1" dirty="0">
                <a:latin typeface="楷体" panose="02010609060101010101" pitchFamily="49" charset="-122"/>
                <a:ea typeface="楷体" panose="02010609060101010101" pitchFamily="49" charset="-122"/>
              </a:rPr>
              <a:t>為之久</a:t>
            </a:r>
            <a:r>
              <a:rPr lang="zh-TW" altLang="en-US" sz="3200" b="1" dirty="0" smtClean="0">
                <a:latin typeface="楷体" panose="02010609060101010101" pitchFamily="49" charset="-122"/>
                <a:ea typeface="楷体" panose="02010609060101010101" pitchFamily="49" charset="-122"/>
              </a:rPr>
              <a:t>低昂</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㸌</a:t>
            </a:r>
            <a:r>
              <a:rPr lang="zh-TW" altLang="en-US" sz="3200" b="1" dirty="0">
                <a:latin typeface="楷体" panose="02010609060101010101" pitchFamily="49" charset="-122"/>
                <a:ea typeface="楷体" panose="02010609060101010101" pitchFamily="49" charset="-122"/>
              </a:rPr>
              <a:t>如羿射九</a:t>
            </a:r>
            <a:r>
              <a:rPr lang="zh-TW" altLang="en-US" sz="3200" b="1" dirty="0" smtClean="0">
                <a:latin typeface="楷体" panose="02010609060101010101" pitchFamily="49" charset="-122"/>
                <a:ea typeface="楷体" panose="02010609060101010101" pitchFamily="49" charset="-122"/>
              </a:rPr>
              <a:t>日落</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矯</a:t>
            </a:r>
            <a:r>
              <a:rPr lang="zh-TW" altLang="en-US" sz="3200" b="1" dirty="0">
                <a:latin typeface="楷体" panose="02010609060101010101" pitchFamily="49" charset="-122"/>
                <a:ea typeface="楷体" panose="02010609060101010101" pitchFamily="49" charset="-122"/>
              </a:rPr>
              <a:t>如羣帝驂龍</a:t>
            </a:r>
            <a:r>
              <a:rPr lang="zh-TW" altLang="en-US" sz="3200" b="1" dirty="0" smtClean="0">
                <a:latin typeface="楷体" panose="02010609060101010101" pitchFamily="49" charset="-122"/>
                <a:ea typeface="楷体" panose="02010609060101010101" pitchFamily="49" charset="-122"/>
              </a:rPr>
              <a:t>翔</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來</a:t>
            </a:r>
            <a:r>
              <a:rPr lang="zh-TW" altLang="en-US" sz="3200" b="1" dirty="0">
                <a:latin typeface="楷体" panose="02010609060101010101" pitchFamily="49" charset="-122"/>
                <a:ea typeface="楷体" panose="02010609060101010101" pitchFamily="49" charset="-122"/>
              </a:rPr>
              <a:t>如雷霆収</a:t>
            </a:r>
            <a:r>
              <a:rPr lang="zh-TW" altLang="en-US" sz="3200" b="1" dirty="0" smtClean="0">
                <a:latin typeface="楷体" panose="02010609060101010101" pitchFamily="49" charset="-122"/>
                <a:ea typeface="楷体" panose="02010609060101010101" pitchFamily="49" charset="-122"/>
              </a:rPr>
              <a:t>震怒</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罷</a:t>
            </a:r>
            <a:r>
              <a:rPr lang="zh-TW" altLang="en-US" sz="3200" b="1" dirty="0">
                <a:latin typeface="楷体" panose="02010609060101010101" pitchFamily="49" charset="-122"/>
                <a:ea typeface="楷体" panose="02010609060101010101" pitchFamily="49" charset="-122"/>
              </a:rPr>
              <a:t>如江海凝</a:t>
            </a:r>
            <a:r>
              <a:rPr lang="zh-TW" altLang="en-US" sz="3200" b="1" dirty="0" smtClean="0">
                <a:latin typeface="楷体" panose="02010609060101010101" pitchFamily="49" charset="-122"/>
                <a:ea typeface="楷体" panose="02010609060101010101" pitchFamily="49" charset="-122"/>
              </a:rPr>
              <a:t>清光</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絳</a:t>
            </a:r>
            <a:r>
              <a:rPr lang="zh-TW" altLang="en-US" sz="3200" b="1" dirty="0">
                <a:latin typeface="楷体" panose="02010609060101010101" pitchFamily="49" charset="-122"/>
                <a:ea typeface="楷体" panose="02010609060101010101" pitchFamily="49" charset="-122"/>
              </a:rPr>
              <a:t>脣珠袖兩</a:t>
            </a:r>
            <a:r>
              <a:rPr lang="zh-TW" altLang="en-US" sz="3200" b="1" dirty="0" smtClean="0">
                <a:latin typeface="楷体" panose="02010609060101010101" pitchFamily="49" charset="-122"/>
                <a:ea typeface="楷体" panose="02010609060101010101" pitchFamily="49" charset="-122"/>
              </a:rPr>
              <a:t>寂寞</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晚</a:t>
            </a:r>
            <a:r>
              <a:rPr lang="zh-TW" altLang="en-US" sz="3200" b="1" dirty="0">
                <a:latin typeface="楷体" panose="02010609060101010101" pitchFamily="49" charset="-122"/>
                <a:ea typeface="楷体" panose="02010609060101010101" pitchFamily="49" charset="-122"/>
              </a:rPr>
              <a:t>有弟子傳</a:t>
            </a:r>
            <a:r>
              <a:rPr lang="zh-TW" altLang="en-US" sz="3200" b="1" dirty="0" smtClean="0">
                <a:latin typeface="楷体" panose="02010609060101010101" pitchFamily="49" charset="-122"/>
                <a:ea typeface="楷体" panose="02010609060101010101" pitchFamily="49" charset="-122"/>
              </a:rPr>
              <a:t>芬芳</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臨</a:t>
            </a:r>
            <a:r>
              <a:rPr lang="zh-TW" altLang="en-US" sz="3200" b="1" dirty="0">
                <a:latin typeface="楷体" panose="02010609060101010101" pitchFamily="49" charset="-122"/>
                <a:ea typeface="楷体" panose="02010609060101010101" pitchFamily="49" charset="-122"/>
              </a:rPr>
              <a:t>潁美人在白</a:t>
            </a:r>
            <a:r>
              <a:rPr lang="zh-TW" altLang="en-US" sz="3200" b="1" dirty="0" smtClean="0">
                <a:latin typeface="楷体" panose="02010609060101010101" pitchFamily="49" charset="-122"/>
                <a:ea typeface="楷体" panose="02010609060101010101" pitchFamily="49" charset="-122"/>
              </a:rPr>
              <a:t>帝</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妙</a:t>
            </a:r>
            <a:r>
              <a:rPr lang="zh-TW" altLang="en-US" sz="3200" b="1" dirty="0">
                <a:latin typeface="楷体" panose="02010609060101010101" pitchFamily="49" charset="-122"/>
                <a:ea typeface="楷体" panose="02010609060101010101" pitchFamily="49" charset="-122"/>
              </a:rPr>
              <a:t>舞此曲神揚</a:t>
            </a:r>
            <a:r>
              <a:rPr lang="zh-TW" altLang="en-US" sz="3200" b="1" dirty="0" smtClean="0">
                <a:latin typeface="楷体" panose="02010609060101010101" pitchFamily="49" charset="-122"/>
                <a:ea typeface="楷体" panose="02010609060101010101" pitchFamily="49" charset="-122"/>
              </a:rPr>
              <a:t>揚</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與</a:t>
            </a:r>
            <a:r>
              <a:rPr lang="zh-TW" altLang="en-US" sz="3200" b="1" dirty="0">
                <a:latin typeface="楷体" panose="02010609060101010101" pitchFamily="49" charset="-122"/>
                <a:ea typeface="楷体" panose="02010609060101010101" pitchFamily="49" charset="-122"/>
              </a:rPr>
              <a:t>余問答既有</a:t>
            </a:r>
            <a:r>
              <a:rPr lang="zh-TW" altLang="en-US" sz="3200" b="1" dirty="0" smtClean="0">
                <a:latin typeface="楷体" panose="02010609060101010101" pitchFamily="49" charset="-122"/>
                <a:ea typeface="楷体" panose="02010609060101010101" pitchFamily="49" charset="-122"/>
              </a:rPr>
              <a:t>以</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感</a:t>
            </a:r>
            <a:r>
              <a:rPr lang="zh-TW" altLang="en-US" sz="3200" b="1" dirty="0">
                <a:latin typeface="楷体" panose="02010609060101010101" pitchFamily="49" charset="-122"/>
                <a:ea typeface="楷体" panose="02010609060101010101" pitchFamily="49" charset="-122"/>
              </a:rPr>
              <a:t>時撫</a:t>
            </a:r>
            <a:r>
              <a:rPr lang="zh-TW" altLang="en-US" sz="3200" b="1" dirty="0" smtClean="0">
                <a:latin typeface="楷体" panose="02010609060101010101" pitchFamily="49" charset="-122"/>
                <a:ea typeface="楷体" panose="02010609060101010101" pitchFamily="49" charset="-122"/>
              </a:rPr>
              <a:t>事</a:t>
            </a:r>
            <a:r>
              <a:rPr lang="zh-CN" altLang="en-US" sz="3200" b="1" dirty="0" smtClean="0">
                <a:latin typeface="楷体" panose="02010609060101010101" pitchFamily="49" charset="-122"/>
                <a:ea typeface="楷体" panose="02010609060101010101" pitchFamily="49" charset="-122"/>
              </a:rPr>
              <a:t>增</a:t>
            </a:r>
            <a:r>
              <a:rPr lang="zh-TW" altLang="en-US" sz="3200" b="1" dirty="0" smtClean="0">
                <a:latin typeface="楷体" panose="02010609060101010101" pitchFamily="49" charset="-122"/>
                <a:ea typeface="楷体" panose="02010609060101010101" pitchFamily="49" charset="-122"/>
              </a:rPr>
              <a:t>惋傷</a:t>
            </a:r>
            <a:r>
              <a:rPr lang="zh-CN" altLang="en-US" sz="3200" b="1" dirty="0" smtClean="0">
                <a:latin typeface="楷体" panose="02010609060101010101" pitchFamily="49" charset="-122"/>
                <a:ea typeface="楷体" panose="02010609060101010101" pitchFamily="49" charset="-122"/>
              </a:rPr>
              <a:t>。</a:t>
            </a:r>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8892080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TW" altLang="en-US" sz="3200" b="1" dirty="0">
                <a:latin typeface="楷体" panose="02010609060101010101" pitchFamily="49" charset="-122"/>
                <a:ea typeface="楷体" panose="02010609060101010101" pitchFamily="49" charset="-122"/>
              </a:rPr>
              <a:t>先帝侍女</a:t>
            </a:r>
            <a:r>
              <a:rPr lang="zh-TW" altLang="en-US" sz="3200" b="1" dirty="0" smtClean="0">
                <a:latin typeface="楷体" panose="02010609060101010101" pitchFamily="49" charset="-122"/>
                <a:ea typeface="楷体" panose="02010609060101010101" pitchFamily="49" charset="-122"/>
              </a:rPr>
              <a:t>八千</a:t>
            </a:r>
            <a:r>
              <a:rPr lang="zh-CN" altLang="en-US" sz="3200" b="1" dirty="0" smtClean="0">
                <a:latin typeface="楷体" panose="02010609060101010101" pitchFamily="49" charset="-122"/>
                <a:ea typeface="楷体" panose="02010609060101010101" pitchFamily="49" charset="-122"/>
              </a:rPr>
              <a:t>人，</a:t>
            </a:r>
            <a:r>
              <a:rPr lang="zh-TW" altLang="en-US" sz="3200" b="1" dirty="0" smtClean="0">
                <a:latin typeface="楷体" panose="02010609060101010101" pitchFamily="49" charset="-122"/>
                <a:ea typeface="楷体" panose="02010609060101010101" pitchFamily="49" charset="-122"/>
              </a:rPr>
              <a:t>公</a:t>
            </a:r>
            <a:r>
              <a:rPr lang="zh-TW" altLang="en-US" sz="3200" b="1" dirty="0">
                <a:latin typeface="楷体" panose="02010609060101010101" pitchFamily="49" charset="-122"/>
                <a:ea typeface="楷体" panose="02010609060101010101" pitchFamily="49" charset="-122"/>
              </a:rPr>
              <a:t>孫劍噐初</a:t>
            </a:r>
            <a:r>
              <a:rPr lang="zh-TW" altLang="en-US" sz="3200" b="1" dirty="0" smtClean="0">
                <a:latin typeface="楷体" panose="02010609060101010101" pitchFamily="49" charset="-122"/>
                <a:ea typeface="楷体" panose="02010609060101010101" pitchFamily="49" charset="-122"/>
              </a:rPr>
              <a:t>第一</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五十年</a:t>
            </a:r>
            <a:r>
              <a:rPr lang="zh-TW" altLang="en-US" sz="3200" b="1" dirty="0">
                <a:latin typeface="楷体" panose="02010609060101010101" pitchFamily="49" charset="-122"/>
                <a:ea typeface="楷体" panose="02010609060101010101" pitchFamily="49" charset="-122"/>
              </a:rPr>
              <a:t>間似反</a:t>
            </a:r>
            <a:r>
              <a:rPr lang="zh-TW" altLang="en-US" sz="3200" b="1" dirty="0" smtClean="0">
                <a:latin typeface="楷体" panose="02010609060101010101" pitchFamily="49" charset="-122"/>
                <a:ea typeface="楷体" panose="02010609060101010101" pitchFamily="49" charset="-122"/>
              </a:rPr>
              <a:t>掌</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風</a:t>
            </a:r>
            <a:r>
              <a:rPr lang="zh-TW" altLang="en-US" sz="3200" b="1" dirty="0">
                <a:latin typeface="楷体" panose="02010609060101010101" pitchFamily="49" charset="-122"/>
                <a:ea typeface="楷体" panose="02010609060101010101" pitchFamily="49" charset="-122"/>
              </a:rPr>
              <a:t>塵澒洞昏</a:t>
            </a:r>
            <a:r>
              <a:rPr lang="zh-TW" altLang="en-US" sz="3200" b="1" dirty="0" smtClean="0">
                <a:latin typeface="楷体" panose="02010609060101010101" pitchFamily="49" charset="-122"/>
                <a:ea typeface="楷体" panose="02010609060101010101" pitchFamily="49" charset="-122"/>
              </a:rPr>
              <a:t>王室</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梨</a:t>
            </a:r>
            <a:r>
              <a:rPr lang="zh-TW" altLang="en-US" sz="3200" b="1" dirty="0">
                <a:latin typeface="楷体" panose="02010609060101010101" pitchFamily="49" charset="-122"/>
                <a:ea typeface="楷体" panose="02010609060101010101" pitchFamily="49" charset="-122"/>
              </a:rPr>
              <a:t>園弟子散如</a:t>
            </a:r>
            <a:r>
              <a:rPr lang="zh-TW" altLang="en-US" sz="3200" b="1" dirty="0" smtClean="0">
                <a:latin typeface="楷体" panose="02010609060101010101" pitchFamily="49" charset="-122"/>
                <a:ea typeface="楷体" panose="02010609060101010101" pitchFamily="49" charset="-122"/>
              </a:rPr>
              <a:t>煙</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女</a:t>
            </a:r>
            <a:r>
              <a:rPr lang="zh-TW" altLang="en-US" sz="3200" b="1" dirty="0">
                <a:latin typeface="楷体" panose="02010609060101010101" pitchFamily="49" charset="-122"/>
                <a:ea typeface="楷体" panose="02010609060101010101" pitchFamily="49" charset="-122"/>
              </a:rPr>
              <a:t>樂餘姿映寒</a:t>
            </a:r>
            <a:r>
              <a:rPr lang="zh-TW" altLang="en-US" sz="3200" b="1" dirty="0" smtClean="0">
                <a:latin typeface="楷体" panose="02010609060101010101" pitchFamily="49" charset="-122"/>
                <a:ea typeface="楷体" panose="02010609060101010101" pitchFamily="49" charset="-122"/>
              </a:rPr>
              <a:t>日</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金</a:t>
            </a:r>
            <a:r>
              <a:rPr lang="zh-TW" altLang="en-US" sz="3200" b="1" dirty="0">
                <a:latin typeface="楷体" panose="02010609060101010101" pitchFamily="49" charset="-122"/>
                <a:ea typeface="楷体" panose="02010609060101010101" pitchFamily="49" charset="-122"/>
              </a:rPr>
              <a:t>粟堆南木巳</a:t>
            </a:r>
            <a:r>
              <a:rPr lang="zh-TW" altLang="en-US" sz="3200" b="1" dirty="0" smtClean="0">
                <a:latin typeface="楷体" panose="02010609060101010101" pitchFamily="49" charset="-122"/>
                <a:ea typeface="楷体" panose="02010609060101010101" pitchFamily="49" charset="-122"/>
              </a:rPr>
              <a:t>拱</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瞿唐</a:t>
            </a:r>
            <a:r>
              <a:rPr lang="zh-TW" altLang="en-US" sz="3200" b="1" dirty="0">
                <a:latin typeface="楷体" panose="02010609060101010101" pitchFamily="49" charset="-122"/>
                <a:ea typeface="楷体" panose="02010609060101010101" pitchFamily="49" charset="-122"/>
              </a:rPr>
              <a:t>石城草蕭</a:t>
            </a:r>
            <a:r>
              <a:rPr lang="zh-TW" altLang="en-US" sz="3200" b="1" dirty="0" smtClean="0">
                <a:latin typeface="楷体" panose="02010609060101010101" pitchFamily="49" charset="-122"/>
                <a:ea typeface="楷体" panose="02010609060101010101" pitchFamily="49" charset="-122"/>
              </a:rPr>
              <a:t>瑟</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玳</a:t>
            </a:r>
            <a:r>
              <a:rPr lang="zh-TW" altLang="en-US" sz="3200" b="1" dirty="0">
                <a:latin typeface="楷体" panose="02010609060101010101" pitchFamily="49" charset="-122"/>
                <a:ea typeface="楷体" panose="02010609060101010101" pitchFamily="49" charset="-122"/>
              </a:rPr>
              <a:t>筵急管曲復</a:t>
            </a:r>
            <a:r>
              <a:rPr lang="zh-TW" altLang="en-US" sz="3200" b="1" dirty="0" smtClean="0">
                <a:latin typeface="楷体" panose="02010609060101010101" pitchFamily="49" charset="-122"/>
                <a:ea typeface="楷体" panose="02010609060101010101" pitchFamily="49" charset="-122"/>
              </a:rPr>
              <a:t>終</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樂</a:t>
            </a:r>
            <a:r>
              <a:rPr lang="zh-TW" altLang="en-US" sz="3200" b="1" dirty="0">
                <a:latin typeface="楷体" panose="02010609060101010101" pitchFamily="49" charset="-122"/>
                <a:ea typeface="楷体" panose="02010609060101010101" pitchFamily="49" charset="-122"/>
              </a:rPr>
              <a:t>極哀來月東</a:t>
            </a:r>
            <a:r>
              <a:rPr lang="zh-TW" altLang="en-US" sz="3200" b="1" dirty="0" smtClean="0">
                <a:latin typeface="楷体" panose="02010609060101010101" pitchFamily="49" charset="-122"/>
                <a:ea typeface="楷体" panose="02010609060101010101" pitchFamily="49" charset="-122"/>
              </a:rPr>
              <a:t>出</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老夫</a:t>
            </a:r>
            <a:r>
              <a:rPr lang="zh-TW" altLang="en-US" sz="3200" b="1" dirty="0">
                <a:latin typeface="楷体" panose="02010609060101010101" pitchFamily="49" charset="-122"/>
                <a:ea typeface="楷体" panose="02010609060101010101" pitchFamily="49" charset="-122"/>
              </a:rPr>
              <a:t>不知其所</a:t>
            </a:r>
            <a:r>
              <a:rPr lang="zh-TW" altLang="en-US" sz="3200" b="1" dirty="0" smtClean="0">
                <a:latin typeface="楷体" panose="02010609060101010101" pitchFamily="49" charset="-122"/>
                <a:ea typeface="楷体" panose="02010609060101010101" pitchFamily="49" charset="-122"/>
              </a:rPr>
              <a:t>徃</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足</a:t>
            </a:r>
            <a:r>
              <a:rPr lang="zh-TW" altLang="en-US" sz="3200" b="1" dirty="0">
                <a:latin typeface="楷体" panose="02010609060101010101" pitchFamily="49" charset="-122"/>
                <a:ea typeface="楷体" panose="02010609060101010101" pitchFamily="49" charset="-122"/>
              </a:rPr>
              <a:t>繭荒山轉愁</a:t>
            </a:r>
            <a:r>
              <a:rPr lang="zh-TW" altLang="en-US" sz="3200" b="1" dirty="0" smtClean="0">
                <a:latin typeface="楷体" panose="02010609060101010101" pitchFamily="49" charset="-122"/>
                <a:ea typeface="楷体" panose="02010609060101010101" pitchFamily="49" charset="-122"/>
              </a:rPr>
              <a:t>疾</a:t>
            </a:r>
            <a:r>
              <a:rPr lang="zh-CN" altLang="en-US" sz="3200" b="1" dirty="0" smtClean="0">
                <a:latin typeface="楷体" panose="02010609060101010101" pitchFamily="49" charset="-122"/>
                <a:ea typeface="楷体" panose="02010609060101010101" pitchFamily="49" charset="-122"/>
              </a:rPr>
              <a:t>。</a:t>
            </a:r>
            <a:endParaRPr lang="zh-CN" altLang="en-US" sz="3200" b="1" dirty="0">
              <a:latin typeface="楷体" panose="02010609060101010101" pitchFamily="49" charset="-122"/>
              <a:ea typeface="楷体" panose="02010609060101010101" pitchFamily="49" charset="-122"/>
            </a:endParaRPr>
          </a:p>
          <a:p>
            <a:endParaRPr lang="zh-CN" altLang="en-US" sz="3200"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0914252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1026" name="Picture 2" descr="查看源图像"/>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6" y="1417638"/>
            <a:ext cx="6840760" cy="5251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17255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098" name="Picture 2" descr="https://bkimg.cdn.bcebos.com/pic/b3119313b07eca8014b9f938902397dda04483b5?x-bce-process=image/watermark,image_d2F0ZXIvYmFpa2U5Mg==,g_7,xp_5,yp_5/format,f_aut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9752" y="908720"/>
            <a:ext cx="4608512" cy="56886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3973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200" b="1" dirty="0" smtClean="0">
                <a:latin typeface="宋体" panose="02010600030101010101" pitchFamily="2" charset="-122"/>
                <a:ea typeface="宋体" panose="02010600030101010101" pitchFamily="2" charset="-122"/>
              </a:rPr>
              <a:t>李頎</a:t>
            </a:r>
            <a:r>
              <a:rPr lang="en-US" altLang="zh-CN" sz="3200" b="1" dirty="0" smtClean="0">
                <a:latin typeface="宋体" panose="02010600030101010101" pitchFamily="2" charset="-122"/>
                <a:ea typeface="宋体" panose="02010600030101010101" pitchFamily="2" charset="-122"/>
              </a:rPr>
              <a:t>《</a:t>
            </a:r>
            <a:r>
              <a:rPr lang="zh-TW" altLang="en-US" sz="3200" b="1" dirty="0" smtClean="0">
                <a:latin typeface="宋体" panose="02010600030101010101" pitchFamily="2" charset="-122"/>
                <a:ea typeface="宋体" panose="02010600030101010101" pitchFamily="2" charset="-122"/>
              </a:rPr>
              <a:t>聽</a:t>
            </a:r>
            <a:r>
              <a:rPr lang="zh-TW" altLang="en-US" sz="3200" b="1" dirty="0">
                <a:latin typeface="宋体" panose="02010600030101010101" pitchFamily="2" charset="-122"/>
                <a:ea typeface="宋体" panose="02010600030101010101" pitchFamily="2" charset="-122"/>
              </a:rPr>
              <a:t>董大彈</a:t>
            </a:r>
            <a:r>
              <a:rPr lang="zh-TW" altLang="en-US" sz="3200" b="1" dirty="0" smtClean="0">
                <a:latin typeface="宋体" panose="02010600030101010101" pitchFamily="2" charset="-122"/>
                <a:ea typeface="宋体" panose="02010600030101010101" pitchFamily="2" charset="-122"/>
              </a:rPr>
              <a:t>胡笳</a:t>
            </a:r>
            <a:r>
              <a:rPr lang="zh-CN" altLang="en-US" sz="3200" b="1" dirty="0" smtClean="0">
                <a:latin typeface="宋体" panose="02010600030101010101" pitchFamily="2" charset="-122"/>
                <a:ea typeface="宋体" panose="02010600030101010101" pitchFamily="2" charset="-122"/>
              </a:rPr>
              <a:t>弄</a:t>
            </a:r>
            <a:r>
              <a:rPr lang="zh-TW" altLang="en-US" sz="3200" b="1" dirty="0" smtClean="0">
                <a:latin typeface="宋体" panose="02010600030101010101" pitchFamily="2" charset="-122"/>
                <a:ea typeface="宋体" panose="02010600030101010101" pitchFamily="2" charset="-122"/>
              </a:rPr>
              <a:t>兼</a:t>
            </a:r>
            <a:r>
              <a:rPr lang="zh-CN" altLang="en-US" sz="3200" b="1" dirty="0" smtClean="0">
                <a:latin typeface="宋体" panose="02010600030101010101" pitchFamily="2" charset="-122"/>
                <a:ea typeface="宋体" panose="02010600030101010101" pitchFamily="2" charset="-122"/>
              </a:rPr>
              <a:t>寄</a:t>
            </a:r>
            <a:r>
              <a:rPr lang="zh-TW" altLang="en-US" sz="3200" b="1" dirty="0" smtClean="0">
                <a:latin typeface="宋体" panose="02010600030101010101" pitchFamily="2" charset="-122"/>
                <a:ea typeface="宋体" panose="02010600030101010101" pitchFamily="2" charset="-122"/>
              </a:rPr>
              <a:t>語房</a:t>
            </a:r>
            <a:r>
              <a:rPr lang="zh-TW" altLang="en-US" sz="3200" b="1" dirty="0">
                <a:latin typeface="宋体" panose="02010600030101010101" pitchFamily="2" charset="-122"/>
                <a:ea typeface="宋体" panose="02010600030101010101" pitchFamily="2" charset="-122"/>
              </a:rPr>
              <a:t>給</a:t>
            </a:r>
            <a:r>
              <a:rPr lang="zh-TW" altLang="en-US" sz="3200" b="1" dirty="0" smtClean="0">
                <a:latin typeface="宋体" panose="02010600030101010101" pitchFamily="2" charset="-122"/>
                <a:ea typeface="宋体" panose="02010600030101010101" pitchFamily="2" charset="-122"/>
              </a:rPr>
              <a:t>事</a:t>
            </a:r>
            <a:r>
              <a:rPr lang="en-US" altLang="zh-CN" sz="3200" b="1" dirty="0" smtClean="0">
                <a:latin typeface="宋体" panose="02010600030101010101" pitchFamily="2" charset="-122"/>
                <a:ea typeface="宋体" panose="02010600030101010101" pitchFamily="2" charset="-122"/>
              </a:rPr>
              <a:t>》</a:t>
            </a:r>
            <a:r>
              <a:rPr lang="zh-CN" altLang="en-US" sz="3200" b="1" dirty="0" smtClean="0">
                <a:latin typeface="宋体" panose="02010600030101010101" pitchFamily="2" charset="-122"/>
                <a:ea typeface="宋体" panose="02010600030101010101" pitchFamily="2" charset="-122"/>
              </a:rPr>
              <a:t>：</a:t>
            </a:r>
            <a:endParaRPr lang="en-US" altLang="zh-CN" sz="3200" b="1" dirty="0" smtClean="0">
              <a:latin typeface="宋体" panose="02010600030101010101" pitchFamily="2" charset="-122"/>
              <a:ea typeface="宋体" panose="02010600030101010101" pitchFamily="2" charset="-122"/>
            </a:endParaRPr>
          </a:p>
          <a:p>
            <a:r>
              <a:rPr lang="zh-TW" altLang="en-US" sz="3200" b="1" dirty="0" smtClean="0">
                <a:latin typeface="楷体" panose="02010609060101010101" pitchFamily="49" charset="-122"/>
                <a:ea typeface="楷体" panose="02010609060101010101" pitchFamily="49" charset="-122"/>
              </a:rPr>
              <a:t>蔡女</a:t>
            </a:r>
            <a:r>
              <a:rPr lang="zh-TW" altLang="en-US" sz="3200" b="1" dirty="0">
                <a:latin typeface="楷体" panose="02010609060101010101" pitchFamily="49" charset="-122"/>
                <a:ea typeface="楷体" panose="02010609060101010101" pitchFamily="49" charset="-122"/>
              </a:rPr>
              <a:t>昔造胡笳</a:t>
            </a:r>
            <a:r>
              <a:rPr lang="zh-TW" altLang="en-US" sz="3200" b="1" dirty="0" smtClean="0">
                <a:latin typeface="楷体" panose="02010609060101010101" pitchFamily="49" charset="-122"/>
                <a:ea typeface="楷体" panose="02010609060101010101" pitchFamily="49" charset="-122"/>
              </a:rPr>
              <a:t>聲</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一</a:t>
            </a:r>
            <a:r>
              <a:rPr lang="zh-TW" altLang="en-US" sz="3200" b="1" dirty="0">
                <a:latin typeface="楷体" panose="02010609060101010101" pitchFamily="49" charset="-122"/>
                <a:ea typeface="楷体" panose="02010609060101010101" pitchFamily="49" charset="-122"/>
              </a:rPr>
              <a:t>彈一十有八</a:t>
            </a:r>
            <a:r>
              <a:rPr lang="zh-TW" altLang="en-US" sz="3200" b="1" dirty="0" smtClean="0">
                <a:latin typeface="楷体" panose="02010609060101010101" pitchFamily="49" charset="-122"/>
                <a:ea typeface="楷体" panose="02010609060101010101" pitchFamily="49" charset="-122"/>
              </a:rPr>
              <a:t>拍</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胡人</a:t>
            </a:r>
            <a:r>
              <a:rPr lang="zh-TW" altLang="en-US" sz="3200" b="1" dirty="0">
                <a:latin typeface="楷体" panose="02010609060101010101" pitchFamily="49" charset="-122"/>
                <a:ea typeface="楷体" panose="02010609060101010101" pitchFamily="49" charset="-122"/>
              </a:rPr>
              <a:t>落淚向邊</a:t>
            </a:r>
            <a:r>
              <a:rPr lang="zh-TW" altLang="en-US" sz="3200" b="1" dirty="0" smtClean="0">
                <a:latin typeface="楷体" panose="02010609060101010101" pitchFamily="49" charset="-122"/>
                <a:ea typeface="楷体" panose="02010609060101010101" pitchFamily="49" charset="-122"/>
              </a:rPr>
              <a:t>草</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漢</a:t>
            </a:r>
            <a:r>
              <a:rPr lang="zh-TW" altLang="en-US" sz="3200" b="1" dirty="0">
                <a:latin typeface="楷体" panose="02010609060101010101" pitchFamily="49" charset="-122"/>
                <a:ea typeface="楷体" panose="02010609060101010101" pitchFamily="49" charset="-122"/>
              </a:rPr>
              <a:t>使斷腸對歸</a:t>
            </a:r>
            <a:r>
              <a:rPr lang="zh-TW" altLang="en-US" sz="3200" b="1" dirty="0" smtClean="0">
                <a:latin typeface="楷体" panose="02010609060101010101" pitchFamily="49" charset="-122"/>
                <a:ea typeface="楷体" panose="02010609060101010101" pitchFamily="49" charset="-122"/>
              </a:rPr>
              <a:t>客</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古戍</a:t>
            </a:r>
            <a:r>
              <a:rPr lang="zh-TW" altLang="en-US" sz="3200" b="1" dirty="0">
                <a:latin typeface="楷体" panose="02010609060101010101" pitchFamily="49" charset="-122"/>
                <a:ea typeface="楷体" panose="02010609060101010101" pitchFamily="49" charset="-122"/>
              </a:rPr>
              <a:t>蒼蒼烽火</a:t>
            </a:r>
            <a:r>
              <a:rPr lang="zh-TW" altLang="en-US" sz="3200" b="1" dirty="0" smtClean="0">
                <a:latin typeface="楷体" panose="02010609060101010101" pitchFamily="49" charset="-122"/>
                <a:ea typeface="楷体" panose="02010609060101010101" pitchFamily="49" charset="-122"/>
              </a:rPr>
              <a:t>寒</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大</a:t>
            </a:r>
            <a:r>
              <a:rPr lang="zh-TW" altLang="en-US" sz="3200" b="1" dirty="0">
                <a:latin typeface="楷体" panose="02010609060101010101" pitchFamily="49" charset="-122"/>
                <a:ea typeface="楷体" panose="02010609060101010101" pitchFamily="49" charset="-122"/>
              </a:rPr>
              <a:t>荒隂沈飛</a:t>
            </a:r>
            <a:r>
              <a:rPr lang="zh-TW" altLang="en-US" sz="3200" b="1" dirty="0" smtClean="0">
                <a:latin typeface="楷体" panose="02010609060101010101" pitchFamily="49" charset="-122"/>
                <a:ea typeface="楷体" panose="02010609060101010101" pitchFamily="49" charset="-122"/>
              </a:rPr>
              <a:t>雪白</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先</a:t>
            </a:r>
            <a:r>
              <a:rPr lang="zh-TW" altLang="en-US" sz="3200" b="1" dirty="0">
                <a:latin typeface="楷体" panose="02010609060101010101" pitchFamily="49" charset="-122"/>
                <a:ea typeface="楷体" panose="02010609060101010101" pitchFamily="49" charset="-122"/>
              </a:rPr>
              <a:t>拂商絃後角</a:t>
            </a:r>
            <a:r>
              <a:rPr lang="zh-TW" altLang="en-US" sz="3200" b="1" dirty="0" smtClean="0">
                <a:latin typeface="楷体" panose="02010609060101010101" pitchFamily="49" charset="-122"/>
                <a:ea typeface="楷体" panose="02010609060101010101" pitchFamily="49" charset="-122"/>
              </a:rPr>
              <a:t>羽</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四郊</a:t>
            </a:r>
            <a:r>
              <a:rPr lang="zh-TW" altLang="en-US" sz="3200" b="1" dirty="0">
                <a:latin typeface="楷体" panose="02010609060101010101" pitchFamily="49" charset="-122"/>
                <a:ea typeface="楷体" panose="02010609060101010101" pitchFamily="49" charset="-122"/>
              </a:rPr>
              <a:t>秋葉驚摵</a:t>
            </a:r>
            <a:r>
              <a:rPr lang="zh-TW" altLang="en-US" sz="3200" b="1" dirty="0" smtClean="0">
                <a:latin typeface="楷体" panose="02010609060101010101" pitchFamily="49" charset="-122"/>
                <a:ea typeface="楷体" panose="02010609060101010101" pitchFamily="49" charset="-122"/>
              </a:rPr>
              <a:t>摵</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董夫子</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通神明</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深山</a:t>
            </a:r>
            <a:r>
              <a:rPr lang="zh-TW" altLang="en-US" sz="3200" b="1" dirty="0">
                <a:latin typeface="楷体" panose="02010609060101010101" pitchFamily="49" charset="-122"/>
                <a:ea typeface="楷体" panose="02010609060101010101" pitchFamily="49" charset="-122"/>
              </a:rPr>
              <a:t>竊聽來</a:t>
            </a:r>
            <a:r>
              <a:rPr lang="zh-TW" altLang="en-US" sz="3200" b="1" dirty="0" smtClean="0">
                <a:latin typeface="楷体" panose="02010609060101010101" pitchFamily="49" charset="-122"/>
                <a:ea typeface="楷体" panose="02010609060101010101" pitchFamily="49" charset="-122"/>
              </a:rPr>
              <a:t>妖精</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言</a:t>
            </a:r>
            <a:r>
              <a:rPr lang="zh-TW" altLang="en-US" sz="3200" b="1" dirty="0">
                <a:latin typeface="楷体" panose="02010609060101010101" pitchFamily="49" charset="-122"/>
                <a:ea typeface="楷体" panose="02010609060101010101" pitchFamily="49" charset="-122"/>
              </a:rPr>
              <a:t>遲更速皆應</a:t>
            </a:r>
            <a:r>
              <a:rPr lang="zh-TW" altLang="en-US" sz="3200" b="1" dirty="0" smtClean="0">
                <a:latin typeface="楷体" panose="02010609060101010101" pitchFamily="49" charset="-122"/>
                <a:ea typeface="楷体" panose="02010609060101010101" pitchFamily="49" charset="-122"/>
              </a:rPr>
              <a:t>手</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將</a:t>
            </a:r>
            <a:r>
              <a:rPr lang="zh-TW" altLang="en-US" sz="3200" b="1" dirty="0">
                <a:latin typeface="楷体" panose="02010609060101010101" pitchFamily="49" charset="-122"/>
                <a:ea typeface="楷体" panose="02010609060101010101" pitchFamily="49" charset="-122"/>
              </a:rPr>
              <a:t>往復旋如</a:t>
            </a:r>
            <a:r>
              <a:rPr lang="zh-TW" altLang="en-US" sz="3200" b="1" dirty="0" smtClean="0">
                <a:latin typeface="楷体" panose="02010609060101010101" pitchFamily="49" charset="-122"/>
                <a:ea typeface="楷体" panose="02010609060101010101" pitchFamily="49" charset="-122"/>
              </a:rPr>
              <a:t>有情</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空</a:t>
            </a:r>
            <a:r>
              <a:rPr lang="zh-TW" altLang="en-US" sz="3200" b="1" dirty="0">
                <a:latin typeface="楷体" panose="02010609060101010101" pitchFamily="49" charset="-122"/>
                <a:ea typeface="楷体" panose="02010609060101010101" pitchFamily="49" charset="-122"/>
              </a:rPr>
              <a:t>山百鳥散還</a:t>
            </a:r>
            <a:r>
              <a:rPr lang="zh-TW" altLang="en-US" sz="3200" b="1" dirty="0" smtClean="0">
                <a:latin typeface="楷体" panose="02010609060101010101" pitchFamily="49" charset="-122"/>
                <a:ea typeface="楷体" panose="02010609060101010101" pitchFamily="49" charset="-122"/>
              </a:rPr>
              <a:t>合</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萬</a:t>
            </a:r>
            <a:r>
              <a:rPr lang="zh-TW" altLang="en-US" sz="3200" b="1" dirty="0">
                <a:latin typeface="楷体" panose="02010609060101010101" pitchFamily="49" charset="-122"/>
                <a:ea typeface="楷体" panose="02010609060101010101" pitchFamily="49" charset="-122"/>
              </a:rPr>
              <a:t>里浮雲隂且</a:t>
            </a:r>
            <a:r>
              <a:rPr lang="zh-TW" altLang="en-US" sz="3200" b="1" dirty="0" smtClean="0">
                <a:latin typeface="楷体" panose="02010609060101010101" pitchFamily="49" charset="-122"/>
                <a:ea typeface="楷体" panose="02010609060101010101" pitchFamily="49" charset="-122"/>
              </a:rPr>
              <a:t>晴</a:t>
            </a:r>
            <a:r>
              <a:rPr lang="zh-CN" altLang="en-US" sz="3200" b="1" dirty="0" smtClean="0">
                <a:latin typeface="楷体" panose="02010609060101010101" pitchFamily="49" charset="-122"/>
                <a:ea typeface="楷体" panose="02010609060101010101" pitchFamily="49" charset="-122"/>
              </a:rPr>
              <a:t>。</a:t>
            </a:r>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7533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TW" altLang="en-US" sz="3200" b="1" dirty="0">
                <a:latin typeface="楷体" panose="02010609060101010101" pitchFamily="49" charset="-122"/>
                <a:ea typeface="楷体" panose="02010609060101010101" pitchFamily="49" charset="-122"/>
              </a:rPr>
              <a:t>嘶酸雛雁失群夜</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斷絶胡兒戀母聲</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川爲靜其波</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鳥亦罷其鳴</a:t>
            </a:r>
            <a:r>
              <a:rPr lang="zh-CN" altLang="en-US" sz="3200" b="1" dirty="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烏</a:t>
            </a:r>
            <a:r>
              <a:rPr lang="zh-CN" altLang="en-US" sz="3200" b="1" dirty="0" smtClean="0">
                <a:latin typeface="楷体" panose="02010609060101010101" pitchFamily="49" charset="-122"/>
                <a:ea typeface="楷体" panose="02010609060101010101" pitchFamily="49" charset="-122"/>
              </a:rPr>
              <a:t>孫</a:t>
            </a:r>
            <a:r>
              <a:rPr lang="zh-TW" altLang="en-US" sz="3200" b="1" dirty="0" smtClean="0">
                <a:latin typeface="楷体" panose="02010609060101010101" pitchFamily="49" charset="-122"/>
                <a:ea typeface="楷体" panose="02010609060101010101" pitchFamily="49" charset="-122"/>
              </a:rPr>
              <a:t>部落</a:t>
            </a:r>
            <a:r>
              <a:rPr lang="zh-TW" altLang="en-US" sz="3200" b="1" dirty="0">
                <a:latin typeface="楷体" panose="02010609060101010101" pitchFamily="49" charset="-122"/>
                <a:ea typeface="楷体" panose="02010609060101010101" pitchFamily="49" charset="-122"/>
              </a:rPr>
              <a:t>家鄉逺</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邏逤沙塵哀怨生</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幽音變調忽飄灑</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長風吹林雨墮瓦</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迸泉颯颯飛木末</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野鹿呦呦走堂下</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長安城連東掖垣</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鳳皇池對青瑣門</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髙才脫略名與利</a:t>
            </a:r>
            <a:r>
              <a:rPr lang="zh-CN" altLang="en-US" sz="3200" b="1" dirty="0">
                <a:latin typeface="楷体" panose="02010609060101010101" pitchFamily="49" charset="-122"/>
                <a:ea typeface="楷体" panose="02010609060101010101" pitchFamily="49" charset="-122"/>
              </a:rPr>
              <a:t>，</a:t>
            </a:r>
            <a:r>
              <a:rPr lang="zh-TW" altLang="en-US" sz="3200" b="1" dirty="0">
                <a:latin typeface="楷体" panose="02010609060101010101" pitchFamily="49" charset="-122"/>
                <a:ea typeface="楷体" panose="02010609060101010101" pitchFamily="49" charset="-122"/>
              </a:rPr>
              <a:t>日夕望君抱琴至</a:t>
            </a:r>
            <a:r>
              <a:rPr lang="zh-CN" altLang="en-US" sz="3200" b="1" dirty="0">
                <a:latin typeface="楷体" panose="02010609060101010101" pitchFamily="49" charset="-122"/>
                <a:ea typeface="楷体" panose="02010609060101010101" pitchFamily="49" charset="-122"/>
              </a:rPr>
              <a:t>。</a:t>
            </a:r>
          </a:p>
          <a:p>
            <a:endParaRPr lang="zh-CN" altLang="en-US" sz="3200"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83043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zh-CN" altLang="zh-CN" sz="3600" b="1" dirty="0" smtClean="0">
                <a:latin typeface="楷体" panose="02010609060101010101" pitchFamily="49" charset="-122"/>
                <a:ea typeface="楷体" panose="02010609060101010101" pitchFamily="49" charset="-122"/>
              </a:rPr>
              <a:t>老子之小仁義，非毁之也，其見者小也，坐井而觀天，曰天小者，非天小也，彼以煦煦為仁，孑孑為義，其小之也，則宜其所謂道，道其所道，非吾所謂道也；其所謂德，德其所德，非吾所謂德也。凡吾所謂道德云者，合仁與義言之也，天下之公言也。老子所謂道德云者，去仁與義言之也，一人之私言也。</a:t>
            </a:r>
          </a:p>
          <a:p>
            <a:endParaRPr lang="zh-CN" altLang="en-US" dirty="0"/>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050" name="Picture 2" descr="查看源图像"/>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03648" y="1916832"/>
            <a:ext cx="6840760"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76546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sz="3200" b="1" dirty="0" smtClean="0">
                <a:latin typeface="宋体" panose="02010600030101010101" pitchFamily="2" charset="-122"/>
                <a:ea typeface="宋体" panose="02010600030101010101" pitchFamily="2" charset="-122"/>
              </a:rPr>
              <a:t>韓愈</a:t>
            </a:r>
            <a:r>
              <a:rPr lang="en-US" altLang="zh-CN" sz="3200" b="1" dirty="0" smtClean="0">
                <a:latin typeface="宋体" panose="02010600030101010101" pitchFamily="2" charset="-122"/>
                <a:ea typeface="宋体" panose="02010600030101010101" pitchFamily="2" charset="-122"/>
              </a:rPr>
              <a:t>《</a:t>
            </a:r>
            <a:r>
              <a:rPr lang="zh-CN" altLang="en-US" sz="3200" b="1" dirty="0" smtClean="0">
                <a:latin typeface="宋体" panose="02010600030101010101" pitchFamily="2" charset="-122"/>
                <a:ea typeface="宋体" panose="02010600030101010101" pitchFamily="2" charset="-122"/>
              </a:rPr>
              <a:t>聽穎師彈琴</a:t>
            </a:r>
            <a:r>
              <a:rPr lang="en-US" altLang="zh-CN" sz="3200" b="1" dirty="0" smtClean="0">
                <a:latin typeface="宋体" panose="02010600030101010101" pitchFamily="2" charset="-122"/>
                <a:ea typeface="宋体" panose="02010600030101010101" pitchFamily="2" charset="-122"/>
              </a:rPr>
              <a:t>》</a:t>
            </a:r>
            <a:r>
              <a:rPr lang="zh-CN" altLang="en-US" sz="3200" b="1" dirty="0" smtClean="0">
                <a:latin typeface="宋体" panose="02010600030101010101" pitchFamily="2" charset="-122"/>
                <a:ea typeface="宋体" panose="02010600030101010101" pitchFamily="2" charset="-122"/>
              </a:rPr>
              <a:t>：</a:t>
            </a:r>
            <a:endParaRPr lang="en-US" altLang="zh-CN" sz="3200" b="1" dirty="0" smtClean="0">
              <a:latin typeface="宋体" panose="02010600030101010101" pitchFamily="2" charset="-122"/>
              <a:ea typeface="宋体" panose="02010600030101010101" pitchFamily="2" charset="-122"/>
            </a:endParaRPr>
          </a:p>
          <a:p>
            <a:r>
              <a:rPr lang="zh-TW" altLang="en-US" sz="3200" b="1" dirty="0">
                <a:latin typeface="楷体" panose="02010609060101010101" pitchFamily="49" charset="-122"/>
                <a:ea typeface="楷体" panose="02010609060101010101" pitchFamily="49" charset="-122"/>
              </a:rPr>
              <a:t>昵昵兒女</a:t>
            </a:r>
            <a:r>
              <a:rPr lang="zh-TW" altLang="en-US" sz="3200" b="1" dirty="0" smtClean="0">
                <a:latin typeface="楷体" panose="02010609060101010101" pitchFamily="49" charset="-122"/>
                <a:ea typeface="楷体" panose="02010609060101010101" pitchFamily="49" charset="-122"/>
              </a:rPr>
              <a:t>語</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恩怨</a:t>
            </a:r>
            <a:r>
              <a:rPr lang="zh-TW" altLang="en-US" sz="3200" b="1" dirty="0">
                <a:latin typeface="楷体" panose="02010609060101010101" pitchFamily="49" charset="-122"/>
                <a:ea typeface="楷体" panose="02010609060101010101" pitchFamily="49" charset="-122"/>
              </a:rPr>
              <a:t>相爾</a:t>
            </a:r>
            <a:r>
              <a:rPr lang="zh-TW" altLang="en-US" sz="3200" b="1" dirty="0" smtClean="0">
                <a:latin typeface="楷体" panose="02010609060101010101" pitchFamily="49" charset="-122"/>
                <a:ea typeface="楷体" panose="02010609060101010101" pitchFamily="49" charset="-122"/>
              </a:rPr>
              <a:t>汝</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劃</a:t>
            </a:r>
            <a:r>
              <a:rPr lang="zh-TW" altLang="en-US" sz="3200" b="1" dirty="0">
                <a:latin typeface="楷体" panose="02010609060101010101" pitchFamily="49" charset="-122"/>
                <a:ea typeface="楷体" panose="02010609060101010101" pitchFamily="49" charset="-122"/>
              </a:rPr>
              <a:t>然變軒</a:t>
            </a:r>
            <a:r>
              <a:rPr lang="zh-TW" altLang="en-US" sz="3200" b="1" dirty="0" smtClean="0">
                <a:latin typeface="楷体" panose="02010609060101010101" pitchFamily="49" charset="-122"/>
                <a:ea typeface="楷体" panose="02010609060101010101" pitchFamily="49" charset="-122"/>
              </a:rPr>
              <a:t>昻</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勇士</a:t>
            </a:r>
            <a:r>
              <a:rPr lang="zh-TW" altLang="en-US" sz="3200" b="1" dirty="0">
                <a:latin typeface="楷体" panose="02010609060101010101" pitchFamily="49" charset="-122"/>
                <a:ea typeface="楷体" panose="02010609060101010101" pitchFamily="49" charset="-122"/>
              </a:rPr>
              <a:t>赴敵</a:t>
            </a:r>
            <a:r>
              <a:rPr lang="zh-TW" altLang="en-US" sz="3200" b="1" dirty="0" smtClean="0">
                <a:latin typeface="楷体" panose="02010609060101010101" pitchFamily="49" charset="-122"/>
                <a:ea typeface="楷体" panose="02010609060101010101" pitchFamily="49" charset="-122"/>
              </a:rPr>
              <a:t>場</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浮</a:t>
            </a:r>
            <a:r>
              <a:rPr lang="zh-TW" altLang="en-US" sz="3200" b="1" dirty="0">
                <a:latin typeface="楷体" panose="02010609060101010101" pitchFamily="49" charset="-122"/>
                <a:ea typeface="楷体" panose="02010609060101010101" pitchFamily="49" charset="-122"/>
              </a:rPr>
              <a:t>雲栁絮無根</a:t>
            </a:r>
            <a:r>
              <a:rPr lang="zh-TW" altLang="en-US" sz="3200" b="1" dirty="0" smtClean="0">
                <a:latin typeface="楷体" panose="02010609060101010101" pitchFamily="49" charset="-122"/>
                <a:ea typeface="楷体" panose="02010609060101010101" pitchFamily="49" charset="-122"/>
              </a:rPr>
              <a:t>蔕</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天地</a:t>
            </a:r>
            <a:r>
              <a:rPr lang="zh-TW" altLang="en-US" sz="3200" b="1" dirty="0">
                <a:latin typeface="楷体" panose="02010609060101010101" pitchFamily="49" charset="-122"/>
                <a:ea typeface="楷体" panose="02010609060101010101" pitchFamily="49" charset="-122"/>
              </a:rPr>
              <a:t>闊逺隨飛</a:t>
            </a:r>
            <a:r>
              <a:rPr lang="zh-TW" altLang="en-US" sz="3200" b="1" dirty="0" smtClean="0">
                <a:latin typeface="楷体" panose="02010609060101010101" pitchFamily="49" charset="-122"/>
                <a:ea typeface="楷体" panose="02010609060101010101" pitchFamily="49" charset="-122"/>
              </a:rPr>
              <a:t>揚</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喧</a:t>
            </a:r>
            <a:r>
              <a:rPr lang="zh-TW" altLang="en-US" sz="3200" b="1" dirty="0">
                <a:latin typeface="楷体" panose="02010609060101010101" pitchFamily="49" charset="-122"/>
                <a:ea typeface="楷体" panose="02010609060101010101" pitchFamily="49" charset="-122"/>
              </a:rPr>
              <a:t>啾百鳥</a:t>
            </a:r>
            <a:r>
              <a:rPr lang="zh-TW" altLang="en-US" sz="3200" b="1" dirty="0" smtClean="0">
                <a:latin typeface="楷体" panose="02010609060101010101" pitchFamily="49" charset="-122"/>
                <a:ea typeface="楷体" panose="02010609060101010101" pitchFamily="49" charset="-122"/>
              </a:rPr>
              <a:t>羣</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忽</a:t>
            </a:r>
            <a:r>
              <a:rPr lang="zh-TW" altLang="en-US" sz="3200" b="1" dirty="0">
                <a:latin typeface="楷体" panose="02010609060101010101" pitchFamily="49" charset="-122"/>
                <a:ea typeface="楷体" panose="02010609060101010101" pitchFamily="49" charset="-122"/>
              </a:rPr>
              <a:t>見孤鳯</a:t>
            </a:r>
            <a:r>
              <a:rPr lang="zh-TW" altLang="en-US" sz="3200" b="1" dirty="0" smtClean="0">
                <a:latin typeface="楷体" panose="02010609060101010101" pitchFamily="49" charset="-122"/>
                <a:ea typeface="楷体" panose="02010609060101010101" pitchFamily="49" charset="-122"/>
              </a:rPr>
              <a:t>凰</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躋</a:t>
            </a:r>
            <a:r>
              <a:rPr lang="zh-TW" altLang="en-US" sz="3200" b="1" dirty="0">
                <a:latin typeface="楷体" panose="02010609060101010101" pitchFamily="49" charset="-122"/>
                <a:ea typeface="楷体" panose="02010609060101010101" pitchFamily="49" charset="-122"/>
              </a:rPr>
              <a:t>攀分寸不可</a:t>
            </a:r>
            <a:r>
              <a:rPr lang="zh-TW" altLang="en-US" sz="3200" b="1" dirty="0" smtClean="0">
                <a:latin typeface="楷体" panose="02010609060101010101" pitchFamily="49" charset="-122"/>
                <a:ea typeface="楷体" panose="02010609060101010101" pitchFamily="49" charset="-122"/>
              </a:rPr>
              <a:t>上</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失</a:t>
            </a:r>
            <a:r>
              <a:rPr lang="zh-TW" altLang="en-US" sz="3200" b="1" dirty="0">
                <a:latin typeface="楷体" panose="02010609060101010101" pitchFamily="49" charset="-122"/>
                <a:ea typeface="楷体" panose="02010609060101010101" pitchFamily="49" charset="-122"/>
              </a:rPr>
              <a:t>勢一落千丈</a:t>
            </a:r>
            <a:r>
              <a:rPr lang="zh-TW" altLang="en-US" sz="3200" b="1" dirty="0" smtClean="0">
                <a:latin typeface="楷体" panose="02010609060101010101" pitchFamily="49" charset="-122"/>
                <a:ea typeface="楷体" panose="02010609060101010101" pitchFamily="49" charset="-122"/>
              </a:rPr>
              <a:t>強</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嗟</a:t>
            </a:r>
            <a:r>
              <a:rPr lang="zh-TW" altLang="en-US" sz="3200" b="1" dirty="0">
                <a:latin typeface="楷体" panose="02010609060101010101" pitchFamily="49" charset="-122"/>
                <a:ea typeface="楷体" panose="02010609060101010101" pitchFamily="49" charset="-122"/>
              </a:rPr>
              <a:t>余有兩</a:t>
            </a:r>
            <a:r>
              <a:rPr lang="zh-TW" altLang="en-US" sz="3200" b="1" dirty="0" smtClean="0">
                <a:latin typeface="楷体" panose="02010609060101010101" pitchFamily="49" charset="-122"/>
                <a:ea typeface="楷体" panose="02010609060101010101" pitchFamily="49" charset="-122"/>
              </a:rPr>
              <a:t>耳</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未</a:t>
            </a:r>
            <a:r>
              <a:rPr lang="zh-TW" altLang="en-US" sz="3200" b="1" dirty="0">
                <a:latin typeface="楷体" panose="02010609060101010101" pitchFamily="49" charset="-122"/>
                <a:ea typeface="楷体" panose="02010609060101010101" pitchFamily="49" charset="-122"/>
              </a:rPr>
              <a:t>省聽絲</a:t>
            </a:r>
            <a:r>
              <a:rPr lang="zh-TW" altLang="en-US" sz="3200" b="1" dirty="0" smtClean="0">
                <a:latin typeface="楷体" panose="02010609060101010101" pitchFamily="49" charset="-122"/>
                <a:ea typeface="楷体" panose="02010609060101010101" pitchFamily="49" charset="-122"/>
              </a:rPr>
              <a:t>篁</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自</a:t>
            </a:r>
            <a:r>
              <a:rPr lang="zh-TW" altLang="en-US" sz="3200" b="1" dirty="0">
                <a:latin typeface="楷体" panose="02010609060101010101" pitchFamily="49" charset="-122"/>
                <a:ea typeface="楷体" panose="02010609060101010101" pitchFamily="49" charset="-122"/>
              </a:rPr>
              <a:t>聞潁師</a:t>
            </a:r>
            <a:r>
              <a:rPr lang="zh-TW" altLang="en-US" sz="3200" b="1" dirty="0" smtClean="0">
                <a:latin typeface="楷体" panose="02010609060101010101" pitchFamily="49" charset="-122"/>
                <a:ea typeface="楷体" panose="02010609060101010101" pitchFamily="49" charset="-122"/>
              </a:rPr>
              <a:t>彈</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起</a:t>
            </a:r>
            <a:r>
              <a:rPr lang="zh-TW" altLang="en-US" sz="3200" b="1" dirty="0">
                <a:latin typeface="楷体" panose="02010609060101010101" pitchFamily="49" charset="-122"/>
                <a:ea typeface="楷体" panose="02010609060101010101" pitchFamily="49" charset="-122"/>
              </a:rPr>
              <a:t>坐在</a:t>
            </a:r>
            <a:r>
              <a:rPr lang="zh-TW" altLang="en-US" sz="3200" b="1" dirty="0" smtClean="0">
                <a:latin typeface="楷体" panose="02010609060101010101" pitchFamily="49" charset="-122"/>
                <a:ea typeface="楷体" panose="02010609060101010101" pitchFamily="49" charset="-122"/>
              </a:rPr>
              <a:t>一旁</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推手</a:t>
            </a:r>
            <a:r>
              <a:rPr lang="zh-TW" altLang="en-US" sz="3200" b="1" dirty="0">
                <a:latin typeface="楷体" panose="02010609060101010101" pitchFamily="49" charset="-122"/>
                <a:ea typeface="楷体" panose="02010609060101010101" pitchFamily="49" charset="-122"/>
              </a:rPr>
              <a:t>遽止</a:t>
            </a:r>
            <a:r>
              <a:rPr lang="zh-TW" altLang="en-US" sz="3200" b="1" dirty="0" smtClean="0">
                <a:latin typeface="楷体" panose="02010609060101010101" pitchFamily="49" charset="-122"/>
                <a:ea typeface="楷体" panose="02010609060101010101" pitchFamily="49" charset="-122"/>
              </a:rPr>
              <a:t>之</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濕</a:t>
            </a:r>
            <a:r>
              <a:rPr lang="zh-TW" altLang="en-US" sz="3200" b="1" dirty="0">
                <a:latin typeface="楷体" panose="02010609060101010101" pitchFamily="49" charset="-122"/>
                <a:ea typeface="楷体" panose="02010609060101010101" pitchFamily="49" charset="-122"/>
              </a:rPr>
              <a:t>衣淚滂</a:t>
            </a:r>
            <a:r>
              <a:rPr lang="zh-TW" altLang="en-US" sz="3200" b="1" dirty="0" smtClean="0">
                <a:latin typeface="楷体" panose="02010609060101010101" pitchFamily="49" charset="-122"/>
                <a:ea typeface="楷体" panose="02010609060101010101" pitchFamily="49" charset="-122"/>
              </a:rPr>
              <a:t>滂</a:t>
            </a:r>
            <a:r>
              <a:rPr lang="zh-CN" altLang="en-US" sz="3200" b="1" dirty="0" smtClean="0">
                <a:latin typeface="楷体" panose="02010609060101010101" pitchFamily="49" charset="-122"/>
                <a:ea typeface="楷体" panose="02010609060101010101" pitchFamily="49" charset="-122"/>
              </a:rPr>
              <a:t>。穎</a:t>
            </a:r>
            <a:r>
              <a:rPr lang="zh-TW" altLang="en-US" sz="3200" b="1" dirty="0" smtClean="0">
                <a:latin typeface="楷体" panose="02010609060101010101" pitchFamily="49" charset="-122"/>
                <a:ea typeface="楷体" panose="02010609060101010101" pitchFamily="49" charset="-122"/>
              </a:rPr>
              <a:t>乎</a:t>
            </a:r>
            <a:r>
              <a:rPr lang="zh-TW" altLang="en-US" sz="3200" b="1" dirty="0">
                <a:latin typeface="楷体" panose="02010609060101010101" pitchFamily="49" charset="-122"/>
                <a:ea typeface="楷体" panose="02010609060101010101" pitchFamily="49" charset="-122"/>
              </a:rPr>
              <a:t>爾誠</a:t>
            </a:r>
            <a:r>
              <a:rPr lang="zh-TW" altLang="en-US" sz="3200" b="1" dirty="0" smtClean="0">
                <a:latin typeface="楷体" panose="02010609060101010101" pitchFamily="49" charset="-122"/>
                <a:ea typeface="楷体" panose="02010609060101010101" pitchFamily="49" charset="-122"/>
              </a:rPr>
              <a:t>能</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無</a:t>
            </a:r>
            <a:r>
              <a:rPr lang="zh-TW" altLang="en-US" sz="3200" b="1" dirty="0">
                <a:latin typeface="楷体" panose="02010609060101010101" pitchFamily="49" charset="-122"/>
                <a:ea typeface="楷体" panose="02010609060101010101" pitchFamily="49" charset="-122"/>
              </a:rPr>
              <a:t>以氷炭置我</a:t>
            </a:r>
            <a:r>
              <a:rPr lang="zh-TW" altLang="en-US" sz="3200" b="1" dirty="0" smtClean="0">
                <a:latin typeface="楷体" panose="02010609060101010101" pitchFamily="49" charset="-122"/>
                <a:ea typeface="楷体" panose="02010609060101010101" pitchFamily="49" charset="-122"/>
              </a:rPr>
              <a:t>腸</a:t>
            </a:r>
            <a:r>
              <a:rPr lang="zh-CN" altLang="en-US" sz="3200" b="1" dirty="0" smtClean="0">
                <a:latin typeface="楷体" panose="02010609060101010101" pitchFamily="49" charset="-122"/>
                <a:ea typeface="楷体" panose="02010609060101010101" pitchFamily="49" charset="-122"/>
              </a:rPr>
              <a:t>。</a:t>
            </a:r>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25214769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r>
              <a:rPr lang="zh-CN" altLang="en-US" sz="3200" b="1" dirty="0" smtClean="0">
                <a:latin typeface="宋体" panose="02010600030101010101" pitchFamily="2" charset="-122"/>
                <a:ea typeface="宋体" panose="02010600030101010101" pitchFamily="2" charset="-122"/>
              </a:rPr>
              <a:t>蘇軾</a:t>
            </a:r>
            <a:r>
              <a:rPr lang="en-US" altLang="zh-CN" sz="3200" b="1" dirty="0" smtClean="0">
                <a:latin typeface="宋体" panose="02010600030101010101" pitchFamily="2" charset="-122"/>
                <a:ea typeface="宋体" panose="02010600030101010101" pitchFamily="2" charset="-122"/>
              </a:rPr>
              <a:t>《</a:t>
            </a:r>
            <a:r>
              <a:rPr lang="zh-TW" altLang="en-US" sz="3200" b="1" dirty="0" smtClean="0">
                <a:latin typeface="宋体" panose="02010600030101010101" pitchFamily="2" charset="-122"/>
                <a:ea typeface="宋体" panose="02010600030101010101" pitchFamily="2" charset="-122"/>
              </a:rPr>
              <a:t>續麗人行</a:t>
            </a:r>
            <a:r>
              <a:rPr lang="en-US" altLang="zh-CN" sz="3200" b="1" dirty="0" smtClean="0">
                <a:latin typeface="宋体" panose="02010600030101010101" pitchFamily="2" charset="-122"/>
                <a:ea typeface="宋体" panose="02010600030101010101" pitchFamily="2" charset="-122"/>
              </a:rPr>
              <a:t>》</a:t>
            </a:r>
            <a:r>
              <a:rPr lang="zh-CN" altLang="en-US" sz="3200" b="1" dirty="0" smtClean="0">
                <a:latin typeface="宋体" panose="02010600030101010101" pitchFamily="2" charset="-122"/>
                <a:ea typeface="宋体" panose="02010600030101010101" pitchFamily="2" charset="-122"/>
              </a:rPr>
              <a:t>：</a:t>
            </a:r>
            <a:endParaRPr lang="en-US" altLang="zh-CN" sz="3200" b="1" dirty="0" smtClean="0">
              <a:latin typeface="宋体" panose="02010600030101010101" pitchFamily="2" charset="-122"/>
              <a:ea typeface="宋体" panose="02010600030101010101" pitchFamily="2" charset="-122"/>
            </a:endParaRPr>
          </a:p>
          <a:p>
            <a:r>
              <a:rPr lang="zh-CN" altLang="en-US" sz="3200" b="1" dirty="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李</a:t>
            </a:r>
            <a:r>
              <a:rPr lang="zh-TW" altLang="en-US" sz="3200" b="1" dirty="0">
                <a:latin typeface="楷体" panose="02010609060101010101" pitchFamily="49" charset="-122"/>
                <a:ea typeface="楷体" panose="02010609060101010101" pitchFamily="49" charset="-122"/>
              </a:rPr>
              <a:t>仲謀家有周昉畫背面欠伸</a:t>
            </a:r>
            <a:r>
              <a:rPr lang="zh-TW" altLang="en-US" sz="3200" b="1" dirty="0" smtClean="0">
                <a:latin typeface="楷体" panose="02010609060101010101" pitchFamily="49" charset="-122"/>
                <a:ea typeface="楷体" panose="02010609060101010101" pitchFamily="49" charset="-122"/>
              </a:rPr>
              <a:t>内人</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極精</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戯</a:t>
            </a:r>
            <a:r>
              <a:rPr lang="zh-TW" altLang="en-US" sz="3200" b="1" dirty="0">
                <a:latin typeface="楷体" panose="02010609060101010101" pitchFamily="49" charset="-122"/>
                <a:ea typeface="楷体" panose="02010609060101010101" pitchFamily="49" charset="-122"/>
              </a:rPr>
              <a:t>作此</a:t>
            </a:r>
            <a:r>
              <a:rPr lang="zh-TW" altLang="en-US" sz="3200" b="1" dirty="0" smtClean="0">
                <a:latin typeface="楷体" panose="02010609060101010101" pitchFamily="49" charset="-122"/>
                <a:ea typeface="楷体" panose="02010609060101010101" pitchFamily="49" charset="-122"/>
              </a:rPr>
              <a:t>詩</a:t>
            </a:r>
            <a:r>
              <a:rPr lang="zh-CN" altLang="en-US" sz="3200" b="1" dirty="0" smtClean="0">
                <a:latin typeface="楷体" panose="02010609060101010101" pitchFamily="49" charset="-122"/>
                <a:ea typeface="楷体" panose="02010609060101010101" pitchFamily="49" charset="-122"/>
              </a:rPr>
              <a:t>。”</a:t>
            </a:r>
            <a:endParaRPr lang="en-US" altLang="zh-CN" sz="3200" b="1" dirty="0" smtClean="0">
              <a:latin typeface="楷体" panose="02010609060101010101" pitchFamily="49" charset="-122"/>
              <a:ea typeface="楷体" panose="02010609060101010101" pitchFamily="49" charset="-122"/>
            </a:endParaRPr>
          </a:p>
          <a:p>
            <a:r>
              <a:rPr lang="zh-TW" altLang="en-US" sz="3200" b="1" dirty="0" smtClean="0">
                <a:latin typeface="楷体" panose="02010609060101010101" pitchFamily="49" charset="-122"/>
                <a:ea typeface="楷体" panose="02010609060101010101" pitchFamily="49" charset="-122"/>
              </a:rPr>
              <a:t>深</a:t>
            </a:r>
            <a:r>
              <a:rPr lang="zh-TW" altLang="en-US" sz="3200" b="1" dirty="0">
                <a:latin typeface="楷体" panose="02010609060101010101" pitchFamily="49" charset="-122"/>
                <a:ea typeface="楷体" panose="02010609060101010101" pitchFamily="49" charset="-122"/>
              </a:rPr>
              <a:t>宫無人春日</a:t>
            </a:r>
            <a:r>
              <a:rPr lang="zh-TW" altLang="en-US" sz="3200" b="1" dirty="0" smtClean="0">
                <a:latin typeface="楷体" panose="02010609060101010101" pitchFamily="49" charset="-122"/>
                <a:ea typeface="楷体" panose="02010609060101010101" pitchFamily="49" charset="-122"/>
              </a:rPr>
              <a:t>長</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沉香</a:t>
            </a:r>
            <a:r>
              <a:rPr lang="zh-TW" altLang="en-US" sz="3200" b="1" dirty="0">
                <a:latin typeface="楷体" panose="02010609060101010101" pitchFamily="49" charset="-122"/>
                <a:ea typeface="楷体" panose="02010609060101010101" pitchFamily="49" charset="-122"/>
              </a:rPr>
              <a:t>亭北百</a:t>
            </a:r>
            <a:r>
              <a:rPr lang="zh-TW" altLang="en-US" sz="3200" b="1" dirty="0" smtClean="0">
                <a:latin typeface="楷体" panose="02010609060101010101" pitchFamily="49" charset="-122"/>
                <a:ea typeface="楷体" panose="02010609060101010101" pitchFamily="49" charset="-122"/>
              </a:rPr>
              <a:t>花香</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美人</a:t>
            </a:r>
            <a:r>
              <a:rPr lang="zh-TW" altLang="en-US" sz="3200" b="1" dirty="0">
                <a:latin typeface="楷体" panose="02010609060101010101" pitchFamily="49" charset="-122"/>
                <a:ea typeface="楷体" panose="02010609060101010101" pitchFamily="49" charset="-122"/>
              </a:rPr>
              <a:t>睡起薄</a:t>
            </a:r>
            <a:r>
              <a:rPr lang="zh-TW" altLang="en-US" sz="3200" b="1" dirty="0" smtClean="0">
                <a:latin typeface="楷体" panose="02010609060101010101" pitchFamily="49" charset="-122"/>
                <a:ea typeface="楷体" panose="02010609060101010101" pitchFamily="49" charset="-122"/>
              </a:rPr>
              <a:t>梳洗</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燕舞</a:t>
            </a:r>
            <a:r>
              <a:rPr lang="zh-TW" altLang="en-US" sz="3200" b="1" dirty="0">
                <a:latin typeface="楷体" panose="02010609060101010101" pitchFamily="49" charset="-122"/>
                <a:ea typeface="楷体" panose="02010609060101010101" pitchFamily="49" charset="-122"/>
              </a:rPr>
              <a:t>鸎啼空斷</a:t>
            </a:r>
            <a:r>
              <a:rPr lang="zh-TW" altLang="en-US" sz="3200" b="1" dirty="0" smtClean="0">
                <a:latin typeface="楷体" panose="02010609060101010101" pitchFamily="49" charset="-122"/>
                <a:ea typeface="楷体" panose="02010609060101010101" pitchFamily="49" charset="-122"/>
              </a:rPr>
              <a:t>腸</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畫</a:t>
            </a:r>
            <a:r>
              <a:rPr lang="zh-TW" altLang="en-US" sz="3200" b="1" dirty="0">
                <a:latin typeface="楷体" panose="02010609060101010101" pitchFamily="49" charset="-122"/>
                <a:ea typeface="楷体" panose="02010609060101010101" pitchFamily="49" charset="-122"/>
              </a:rPr>
              <a:t>工欲畫無窮</a:t>
            </a:r>
            <a:r>
              <a:rPr lang="zh-TW" altLang="en-US" sz="3200" b="1" dirty="0" smtClean="0">
                <a:latin typeface="楷体" panose="02010609060101010101" pitchFamily="49" charset="-122"/>
                <a:ea typeface="楷体" panose="02010609060101010101" pitchFamily="49" charset="-122"/>
              </a:rPr>
              <a:t>意</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背</a:t>
            </a:r>
            <a:r>
              <a:rPr lang="zh-TW" altLang="en-US" sz="3200" b="1" dirty="0">
                <a:latin typeface="楷体" panose="02010609060101010101" pitchFamily="49" charset="-122"/>
                <a:ea typeface="楷体" panose="02010609060101010101" pitchFamily="49" charset="-122"/>
              </a:rPr>
              <a:t>立東風初破</a:t>
            </a:r>
            <a:r>
              <a:rPr lang="zh-TW" altLang="en-US" sz="3200" b="1" dirty="0" smtClean="0">
                <a:latin typeface="楷体" panose="02010609060101010101" pitchFamily="49" charset="-122"/>
                <a:ea typeface="楷体" panose="02010609060101010101" pitchFamily="49" charset="-122"/>
              </a:rPr>
              <a:t>睡</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若</a:t>
            </a:r>
            <a:r>
              <a:rPr lang="zh-TW" altLang="en-US" sz="3200" b="1" dirty="0">
                <a:latin typeface="楷体" panose="02010609060101010101" pitchFamily="49" charset="-122"/>
                <a:ea typeface="楷体" panose="02010609060101010101" pitchFamily="49" charset="-122"/>
              </a:rPr>
              <a:t>教回首却</a:t>
            </a:r>
            <a:r>
              <a:rPr lang="zh-TW" altLang="en-US" sz="3200" b="1" dirty="0" smtClean="0">
                <a:latin typeface="楷体" panose="02010609060101010101" pitchFamily="49" charset="-122"/>
                <a:ea typeface="楷体" panose="02010609060101010101" pitchFamily="49" charset="-122"/>
              </a:rPr>
              <a:t>嫣然</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陽</a:t>
            </a:r>
            <a:r>
              <a:rPr lang="zh-TW" altLang="en-US" sz="3200" b="1" dirty="0">
                <a:latin typeface="楷体" panose="02010609060101010101" pitchFamily="49" charset="-122"/>
                <a:ea typeface="楷体" panose="02010609060101010101" pitchFamily="49" charset="-122"/>
              </a:rPr>
              <a:t>城下蔡俱風</a:t>
            </a:r>
            <a:r>
              <a:rPr lang="zh-TW" altLang="en-US" sz="3200" b="1" dirty="0" smtClean="0">
                <a:latin typeface="楷体" panose="02010609060101010101" pitchFamily="49" charset="-122"/>
                <a:ea typeface="楷体" panose="02010609060101010101" pitchFamily="49" charset="-122"/>
              </a:rPr>
              <a:t>靡</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杜</a:t>
            </a:r>
            <a:r>
              <a:rPr lang="zh-TW" altLang="en-US" sz="3200" b="1" dirty="0">
                <a:latin typeface="楷体" panose="02010609060101010101" pitchFamily="49" charset="-122"/>
                <a:ea typeface="楷体" panose="02010609060101010101" pitchFamily="49" charset="-122"/>
              </a:rPr>
              <a:t>陵饑客眼長</a:t>
            </a:r>
            <a:r>
              <a:rPr lang="zh-TW" altLang="en-US" sz="3200" b="1" dirty="0" smtClean="0">
                <a:latin typeface="楷体" panose="02010609060101010101" pitchFamily="49" charset="-122"/>
                <a:ea typeface="楷体" panose="02010609060101010101" pitchFamily="49" charset="-122"/>
              </a:rPr>
              <a:t>寒</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蹇</a:t>
            </a:r>
            <a:r>
              <a:rPr lang="zh-TW" altLang="en-US" sz="3200" b="1" dirty="0">
                <a:latin typeface="楷体" panose="02010609060101010101" pitchFamily="49" charset="-122"/>
                <a:ea typeface="楷体" panose="02010609060101010101" pitchFamily="49" charset="-122"/>
              </a:rPr>
              <a:t>驢破帽随金</a:t>
            </a:r>
            <a:r>
              <a:rPr lang="zh-TW" altLang="en-US" sz="3200" b="1" dirty="0" smtClean="0">
                <a:latin typeface="楷体" panose="02010609060101010101" pitchFamily="49" charset="-122"/>
                <a:ea typeface="楷体" panose="02010609060101010101" pitchFamily="49" charset="-122"/>
              </a:rPr>
              <a:t>鞍</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隔</a:t>
            </a:r>
            <a:r>
              <a:rPr lang="zh-TW" altLang="en-US" sz="3200" b="1" dirty="0">
                <a:latin typeface="楷体" panose="02010609060101010101" pitchFamily="49" charset="-122"/>
                <a:ea typeface="楷体" panose="02010609060101010101" pitchFamily="49" charset="-122"/>
              </a:rPr>
              <a:t>花臨水時一</a:t>
            </a:r>
            <a:r>
              <a:rPr lang="zh-TW" altLang="en-US" sz="3200" b="1" dirty="0" smtClean="0">
                <a:latin typeface="楷体" panose="02010609060101010101" pitchFamily="49" charset="-122"/>
                <a:ea typeface="楷体" panose="02010609060101010101" pitchFamily="49" charset="-122"/>
              </a:rPr>
              <a:t>見</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只</a:t>
            </a:r>
            <a:r>
              <a:rPr lang="zh-TW" altLang="en-US" sz="3200" b="1" dirty="0">
                <a:latin typeface="楷体" panose="02010609060101010101" pitchFamily="49" charset="-122"/>
                <a:ea typeface="楷体" panose="02010609060101010101" pitchFamily="49" charset="-122"/>
              </a:rPr>
              <a:t>許腰支背後</a:t>
            </a:r>
            <a:r>
              <a:rPr lang="zh-TW" altLang="en-US" sz="3200" b="1" dirty="0" smtClean="0">
                <a:latin typeface="楷体" panose="02010609060101010101" pitchFamily="49" charset="-122"/>
                <a:ea typeface="楷体" panose="02010609060101010101" pitchFamily="49" charset="-122"/>
              </a:rPr>
              <a:t>看</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心醉</a:t>
            </a:r>
            <a:r>
              <a:rPr lang="zh-TW" altLang="en-US" sz="3200" b="1" dirty="0">
                <a:latin typeface="楷体" panose="02010609060101010101" pitchFamily="49" charset="-122"/>
                <a:ea typeface="楷体" panose="02010609060101010101" pitchFamily="49" charset="-122"/>
              </a:rPr>
              <a:t>歸來茅屋</a:t>
            </a:r>
            <a:r>
              <a:rPr lang="zh-TW" altLang="en-US" sz="3200" b="1" dirty="0" smtClean="0">
                <a:latin typeface="楷体" panose="02010609060101010101" pitchFamily="49" charset="-122"/>
                <a:ea typeface="楷体" panose="02010609060101010101" pitchFamily="49" charset="-122"/>
              </a:rPr>
              <a:t>底</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方</a:t>
            </a:r>
            <a:r>
              <a:rPr lang="zh-TW" altLang="en-US" sz="3200" b="1" dirty="0">
                <a:latin typeface="楷体" panose="02010609060101010101" pitchFamily="49" charset="-122"/>
                <a:ea typeface="楷体" panose="02010609060101010101" pitchFamily="49" charset="-122"/>
              </a:rPr>
              <a:t>信人間有西</a:t>
            </a:r>
            <a:r>
              <a:rPr lang="zh-TW" altLang="en-US" sz="3200" b="1" dirty="0" smtClean="0">
                <a:latin typeface="楷体" panose="02010609060101010101" pitchFamily="49" charset="-122"/>
                <a:ea typeface="楷体" panose="02010609060101010101" pitchFamily="49" charset="-122"/>
              </a:rPr>
              <a:t>子</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君</a:t>
            </a:r>
            <a:r>
              <a:rPr lang="zh-TW" altLang="en-US" sz="3200" b="1" dirty="0">
                <a:latin typeface="楷体" panose="02010609060101010101" pitchFamily="49" charset="-122"/>
                <a:ea typeface="楷体" panose="02010609060101010101" pitchFamily="49" charset="-122"/>
              </a:rPr>
              <a:t>不見孟光舉案與齊</a:t>
            </a:r>
            <a:r>
              <a:rPr lang="zh-TW" altLang="en-US" sz="3200" b="1" dirty="0" smtClean="0">
                <a:latin typeface="楷体" panose="02010609060101010101" pitchFamily="49" charset="-122"/>
                <a:ea typeface="楷体" panose="02010609060101010101" pitchFamily="49" charset="-122"/>
              </a:rPr>
              <a:t>眉</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何</a:t>
            </a:r>
            <a:r>
              <a:rPr lang="zh-TW" altLang="en-US" sz="3200" b="1" dirty="0">
                <a:latin typeface="楷体" panose="02010609060101010101" pitchFamily="49" charset="-122"/>
                <a:ea typeface="楷体" panose="02010609060101010101" pitchFamily="49" charset="-122"/>
              </a:rPr>
              <a:t>曽背面傷春</a:t>
            </a:r>
            <a:r>
              <a:rPr lang="zh-TW" altLang="en-US" sz="3200" b="1" dirty="0" smtClean="0">
                <a:latin typeface="楷体" panose="02010609060101010101" pitchFamily="49" charset="-122"/>
                <a:ea typeface="楷体" panose="02010609060101010101" pitchFamily="49" charset="-122"/>
              </a:rPr>
              <a:t>啼</a:t>
            </a:r>
            <a:r>
              <a:rPr lang="zh-CN" altLang="en-US" sz="3200" b="1" dirty="0" smtClean="0">
                <a:latin typeface="楷体" panose="02010609060101010101" pitchFamily="49" charset="-122"/>
                <a:ea typeface="楷体" panose="02010609060101010101" pitchFamily="49" charset="-122"/>
              </a:rPr>
              <a:t>。</a:t>
            </a:r>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2935403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3074" name="Picture 2" descr="查看源图像"/>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950323"/>
            <a:ext cx="8229600" cy="3587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4161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2050" name="Picture 2" descr="https://bkimg.cdn.bcebos.com/pic/8cb1cb1349540923d1b1d0439d58d109b3de4936?x-bce-process=image/watermark,image_d2F0ZXIvYmFpa2UxMTY=,g_7,xp_5,yp_5/format,f_aut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81138"/>
            <a:ext cx="8229600" cy="452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754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r>
              <a:rPr lang="zh-CN" altLang="en-US" sz="3200" b="1" dirty="0" smtClean="0">
                <a:latin typeface="宋体" panose="02010600030101010101" pitchFamily="2" charset="-122"/>
                <a:ea typeface="宋体" panose="02010600030101010101" pitchFamily="2" charset="-122"/>
              </a:rPr>
              <a:t>蘇軾</a:t>
            </a:r>
            <a:r>
              <a:rPr lang="en-US" altLang="zh-CN" sz="3200" b="1" dirty="0" smtClean="0">
                <a:latin typeface="宋体" panose="02010600030101010101" pitchFamily="2" charset="-122"/>
                <a:ea typeface="宋体" panose="02010600030101010101" pitchFamily="2" charset="-122"/>
              </a:rPr>
              <a:t>《</a:t>
            </a:r>
            <a:r>
              <a:rPr lang="zh-TW" altLang="en-US" sz="3200" b="1" dirty="0" smtClean="0">
                <a:latin typeface="宋体" panose="02010600030101010101" pitchFamily="2" charset="-122"/>
                <a:ea typeface="宋体" panose="02010600030101010101" pitchFamily="2" charset="-122"/>
              </a:rPr>
              <a:t>次韻子由論書</a:t>
            </a:r>
            <a:r>
              <a:rPr lang="en-US" altLang="zh-CN" sz="3200" b="1" dirty="0" smtClean="0">
                <a:latin typeface="宋体" panose="02010600030101010101" pitchFamily="2" charset="-122"/>
                <a:ea typeface="宋体" panose="02010600030101010101" pitchFamily="2" charset="-122"/>
              </a:rPr>
              <a:t>》</a:t>
            </a:r>
            <a:r>
              <a:rPr lang="zh-CN" altLang="en-US" sz="3200" b="1" dirty="0" smtClean="0">
                <a:latin typeface="宋体" panose="02010600030101010101" pitchFamily="2" charset="-122"/>
                <a:ea typeface="宋体" panose="02010600030101010101" pitchFamily="2" charset="-122"/>
              </a:rPr>
              <a:t>：</a:t>
            </a:r>
            <a:endParaRPr lang="en-US" altLang="zh-CN" sz="3200" b="1" dirty="0" smtClean="0">
              <a:latin typeface="宋体" panose="02010600030101010101" pitchFamily="2" charset="-122"/>
              <a:ea typeface="宋体" panose="02010600030101010101" pitchFamily="2" charset="-122"/>
            </a:endParaRPr>
          </a:p>
          <a:p>
            <a:r>
              <a:rPr lang="zh-TW" altLang="en-US" sz="3200" b="1" dirty="0" smtClean="0">
                <a:latin typeface="楷体" panose="02010609060101010101" pitchFamily="49" charset="-122"/>
                <a:ea typeface="楷体" panose="02010609060101010101" pitchFamily="49" charset="-122"/>
              </a:rPr>
              <a:t>吾</a:t>
            </a:r>
            <a:r>
              <a:rPr lang="zh-TW" altLang="en-US" sz="3200" b="1" dirty="0">
                <a:latin typeface="楷体" panose="02010609060101010101" pitchFamily="49" charset="-122"/>
                <a:ea typeface="楷体" panose="02010609060101010101" pitchFamily="49" charset="-122"/>
              </a:rPr>
              <a:t>雖不善</a:t>
            </a:r>
            <a:r>
              <a:rPr lang="zh-TW" altLang="en-US" sz="3200" b="1" dirty="0" smtClean="0">
                <a:latin typeface="楷体" panose="02010609060101010101" pitchFamily="49" charset="-122"/>
                <a:ea typeface="楷体" panose="02010609060101010101" pitchFamily="49" charset="-122"/>
              </a:rPr>
              <a:t>書</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曉</a:t>
            </a:r>
            <a:r>
              <a:rPr lang="zh-TW" altLang="en-US" sz="3200" b="1" dirty="0">
                <a:latin typeface="楷体" panose="02010609060101010101" pitchFamily="49" charset="-122"/>
                <a:ea typeface="楷体" panose="02010609060101010101" pitchFamily="49" charset="-122"/>
              </a:rPr>
              <a:t>書莫如</a:t>
            </a:r>
            <a:r>
              <a:rPr lang="zh-TW" altLang="en-US" sz="3200" b="1" dirty="0" smtClean="0">
                <a:latin typeface="楷体" panose="02010609060101010101" pitchFamily="49" charset="-122"/>
                <a:ea typeface="楷体" panose="02010609060101010101" pitchFamily="49" charset="-122"/>
              </a:rPr>
              <a:t>我</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苟能通</a:t>
            </a:r>
            <a:r>
              <a:rPr lang="zh-TW" altLang="en-US" sz="3200" b="1" dirty="0">
                <a:latin typeface="楷体" panose="02010609060101010101" pitchFamily="49" charset="-122"/>
                <a:ea typeface="楷体" panose="02010609060101010101" pitchFamily="49" charset="-122"/>
              </a:rPr>
              <a:t>其</a:t>
            </a:r>
            <a:r>
              <a:rPr lang="zh-TW" altLang="en-US" sz="3200" b="1" dirty="0" smtClean="0">
                <a:latin typeface="楷体" panose="02010609060101010101" pitchFamily="49" charset="-122"/>
                <a:ea typeface="楷体" panose="02010609060101010101" pitchFamily="49" charset="-122"/>
              </a:rPr>
              <a:t>意</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常</a:t>
            </a:r>
            <a:r>
              <a:rPr lang="zh-TW" altLang="en-US" sz="3200" b="1" dirty="0">
                <a:latin typeface="楷体" panose="02010609060101010101" pitchFamily="49" charset="-122"/>
                <a:ea typeface="楷体" panose="02010609060101010101" pitchFamily="49" charset="-122"/>
              </a:rPr>
              <a:t>謂不學</a:t>
            </a:r>
            <a:r>
              <a:rPr lang="zh-TW" altLang="en-US" sz="3200" b="1" dirty="0" smtClean="0">
                <a:latin typeface="楷体" panose="02010609060101010101" pitchFamily="49" charset="-122"/>
                <a:ea typeface="楷体" panose="02010609060101010101" pitchFamily="49" charset="-122"/>
              </a:rPr>
              <a:t>可</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貌</a:t>
            </a:r>
            <a:r>
              <a:rPr lang="zh-TW" altLang="en-US" sz="3200" b="1" dirty="0">
                <a:latin typeface="楷体" panose="02010609060101010101" pitchFamily="49" charset="-122"/>
                <a:ea typeface="楷体" panose="02010609060101010101" pitchFamily="49" charset="-122"/>
              </a:rPr>
              <a:t>妍容</a:t>
            </a:r>
            <a:r>
              <a:rPr lang="zh-TW" altLang="en-US" sz="3200" b="1" dirty="0" smtClean="0">
                <a:latin typeface="楷体" panose="02010609060101010101" pitchFamily="49" charset="-122"/>
                <a:ea typeface="楷体" panose="02010609060101010101" pitchFamily="49" charset="-122"/>
              </a:rPr>
              <a:t>有</a:t>
            </a:r>
            <a:r>
              <a:rPr lang="zh-CN" altLang="en-US" sz="3200" b="1" dirty="0">
                <a:latin typeface="楷体" panose="02010609060101010101" pitchFamily="49" charset="-122"/>
                <a:ea typeface="楷体" panose="02010609060101010101" pitchFamily="49" charset="-122"/>
              </a:rPr>
              <a:t>顰</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璧</a:t>
            </a:r>
            <a:r>
              <a:rPr lang="zh-TW" altLang="en-US" sz="3200" b="1" dirty="0">
                <a:latin typeface="楷体" panose="02010609060101010101" pitchFamily="49" charset="-122"/>
                <a:ea typeface="楷体" panose="02010609060101010101" pitchFamily="49" charset="-122"/>
              </a:rPr>
              <a:t>美何妨</a:t>
            </a:r>
            <a:r>
              <a:rPr lang="zh-TW" altLang="en-US" sz="3200" b="1" dirty="0" smtClean="0">
                <a:latin typeface="楷体" panose="02010609060101010101" pitchFamily="49" charset="-122"/>
                <a:ea typeface="楷体" panose="02010609060101010101" pitchFamily="49" charset="-122"/>
              </a:rPr>
              <a:t>橢</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端</a:t>
            </a:r>
            <a:r>
              <a:rPr lang="zh-TW" altLang="en-US" sz="3200" b="1" dirty="0">
                <a:latin typeface="楷体" panose="02010609060101010101" pitchFamily="49" charset="-122"/>
                <a:ea typeface="楷体" panose="02010609060101010101" pitchFamily="49" charset="-122"/>
              </a:rPr>
              <a:t>莊雜流</a:t>
            </a:r>
            <a:r>
              <a:rPr lang="zh-TW" altLang="en-US" sz="3200" b="1" dirty="0" smtClean="0">
                <a:latin typeface="楷体" panose="02010609060101010101" pitchFamily="49" charset="-122"/>
                <a:ea typeface="楷体" panose="02010609060101010101" pitchFamily="49" charset="-122"/>
              </a:rPr>
              <a:t>麗</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剛</a:t>
            </a:r>
            <a:r>
              <a:rPr lang="zh-TW" altLang="en-US" sz="3200" b="1" dirty="0">
                <a:latin typeface="楷体" panose="02010609060101010101" pitchFamily="49" charset="-122"/>
                <a:ea typeface="楷体" panose="02010609060101010101" pitchFamily="49" charset="-122"/>
              </a:rPr>
              <a:t>健含</a:t>
            </a:r>
            <a:r>
              <a:rPr lang="zh-TW" altLang="en-US" sz="3200" b="1" dirty="0" smtClean="0">
                <a:latin typeface="楷体" panose="02010609060101010101" pitchFamily="49" charset="-122"/>
                <a:ea typeface="楷体" panose="02010609060101010101" pitchFamily="49" charset="-122"/>
              </a:rPr>
              <a:t>婀娜</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好</a:t>
            </a:r>
            <a:r>
              <a:rPr lang="zh-TW" altLang="en-US" sz="3200" b="1" dirty="0">
                <a:latin typeface="楷体" panose="02010609060101010101" pitchFamily="49" charset="-122"/>
                <a:ea typeface="楷体" panose="02010609060101010101" pitchFamily="49" charset="-122"/>
              </a:rPr>
              <a:t>之每自</a:t>
            </a:r>
            <a:r>
              <a:rPr lang="zh-TW" altLang="en-US" sz="3200" b="1" dirty="0" smtClean="0">
                <a:latin typeface="楷体" panose="02010609060101010101" pitchFamily="49" charset="-122"/>
                <a:ea typeface="楷体" panose="02010609060101010101" pitchFamily="49" charset="-122"/>
              </a:rPr>
              <a:t>譏</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不</a:t>
            </a:r>
            <a:r>
              <a:rPr lang="zh-TW" altLang="en-US" sz="3200" b="1" dirty="0">
                <a:latin typeface="楷体" panose="02010609060101010101" pitchFamily="49" charset="-122"/>
                <a:ea typeface="楷体" panose="02010609060101010101" pitchFamily="49" charset="-122"/>
              </a:rPr>
              <a:t>獨子亦</a:t>
            </a:r>
            <a:r>
              <a:rPr lang="zh-TW" altLang="en-US" sz="3200" b="1" dirty="0" smtClean="0">
                <a:latin typeface="楷体" panose="02010609060101010101" pitchFamily="49" charset="-122"/>
                <a:ea typeface="楷体" panose="02010609060101010101" pitchFamily="49" charset="-122"/>
              </a:rPr>
              <a:t>頗</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書</a:t>
            </a:r>
            <a:r>
              <a:rPr lang="zh-TW" altLang="en-US" sz="3200" b="1" dirty="0">
                <a:latin typeface="楷体" panose="02010609060101010101" pitchFamily="49" charset="-122"/>
                <a:ea typeface="楷体" panose="02010609060101010101" pitchFamily="49" charset="-122"/>
              </a:rPr>
              <a:t>成輙棄</a:t>
            </a:r>
            <a:r>
              <a:rPr lang="zh-TW" altLang="en-US" sz="3200" b="1" dirty="0" smtClean="0">
                <a:latin typeface="楷体" panose="02010609060101010101" pitchFamily="49" charset="-122"/>
                <a:ea typeface="楷体" panose="02010609060101010101" pitchFamily="49" charset="-122"/>
              </a:rPr>
              <a:t>去</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繆</a:t>
            </a:r>
            <a:r>
              <a:rPr lang="zh-TW" altLang="en-US" sz="3200" b="1" dirty="0">
                <a:latin typeface="楷体" panose="02010609060101010101" pitchFamily="49" charset="-122"/>
                <a:ea typeface="楷体" panose="02010609060101010101" pitchFamily="49" charset="-122"/>
              </a:rPr>
              <a:t>被旁人</a:t>
            </a:r>
            <a:r>
              <a:rPr lang="zh-TW" altLang="en-US" sz="3200" b="1" dirty="0" smtClean="0">
                <a:latin typeface="楷体" panose="02010609060101010101" pitchFamily="49" charset="-122"/>
                <a:ea typeface="楷体" panose="02010609060101010101" pitchFamily="49" charset="-122"/>
              </a:rPr>
              <a:t>裹</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體</a:t>
            </a:r>
            <a:r>
              <a:rPr lang="zh-TW" altLang="en-US" sz="3200" b="1" dirty="0">
                <a:latin typeface="楷体" panose="02010609060101010101" pitchFamily="49" charset="-122"/>
                <a:ea typeface="楷体" panose="02010609060101010101" pitchFamily="49" charset="-122"/>
              </a:rPr>
              <a:t>勢本濶</a:t>
            </a:r>
            <a:r>
              <a:rPr lang="zh-TW" altLang="en-US" sz="3200" b="1" dirty="0" smtClean="0">
                <a:latin typeface="楷体" panose="02010609060101010101" pitchFamily="49" charset="-122"/>
                <a:ea typeface="楷体" panose="02010609060101010101" pitchFamily="49" charset="-122"/>
              </a:rPr>
              <a:t>落</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結</a:t>
            </a:r>
            <a:r>
              <a:rPr lang="zh-TW" altLang="en-US" sz="3200" b="1" dirty="0">
                <a:latin typeface="楷体" panose="02010609060101010101" pitchFamily="49" charset="-122"/>
                <a:ea typeface="楷体" panose="02010609060101010101" pitchFamily="49" charset="-122"/>
              </a:rPr>
              <a:t>束入細</a:t>
            </a:r>
            <a:r>
              <a:rPr lang="zh-TW" altLang="en-US" sz="3200" b="1" dirty="0" smtClean="0">
                <a:latin typeface="楷体" panose="02010609060101010101" pitchFamily="49" charset="-122"/>
                <a:ea typeface="楷体" panose="02010609060101010101" pitchFamily="49" charset="-122"/>
              </a:rPr>
              <a:t>麽</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子</a:t>
            </a:r>
            <a:r>
              <a:rPr lang="zh-TW" altLang="en-US" sz="3200" b="1" dirty="0">
                <a:latin typeface="楷体" panose="02010609060101010101" pitchFamily="49" charset="-122"/>
                <a:ea typeface="楷体" panose="02010609060101010101" pitchFamily="49" charset="-122"/>
              </a:rPr>
              <a:t>詩亦見</a:t>
            </a:r>
            <a:r>
              <a:rPr lang="zh-TW" altLang="en-US" sz="3200" b="1" dirty="0" smtClean="0">
                <a:latin typeface="楷体" panose="02010609060101010101" pitchFamily="49" charset="-122"/>
                <a:ea typeface="楷体" panose="02010609060101010101" pitchFamily="49" charset="-122"/>
              </a:rPr>
              <a:t>推</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語</a:t>
            </a:r>
            <a:r>
              <a:rPr lang="zh-TW" altLang="en-US" sz="3200" b="1" dirty="0">
                <a:latin typeface="楷体" panose="02010609060101010101" pitchFamily="49" charset="-122"/>
                <a:ea typeface="楷体" panose="02010609060101010101" pitchFamily="49" charset="-122"/>
              </a:rPr>
              <a:t>重未敢</a:t>
            </a:r>
            <a:r>
              <a:rPr lang="zh-TW" altLang="en-US" sz="3200" b="1" dirty="0" smtClean="0">
                <a:latin typeface="楷体" panose="02010609060101010101" pitchFamily="49" charset="-122"/>
                <a:ea typeface="楷体" panose="02010609060101010101" pitchFamily="49" charset="-122"/>
              </a:rPr>
              <a:t>荷</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邇</a:t>
            </a:r>
            <a:r>
              <a:rPr lang="zh-TW" altLang="en-US" sz="3200" b="1" dirty="0">
                <a:latin typeface="楷体" panose="02010609060101010101" pitchFamily="49" charset="-122"/>
                <a:ea typeface="楷体" panose="02010609060101010101" pitchFamily="49" charset="-122"/>
              </a:rPr>
              <a:t>来又學</a:t>
            </a:r>
            <a:r>
              <a:rPr lang="zh-TW" altLang="en-US" sz="3200" b="1" dirty="0" smtClean="0">
                <a:latin typeface="楷体" panose="02010609060101010101" pitchFamily="49" charset="-122"/>
                <a:ea typeface="楷体" panose="02010609060101010101" pitchFamily="49" charset="-122"/>
              </a:rPr>
              <a:t>射</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力</a:t>
            </a:r>
            <a:r>
              <a:rPr lang="zh-TW" altLang="en-US" sz="3200" b="1" dirty="0">
                <a:latin typeface="楷体" panose="02010609060101010101" pitchFamily="49" charset="-122"/>
                <a:ea typeface="楷体" panose="02010609060101010101" pitchFamily="49" charset="-122"/>
              </a:rPr>
              <a:t>薄愁官</a:t>
            </a:r>
            <a:r>
              <a:rPr lang="zh-TW" altLang="en-US" sz="3200" b="1" dirty="0" smtClean="0">
                <a:latin typeface="楷体" panose="02010609060101010101" pitchFamily="49" charset="-122"/>
                <a:ea typeface="楷体" panose="02010609060101010101" pitchFamily="49" charset="-122"/>
              </a:rPr>
              <a:t>笴</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官</a:t>
            </a:r>
            <a:r>
              <a:rPr lang="zh-TW" altLang="en-US" sz="3200" b="1" dirty="0">
                <a:latin typeface="楷体" panose="02010609060101010101" pitchFamily="49" charset="-122"/>
                <a:ea typeface="楷体" panose="02010609060101010101" pitchFamily="49" charset="-122"/>
              </a:rPr>
              <a:t>箭十二</a:t>
            </a:r>
            <a:r>
              <a:rPr lang="zh-TW" altLang="en-US" sz="3200" b="1" dirty="0" smtClean="0">
                <a:latin typeface="楷体" panose="02010609060101010101" pitchFamily="49" charset="-122"/>
                <a:ea typeface="楷体" panose="02010609060101010101" pitchFamily="49" charset="-122"/>
              </a:rPr>
              <a:t>把</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吾</a:t>
            </a:r>
            <a:r>
              <a:rPr lang="zh-TW" altLang="en-US" sz="3200" b="1" dirty="0">
                <a:latin typeface="楷体" panose="02010609060101010101" pitchFamily="49" charset="-122"/>
                <a:ea typeface="楷体" panose="02010609060101010101" pitchFamily="49" charset="-122"/>
              </a:rPr>
              <a:t>能十一把箭</a:t>
            </a:r>
            <a:r>
              <a:rPr lang="zh-TW" altLang="en-US" sz="3200" b="1" dirty="0" smtClean="0">
                <a:latin typeface="楷体" panose="02010609060101010101" pitchFamily="49" charset="-122"/>
                <a:ea typeface="楷体" panose="02010609060101010101" pitchFamily="49" charset="-122"/>
              </a:rPr>
              <a:t>耳</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多</a:t>
            </a:r>
            <a:r>
              <a:rPr lang="zh-TW" altLang="en-US" sz="3200" b="1" dirty="0">
                <a:latin typeface="楷体" panose="02010609060101010101" pitchFamily="49" charset="-122"/>
                <a:ea typeface="楷体" panose="02010609060101010101" pitchFamily="49" charset="-122"/>
              </a:rPr>
              <a:t>好竟無</a:t>
            </a:r>
            <a:r>
              <a:rPr lang="zh-TW" altLang="en-US" sz="3200" b="1" dirty="0" smtClean="0">
                <a:latin typeface="楷体" panose="02010609060101010101" pitchFamily="49" charset="-122"/>
                <a:ea typeface="楷体" panose="02010609060101010101" pitchFamily="49" charset="-122"/>
              </a:rPr>
              <a:t>成</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不</a:t>
            </a:r>
            <a:r>
              <a:rPr lang="zh-TW" altLang="en-US" sz="3200" b="1" dirty="0">
                <a:latin typeface="楷体" panose="02010609060101010101" pitchFamily="49" charset="-122"/>
                <a:ea typeface="楷体" panose="02010609060101010101" pitchFamily="49" charset="-122"/>
              </a:rPr>
              <a:t>精安用</a:t>
            </a:r>
            <a:r>
              <a:rPr lang="zh-TW" altLang="en-US" sz="3200" b="1" dirty="0" smtClean="0">
                <a:latin typeface="楷体" panose="02010609060101010101" pitchFamily="49" charset="-122"/>
                <a:ea typeface="楷体" panose="02010609060101010101" pitchFamily="49" charset="-122"/>
              </a:rPr>
              <a:t>夥</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何</a:t>
            </a:r>
            <a:r>
              <a:rPr lang="zh-TW" altLang="en-US" sz="3200" b="1" dirty="0">
                <a:latin typeface="楷体" panose="02010609060101010101" pitchFamily="49" charset="-122"/>
                <a:ea typeface="楷体" panose="02010609060101010101" pitchFamily="49" charset="-122"/>
              </a:rPr>
              <a:t>當盡屏</a:t>
            </a:r>
            <a:r>
              <a:rPr lang="zh-TW" altLang="en-US" sz="3200" b="1" dirty="0" smtClean="0">
                <a:latin typeface="楷体" panose="02010609060101010101" pitchFamily="49" charset="-122"/>
                <a:ea typeface="楷体" panose="02010609060101010101" pitchFamily="49" charset="-122"/>
              </a:rPr>
              <a:t>去</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萬</a:t>
            </a:r>
            <a:r>
              <a:rPr lang="zh-TW" altLang="en-US" sz="3200" b="1" dirty="0">
                <a:latin typeface="楷体" panose="02010609060101010101" pitchFamily="49" charset="-122"/>
                <a:ea typeface="楷体" panose="02010609060101010101" pitchFamily="49" charset="-122"/>
              </a:rPr>
              <a:t>事付懶</a:t>
            </a:r>
            <a:r>
              <a:rPr lang="zh-TW" altLang="en-US" sz="3200" b="1" dirty="0" smtClean="0">
                <a:latin typeface="楷体" panose="02010609060101010101" pitchFamily="49" charset="-122"/>
                <a:ea typeface="楷体" panose="02010609060101010101" pitchFamily="49" charset="-122"/>
              </a:rPr>
              <a:t>惰</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吾</a:t>
            </a:r>
            <a:r>
              <a:rPr lang="zh-TW" altLang="en-US" sz="3200" b="1" dirty="0">
                <a:latin typeface="楷体" panose="02010609060101010101" pitchFamily="49" charset="-122"/>
                <a:ea typeface="楷体" panose="02010609060101010101" pitchFamily="49" charset="-122"/>
              </a:rPr>
              <a:t>聞古書</a:t>
            </a:r>
            <a:r>
              <a:rPr lang="zh-TW" altLang="en-US" sz="3200" b="1" dirty="0" smtClean="0">
                <a:latin typeface="楷体" panose="02010609060101010101" pitchFamily="49" charset="-122"/>
                <a:ea typeface="楷体" panose="02010609060101010101" pitchFamily="49" charset="-122"/>
              </a:rPr>
              <a:t>法</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守</a:t>
            </a:r>
            <a:r>
              <a:rPr lang="zh-TW" altLang="en-US" sz="3200" b="1" dirty="0">
                <a:latin typeface="楷体" panose="02010609060101010101" pitchFamily="49" charset="-122"/>
                <a:ea typeface="楷体" panose="02010609060101010101" pitchFamily="49" charset="-122"/>
              </a:rPr>
              <a:t>駿莫如</a:t>
            </a:r>
            <a:r>
              <a:rPr lang="zh-TW" altLang="en-US" sz="3200" b="1" dirty="0" smtClean="0">
                <a:latin typeface="楷体" panose="02010609060101010101" pitchFamily="49" charset="-122"/>
                <a:ea typeface="楷体" panose="02010609060101010101" pitchFamily="49" charset="-122"/>
              </a:rPr>
              <a:t>跛</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世俗</a:t>
            </a:r>
            <a:r>
              <a:rPr lang="zh-TW" altLang="en-US" sz="3200" b="1" dirty="0">
                <a:latin typeface="楷体" panose="02010609060101010101" pitchFamily="49" charset="-122"/>
                <a:ea typeface="楷体" panose="02010609060101010101" pitchFamily="49" charset="-122"/>
              </a:rPr>
              <a:t>筆苦</a:t>
            </a:r>
            <a:r>
              <a:rPr lang="zh-TW" altLang="en-US" sz="3200" b="1" dirty="0" smtClean="0">
                <a:latin typeface="楷体" panose="02010609060101010101" pitchFamily="49" charset="-122"/>
                <a:ea typeface="楷体" panose="02010609060101010101" pitchFamily="49" charset="-122"/>
              </a:rPr>
              <a:t>驕</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衆</a:t>
            </a:r>
            <a:r>
              <a:rPr lang="zh-TW" altLang="en-US" sz="3200" b="1" dirty="0">
                <a:latin typeface="楷体" panose="02010609060101010101" pitchFamily="49" charset="-122"/>
                <a:ea typeface="楷体" panose="02010609060101010101" pitchFamily="49" charset="-122"/>
              </a:rPr>
              <a:t>中强嵬</a:t>
            </a:r>
            <a:r>
              <a:rPr lang="zh-TW" altLang="en-US" sz="3200" b="1" dirty="0" smtClean="0">
                <a:latin typeface="楷体" panose="02010609060101010101" pitchFamily="49" charset="-122"/>
                <a:ea typeface="楷体" panose="02010609060101010101" pitchFamily="49" charset="-122"/>
              </a:rPr>
              <a:t>騀</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鍾</a:t>
            </a:r>
            <a:r>
              <a:rPr lang="zh-TW" altLang="en-US" sz="3200" b="1" dirty="0">
                <a:latin typeface="楷体" panose="02010609060101010101" pitchFamily="49" charset="-122"/>
                <a:ea typeface="楷体" panose="02010609060101010101" pitchFamily="49" charset="-122"/>
              </a:rPr>
              <a:t>張忽已</a:t>
            </a:r>
            <a:r>
              <a:rPr lang="zh-TW" altLang="en-US" sz="3200" b="1" dirty="0" smtClean="0">
                <a:latin typeface="楷体" panose="02010609060101010101" pitchFamily="49" charset="-122"/>
                <a:ea typeface="楷体" panose="02010609060101010101" pitchFamily="49" charset="-122"/>
              </a:rPr>
              <a:t>逺</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此</a:t>
            </a:r>
            <a:r>
              <a:rPr lang="zh-TW" altLang="en-US" sz="3200" b="1" dirty="0">
                <a:latin typeface="楷体" panose="02010609060101010101" pitchFamily="49" charset="-122"/>
                <a:ea typeface="楷体" panose="02010609060101010101" pitchFamily="49" charset="-122"/>
              </a:rPr>
              <a:t>語與時</a:t>
            </a:r>
            <a:r>
              <a:rPr lang="zh-TW" altLang="en-US" sz="3200" b="1" dirty="0" smtClean="0">
                <a:latin typeface="楷体" panose="02010609060101010101" pitchFamily="49" charset="-122"/>
                <a:ea typeface="楷体" panose="02010609060101010101" pitchFamily="49" charset="-122"/>
              </a:rPr>
              <a:t>左</a:t>
            </a:r>
            <a:r>
              <a:rPr lang="zh-CN" altLang="en-US" sz="3200" b="1" dirty="0" smtClean="0">
                <a:latin typeface="楷体" panose="02010609060101010101" pitchFamily="49" charset="-122"/>
                <a:ea typeface="楷体" panose="02010609060101010101" pitchFamily="49" charset="-122"/>
              </a:rPr>
              <a:t>。</a:t>
            </a:r>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14377759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1026" name="Picture 2" descr="查看源图像"/>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916832"/>
            <a:ext cx="8712968" cy="3528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8553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4098" name="Picture 2" descr="查看源图像"/>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3568" y="1988840"/>
            <a:ext cx="8003232" cy="3600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9578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sz="3200" b="1" dirty="0" smtClean="0">
                <a:latin typeface="宋体" panose="02010600030101010101" pitchFamily="2" charset="-122"/>
                <a:ea typeface="宋体" panose="02010600030101010101" pitchFamily="2" charset="-122"/>
              </a:rPr>
              <a:t>《</a:t>
            </a:r>
            <a:r>
              <a:rPr lang="zh-TW" altLang="en-US" sz="3200" b="1" dirty="0" smtClean="0">
                <a:latin typeface="宋体" panose="02010600030101010101" pitchFamily="2" charset="-122"/>
                <a:ea typeface="宋体" panose="02010600030101010101" pitchFamily="2" charset="-122"/>
              </a:rPr>
              <a:t>寒食雨</a:t>
            </a:r>
            <a:r>
              <a:rPr lang="en-US" altLang="zh-CN" sz="3200" b="1" dirty="0" smtClean="0">
                <a:latin typeface="宋体" panose="02010600030101010101" pitchFamily="2" charset="-122"/>
                <a:ea typeface="宋体" panose="02010600030101010101" pitchFamily="2" charset="-122"/>
              </a:rPr>
              <a:t>》</a:t>
            </a:r>
            <a:r>
              <a:rPr lang="zh-TW" altLang="en-US" sz="3200" b="1" dirty="0" smtClean="0">
                <a:latin typeface="宋体" panose="02010600030101010101" pitchFamily="2" charset="-122"/>
                <a:ea typeface="宋体" panose="02010600030101010101" pitchFamily="2" charset="-122"/>
              </a:rPr>
              <a:t>二首</a:t>
            </a:r>
            <a:r>
              <a:rPr lang="zh-CN" altLang="en-US" sz="3200" b="1" dirty="0" smtClean="0">
                <a:latin typeface="宋体" panose="02010600030101010101" pitchFamily="2" charset="-122"/>
                <a:ea typeface="宋体" panose="02010600030101010101" pitchFamily="2" charset="-122"/>
              </a:rPr>
              <a:t>：</a:t>
            </a:r>
            <a:endParaRPr lang="en-US" altLang="zh-CN" sz="3200" b="1" dirty="0" smtClean="0">
              <a:latin typeface="宋体" panose="02010600030101010101" pitchFamily="2" charset="-122"/>
              <a:ea typeface="宋体" panose="02010600030101010101" pitchFamily="2" charset="-122"/>
            </a:endParaRPr>
          </a:p>
          <a:p>
            <a:r>
              <a:rPr lang="zh-TW" altLang="en-US" sz="3200" b="1" dirty="0" smtClean="0">
                <a:latin typeface="楷体" panose="02010609060101010101" pitchFamily="49" charset="-122"/>
                <a:ea typeface="楷体" panose="02010609060101010101" pitchFamily="49" charset="-122"/>
              </a:rPr>
              <a:t>自我</a:t>
            </a:r>
            <a:r>
              <a:rPr lang="zh-TW" altLang="en-US" sz="3200" b="1" dirty="0">
                <a:latin typeface="楷体" panose="02010609060101010101" pitchFamily="49" charset="-122"/>
                <a:ea typeface="楷体" panose="02010609060101010101" pitchFamily="49" charset="-122"/>
              </a:rPr>
              <a:t>來黄</a:t>
            </a:r>
            <a:r>
              <a:rPr lang="zh-TW" altLang="en-US" sz="3200" b="1" dirty="0" smtClean="0">
                <a:latin typeface="楷体" panose="02010609060101010101" pitchFamily="49" charset="-122"/>
                <a:ea typeface="楷体" panose="02010609060101010101" pitchFamily="49" charset="-122"/>
              </a:rPr>
              <a:t>州</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巳</a:t>
            </a:r>
            <a:r>
              <a:rPr lang="zh-TW" altLang="en-US" sz="3200" b="1" dirty="0">
                <a:latin typeface="楷体" panose="02010609060101010101" pitchFamily="49" charset="-122"/>
                <a:ea typeface="楷体" panose="02010609060101010101" pitchFamily="49" charset="-122"/>
              </a:rPr>
              <a:t>過三</a:t>
            </a:r>
            <a:r>
              <a:rPr lang="zh-TW" altLang="en-US" sz="3200" b="1" dirty="0" smtClean="0">
                <a:latin typeface="楷体" panose="02010609060101010101" pitchFamily="49" charset="-122"/>
                <a:ea typeface="楷体" panose="02010609060101010101" pitchFamily="49" charset="-122"/>
              </a:rPr>
              <a:t>寒食</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年年</a:t>
            </a:r>
            <a:r>
              <a:rPr lang="zh-TW" altLang="en-US" sz="3200" b="1" dirty="0">
                <a:latin typeface="楷体" panose="02010609060101010101" pitchFamily="49" charset="-122"/>
                <a:ea typeface="楷体" panose="02010609060101010101" pitchFamily="49" charset="-122"/>
              </a:rPr>
              <a:t>欲惜</a:t>
            </a:r>
            <a:r>
              <a:rPr lang="zh-TW" altLang="en-US" sz="3200" b="1" dirty="0" smtClean="0">
                <a:latin typeface="楷体" panose="02010609060101010101" pitchFamily="49" charset="-122"/>
                <a:ea typeface="楷体" panose="02010609060101010101" pitchFamily="49" charset="-122"/>
              </a:rPr>
              <a:t>春</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春</a:t>
            </a:r>
            <a:r>
              <a:rPr lang="zh-TW" altLang="en-US" sz="3200" b="1" dirty="0">
                <a:latin typeface="楷体" panose="02010609060101010101" pitchFamily="49" charset="-122"/>
                <a:ea typeface="楷体" panose="02010609060101010101" pitchFamily="49" charset="-122"/>
              </a:rPr>
              <a:t>去不容</a:t>
            </a:r>
            <a:r>
              <a:rPr lang="zh-TW" altLang="en-US" sz="3200" b="1" dirty="0" smtClean="0">
                <a:latin typeface="楷体" panose="02010609060101010101" pitchFamily="49" charset="-122"/>
                <a:ea typeface="楷体" panose="02010609060101010101" pitchFamily="49" charset="-122"/>
              </a:rPr>
              <a:t>惜</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今年</a:t>
            </a:r>
            <a:r>
              <a:rPr lang="zh-TW" altLang="en-US" sz="3200" b="1" dirty="0">
                <a:latin typeface="楷体" panose="02010609060101010101" pitchFamily="49" charset="-122"/>
                <a:ea typeface="楷体" panose="02010609060101010101" pitchFamily="49" charset="-122"/>
              </a:rPr>
              <a:t>又</a:t>
            </a:r>
            <a:r>
              <a:rPr lang="zh-TW" altLang="en-US" sz="3200" b="1" dirty="0" smtClean="0">
                <a:latin typeface="楷体" panose="02010609060101010101" pitchFamily="49" charset="-122"/>
                <a:ea typeface="楷体" panose="02010609060101010101" pitchFamily="49" charset="-122"/>
              </a:rPr>
              <a:t>苦雨</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兩</a:t>
            </a:r>
            <a:r>
              <a:rPr lang="zh-TW" altLang="en-US" sz="3200" b="1" dirty="0">
                <a:latin typeface="楷体" panose="02010609060101010101" pitchFamily="49" charset="-122"/>
                <a:ea typeface="楷体" panose="02010609060101010101" pitchFamily="49" charset="-122"/>
              </a:rPr>
              <a:t>月秋蕭</a:t>
            </a:r>
            <a:r>
              <a:rPr lang="zh-TW" altLang="en-US" sz="3200" b="1" dirty="0" smtClean="0">
                <a:latin typeface="楷体" panose="02010609060101010101" pitchFamily="49" charset="-122"/>
                <a:ea typeface="楷体" panose="02010609060101010101" pitchFamily="49" charset="-122"/>
              </a:rPr>
              <a:t>瑟</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卧</a:t>
            </a:r>
            <a:r>
              <a:rPr lang="zh-TW" altLang="en-US" sz="3200" b="1" dirty="0">
                <a:latin typeface="楷体" panose="02010609060101010101" pitchFamily="49" charset="-122"/>
                <a:ea typeface="楷体" panose="02010609060101010101" pitchFamily="49" charset="-122"/>
              </a:rPr>
              <a:t>聞</a:t>
            </a:r>
            <a:r>
              <a:rPr lang="zh-TW" altLang="en-US" sz="3200" b="1" dirty="0" smtClean="0">
                <a:latin typeface="楷体" panose="02010609060101010101" pitchFamily="49" charset="-122"/>
                <a:ea typeface="楷体" panose="02010609060101010101" pitchFamily="49" charset="-122"/>
              </a:rPr>
              <a:t>海棠花</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泥</a:t>
            </a:r>
            <a:r>
              <a:rPr lang="zh-TW" altLang="en-US" sz="3200" b="1" dirty="0">
                <a:latin typeface="楷体" panose="02010609060101010101" pitchFamily="49" charset="-122"/>
                <a:ea typeface="楷体" panose="02010609060101010101" pitchFamily="49" charset="-122"/>
              </a:rPr>
              <a:t>汙臙脂</a:t>
            </a:r>
            <a:r>
              <a:rPr lang="zh-TW" altLang="en-US" sz="3200" b="1" dirty="0" smtClean="0">
                <a:latin typeface="楷体" panose="02010609060101010101" pitchFamily="49" charset="-122"/>
                <a:ea typeface="楷体" panose="02010609060101010101" pitchFamily="49" charset="-122"/>
              </a:rPr>
              <a:t>雪</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暗中</a:t>
            </a:r>
            <a:r>
              <a:rPr lang="zh-TW" altLang="en-US" sz="3200" b="1" dirty="0">
                <a:latin typeface="楷体" panose="02010609060101010101" pitchFamily="49" charset="-122"/>
                <a:ea typeface="楷体" panose="02010609060101010101" pitchFamily="49" charset="-122"/>
              </a:rPr>
              <a:t>偷負</a:t>
            </a:r>
            <a:r>
              <a:rPr lang="zh-TW" altLang="en-US" sz="3200" b="1" dirty="0" smtClean="0">
                <a:latin typeface="楷体" panose="02010609060101010101" pitchFamily="49" charset="-122"/>
                <a:ea typeface="楷体" panose="02010609060101010101" pitchFamily="49" charset="-122"/>
              </a:rPr>
              <a:t>去</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夜半</a:t>
            </a:r>
            <a:r>
              <a:rPr lang="zh-TW" altLang="en-US" sz="3200" b="1" dirty="0">
                <a:latin typeface="楷体" panose="02010609060101010101" pitchFamily="49" charset="-122"/>
                <a:ea typeface="楷体" panose="02010609060101010101" pitchFamily="49" charset="-122"/>
              </a:rPr>
              <a:t>真</a:t>
            </a:r>
            <a:r>
              <a:rPr lang="zh-TW" altLang="en-US" sz="3200" b="1" dirty="0" smtClean="0">
                <a:latin typeface="楷体" panose="02010609060101010101" pitchFamily="49" charset="-122"/>
                <a:ea typeface="楷体" panose="02010609060101010101" pitchFamily="49" charset="-122"/>
              </a:rPr>
              <a:t>有力</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何</a:t>
            </a:r>
            <a:r>
              <a:rPr lang="zh-TW" altLang="en-US" sz="3200" b="1" dirty="0">
                <a:latin typeface="楷体" panose="02010609060101010101" pitchFamily="49" charset="-122"/>
                <a:ea typeface="楷体" panose="02010609060101010101" pitchFamily="49" charset="-122"/>
              </a:rPr>
              <a:t>殊病</a:t>
            </a:r>
            <a:r>
              <a:rPr lang="zh-TW" altLang="en-US" sz="3200" b="1" dirty="0" smtClean="0">
                <a:latin typeface="楷体" panose="02010609060101010101" pitchFamily="49" charset="-122"/>
                <a:ea typeface="楷体" panose="02010609060101010101" pitchFamily="49" charset="-122"/>
              </a:rPr>
              <a:t>少年</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病</a:t>
            </a:r>
            <a:r>
              <a:rPr lang="zh-TW" altLang="en-US" sz="3200" b="1" dirty="0">
                <a:latin typeface="楷体" panose="02010609060101010101" pitchFamily="49" charset="-122"/>
                <a:ea typeface="楷体" panose="02010609060101010101" pitchFamily="49" charset="-122"/>
              </a:rPr>
              <a:t>起頭已</a:t>
            </a:r>
            <a:r>
              <a:rPr lang="zh-TW" altLang="en-US" sz="3200" b="1" dirty="0" smtClean="0">
                <a:latin typeface="楷体" panose="02010609060101010101" pitchFamily="49" charset="-122"/>
                <a:ea typeface="楷体" panose="02010609060101010101" pitchFamily="49" charset="-122"/>
              </a:rPr>
              <a:t>白</a:t>
            </a:r>
            <a:r>
              <a:rPr lang="zh-CN" altLang="en-US" sz="3200" b="1" dirty="0" smtClean="0">
                <a:latin typeface="楷体" panose="02010609060101010101" pitchFamily="49" charset="-122"/>
                <a:ea typeface="楷体" panose="02010609060101010101" pitchFamily="49" charset="-122"/>
              </a:rPr>
              <a:t>。</a:t>
            </a:r>
            <a:endParaRPr lang="en-US" altLang="zh-CN" sz="3200" b="1" dirty="0" smtClean="0">
              <a:latin typeface="楷体" panose="02010609060101010101" pitchFamily="49" charset="-122"/>
              <a:ea typeface="楷体" panose="02010609060101010101" pitchFamily="49" charset="-122"/>
            </a:endParaRPr>
          </a:p>
          <a:p>
            <a:r>
              <a:rPr lang="zh-TW" altLang="en-US" sz="3200" b="1" dirty="0" smtClean="0">
                <a:latin typeface="楷体" panose="02010609060101010101" pitchFamily="49" charset="-122"/>
                <a:ea typeface="楷体" panose="02010609060101010101" pitchFamily="49" charset="-122"/>
              </a:rPr>
              <a:t>春</a:t>
            </a:r>
            <a:r>
              <a:rPr lang="zh-TW" altLang="en-US" sz="3200" b="1" dirty="0">
                <a:latin typeface="楷体" panose="02010609060101010101" pitchFamily="49" charset="-122"/>
                <a:ea typeface="楷体" panose="02010609060101010101" pitchFamily="49" charset="-122"/>
              </a:rPr>
              <a:t>江欲入</a:t>
            </a:r>
            <a:r>
              <a:rPr lang="zh-TW" altLang="en-US" sz="3200" b="1" dirty="0" smtClean="0">
                <a:latin typeface="楷体" panose="02010609060101010101" pitchFamily="49" charset="-122"/>
                <a:ea typeface="楷体" panose="02010609060101010101" pitchFamily="49" charset="-122"/>
              </a:rPr>
              <a:t>戸</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雨</a:t>
            </a:r>
            <a:r>
              <a:rPr lang="zh-TW" altLang="en-US" sz="3200" b="1" dirty="0">
                <a:latin typeface="楷体" panose="02010609060101010101" pitchFamily="49" charset="-122"/>
                <a:ea typeface="楷体" panose="02010609060101010101" pitchFamily="49" charset="-122"/>
              </a:rPr>
              <a:t>勢來</a:t>
            </a:r>
            <a:r>
              <a:rPr lang="zh-TW" altLang="en-US" sz="3200" b="1" dirty="0" smtClean="0">
                <a:latin typeface="楷体" panose="02010609060101010101" pitchFamily="49" charset="-122"/>
                <a:ea typeface="楷体" panose="02010609060101010101" pitchFamily="49" charset="-122"/>
              </a:rPr>
              <a:t>不已</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小屋</a:t>
            </a:r>
            <a:r>
              <a:rPr lang="zh-TW" altLang="en-US" sz="3200" b="1" dirty="0">
                <a:latin typeface="楷体" panose="02010609060101010101" pitchFamily="49" charset="-122"/>
                <a:ea typeface="楷体" panose="02010609060101010101" pitchFamily="49" charset="-122"/>
              </a:rPr>
              <a:t>如漁</a:t>
            </a:r>
            <a:r>
              <a:rPr lang="zh-TW" altLang="en-US" sz="3200" b="1" dirty="0" smtClean="0">
                <a:latin typeface="楷体" panose="02010609060101010101" pitchFamily="49" charset="-122"/>
                <a:ea typeface="楷体" panose="02010609060101010101" pitchFamily="49" charset="-122"/>
              </a:rPr>
              <a:t>舟</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濛</a:t>
            </a:r>
            <a:r>
              <a:rPr lang="zh-TW" altLang="en-US" sz="3200" b="1" dirty="0">
                <a:latin typeface="楷体" panose="02010609060101010101" pitchFamily="49" charset="-122"/>
                <a:ea typeface="楷体" panose="02010609060101010101" pitchFamily="49" charset="-122"/>
              </a:rPr>
              <a:t>濛水雲</a:t>
            </a:r>
            <a:r>
              <a:rPr lang="zh-TW" altLang="en-US" sz="3200" b="1" dirty="0" smtClean="0">
                <a:latin typeface="楷体" panose="02010609060101010101" pitchFamily="49" charset="-122"/>
                <a:ea typeface="楷体" panose="02010609060101010101" pitchFamily="49" charset="-122"/>
              </a:rPr>
              <a:t>裏</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空</a:t>
            </a:r>
            <a:r>
              <a:rPr lang="zh-TW" altLang="en-US" sz="3200" b="1" dirty="0">
                <a:latin typeface="楷体" panose="02010609060101010101" pitchFamily="49" charset="-122"/>
                <a:ea typeface="楷体" panose="02010609060101010101" pitchFamily="49" charset="-122"/>
              </a:rPr>
              <a:t>庖煑寒</a:t>
            </a:r>
            <a:r>
              <a:rPr lang="zh-TW" altLang="en-US" sz="3200" b="1" dirty="0" smtClean="0">
                <a:latin typeface="楷体" panose="02010609060101010101" pitchFamily="49" charset="-122"/>
                <a:ea typeface="楷体" panose="02010609060101010101" pitchFamily="49" charset="-122"/>
              </a:rPr>
              <a:t>菜</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破</a:t>
            </a:r>
            <a:r>
              <a:rPr lang="zh-TW" altLang="en-US" sz="3200" b="1" dirty="0">
                <a:latin typeface="楷体" panose="02010609060101010101" pitchFamily="49" charset="-122"/>
                <a:ea typeface="楷体" panose="02010609060101010101" pitchFamily="49" charset="-122"/>
              </a:rPr>
              <a:t>竈燒濕</a:t>
            </a:r>
            <a:r>
              <a:rPr lang="zh-TW" altLang="en-US" sz="3200" b="1" dirty="0" smtClean="0">
                <a:latin typeface="楷体" panose="02010609060101010101" pitchFamily="49" charset="-122"/>
                <a:ea typeface="楷体" panose="02010609060101010101" pitchFamily="49" charset="-122"/>
              </a:rPr>
              <a:t>葦</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那</a:t>
            </a:r>
            <a:r>
              <a:rPr lang="zh-TW" altLang="en-US" sz="3200" b="1" dirty="0">
                <a:latin typeface="楷体" panose="02010609060101010101" pitchFamily="49" charset="-122"/>
                <a:ea typeface="楷体" panose="02010609060101010101" pitchFamily="49" charset="-122"/>
              </a:rPr>
              <a:t>知是</a:t>
            </a:r>
            <a:r>
              <a:rPr lang="zh-TW" altLang="en-US" sz="3200" b="1" dirty="0" smtClean="0">
                <a:latin typeface="楷体" panose="02010609060101010101" pitchFamily="49" charset="-122"/>
                <a:ea typeface="楷体" panose="02010609060101010101" pitchFamily="49" charset="-122"/>
              </a:rPr>
              <a:t>寒食</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但</a:t>
            </a:r>
            <a:r>
              <a:rPr lang="zh-TW" altLang="en-US" sz="3200" b="1" dirty="0">
                <a:latin typeface="楷体" panose="02010609060101010101" pitchFamily="49" charset="-122"/>
                <a:ea typeface="楷体" panose="02010609060101010101" pitchFamily="49" charset="-122"/>
              </a:rPr>
              <a:t>見烏銜</a:t>
            </a:r>
            <a:r>
              <a:rPr lang="zh-TW" altLang="en-US" sz="3200" b="1" dirty="0" smtClean="0">
                <a:latin typeface="楷体" panose="02010609060101010101" pitchFamily="49" charset="-122"/>
                <a:ea typeface="楷体" panose="02010609060101010101" pitchFamily="49" charset="-122"/>
              </a:rPr>
              <a:t>紙</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君</a:t>
            </a:r>
            <a:r>
              <a:rPr lang="zh-TW" altLang="en-US" sz="3200" b="1" dirty="0">
                <a:latin typeface="楷体" panose="02010609060101010101" pitchFamily="49" charset="-122"/>
                <a:ea typeface="楷体" panose="02010609060101010101" pitchFamily="49" charset="-122"/>
              </a:rPr>
              <a:t>門深</a:t>
            </a:r>
            <a:r>
              <a:rPr lang="zh-TW" altLang="en-US" sz="3200" b="1" dirty="0" smtClean="0">
                <a:latin typeface="楷体" panose="02010609060101010101" pitchFamily="49" charset="-122"/>
                <a:ea typeface="楷体" panose="02010609060101010101" pitchFamily="49" charset="-122"/>
              </a:rPr>
              <a:t>九重</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墳</a:t>
            </a:r>
            <a:r>
              <a:rPr lang="zh-TW" altLang="en-US" sz="3200" b="1" dirty="0">
                <a:latin typeface="楷体" panose="02010609060101010101" pitchFamily="49" charset="-122"/>
                <a:ea typeface="楷体" panose="02010609060101010101" pitchFamily="49" charset="-122"/>
              </a:rPr>
              <a:t>墓在萬</a:t>
            </a:r>
            <a:r>
              <a:rPr lang="zh-TW" altLang="en-US" sz="3200" b="1" dirty="0" smtClean="0">
                <a:latin typeface="楷体" panose="02010609060101010101" pitchFamily="49" charset="-122"/>
                <a:ea typeface="楷体" panose="02010609060101010101" pitchFamily="49" charset="-122"/>
              </a:rPr>
              <a:t>里</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也</a:t>
            </a:r>
            <a:r>
              <a:rPr lang="zh-TW" altLang="en-US" sz="3200" b="1" dirty="0">
                <a:latin typeface="楷体" panose="02010609060101010101" pitchFamily="49" charset="-122"/>
                <a:ea typeface="楷体" panose="02010609060101010101" pitchFamily="49" charset="-122"/>
              </a:rPr>
              <a:t>擬哭塗</a:t>
            </a:r>
            <a:r>
              <a:rPr lang="zh-TW" altLang="en-US" sz="3200" b="1" dirty="0" smtClean="0">
                <a:latin typeface="楷体" panose="02010609060101010101" pitchFamily="49" charset="-122"/>
                <a:ea typeface="楷体" panose="02010609060101010101" pitchFamily="49" charset="-122"/>
              </a:rPr>
              <a:t>窮</a:t>
            </a:r>
            <a:r>
              <a:rPr lang="zh-CN" altLang="en-US" sz="3200" b="1" dirty="0" smtClean="0">
                <a:latin typeface="楷体" panose="02010609060101010101" pitchFamily="49" charset="-122"/>
                <a:ea typeface="楷体" panose="02010609060101010101" pitchFamily="49" charset="-122"/>
              </a:rPr>
              <a:t>，</a:t>
            </a:r>
            <a:r>
              <a:rPr lang="zh-TW" altLang="en-US" sz="3200" b="1" dirty="0" smtClean="0">
                <a:latin typeface="楷体" panose="02010609060101010101" pitchFamily="49" charset="-122"/>
                <a:ea typeface="楷体" panose="02010609060101010101" pitchFamily="49" charset="-122"/>
              </a:rPr>
              <a:t>死灰</a:t>
            </a:r>
            <a:r>
              <a:rPr lang="zh-TW" altLang="en-US" sz="3200" b="1" dirty="0">
                <a:latin typeface="楷体" panose="02010609060101010101" pitchFamily="49" charset="-122"/>
                <a:ea typeface="楷体" panose="02010609060101010101" pitchFamily="49" charset="-122"/>
              </a:rPr>
              <a:t>吹不</a:t>
            </a:r>
            <a:r>
              <a:rPr lang="zh-TW" altLang="en-US" sz="3200" b="1" dirty="0" smtClean="0">
                <a:latin typeface="楷体" panose="02010609060101010101" pitchFamily="49" charset="-122"/>
                <a:ea typeface="楷体" panose="02010609060101010101" pitchFamily="49" charset="-122"/>
              </a:rPr>
              <a:t>起</a:t>
            </a:r>
            <a:r>
              <a:rPr lang="zh-CN" altLang="en-US" sz="3200" b="1" dirty="0" smtClean="0">
                <a:latin typeface="楷体" panose="02010609060101010101" pitchFamily="49" charset="-122"/>
                <a:ea typeface="楷体" panose="02010609060101010101" pitchFamily="49" charset="-122"/>
              </a:rPr>
              <a:t>。</a:t>
            </a:r>
            <a:endParaRPr lang="zh-CN" altLang="en-US" sz="32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762870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smtClean="0">
                <a:latin typeface="楷体" panose="02010609060101010101" pitchFamily="49" charset="-122"/>
                <a:ea typeface="楷体" panose="02010609060101010101" pitchFamily="49" charset="-122"/>
              </a:rPr>
              <a:t>周道衰，孔子没，火于秦，黄老于漢，佛于晉魏梁隋之</a:t>
            </a:r>
            <a:r>
              <a:rPr lang="zh-CN" altLang="en-US" sz="3600" b="1" dirty="0" smtClean="0">
                <a:latin typeface="楷体" panose="02010609060101010101" pitchFamily="49" charset="-122"/>
                <a:ea typeface="楷体" panose="02010609060101010101" pitchFamily="49" charset="-122"/>
              </a:rPr>
              <a:t>間</a:t>
            </a:r>
            <a:r>
              <a:rPr lang="zh-CN" altLang="zh-CN" sz="3600" b="1" dirty="0" smtClean="0">
                <a:latin typeface="楷体" panose="02010609060101010101" pitchFamily="49" charset="-122"/>
                <a:ea typeface="楷体" panose="02010609060101010101" pitchFamily="49" charset="-122"/>
              </a:rPr>
              <a:t>，其言道德仁義者，不入于楊，則入于墨，不入于老，則入于佛。入於彼，必出于此。入者主之，出者奴之；入者附之，出者汙之。噫！後之人其欲聞仁義道德之説，孰從而聽之。</a:t>
            </a:r>
            <a:endParaRPr lang="zh-CN" altLang="en-US" sz="3600" b="1"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zh-CN" sz="3600" b="1" dirty="0">
                <a:latin typeface="楷体" panose="02010609060101010101" pitchFamily="49" charset="-122"/>
                <a:ea typeface="楷体" panose="02010609060101010101" pitchFamily="49" charset="-122"/>
              </a:rPr>
              <a:t>老者曰：孔子吾師之弟子也。佛者曰：孔子吾師之弟子也。為孔子者，習聞其説，樂其誕而自小也，亦曰：吾師亦嘗云爾。不惟舉之於其口，而又筆之於其書。噫！後之人雖欲聞仁義道德之説，其孰從而求之。</a:t>
            </a:r>
            <a:endParaRPr lang="zh-CN" altLang="en-US" sz="3600" dirty="0">
              <a:latin typeface="楷体" panose="02010609060101010101" pitchFamily="49" charset="-122"/>
              <a:ea typeface="楷体" panose="02010609060101010101" pitchFamily="49" charset="-122"/>
            </a:endParaRPr>
          </a:p>
        </p:txBody>
      </p:sp>
      <p:sp>
        <p:nvSpPr>
          <p:cNvPr id="3" name="标题 2"/>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431129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11967</TotalTime>
  <Words>6739</Words>
  <Application>Microsoft Office PowerPoint</Application>
  <PresentationFormat>全屏显示(4:3)</PresentationFormat>
  <Paragraphs>173</Paragraphs>
  <Slides>78</Slides>
  <Notes>13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78</vt:i4>
      </vt:variant>
    </vt:vector>
  </HeadingPairs>
  <TitlesOfParts>
    <vt:vector size="89" baseType="lpstr">
      <vt:lpstr>微軟正黑體</vt:lpstr>
      <vt:lpstr>新細明體</vt:lpstr>
      <vt:lpstr>黑体</vt:lpstr>
      <vt:lpstr>楷体</vt:lpstr>
      <vt:lpstr>宋体</vt:lpstr>
      <vt:lpstr>Calibri</vt:lpstr>
      <vt:lpstr>Lucida Sans Unicode</vt:lpstr>
      <vt:lpstr>Verdana</vt:lpstr>
      <vt:lpstr>Wingdings 2</vt:lpstr>
      <vt:lpstr>Wingdings 3</vt:lpstr>
      <vt:lpstr>聚合</vt:lpstr>
      <vt:lpstr>中國古代文學藝術通論（二）</vt:lpstr>
      <vt:lpstr>四、“道”與中國古代文學藝術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五、儒學的簡化與中國古代文學藝術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六、中國古典詩歌中的藝術影像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中國古代文學藝術通論（二）</dc:title>
  <dc:creator>BD.Gong</dc:creator>
  <cp:lastModifiedBy>B.D. Gong</cp:lastModifiedBy>
  <cp:revision>129</cp:revision>
  <dcterms:created xsi:type="dcterms:W3CDTF">2022-04-08T03:40:21Z</dcterms:created>
  <dcterms:modified xsi:type="dcterms:W3CDTF">2022-11-24T00:33:31Z</dcterms:modified>
</cp:coreProperties>
</file>