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2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10287000" cx="18288000"/>
  <p:notesSz cx="6858000" cy="9144000"/>
  <p:embeddedFontLs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ik2mg1PtDBzLbmNkhYWUnZl/BC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F77077-1A69-49B1-AC88-8E74E3972D55}">
  <a:tblStyle styleId="{49F77077-1A69-49B1-AC88-8E74E3972D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Lato-bold.fntdata"/><Relationship Id="rId21" Type="http://schemas.openxmlformats.org/officeDocument/2006/relationships/slide" Target="slides/slide15.xml"/><Relationship Id="rId43" Type="http://schemas.openxmlformats.org/officeDocument/2006/relationships/font" Target="fonts/Lato-regular.fntdata"/><Relationship Id="rId24" Type="http://schemas.openxmlformats.org/officeDocument/2006/relationships/slide" Target="slides/slide18.xml"/><Relationship Id="rId46" Type="http://schemas.openxmlformats.org/officeDocument/2006/relationships/font" Target="fonts/Lato-boldItalic.fntdata"/><Relationship Id="rId23" Type="http://schemas.openxmlformats.org/officeDocument/2006/relationships/slide" Target="slides/slide17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2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2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2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2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2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2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2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2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3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3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3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3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3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3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3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10" Type="http://schemas.openxmlformats.org/officeDocument/2006/relationships/image" Target="../media/image31.png"/><Relationship Id="rId9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36.png"/><Relationship Id="rId7" Type="http://schemas.openxmlformats.org/officeDocument/2006/relationships/image" Target="../media/image50.png"/><Relationship Id="rId8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Relationship Id="rId7" Type="http://schemas.openxmlformats.org/officeDocument/2006/relationships/image" Target="../media/image21.png"/><Relationship Id="rId8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kaggle.com/datasets/uwrfkaggler/ravdess-emotional-speech-audio" TargetMode="External"/><Relationship Id="rId4" Type="http://schemas.openxmlformats.org/officeDocument/2006/relationships/hyperlink" Target="https://www.kaggle.com/datasets/ejlok1/surrey-audiovisual-expressed-emotion-savee" TargetMode="External"/><Relationship Id="rId5" Type="http://schemas.openxmlformats.org/officeDocument/2006/relationships/hyperlink" Target="https://www.kaggle.com/datasets/ejlok1/toronto-emotional-speech-set-tess" TargetMode="External"/><Relationship Id="rId6" Type="http://schemas.openxmlformats.org/officeDocument/2006/relationships/hyperlink" Target="https://www.kaggle.com/datasets/ejlok1/crema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huggingface.co/HareemFatima/distilhubert-finetuned-stutterdetection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hyperlink" Target="https://www.toastmasters.org/" TargetMode="External"/><Relationship Id="rId6" Type="http://schemas.openxmlformats.org/officeDocument/2006/relationships/hyperlink" Target="https://learning.linkedin.com/" TargetMode="External"/><Relationship Id="rId7" Type="http://schemas.openxmlformats.org/officeDocument/2006/relationships/hyperlink" Target="https://www.nimh.nih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8774350"/>
            <a:ext cx="6914960" cy="262795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434450" y="959540"/>
            <a:ext cx="10340679" cy="5551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Mockpie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“presentation helper tool”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0" y="0"/>
            <a:ext cx="836962" cy="5380196"/>
          </a:xfrm>
          <a:custGeom>
            <a:rect b="b" l="l" r="r" t="t"/>
            <a:pathLst>
              <a:path extrusionOk="0" h="7173595" w="1115949">
                <a:moveTo>
                  <a:pt x="0" y="0"/>
                </a:moveTo>
                <a:lnTo>
                  <a:pt x="1115949" y="0"/>
                </a:lnTo>
                <a:lnTo>
                  <a:pt x="1115949" y="7173595"/>
                </a:lnTo>
                <a:lnTo>
                  <a:pt x="0" y="7173595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/>
          <p:nvPr/>
        </p:nvCxnSpPr>
        <p:spPr>
          <a:xfrm rot="11457">
            <a:off x="6895894" y="8117525"/>
            <a:ext cx="11431563" cy="0"/>
          </a:xfrm>
          <a:prstGeom prst="straightConnector1">
            <a:avLst/>
          </a:prstGeom>
          <a:noFill/>
          <a:ln cap="rnd" cmpd="sng" w="19050">
            <a:solidFill>
              <a:srgbClr val="455A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"/>
          <p:cNvSpPr/>
          <p:nvPr/>
        </p:nvSpPr>
        <p:spPr>
          <a:xfrm>
            <a:off x="8196926" y="3197980"/>
            <a:ext cx="8656750" cy="5494720"/>
          </a:xfrm>
          <a:custGeom>
            <a:rect b="b" l="l" r="r" t="t"/>
            <a:pathLst>
              <a:path extrusionOk="0" h="5494720" w="8656750">
                <a:moveTo>
                  <a:pt x="0" y="0"/>
                </a:moveTo>
                <a:lnTo>
                  <a:pt x="8656750" y="0"/>
                </a:lnTo>
                <a:lnTo>
                  <a:pt x="8656750" y="5494720"/>
                </a:lnTo>
                <a:lnTo>
                  <a:pt x="0" y="54947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028700" y="7316540"/>
            <a:ext cx="4962173" cy="864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35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Supervised by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35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DR. Muhammed El-Ramly</a:t>
            </a:r>
            <a:endParaRPr sz="2835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/>
        </p:nvSpPr>
        <p:spPr>
          <a:xfrm>
            <a:off x="1028700" y="1343601"/>
            <a:ext cx="15390750" cy="9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Main Idea and application</a:t>
            </a:r>
            <a:endParaRPr/>
          </a:p>
        </p:txBody>
      </p:sp>
      <p:sp>
        <p:nvSpPr>
          <p:cNvPr id="238" name="Google Shape;238;p10"/>
          <p:cNvSpPr txBox="1"/>
          <p:nvPr/>
        </p:nvSpPr>
        <p:spPr>
          <a:xfrm>
            <a:off x="7252437" y="3849118"/>
            <a:ext cx="10006863" cy="332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491" lvl="1" marL="62698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904"/>
              <a:buFont typeface="Arial"/>
              <a:buChar char="•"/>
            </a:pPr>
            <a:r>
              <a:rPr b="0" i="0" lang="en-US" sz="2904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Machine learning for voice and video analysis. </a:t>
            </a:r>
            <a:endParaRPr/>
          </a:p>
          <a:p>
            <a:pPr indent="-313491" lvl="1" marL="62698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904"/>
              <a:buFont typeface="Arial"/>
              <a:buChar char="•"/>
            </a:pPr>
            <a:r>
              <a:rPr b="0" i="0" lang="en-US" sz="2904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NLP and speech recognition assess tone, speech disruptions, and pace.</a:t>
            </a:r>
            <a:endParaRPr/>
          </a:p>
          <a:p>
            <a:pPr indent="-313491" lvl="1" marL="62698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904"/>
              <a:buFont typeface="Arial"/>
              <a:buChar char="•"/>
            </a:pPr>
            <a:r>
              <a:rPr b="0" i="0" lang="en-US" sz="2904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Computer vision techniques, including pose detection and gesture recognition</a:t>
            </a:r>
            <a:endParaRPr/>
          </a:p>
        </p:txBody>
      </p:sp>
      <p:sp>
        <p:nvSpPr>
          <p:cNvPr id="239" name="Google Shape;239;p10"/>
          <p:cNvSpPr/>
          <p:nvPr/>
        </p:nvSpPr>
        <p:spPr>
          <a:xfrm>
            <a:off x="0" y="2276997"/>
            <a:ext cx="8724024" cy="331546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 rot="-5400000">
            <a:off x="13862972" y="-2196284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1448625" y="3939674"/>
            <a:ext cx="5035217" cy="3660919"/>
          </a:xfrm>
          <a:custGeom>
            <a:rect b="b" l="l" r="r" t="t"/>
            <a:pathLst>
              <a:path extrusionOk="0" h="2158746" w="2969133">
                <a:moveTo>
                  <a:pt x="1460373" y="0"/>
                </a:moveTo>
                <a:cubicBezTo>
                  <a:pt x="653034" y="0"/>
                  <a:pt x="0" y="483743"/>
                  <a:pt x="0" y="1079373"/>
                </a:cubicBezTo>
                <a:cubicBezTo>
                  <a:pt x="0" y="1675003"/>
                  <a:pt x="653034" y="2158746"/>
                  <a:pt x="1460373" y="2158746"/>
                </a:cubicBezTo>
                <a:cubicBezTo>
                  <a:pt x="1850390" y="2158746"/>
                  <a:pt x="2204085" y="2043811"/>
                  <a:pt x="2467229" y="1859407"/>
                </a:cubicBezTo>
                <a:lnTo>
                  <a:pt x="2969133" y="1986280"/>
                </a:lnTo>
                <a:lnTo>
                  <a:pt x="2775585" y="1547876"/>
                </a:lnTo>
                <a:cubicBezTo>
                  <a:pt x="2869438" y="1408811"/>
                  <a:pt x="2917698" y="1245489"/>
                  <a:pt x="2920746" y="1079246"/>
                </a:cubicBezTo>
                <a:cubicBezTo>
                  <a:pt x="2920746" y="483743"/>
                  <a:pt x="2264664" y="0"/>
                  <a:pt x="1460373" y="0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2517861" y="5513741"/>
            <a:ext cx="599816" cy="512589"/>
          </a:xfrm>
          <a:custGeom>
            <a:rect b="b" l="l" r="r" t="t"/>
            <a:pathLst>
              <a:path extrusionOk="0" h="302260" w="353695">
                <a:moveTo>
                  <a:pt x="202565" y="0"/>
                </a:moveTo>
                <a:cubicBezTo>
                  <a:pt x="69469" y="0"/>
                  <a:pt x="0" y="163195"/>
                  <a:pt x="96774" y="257048"/>
                </a:cubicBezTo>
                <a:cubicBezTo>
                  <a:pt x="127000" y="288290"/>
                  <a:pt x="164592" y="302260"/>
                  <a:pt x="201549" y="302260"/>
                </a:cubicBezTo>
                <a:cubicBezTo>
                  <a:pt x="278892" y="302260"/>
                  <a:pt x="353695" y="241300"/>
                  <a:pt x="353695" y="151257"/>
                </a:cubicBezTo>
                <a:cubicBezTo>
                  <a:pt x="353695" y="66548"/>
                  <a:pt x="287274" y="0"/>
                  <a:pt x="20256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3753468" y="5513741"/>
            <a:ext cx="513019" cy="512804"/>
          </a:xfrm>
          <a:custGeom>
            <a:rect b="b" l="l" r="r" t="t"/>
            <a:pathLst>
              <a:path extrusionOk="0" h="302387" w="302514">
                <a:moveTo>
                  <a:pt x="151257" y="0"/>
                </a:moveTo>
                <a:cubicBezTo>
                  <a:pt x="66548" y="0"/>
                  <a:pt x="0" y="66548"/>
                  <a:pt x="0" y="151130"/>
                </a:cubicBezTo>
                <a:cubicBezTo>
                  <a:pt x="0" y="235712"/>
                  <a:pt x="66548" y="302387"/>
                  <a:pt x="151257" y="302387"/>
                </a:cubicBezTo>
                <a:cubicBezTo>
                  <a:pt x="235966" y="302387"/>
                  <a:pt x="302514" y="235839"/>
                  <a:pt x="302514" y="151130"/>
                </a:cubicBezTo>
                <a:cubicBezTo>
                  <a:pt x="302514" y="66421"/>
                  <a:pt x="235839" y="0"/>
                  <a:pt x="151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4814860" y="5513741"/>
            <a:ext cx="600031" cy="512589"/>
          </a:xfrm>
          <a:custGeom>
            <a:rect b="b" l="l" r="r" t="t"/>
            <a:pathLst>
              <a:path extrusionOk="0" h="302260" w="353822">
                <a:moveTo>
                  <a:pt x="202565" y="0"/>
                </a:moveTo>
                <a:cubicBezTo>
                  <a:pt x="66548" y="0"/>
                  <a:pt x="0" y="163195"/>
                  <a:pt x="93853" y="257048"/>
                </a:cubicBezTo>
                <a:cubicBezTo>
                  <a:pt x="125095" y="288290"/>
                  <a:pt x="163322" y="302260"/>
                  <a:pt x="200660" y="302260"/>
                </a:cubicBezTo>
                <a:cubicBezTo>
                  <a:pt x="279019" y="302260"/>
                  <a:pt x="353822" y="241300"/>
                  <a:pt x="353822" y="151257"/>
                </a:cubicBezTo>
                <a:cubicBezTo>
                  <a:pt x="353822" y="66548"/>
                  <a:pt x="284226" y="0"/>
                  <a:pt x="20256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 txBox="1"/>
          <p:nvPr>
            <p:ph idx="12" type="sldNum"/>
          </p:nvPr>
        </p:nvSpPr>
        <p:spPr>
          <a:xfrm>
            <a:off x="15829456" y="973158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/>
          <p:nvPr/>
        </p:nvSpPr>
        <p:spPr>
          <a:xfrm>
            <a:off x="10496400" y="2345750"/>
            <a:ext cx="7791641" cy="5229606"/>
          </a:xfrm>
          <a:custGeom>
            <a:rect b="b" l="l" r="r" t="t"/>
            <a:pathLst>
              <a:path extrusionOk="0" h="6972808" w="10388854">
                <a:moveTo>
                  <a:pt x="0" y="0"/>
                </a:moveTo>
                <a:lnTo>
                  <a:pt x="10388854" y="0"/>
                </a:lnTo>
                <a:lnTo>
                  <a:pt x="10388854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10198316" y="4854892"/>
            <a:ext cx="8387768" cy="1483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related work</a:t>
            </a:r>
            <a:endParaRPr/>
          </a:p>
        </p:txBody>
      </p:sp>
      <p:sp>
        <p:nvSpPr>
          <p:cNvPr id="254" name="Google Shape;254;p11"/>
          <p:cNvSpPr txBox="1"/>
          <p:nvPr/>
        </p:nvSpPr>
        <p:spPr>
          <a:xfrm>
            <a:off x="11846925" y="2915890"/>
            <a:ext cx="509055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03.</a:t>
            </a:r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0" y="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2420787" y="3419475"/>
            <a:ext cx="6491827" cy="5838825"/>
          </a:xfrm>
          <a:custGeom>
            <a:rect b="b" l="l" r="r" t="t"/>
            <a:pathLst>
              <a:path extrusionOk="0" h="5838825" w="6491827">
                <a:moveTo>
                  <a:pt x="0" y="0"/>
                </a:moveTo>
                <a:lnTo>
                  <a:pt x="6491826" y="0"/>
                </a:lnTo>
                <a:lnTo>
                  <a:pt x="6491826" y="5838825"/>
                </a:lnTo>
                <a:lnTo>
                  <a:pt x="0" y="58388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/>
        </p:nvSpPr>
        <p:spPr>
          <a:xfrm>
            <a:off x="1028700" y="1366580"/>
            <a:ext cx="15390750" cy="9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Related work</a:t>
            </a:r>
            <a:endParaRPr/>
          </a:p>
        </p:txBody>
      </p:sp>
      <p:grpSp>
        <p:nvGrpSpPr>
          <p:cNvPr id="265" name="Google Shape;265;p12"/>
          <p:cNvGrpSpPr/>
          <p:nvPr/>
        </p:nvGrpSpPr>
        <p:grpSpPr>
          <a:xfrm>
            <a:off x="1448625" y="7133748"/>
            <a:ext cx="5454150" cy="2027802"/>
            <a:chOff x="0" y="0"/>
            <a:chExt cx="7272200" cy="2703737"/>
          </a:xfrm>
        </p:grpSpPr>
        <p:sp>
          <p:nvSpPr>
            <p:cNvPr id="266" name="Google Shape;266;p12"/>
            <p:cNvSpPr txBox="1"/>
            <p:nvPr/>
          </p:nvSpPr>
          <p:spPr>
            <a:xfrm>
              <a:off x="0" y="1017812"/>
              <a:ext cx="7272200" cy="1685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provides AI-powered speech analysis to help users improve their public speaking skills.</a:t>
              </a:r>
              <a:endParaRPr/>
            </a:p>
          </p:txBody>
        </p:sp>
        <p:sp>
          <p:nvSpPr>
            <p:cNvPr id="267" name="Google Shape;267;p12"/>
            <p:cNvSpPr txBox="1"/>
            <p:nvPr/>
          </p:nvSpPr>
          <p:spPr>
            <a:xfrm>
              <a:off x="0" y="0"/>
              <a:ext cx="7272200" cy="976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7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Orai</a:t>
              </a:r>
              <a:endParaRPr/>
            </a:p>
          </p:txBody>
        </p:sp>
      </p:grpSp>
      <p:grpSp>
        <p:nvGrpSpPr>
          <p:cNvPr id="268" name="Google Shape;268;p12"/>
          <p:cNvGrpSpPr/>
          <p:nvPr/>
        </p:nvGrpSpPr>
        <p:grpSpPr>
          <a:xfrm>
            <a:off x="1448625" y="4077948"/>
            <a:ext cx="5454150" cy="2027802"/>
            <a:chOff x="0" y="0"/>
            <a:chExt cx="7272200" cy="2703737"/>
          </a:xfrm>
        </p:grpSpPr>
        <p:sp>
          <p:nvSpPr>
            <p:cNvPr id="269" name="Google Shape;269;p12"/>
            <p:cNvSpPr txBox="1"/>
            <p:nvPr/>
          </p:nvSpPr>
          <p:spPr>
            <a:xfrm>
              <a:off x="0" y="1017812"/>
              <a:ext cx="7272200" cy="1685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analyzes videos by segmenting them and providing detailed feedback on performance.</a:t>
              </a:r>
              <a:endParaRPr/>
            </a:p>
          </p:txBody>
        </p:sp>
        <p:sp>
          <p:nvSpPr>
            <p:cNvPr id="270" name="Google Shape;270;p12"/>
            <p:cNvSpPr txBox="1"/>
            <p:nvPr/>
          </p:nvSpPr>
          <p:spPr>
            <a:xfrm>
              <a:off x="0" y="0"/>
              <a:ext cx="7272200" cy="976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7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Vosaic</a:t>
              </a:r>
              <a:endParaRPr b="1" sz="48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271" name="Google Shape;271;p12"/>
          <p:cNvGrpSpPr/>
          <p:nvPr/>
        </p:nvGrpSpPr>
        <p:grpSpPr>
          <a:xfrm>
            <a:off x="11370825" y="7133748"/>
            <a:ext cx="5454150" cy="2027802"/>
            <a:chOff x="0" y="0"/>
            <a:chExt cx="7272200" cy="2703737"/>
          </a:xfrm>
        </p:grpSpPr>
        <p:sp>
          <p:nvSpPr>
            <p:cNvPr id="272" name="Google Shape;272;p12"/>
            <p:cNvSpPr txBox="1"/>
            <p:nvPr/>
          </p:nvSpPr>
          <p:spPr>
            <a:xfrm>
              <a:off x="0" y="1017812"/>
              <a:ext cx="7272200" cy="1685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uses AI-driven voice analysis to help users improve their speaking skills.</a:t>
              </a:r>
              <a:endParaRPr/>
            </a:p>
          </p:txBody>
        </p:sp>
        <p:sp>
          <p:nvSpPr>
            <p:cNvPr id="273" name="Google Shape;273;p12"/>
            <p:cNvSpPr txBox="1"/>
            <p:nvPr/>
          </p:nvSpPr>
          <p:spPr>
            <a:xfrm>
              <a:off x="0" y="0"/>
              <a:ext cx="7272200" cy="976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1997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Speeko</a:t>
              </a:r>
              <a:endParaRPr/>
            </a:p>
          </p:txBody>
        </p:sp>
      </p:grpSp>
      <p:grpSp>
        <p:nvGrpSpPr>
          <p:cNvPr id="274" name="Google Shape;274;p12"/>
          <p:cNvGrpSpPr/>
          <p:nvPr/>
        </p:nvGrpSpPr>
        <p:grpSpPr>
          <a:xfrm>
            <a:off x="11370825" y="4077948"/>
            <a:ext cx="5454150" cy="2027802"/>
            <a:chOff x="0" y="0"/>
            <a:chExt cx="7272200" cy="2703737"/>
          </a:xfrm>
        </p:grpSpPr>
        <p:sp>
          <p:nvSpPr>
            <p:cNvPr id="275" name="Google Shape;275;p12"/>
            <p:cNvSpPr txBox="1"/>
            <p:nvPr/>
          </p:nvSpPr>
          <p:spPr>
            <a:xfrm>
              <a:off x="0" y="1017812"/>
              <a:ext cx="7272200" cy="1685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analyzes speech patterns to provide feedback on tone, clarity, and engagement.</a:t>
              </a:r>
              <a:endParaRPr/>
            </a:p>
          </p:txBody>
        </p:sp>
        <p:sp>
          <p:nvSpPr>
            <p:cNvPr id="276" name="Google Shape;276;p12"/>
            <p:cNvSpPr txBox="1"/>
            <p:nvPr/>
          </p:nvSpPr>
          <p:spPr>
            <a:xfrm>
              <a:off x="0" y="0"/>
              <a:ext cx="7272200" cy="976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1997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VoiceVibes</a:t>
              </a:r>
              <a:endParaRPr/>
            </a:p>
          </p:txBody>
        </p:sp>
      </p:grpSp>
      <p:sp>
        <p:nvSpPr>
          <p:cNvPr id="277" name="Google Shape;277;p12"/>
          <p:cNvSpPr/>
          <p:nvPr/>
        </p:nvSpPr>
        <p:spPr>
          <a:xfrm>
            <a:off x="-31275" y="2345750"/>
            <a:ext cx="6914960" cy="262795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2"/>
          <p:cNvSpPr/>
          <p:nvPr/>
        </p:nvSpPr>
        <p:spPr>
          <a:xfrm rot="-5400000">
            <a:off x="13862972" y="-2196284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7639770" y="3105322"/>
            <a:ext cx="2994074" cy="6076778"/>
          </a:xfrm>
          <a:custGeom>
            <a:rect b="b" l="l" r="r" t="t"/>
            <a:pathLst>
              <a:path extrusionOk="0" h="6076778" w="2994074">
                <a:moveTo>
                  <a:pt x="0" y="0"/>
                </a:moveTo>
                <a:lnTo>
                  <a:pt x="2994074" y="0"/>
                </a:lnTo>
                <a:lnTo>
                  <a:pt x="2994074" y="6076778"/>
                </a:lnTo>
                <a:lnTo>
                  <a:pt x="0" y="6076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2"/>
          <p:cNvSpPr txBox="1"/>
          <p:nvPr>
            <p:ph idx="12" type="sldNum"/>
          </p:nvPr>
        </p:nvSpPr>
        <p:spPr>
          <a:xfrm>
            <a:off x="15829456" y="96393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600"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p13"/>
          <p:cNvGraphicFramePr/>
          <p:nvPr/>
        </p:nvGraphicFramePr>
        <p:xfrm>
          <a:off x="228600" y="25142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{49F77077-1A69-49B1-AC88-8E74E3972D55}</a:tableStyleId>
              </a:tblPr>
              <a:tblGrid>
                <a:gridCol w="3276600"/>
                <a:gridCol w="2895600"/>
                <a:gridCol w="2819950"/>
                <a:gridCol w="2920825"/>
                <a:gridCol w="2920825"/>
                <a:gridCol w="2920825"/>
              </a:tblGrid>
              <a:tr h="110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4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Feature</a:t>
                      </a:r>
                      <a:endParaRPr b="0"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4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Mockpie</a:t>
                      </a:r>
                      <a:endParaRPr b="0"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4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Vosaic</a:t>
                      </a:r>
                      <a:endParaRPr b="0"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4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Orai</a:t>
                      </a:r>
                      <a:endParaRPr b="0"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4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VoiceVibes</a:t>
                      </a:r>
                      <a:endParaRPr b="0"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4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Speeko</a:t>
                      </a:r>
                      <a:endParaRPr b="0"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27"/>
                    </a:solidFill>
                  </a:tcPr>
                </a:tc>
              </a:tr>
              <a:tr h="123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4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AI Speech Analysis</a:t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3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4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Body Language Analysis</a:t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3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4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Feedback Video Segmentation</a:t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3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4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Share Feedback</a:t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5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9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13"/>
          <p:cNvSpPr txBox="1"/>
          <p:nvPr/>
        </p:nvSpPr>
        <p:spPr>
          <a:xfrm>
            <a:off x="1155505" y="371919"/>
            <a:ext cx="15390750" cy="9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Comparison</a:t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0" y="1497188"/>
            <a:ext cx="6914960" cy="262795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4596220" y="3961471"/>
            <a:ext cx="743564" cy="548570"/>
          </a:xfrm>
          <a:custGeom>
            <a:rect b="b" l="l" r="r" t="t"/>
            <a:pathLst>
              <a:path extrusionOk="0" h="548570" w="743564">
                <a:moveTo>
                  <a:pt x="0" y="0"/>
                </a:moveTo>
                <a:lnTo>
                  <a:pt x="743564" y="0"/>
                </a:lnTo>
                <a:lnTo>
                  <a:pt x="743564" y="548570"/>
                </a:lnTo>
                <a:lnTo>
                  <a:pt x="0" y="54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7632000" y="3961471"/>
            <a:ext cx="583932" cy="578100"/>
          </a:xfrm>
          <a:custGeom>
            <a:rect b="b" l="l" r="r" t="t"/>
            <a:pathLst>
              <a:path extrusionOk="0" h="578100" w="583932">
                <a:moveTo>
                  <a:pt x="0" y="0"/>
                </a:moveTo>
                <a:lnTo>
                  <a:pt x="583932" y="0"/>
                </a:lnTo>
                <a:lnTo>
                  <a:pt x="583932" y="578100"/>
                </a:lnTo>
                <a:lnTo>
                  <a:pt x="0" y="578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10450043" y="6455241"/>
            <a:ext cx="583932" cy="578100"/>
          </a:xfrm>
          <a:custGeom>
            <a:rect b="b" l="l" r="r" t="t"/>
            <a:pathLst>
              <a:path extrusionOk="0" h="578100" w="583932">
                <a:moveTo>
                  <a:pt x="0" y="0"/>
                </a:moveTo>
                <a:lnTo>
                  <a:pt x="583932" y="0"/>
                </a:lnTo>
                <a:lnTo>
                  <a:pt x="583932" y="578100"/>
                </a:lnTo>
                <a:lnTo>
                  <a:pt x="0" y="578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10450043" y="5191341"/>
            <a:ext cx="583932" cy="578100"/>
          </a:xfrm>
          <a:custGeom>
            <a:rect b="b" l="l" r="r" t="t"/>
            <a:pathLst>
              <a:path extrusionOk="0" h="578100" w="583932">
                <a:moveTo>
                  <a:pt x="0" y="0"/>
                </a:moveTo>
                <a:lnTo>
                  <a:pt x="583932" y="0"/>
                </a:lnTo>
                <a:lnTo>
                  <a:pt x="583932" y="578100"/>
                </a:lnTo>
                <a:lnTo>
                  <a:pt x="0" y="578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13272350" y="6452513"/>
            <a:ext cx="583932" cy="578100"/>
          </a:xfrm>
          <a:custGeom>
            <a:rect b="b" l="l" r="r" t="t"/>
            <a:pathLst>
              <a:path extrusionOk="0" h="578100" w="583932">
                <a:moveTo>
                  <a:pt x="0" y="0"/>
                </a:moveTo>
                <a:lnTo>
                  <a:pt x="583932" y="0"/>
                </a:lnTo>
                <a:lnTo>
                  <a:pt x="583932" y="578100"/>
                </a:lnTo>
                <a:lnTo>
                  <a:pt x="0" y="578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13272350" y="5191341"/>
            <a:ext cx="583932" cy="578100"/>
          </a:xfrm>
          <a:custGeom>
            <a:rect b="b" l="l" r="r" t="t"/>
            <a:pathLst>
              <a:path extrusionOk="0" h="578100" w="583932">
                <a:moveTo>
                  <a:pt x="0" y="0"/>
                </a:moveTo>
                <a:lnTo>
                  <a:pt x="583932" y="0"/>
                </a:lnTo>
                <a:lnTo>
                  <a:pt x="583932" y="578100"/>
                </a:lnTo>
                <a:lnTo>
                  <a:pt x="0" y="578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16094657" y="6437748"/>
            <a:ext cx="583932" cy="578100"/>
          </a:xfrm>
          <a:custGeom>
            <a:rect b="b" l="l" r="r" t="t"/>
            <a:pathLst>
              <a:path extrusionOk="0" h="578100" w="583932">
                <a:moveTo>
                  <a:pt x="0" y="0"/>
                </a:moveTo>
                <a:lnTo>
                  <a:pt x="583932" y="0"/>
                </a:lnTo>
                <a:lnTo>
                  <a:pt x="583932" y="578100"/>
                </a:lnTo>
                <a:lnTo>
                  <a:pt x="0" y="578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16094657" y="5191341"/>
            <a:ext cx="583932" cy="578100"/>
          </a:xfrm>
          <a:custGeom>
            <a:rect b="b" l="l" r="r" t="t"/>
            <a:pathLst>
              <a:path extrusionOk="0" h="578100" w="583932">
                <a:moveTo>
                  <a:pt x="0" y="0"/>
                </a:moveTo>
                <a:lnTo>
                  <a:pt x="583932" y="0"/>
                </a:lnTo>
                <a:lnTo>
                  <a:pt x="583932" y="578100"/>
                </a:lnTo>
                <a:lnTo>
                  <a:pt x="0" y="578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4596220" y="5191341"/>
            <a:ext cx="743564" cy="548570"/>
          </a:xfrm>
          <a:custGeom>
            <a:rect b="b" l="l" r="r" t="t"/>
            <a:pathLst>
              <a:path extrusionOk="0" h="548570" w="743564">
                <a:moveTo>
                  <a:pt x="0" y="0"/>
                </a:moveTo>
                <a:lnTo>
                  <a:pt x="743564" y="0"/>
                </a:lnTo>
                <a:lnTo>
                  <a:pt x="743564" y="548570"/>
                </a:lnTo>
                <a:lnTo>
                  <a:pt x="0" y="54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3"/>
          <p:cNvSpPr/>
          <p:nvPr/>
        </p:nvSpPr>
        <p:spPr>
          <a:xfrm>
            <a:off x="4596220" y="6467278"/>
            <a:ext cx="743564" cy="548570"/>
          </a:xfrm>
          <a:custGeom>
            <a:rect b="b" l="l" r="r" t="t"/>
            <a:pathLst>
              <a:path extrusionOk="0" h="548570" w="743564">
                <a:moveTo>
                  <a:pt x="0" y="0"/>
                </a:moveTo>
                <a:lnTo>
                  <a:pt x="743564" y="0"/>
                </a:lnTo>
                <a:lnTo>
                  <a:pt x="743564" y="548570"/>
                </a:lnTo>
                <a:lnTo>
                  <a:pt x="0" y="54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4596220" y="7701648"/>
            <a:ext cx="743564" cy="548570"/>
          </a:xfrm>
          <a:custGeom>
            <a:rect b="b" l="l" r="r" t="t"/>
            <a:pathLst>
              <a:path extrusionOk="0" h="548570" w="743564">
                <a:moveTo>
                  <a:pt x="0" y="0"/>
                </a:moveTo>
                <a:lnTo>
                  <a:pt x="743564" y="0"/>
                </a:lnTo>
                <a:lnTo>
                  <a:pt x="743564" y="548570"/>
                </a:lnTo>
                <a:lnTo>
                  <a:pt x="0" y="54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7552184" y="6467278"/>
            <a:ext cx="743564" cy="548570"/>
          </a:xfrm>
          <a:custGeom>
            <a:rect b="b" l="l" r="r" t="t"/>
            <a:pathLst>
              <a:path extrusionOk="0" h="548570" w="743564">
                <a:moveTo>
                  <a:pt x="0" y="0"/>
                </a:moveTo>
                <a:lnTo>
                  <a:pt x="743564" y="0"/>
                </a:lnTo>
                <a:lnTo>
                  <a:pt x="743564" y="548570"/>
                </a:lnTo>
                <a:lnTo>
                  <a:pt x="0" y="54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10370227" y="3961471"/>
            <a:ext cx="743564" cy="548570"/>
          </a:xfrm>
          <a:custGeom>
            <a:rect b="b" l="l" r="r" t="t"/>
            <a:pathLst>
              <a:path extrusionOk="0" h="548570" w="743564">
                <a:moveTo>
                  <a:pt x="0" y="0"/>
                </a:moveTo>
                <a:lnTo>
                  <a:pt x="743564" y="0"/>
                </a:lnTo>
                <a:lnTo>
                  <a:pt x="743564" y="548570"/>
                </a:lnTo>
                <a:lnTo>
                  <a:pt x="0" y="54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13192534" y="3961471"/>
            <a:ext cx="743564" cy="548570"/>
          </a:xfrm>
          <a:custGeom>
            <a:rect b="b" l="l" r="r" t="t"/>
            <a:pathLst>
              <a:path extrusionOk="0" h="548570" w="743564">
                <a:moveTo>
                  <a:pt x="0" y="0"/>
                </a:moveTo>
                <a:lnTo>
                  <a:pt x="743564" y="0"/>
                </a:lnTo>
                <a:lnTo>
                  <a:pt x="743564" y="548570"/>
                </a:lnTo>
                <a:lnTo>
                  <a:pt x="0" y="54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16012548" y="3961471"/>
            <a:ext cx="743564" cy="548570"/>
          </a:xfrm>
          <a:custGeom>
            <a:rect b="b" l="l" r="r" t="t"/>
            <a:pathLst>
              <a:path extrusionOk="0" h="548570" w="743564">
                <a:moveTo>
                  <a:pt x="0" y="0"/>
                </a:moveTo>
                <a:lnTo>
                  <a:pt x="743564" y="0"/>
                </a:lnTo>
                <a:lnTo>
                  <a:pt x="743564" y="548570"/>
                </a:lnTo>
                <a:lnTo>
                  <a:pt x="0" y="54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7523131" y="5191341"/>
            <a:ext cx="743564" cy="548570"/>
          </a:xfrm>
          <a:custGeom>
            <a:rect b="b" l="l" r="r" t="t"/>
            <a:pathLst>
              <a:path extrusionOk="0" h="548570" w="743564">
                <a:moveTo>
                  <a:pt x="0" y="0"/>
                </a:moveTo>
                <a:lnTo>
                  <a:pt x="743564" y="0"/>
                </a:lnTo>
                <a:lnTo>
                  <a:pt x="743564" y="548570"/>
                </a:lnTo>
                <a:lnTo>
                  <a:pt x="0" y="54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3"/>
          <p:cNvSpPr txBox="1"/>
          <p:nvPr>
            <p:ph idx="12" type="sldNum"/>
          </p:nvPr>
        </p:nvSpPr>
        <p:spPr>
          <a:xfrm>
            <a:off x="15849600" y="964679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600"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7632000" y="7664498"/>
            <a:ext cx="583932" cy="578100"/>
          </a:xfrm>
          <a:custGeom>
            <a:rect b="b" l="l" r="r" t="t"/>
            <a:pathLst>
              <a:path extrusionOk="0" h="578100" w="583932">
                <a:moveTo>
                  <a:pt x="0" y="0"/>
                </a:moveTo>
                <a:lnTo>
                  <a:pt x="583932" y="0"/>
                </a:lnTo>
                <a:lnTo>
                  <a:pt x="583932" y="578100"/>
                </a:lnTo>
                <a:lnTo>
                  <a:pt x="0" y="578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16090393" y="7646686"/>
            <a:ext cx="583932" cy="578100"/>
          </a:xfrm>
          <a:custGeom>
            <a:rect b="b" l="l" r="r" t="t"/>
            <a:pathLst>
              <a:path extrusionOk="0" h="578100" w="583932">
                <a:moveTo>
                  <a:pt x="0" y="0"/>
                </a:moveTo>
                <a:lnTo>
                  <a:pt x="583932" y="0"/>
                </a:lnTo>
                <a:lnTo>
                  <a:pt x="583932" y="578100"/>
                </a:lnTo>
                <a:lnTo>
                  <a:pt x="0" y="578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13272350" y="7661451"/>
            <a:ext cx="583932" cy="578100"/>
          </a:xfrm>
          <a:custGeom>
            <a:rect b="b" l="l" r="r" t="t"/>
            <a:pathLst>
              <a:path extrusionOk="0" h="578100" w="583932">
                <a:moveTo>
                  <a:pt x="0" y="0"/>
                </a:moveTo>
                <a:lnTo>
                  <a:pt x="583932" y="0"/>
                </a:lnTo>
                <a:lnTo>
                  <a:pt x="583932" y="578100"/>
                </a:lnTo>
                <a:lnTo>
                  <a:pt x="0" y="578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10450043" y="7689231"/>
            <a:ext cx="583932" cy="578100"/>
          </a:xfrm>
          <a:custGeom>
            <a:rect b="b" l="l" r="r" t="t"/>
            <a:pathLst>
              <a:path extrusionOk="0" h="578100" w="583932">
                <a:moveTo>
                  <a:pt x="0" y="0"/>
                </a:moveTo>
                <a:lnTo>
                  <a:pt x="583932" y="0"/>
                </a:lnTo>
                <a:lnTo>
                  <a:pt x="583932" y="578100"/>
                </a:lnTo>
                <a:lnTo>
                  <a:pt x="0" y="578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/>
          <p:nvPr/>
        </p:nvSpPr>
        <p:spPr>
          <a:xfrm>
            <a:off x="10496400" y="2345750"/>
            <a:ext cx="7791641" cy="5229606"/>
          </a:xfrm>
          <a:custGeom>
            <a:rect b="b" l="l" r="r" t="t"/>
            <a:pathLst>
              <a:path extrusionOk="0" h="6972808" w="10388854">
                <a:moveTo>
                  <a:pt x="0" y="0"/>
                </a:moveTo>
                <a:lnTo>
                  <a:pt x="10388854" y="0"/>
                </a:lnTo>
                <a:lnTo>
                  <a:pt x="10388854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9689827" y="4382246"/>
            <a:ext cx="9404746" cy="268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00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Project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00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specifications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11734425" y="2567025"/>
            <a:ext cx="509055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04.</a:t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0" y="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1338325" y="3564030"/>
            <a:ext cx="8656750" cy="5494720"/>
          </a:xfrm>
          <a:custGeom>
            <a:rect b="b" l="l" r="r" t="t"/>
            <a:pathLst>
              <a:path extrusionOk="0" h="5494720" w="8656750">
                <a:moveTo>
                  <a:pt x="0" y="0"/>
                </a:moveTo>
                <a:lnTo>
                  <a:pt x="8656750" y="0"/>
                </a:lnTo>
                <a:lnTo>
                  <a:pt x="8656750" y="5494720"/>
                </a:lnTo>
                <a:lnTo>
                  <a:pt x="0" y="54947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4"/>
          <p:cNvSpPr txBox="1"/>
          <p:nvPr>
            <p:ph idx="12" type="sldNum"/>
          </p:nvPr>
        </p:nvSpPr>
        <p:spPr>
          <a:xfrm>
            <a:off x="9995075" y="703439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55A64"/>
                </a:solidFill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/>
          <p:nvPr/>
        </p:nvSpPr>
        <p:spPr>
          <a:xfrm>
            <a:off x="13860604" y="6387907"/>
            <a:ext cx="798005" cy="798005"/>
          </a:xfrm>
          <a:custGeom>
            <a:rect b="b" l="l" r="r" t="t"/>
            <a:pathLst>
              <a:path extrusionOk="0" h="1064006" w="1064006">
                <a:moveTo>
                  <a:pt x="0" y="532003"/>
                </a:moveTo>
                <a:cubicBezTo>
                  <a:pt x="0" y="238125"/>
                  <a:pt x="238125" y="0"/>
                  <a:pt x="532003" y="0"/>
                </a:cubicBezTo>
                <a:cubicBezTo>
                  <a:pt x="825881" y="0"/>
                  <a:pt x="1064006" y="238125"/>
                  <a:pt x="1064006" y="532003"/>
                </a:cubicBezTo>
                <a:cubicBezTo>
                  <a:pt x="1064006" y="825881"/>
                  <a:pt x="825754" y="1064006"/>
                  <a:pt x="532003" y="1064006"/>
                </a:cubicBezTo>
                <a:cubicBezTo>
                  <a:pt x="238252" y="1064006"/>
                  <a:pt x="0" y="825754"/>
                  <a:pt x="0" y="532003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8256003" y="6456609"/>
            <a:ext cx="798005" cy="798005"/>
          </a:xfrm>
          <a:custGeom>
            <a:rect b="b" l="l" r="r" t="t"/>
            <a:pathLst>
              <a:path extrusionOk="0" h="1064006" w="1064006">
                <a:moveTo>
                  <a:pt x="0" y="532003"/>
                </a:moveTo>
                <a:cubicBezTo>
                  <a:pt x="0" y="238125"/>
                  <a:pt x="238125" y="0"/>
                  <a:pt x="532003" y="0"/>
                </a:cubicBezTo>
                <a:cubicBezTo>
                  <a:pt x="825881" y="0"/>
                  <a:pt x="1064006" y="238125"/>
                  <a:pt x="1064006" y="532003"/>
                </a:cubicBezTo>
                <a:cubicBezTo>
                  <a:pt x="1064006" y="825881"/>
                  <a:pt x="825754" y="1064006"/>
                  <a:pt x="532003" y="1064006"/>
                </a:cubicBezTo>
                <a:cubicBezTo>
                  <a:pt x="238252" y="1064006"/>
                  <a:pt x="0" y="825754"/>
                  <a:pt x="0" y="532003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/>
          <p:nvPr/>
        </p:nvSpPr>
        <p:spPr>
          <a:xfrm>
            <a:off x="13798877" y="3339417"/>
            <a:ext cx="798005" cy="798005"/>
          </a:xfrm>
          <a:custGeom>
            <a:rect b="b" l="l" r="r" t="t"/>
            <a:pathLst>
              <a:path extrusionOk="0" h="1064006" w="1064006">
                <a:moveTo>
                  <a:pt x="0" y="532003"/>
                </a:moveTo>
                <a:cubicBezTo>
                  <a:pt x="0" y="238125"/>
                  <a:pt x="238125" y="0"/>
                  <a:pt x="532003" y="0"/>
                </a:cubicBezTo>
                <a:cubicBezTo>
                  <a:pt x="825881" y="0"/>
                  <a:pt x="1064006" y="238125"/>
                  <a:pt x="1064006" y="532003"/>
                </a:cubicBezTo>
                <a:cubicBezTo>
                  <a:pt x="1064006" y="825881"/>
                  <a:pt x="825754" y="1064006"/>
                  <a:pt x="532003" y="1064006"/>
                </a:cubicBezTo>
                <a:cubicBezTo>
                  <a:pt x="238252" y="1064006"/>
                  <a:pt x="0" y="825754"/>
                  <a:pt x="0" y="532003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>
            <a:off x="8256003" y="3345564"/>
            <a:ext cx="798005" cy="798005"/>
          </a:xfrm>
          <a:custGeom>
            <a:rect b="b" l="l" r="r" t="t"/>
            <a:pathLst>
              <a:path extrusionOk="0" h="1064006" w="1064006">
                <a:moveTo>
                  <a:pt x="0" y="532003"/>
                </a:moveTo>
                <a:cubicBezTo>
                  <a:pt x="0" y="238125"/>
                  <a:pt x="238125" y="0"/>
                  <a:pt x="532003" y="0"/>
                </a:cubicBezTo>
                <a:cubicBezTo>
                  <a:pt x="825881" y="0"/>
                  <a:pt x="1064006" y="238125"/>
                  <a:pt x="1064006" y="532003"/>
                </a:cubicBezTo>
                <a:cubicBezTo>
                  <a:pt x="1064006" y="825881"/>
                  <a:pt x="825754" y="1064006"/>
                  <a:pt x="532003" y="1064006"/>
                </a:cubicBezTo>
                <a:cubicBezTo>
                  <a:pt x="238252" y="1064006"/>
                  <a:pt x="0" y="825754"/>
                  <a:pt x="0" y="532003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2589759" y="3339418"/>
            <a:ext cx="798005" cy="798005"/>
          </a:xfrm>
          <a:custGeom>
            <a:rect b="b" l="l" r="r" t="t"/>
            <a:pathLst>
              <a:path extrusionOk="0" h="1064006" w="1064006">
                <a:moveTo>
                  <a:pt x="0" y="532003"/>
                </a:moveTo>
                <a:cubicBezTo>
                  <a:pt x="0" y="238125"/>
                  <a:pt x="238125" y="0"/>
                  <a:pt x="532003" y="0"/>
                </a:cubicBezTo>
                <a:cubicBezTo>
                  <a:pt x="825881" y="0"/>
                  <a:pt x="1064006" y="238125"/>
                  <a:pt x="1064006" y="532003"/>
                </a:cubicBezTo>
                <a:cubicBezTo>
                  <a:pt x="1064006" y="825881"/>
                  <a:pt x="825754" y="1064006"/>
                  <a:pt x="532003" y="1064006"/>
                </a:cubicBezTo>
                <a:cubicBezTo>
                  <a:pt x="238252" y="1064006"/>
                  <a:pt x="0" y="825754"/>
                  <a:pt x="0" y="532003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-4620150" y="772855"/>
            <a:ext cx="15390750" cy="9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Stakeholders</a:t>
            </a:r>
            <a:endParaRPr/>
          </a:p>
        </p:txBody>
      </p:sp>
      <p:grpSp>
        <p:nvGrpSpPr>
          <p:cNvPr id="333" name="Google Shape;333;p15"/>
          <p:cNvGrpSpPr/>
          <p:nvPr/>
        </p:nvGrpSpPr>
        <p:grpSpPr>
          <a:xfrm>
            <a:off x="1345530" y="3498378"/>
            <a:ext cx="3335939" cy="1336028"/>
            <a:chOff x="0" y="299367"/>
            <a:chExt cx="4447918" cy="1781372"/>
          </a:xfrm>
        </p:grpSpPr>
        <p:sp>
          <p:nvSpPr>
            <p:cNvPr id="334" name="Google Shape;334;p15"/>
            <p:cNvSpPr txBox="1"/>
            <p:nvPr/>
          </p:nvSpPr>
          <p:spPr>
            <a:xfrm>
              <a:off x="0" y="1231447"/>
              <a:ext cx="4447918" cy="849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4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Public-speakers</a:t>
              </a:r>
              <a:endParaRPr sz="4666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5" name="Google Shape;335;p15"/>
            <p:cNvSpPr txBox="1"/>
            <p:nvPr/>
          </p:nvSpPr>
          <p:spPr>
            <a:xfrm>
              <a:off x="1744630" y="299367"/>
              <a:ext cx="958653" cy="703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99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/>
            </a:p>
          </p:txBody>
        </p:sp>
      </p:grpSp>
      <p:grpSp>
        <p:nvGrpSpPr>
          <p:cNvPr id="336" name="Google Shape;336;p15"/>
          <p:cNvGrpSpPr/>
          <p:nvPr/>
        </p:nvGrpSpPr>
        <p:grpSpPr>
          <a:xfrm>
            <a:off x="7083514" y="3515890"/>
            <a:ext cx="3129750" cy="1318516"/>
            <a:chOff x="0" y="166300"/>
            <a:chExt cx="4173000" cy="1758021"/>
          </a:xfrm>
        </p:grpSpPr>
        <p:sp>
          <p:nvSpPr>
            <p:cNvPr id="337" name="Google Shape;337;p15"/>
            <p:cNvSpPr txBox="1"/>
            <p:nvPr/>
          </p:nvSpPr>
          <p:spPr>
            <a:xfrm>
              <a:off x="0" y="1064000"/>
              <a:ext cx="4173000" cy="860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9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Developers</a:t>
              </a:r>
              <a:endParaRPr/>
            </a:p>
          </p:txBody>
        </p:sp>
        <p:sp>
          <p:nvSpPr>
            <p:cNvPr id="338" name="Google Shape;338;p15"/>
            <p:cNvSpPr txBox="1"/>
            <p:nvPr/>
          </p:nvSpPr>
          <p:spPr>
            <a:xfrm>
              <a:off x="1636800" y="166300"/>
              <a:ext cx="8994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/>
            </a:p>
          </p:txBody>
        </p:sp>
      </p:grpSp>
      <p:sp>
        <p:nvSpPr>
          <p:cNvPr id="339" name="Google Shape;339;p15"/>
          <p:cNvSpPr/>
          <p:nvPr/>
        </p:nvSpPr>
        <p:spPr>
          <a:xfrm>
            <a:off x="2676220" y="6456609"/>
            <a:ext cx="798005" cy="798005"/>
          </a:xfrm>
          <a:custGeom>
            <a:rect b="b" l="l" r="r" t="t"/>
            <a:pathLst>
              <a:path extrusionOk="0" h="1064006" w="1064006">
                <a:moveTo>
                  <a:pt x="0" y="532003"/>
                </a:moveTo>
                <a:cubicBezTo>
                  <a:pt x="0" y="238125"/>
                  <a:pt x="238125" y="0"/>
                  <a:pt x="532003" y="0"/>
                </a:cubicBezTo>
                <a:cubicBezTo>
                  <a:pt x="825881" y="0"/>
                  <a:pt x="1064006" y="238125"/>
                  <a:pt x="1064006" y="532003"/>
                </a:cubicBezTo>
                <a:cubicBezTo>
                  <a:pt x="1064006" y="825881"/>
                  <a:pt x="825754" y="1064006"/>
                  <a:pt x="532003" y="1064006"/>
                </a:cubicBezTo>
                <a:cubicBezTo>
                  <a:pt x="238252" y="1064006"/>
                  <a:pt x="0" y="825754"/>
                  <a:pt x="0" y="532003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5"/>
          <p:cNvSpPr txBox="1"/>
          <p:nvPr/>
        </p:nvSpPr>
        <p:spPr>
          <a:xfrm>
            <a:off x="12615309" y="4189164"/>
            <a:ext cx="3129750" cy="645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AI Engineers</a:t>
            </a:r>
            <a:endParaRPr/>
          </a:p>
        </p:txBody>
      </p:sp>
      <p:sp>
        <p:nvSpPr>
          <p:cNvPr id="341" name="Google Shape;341;p15"/>
          <p:cNvSpPr txBox="1"/>
          <p:nvPr/>
        </p:nvSpPr>
        <p:spPr>
          <a:xfrm>
            <a:off x="13860604" y="3500167"/>
            <a:ext cx="674550" cy="54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/>
          </a:p>
        </p:txBody>
      </p:sp>
      <p:grpSp>
        <p:nvGrpSpPr>
          <p:cNvPr id="342" name="Google Shape;342;p15"/>
          <p:cNvGrpSpPr/>
          <p:nvPr/>
        </p:nvGrpSpPr>
        <p:grpSpPr>
          <a:xfrm>
            <a:off x="1448623" y="6637362"/>
            <a:ext cx="3129750" cy="1499503"/>
            <a:chOff x="0" y="166284"/>
            <a:chExt cx="4173000" cy="1999337"/>
          </a:xfrm>
        </p:grpSpPr>
        <p:sp>
          <p:nvSpPr>
            <p:cNvPr id="343" name="Google Shape;343;p15"/>
            <p:cNvSpPr txBox="1"/>
            <p:nvPr/>
          </p:nvSpPr>
          <p:spPr>
            <a:xfrm>
              <a:off x="0" y="1305300"/>
              <a:ext cx="4173000" cy="860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9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Testers</a:t>
              </a:r>
              <a:endParaRPr/>
            </a:p>
          </p:txBody>
        </p:sp>
        <p:sp>
          <p:nvSpPr>
            <p:cNvPr id="344" name="Google Shape;344;p15"/>
            <p:cNvSpPr txBox="1"/>
            <p:nvPr/>
          </p:nvSpPr>
          <p:spPr>
            <a:xfrm>
              <a:off x="1719100" y="166284"/>
              <a:ext cx="8994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/>
            </a:p>
          </p:txBody>
        </p:sp>
      </p:grpSp>
      <p:grpSp>
        <p:nvGrpSpPr>
          <p:cNvPr id="345" name="Google Shape;345;p15"/>
          <p:cNvGrpSpPr/>
          <p:nvPr/>
        </p:nvGrpSpPr>
        <p:grpSpPr>
          <a:xfrm>
            <a:off x="12019204" y="6525568"/>
            <a:ext cx="4357350" cy="1578616"/>
            <a:chOff x="0" y="169999"/>
            <a:chExt cx="5809800" cy="2104821"/>
          </a:xfrm>
        </p:grpSpPr>
        <p:sp>
          <p:nvSpPr>
            <p:cNvPr id="346" name="Google Shape;346;p15"/>
            <p:cNvSpPr txBox="1"/>
            <p:nvPr/>
          </p:nvSpPr>
          <p:spPr>
            <a:xfrm>
              <a:off x="0" y="1414499"/>
              <a:ext cx="5809800" cy="860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9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Educators/Trainers</a:t>
              </a:r>
              <a:endParaRPr/>
            </a:p>
          </p:txBody>
        </p:sp>
        <p:sp>
          <p:nvSpPr>
            <p:cNvPr id="347" name="Google Shape;347;p15"/>
            <p:cNvSpPr txBox="1"/>
            <p:nvPr/>
          </p:nvSpPr>
          <p:spPr>
            <a:xfrm>
              <a:off x="2537500" y="169999"/>
              <a:ext cx="899400" cy="7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06</a:t>
              </a:r>
              <a:endParaRPr/>
            </a:p>
          </p:txBody>
        </p:sp>
      </p:grpSp>
      <p:sp>
        <p:nvSpPr>
          <p:cNvPr id="348" name="Google Shape;348;p15"/>
          <p:cNvSpPr/>
          <p:nvPr/>
        </p:nvSpPr>
        <p:spPr>
          <a:xfrm>
            <a:off x="17451000" y="5024426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15"/>
          <p:cNvGrpSpPr/>
          <p:nvPr/>
        </p:nvGrpSpPr>
        <p:grpSpPr>
          <a:xfrm>
            <a:off x="7083481" y="6642960"/>
            <a:ext cx="3129750" cy="1493905"/>
            <a:chOff x="-44" y="118817"/>
            <a:chExt cx="4173000" cy="1991873"/>
          </a:xfrm>
        </p:grpSpPr>
        <p:sp>
          <p:nvSpPr>
            <p:cNvPr id="350" name="Google Shape;350;p15"/>
            <p:cNvSpPr txBox="1"/>
            <p:nvPr/>
          </p:nvSpPr>
          <p:spPr>
            <a:xfrm>
              <a:off x="1636756" y="118817"/>
              <a:ext cx="899400" cy="72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05</a:t>
              </a:r>
              <a:endParaRPr/>
            </a:p>
          </p:txBody>
        </p:sp>
        <p:sp>
          <p:nvSpPr>
            <p:cNvPr id="351" name="Google Shape;351;p15"/>
            <p:cNvSpPr txBox="1"/>
            <p:nvPr/>
          </p:nvSpPr>
          <p:spPr>
            <a:xfrm>
              <a:off x="-44" y="1250369"/>
              <a:ext cx="4173000" cy="860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9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Organizations</a:t>
              </a:r>
              <a:endParaRPr/>
            </a:p>
          </p:txBody>
        </p:sp>
      </p:grpSp>
      <p:sp>
        <p:nvSpPr>
          <p:cNvPr id="352" name="Google Shape;352;p15"/>
          <p:cNvSpPr/>
          <p:nvPr/>
        </p:nvSpPr>
        <p:spPr>
          <a:xfrm>
            <a:off x="0" y="1606985"/>
            <a:ext cx="7513488" cy="285541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5"/>
          <p:cNvSpPr txBox="1"/>
          <p:nvPr>
            <p:ph idx="12" type="sldNum"/>
          </p:nvPr>
        </p:nvSpPr>
        <p:spPr>
          <a:xfrm>
            <a:off x="15828029" y="97155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6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"/>
          <p:cNvSpPr txBox="1"/>
          <p:nvPr/>
        </p:nvSpPr>
        <p:spPr>
          <a:xfrm>
            <a:off x="-4114800" y="666941"/>
            <a:ext cx="15390750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Functional requirements</a:t>
            </a: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17451000" y="5024426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6"/>
          <p:cNvSpPr/>
          <p:nvPr/>
        </p:nvSpPr>
        <p:spPr>
          <a:xfrm>
            <a:off x="0" y="1606985"/>
            <a:ext cx="7513488" cy="285541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1625168" y="2829991"/>
            <a:ext cx="7363931" cy="7232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Registration / 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Users can create an account and log in</a:t>
            </a:r>
            <a:endParaRPr sz="2400">
              <a:solidFill>
                <a:srgbClr val="455A6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Video Upload / Record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Users can upload pre-recorded videos or record directly through the system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Video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uploaded/recorded videos analyzed to evaluate voice tone, and body language.</a:t>
            </a:r>
            <a:b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Calendar 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Users can view their presentation schedule and progress in a calendar format.</a:t>
            </a:r>
            <a:endParaRPr sz="2400">
              <a:solidFill>
                <a:srgbClr val="455A6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16"/>
          <p:cNvSpPr txBox="1"/>
          <p:nvPr/>
        </p:nvSpPr>
        <p:spPr>
          <a:xfrm>
            <a:off x="10265039" y="2826452"/>
            <a:ext cx="7185961" cy="7779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Feedback Analysis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The system analyzes presentations and provides detailed feedback on voice tone, and body language.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Share Feedback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Users can share their feedback reports with others via email or a shareable link.</a:t>
            </a:r>
            <a:endParaRPr sz="2400">
              <a:solidFill>
                <a:srgbClr val="455A6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540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View Presentation History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Users can view a list of their past presentations and access previous feedback reports.</a:t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540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Delete Submitted Trials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Users can delete their uploaded/recorded presentations and associated feedback from the system.</a:t>
            </a:r>
            <a:endParaRPr sz="2400">
              <a:solidFill>
                <a:srgbClr val="455A6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16"/>
          <p:cNvSpPr txBox="1"/>
          <p:nvPr>
            <p:ph idx="12" type="sldNum"/>
          </p:nvPr>
        </p:nvSpPr>
        <p:spPr>
          <a:xfrm>
            <a:off x="15932546" y="97155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6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person with a number and a password&#10;&#10;AI-generated content may be incorrect." id="366" name="Google Shape;3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729" y="2704963"/>
            <a:ext cx="1066799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ovie clapper board with a play button&#10;&#10;AI-generated content may be incorrect." id="367" name="Google Shape;36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811" y="4685335"/>
            <a:ext cx="937345" cy="937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agnifying glass over papers&#10;&#10;AI-generated content may be incorrect." id="368" name="Google Shape;36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551" y="6515239"/>
            <a:ext cx="942976" cy="942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lendar with a check mark&#10;&#10;AI-generated content may be incorrect." id="369" name="Google Shape;36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6571" y="8479719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grey outline of a thumbs up and a couple of speech bubbles&#10;&#10;AI-generated content may be incorrect." id="370" name="Google Shape;37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40341" y="2826452"/>
            <a:ext cx="942976" cy="942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ey and black paper plane&#10;&#10;AI-generated content may be incorrect." id="371" name="Google Shape;37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1317" y="468533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line drawing of a paper with a clock and arrow&#10;&#10;AI-generated content may be incorrect." id="372" name="Google Shape;372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98075" y="6492039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ey and black trash can&#10;&#10;AI-generated content may be incorrect." id="373" name="Google Shape;373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75592" y="8479719"/>
            <a:ext cx="807888" cy="80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/>
          <p:nvPr/>
        </p:nvSpPr>
        <p:spPr>
          <a:xfrm>
            <a:off x="-914345" y="695325"/>
            <a:ext cx="9448745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        non-Functional requirements</a:t>
            </a:r>
            <a:endParaRPr/>
          </a:p>
        </p:txBody>
      </p:sp>
      <p:sp>
        <p:nvSpPr>
          <p:cNvPr id="381" name="Google Shape;381;p17"/>
          <p:cNvSpPr/>
          <p:nvPr/>
        </p:nvSpPr>
        <p:spPr>
          <a:xfrm>
            <a:off x="17451000" y="5024426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0" y="1638300"/>
            <a:ext cx="9448745" cy="254227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7"/>
          <p:cNvSpPr txBox="1"/>
          <p:nvPr/>
        </p:nvSpPr>
        <p:spPr>
          <a:xfrm>
            <a:off x="1219200" y="3510808"/>
            <a:ext cx="6039538" cy="510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614926" marR="0" rtl="0" algn="l">
              <a:lnSpc>
                <a:spcPct val="213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System Responsiveness</a:t>
            </a:r>
            <a:endParaRPr/>
          </a:p>
          <a:p>
            <a:pPr indent="0" lvl="1" marL="614926" marR="0" rtl="0" algn="l">
              <a:lnSpc>
                <a:spcPct val="213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614926" marR="0" rtl="0" algn="l">
              <a:lnSpc>
                <a:spcPct val="213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Video Processing Speed</a:t>
            </a:r>
            <a:endParaRPr/>
          </a:p>
          <a:p>
            <a:pPr indent="0" lvl="1" marL="614926" marR="0" rtl="0" algn="l">
              <a:lnSpc>
                <a:spcPct val="213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614926" marR="0" rtl="0" algn="l">
              <a:lnSpc>
                <a:spcPct val="213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User Interface Simplicity</a:t>
            </a:r>
            <a:endParaRPr/>
          </a:p>
          <a:p>
            <a:pPr indent="0" lvl="1" marL="614926" marR="0" rtl="0" algn="l">
              <a:lnSpc>
                <a:spcPct val="213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10287000" y="3510807"/>
            <a:ext cx="4876800" cy="4229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615316" marR="0" rtl="0" algn="l">
              <a:lnSpc>
                <a:spcPct val="2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Data Encryption</a:t>
            </a:r>
            <a:endParaRPr/>
          </a:p>
          <a:p>
            <a:pPr indent="0" lvl="1" marL="615316" marR="0" rtl="0" algn="l">
              <a:lnSpc>
                <a:spcPct val="2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615316" marR="0" rtl="0" algn="l">
              <a:lnSpc>
                <a:spcPct val="2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Authentication</a:t>
            </a:r>
            <a:endParaRPr/>
          </a:p>
          <a:p>
            <a:pPr indent="0" lvl="1" marL="615316" marR="0" rtl="0" algn="l">
              <a:lnSpc>
                <a:spcPct val="2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indent="0" lvl="1" marL="615316" marR="0" rtl="0" algn="l">
              <a:lnSpc>
                <a:spcPct val="2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Scalability</a:t>
            </a:r>
            <a:endParaRPr/>
          </a:p>
        </p:txBody>
      </p:sp>
      <p:sp>
        <p:nvSpPr>
          <p:cNvPr id="385" name="Google Shape;385;p17"/>
          <p:cNvSpPr txBox="1"/>
          <p:nvPr>
            <p:ph idx="12" type="sldNum"/>
          </p:nvPr>
        </p:nvSpPr>
        <p:spPr>
          <a:xfrm>
            <a:off x="17602781" y="9628884"/>
            <a:ext cx="533400" cy="387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600"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speedometer and a browser&#10;&#10;AI-generated content may be incorrect." id="386" name="Google Shape;3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308" y="3406110"/>
            <a:ext cx="1066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ck and gear with speed&#10;&#10;AI-generated content may be incorrect." id="387" name="Google Shape;3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308" y="5143500"/>
            <a:ext cx="1066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nd pointing to the left&#10;&#10;AI-generated content may be incorrect." id="388" name="Google Shape;38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908" y="6990381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ck with a keyhole&#10;&#10;AI-generated content may be incorrect." id="389" name="Google Shape;38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01200" y="3406110"/>
            <a:ext cx="1066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grey line art of a shield with a person and check mark&#10;&#10;AI-generated content may be incorrect." id="390" name="Google Shape;39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29800" y="5223402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with arrows around it&#10;&#10;AI-generated content may be incorrect." id="391" name="Google Shape;39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77400" y="6812094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/>
          <p:nvPr/>
        </p:nvSpPr>
        <p:spPr>
          <a:xfrm>
            <a:off x="17450956" y="502579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10774468" y="1845170"/>
            <a:ext cx="7513488" cy="285541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8"/>
          <p:cNvSpPr/>
          <p:nvPr/>
        </p:nvSpPr>
        <p:spPr>
          <a:xfrm>
            <a:off x="1028700" y="289313"/>
            <a:ext cx="8463070" cy="9353341"/>
          </a:xfrm>
          <a:custGeom>
            <a:rect b="b" l="l" r="r" t="t"/>
            <a:pathLst>
              <a:path extrusionOk="0" h="9353341" w="8463070">
                <a:moveTo>
                  <a:pt x="0" y="0"/>
                </a:moveTo>
                <a:lnTo>
                  <a:pt x="8463070" y="0"/>
                </a:lnTo>
                <a:lnTo>
                  <a:pt x="8463070" y="9353341"/>
                </a:lnTo>
                <a:lnTo>
                  <a:pt x="0" y="9353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8"/>
          <p:cNvSpPr txBox="1"/>
          <p:nvPr/>
        </p:nvSpPr>
        <p:spPr>
          <a:xfrm>
            <a:off x="11766889" y="904100"/>
            <a:ext cx="6137761" cy="941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System architecture</a:t>
            </a:r>
            <a:endParaRPr/>
          </a:p>
        </p:txBody>
      </p:sp>
      <p:sp>
        <p:nvSpPr>
          <p:cNvPr id="402" name="Google Shape;402;p18"/>
          <p:cNvSpPr txBox="1"/>
          <p:nvPr/>
        </p:nvSpPr>
        <p:spPr>
          <a:xfrm>
            <a:off x="11192019" y="2901019"/>
            <a:ext cx="5009960" cy="6193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32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Layers:</a:t>
            </a:r>
            <a:endParaRPr/>
          </a:p>
          <a:p>
            <a:pPr indent="-381349" lvl="1" marL="76269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532"/>
              <a:buFont typeface="Arial"/>
              <a:buChar char="•"/>
            </a:pPr>
            <a:r>
              <a:rPr b="0" i="0" lang="en-US" sz="3532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Presentation​ Layer</a:t>
            </a:r>
            <a:endParaRPr/>
          </a:p>
          <a:p>
            <a:pPr indent="-381349" lvl="1" marL="76269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532"/>
              <a:buFont typeface="Arial"/>
              <a:buChar char="•"/>
            </a:pPr>
            <a:r>
              <a:rPr b="0" i="0" lang="en-US" sz="3532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Business​ Logic Layer</a:t>
            </a:r>
            <a:endParaRPr/>
          </a:p>
          <a:p>
            <a:pPr indent="-381349" lvl="1" marL="76269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532"/>
              <a:buFont typeface="Arial"/>
              <a:buChar char="•"/>
            </a:pPr>
            <a:r>
              <a:rPr b="0" i="0" lang="en-US" sz="3532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Data Layer ​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32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Why?​</a:t>
            </a:r>
            <a:endParaRPr/>
          </a:p>
          <a:p>
            <a:pPr indent="-381349" lvl="1" marL="76269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532"/>
              <a:buFont typeface="Arial"/>
              <a:buChar char="•"/>
            </a:pPr>
            <a:r>
              <a:rPr b="0" i="0" lang="en-US" sz="3532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Ease of development​</a:t>
            </a:r>
            <a:endParaRPr/>
          </a:p>
          <a:p>
            <a:pPr indent="-381349" lvl="1" marL="76269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532"/>
              <a:buFont typeface="Arial"/>
              <a:buChar char="•"/>
            </a:pPr>
            <a:r>
              <a:rPr b="0" i="0" lang="en-US" sz="3532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Reduced dependency​</a:t>
            </a:r>
            <a:endParaRPr/>
          </a:p>
          <a:p>
            <a:pPr indent="-381349" lvl="1" marL="76269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532"/>
              <a:buFont typeface="Arial"/>
              <a:buChar char="•"/>
            </a:pPr>
            <a:r>
              <a:rPr b="0" i="0" lang="en-US" sz="3532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Testing is easier ​</a:t>
            </a:r>
            <a:endParaRPr/>
          </a:p>
          <a:p>
            <a:pPr indent="0" lvl="0" marL="0" marR="0" rtl="0" algn="ctr">
              <a:lnSpc>
                <a:spcPct val="166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32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18"/>
          <p:cNvSpPr txBox="1"/>
          <p:nvPr>
            <p:ph idx="12" type="sldNum"/>
          </p:nvPr>
        </p:nvSpPr>
        <p:spPr>
          <a:xfrm>
            <a:off x="16002000" y="968249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/>
          <p:nvPr/>
        </p:nvSpPr>
        <p:spPr>
          <a:xfrm>
            <a:off x="0" y="1638300"/>
            <a:ext cx="5943565" cy="262795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1436709" y="2088620"/>
            <a:ext cx="16470291" cy="7932440"/>
          </a:xfrm>
          <a:custGeom>
            <a:rect b="b" l="l" r="r" t="t"/>
            <a:pathLst>
              <a:path extrusionOk="0" h="7932440" w="16470291">
                <a:moveTo>
                  <a:pt x="0" y="0"/>
                </a:moveTo>
                <a:lnTo>
                  <a:pt x="16470291" y="0"/>
                </a:lnTo>
                <a:lnTo>
                  <a:pt x="16470291" y="7932440"/>
                </a:lnTo>
                <a:lnTo>
                  <a:pt x="0" y="793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304800" y="720783"/>
            <a:ext cx="4634247" cy="940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Use case diagram</a:t>
            </a:r>
            <a:endParaRPr/>
          </a:p>
        </p:txBody>
      </p:sp>
      <p:sp>
        <p:nvSpPr>
          <p:cNvPr id="413" name="Google Shape;413;p19"/>
          <p:cNvSpPr txBox="1"/>
          <p:nvPr>
            <p:ph idx="12" type="sldNum"/>
          </p:nvPr>
        </p:nvSpPr>
        <p:spPr>
          <a:xfrm>
            <a:off x="15925800" y="983584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1448625" y="1126925"/>
            <a:ext cx="15390750" cy="9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Our team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448625" y="7056475"/>
            <a:ext cx="4545518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karim khaled mustafa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448625" y="4198975"/>
            <a:ext cx="5847904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Ahmed Muhammed Abdelaziz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1273472" y="8508556"/>
            <a:ext cx="5275669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mariam haitham mohamed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1273472" y="5599362"/>
            <a:ext cx="545415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Jana wael ibrahim elgendy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-31275" y="2345750"/>
            <a:ext cx="6914960" cy="262795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 rot="-5400000">
            <a:off x="13862972" y="-2196284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7620720" y="3155678"/>
            <a:ext cx="2994074" cy="6076778"/>
          </a:xfrm>
          <a:custGeom>
            <a:rect b="b" l="l" r="r" t="t"/>
            <a:pathLst>
              <a:path extrusionOk="0" h="6076778" w="2994074">
                <a:moveTo>
                  <a:pt x="0" y="0"/>
                </a:moveTo>
                <a:lnTo>
                  <a:pt x="2994074" y="0"/>
                </a:lnTo>
                <a:lnTo>
                  <a:pt x="2994074" y="6076778"/>
                </a:lnTo>
                <a:lnTo>
                  <a:pt x="0" y="6076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1273472" y="2694237"/>
            <a:ext cx="3263697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Noor eyad eissa</a:t>
            </a:r>
            <a:endParaRPr/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/>
          <p:nvPr/>
        </p:nvSpPr>
        <p:spPr>
          <a:xfrm>
            <a:off x="679835" y="495300"/>
            <a:ext cx="3968365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Class diagram</a:t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0" y="1409700"/>
            <a:ext cx="5181570" cy="212357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0"/>
          <p:cNvSpPr txBox="1"/>
          <p:nvPr>
            <p:ph idx="12" type="sldNum"/>
          </p:nvPr>
        </p:nvSpPr>
        <p:spPr>
          <a:xfrm>
            <a:off x="15925800" y="97917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screenshot of a computer screen&#10;&#10;AI-generated content may be incorrect." id="423" name="Google Shape;4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965" y="199148"/>
            <a:ext cx="17026675" cy="988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0" y="1555597"/>
            <a:ext cx="10097542" cy="262795"/>
          </a:xfrm>
          <a:custGeom>
            <a:rect b="b" l="l" r="r" t="t"/>
            <a:pathLst>
              <a:path extrusionOk="0" h="239955" w="9219946">
                <a:moveTo>
                  <a:pt x="0" y="0"/>
                </a:moveTo>
                <a:lnTo>
                  <a:pt x="9219946" y="0"/>
                </a:lnTo>
                <a:lnTo>
                  <a:pt x="9219946" y="239955"/>
                </a:lnTo>
                <a:lnTo>
                  <a:pt x="0" y="239955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 txBox="1"/>
          <p:nvPr/>
        </p:nvSpPr>
        <p:spPr>
          <a:xfrm>
            <a:off x="0" y="622201"/>
            <a:ext cx="9001045" cy="9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authentication Sequence diagram</a:t>
            </a:r>
            <a:endParaRPr/>
          </a:p>
        </p:txBody>
      </p:sp>
      <p:sp>
        <p:nvSpPr>
          <p:cNvPr id="432" name="Google Shape;432;p21"/>
          <p:cNvSpPr txBox="1"/>
          <p:nvPr>
            <p:ph idx="12" type="sldNum"/>
          </p:nvPr>
        </p:nvSpPr>
        <p:spPr>
          <a:xfrm>
            <a:off x="15925800" y="97365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screenshot of a computer&#10;&#10;AI-generated content may be incorrect." id="433" name="Google Shape;4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186" y="1689654"/>
            <a:ext cx="9935014" cy="859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/>
          <p:nvPr/>
        </p:nvSpPr>
        <p:spPr>
          <a:xfrm>
            <a:off x="0" y="1724791"/>
            <a:ext cx="8535895" cy="254011"/>
          </a:xfrm>
          <a:custGeom>
            <a:rect b="b" l="l" r="r" t="t"/>
            <a:pathLst>
              <a:path extrusionOk="0" h="274368" w="9219946">
                <a:moveTo>
                  <a:pt x="0" y="0"/>
                </a:moveTo>
                <a:lnTo>
                  <a:pt x="9219946" y="0"/>
                </a:lnTo>
                <a:lnTo>
                  <a:pt x="9219946" y="274368"/>
                </a:lnTo>
                <a:lnTo>
                  <a:pt x="0" y="274368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0" y="782612"/>
            <a:ext cx="7333151" cy="9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feedback sequence diagram</a:t>
            </a:r>
            <a:endParaRPr/>
          </a:p>
        </p:txBody>
      </p:sp>
      <p:sp>
        <p:nvSpPr>
          <p:cNvPr id="442" name="Google Shape;442;p22"/>
          <p:cNvSpPr txBox="1"/>
          <p:nvPr>
            <p:ph idx="12" type="sldNum"/>
          </p:nvPr>
        </p:nvSpPr>
        <p:spPr>
          <a:xfrm>
            <a:off x="15956280" y="974087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600"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screenshot of a video game&#10;&#10;AI-generated content may be incorrect." id="443" name="Google Shape;4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1000" y="2933700"/>
            <a:ext cx="18669000" cy="545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/>
          <p:nvPr/>
        </p:nvSpPr>
        <p:spPr>
          <a:xfrm>
            <a:off x="0" y="1555597"/>
            <a:ext cx="10097542" cy="262795"/>
          </a:xfrm>
          <a:custGeom>
            <a:rect b="b" l="l" r="r" t="t"/>
            <a:pathLst>
              <a:path extrusionOk="0" h="239955" w="9219946">
                <a:moveTo>
                  <a:pt x="0" y="0"/>
                </a:moveTo>
                <a:lnTo>
                  <a:pt x="9219946" y="0"/>
                </a:lnTo>
                <a:lnTo>
                  <a:pt x="9219946" y="239955"/>
                </a:lnTo>
                <a:lnTo>
                  <a:pt x="0" y="239955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0" y="622201"/>
            <a:ext cx="9001045" cy="9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Submitted trials Sequence diagram</a:t>
            </a:r>
            <a:endParaRPr/>
          </a:p>
        </p:txBody>
      </p:sp>
      <p:sp>
        <p:nvSpPr>
          <p:cNvPr id="452" name="Google Shape;452;p23"/>
          <p:cNvSpPr txBox="1"/>
          <p:nvPr>
            <p:ph idx="12" type="sldNum"/>
          </p:nvPr>
        </p:nvSpPr>
        <p:spPr>
          <a:xfrm>
            <a:off x="15925800" y="97365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screenshot of a computer&#10;&#10;AI-generated content may be incorrect." id="453" name="Google Shape;453;p23"/>
          <p:cNvPicPr preferRelativeResize="0"/>
          <p:nvPr/>
        </p:nvPicPr>
        <p:blipFill rotWithShape="1">
          <a:blip r:embed="rId3">
            <a:alphaModFix/>
          </a:blip>
          <a:srcRect b="17573" l="0" r="0" t="0"/>
          <a:stretch/>
        </p:blipFill>
        <p:spPr>
          <a:xfrm>
            <a:off x="4375464" y="1676315"/>
            <a:ext cx="9537071" cy="861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/>
          <p:nvPr/>
        </p:nvSpPr>
        <p:spPr>
          <a:xfrm>
            <a:off x="0" y="2180554"/>
            <a:ext cx="8241557" cy="276210"/>
          </a:xfrm>
          <a:custGeom>
            <a:rect b="b" l="l" r="r" t="t"/>
            <a:pathLst>
              <a:path extrusionOk="0" h="309000" w="9219946">
                <a:moveTo>
                  <a:pt x="0" y="0"/>
                </a:moveTo>
                <a:lnTo>
                  <a:pt x="9219946" y="0"/>
                </a:lnTo>
                <a:lnTo>
                  <a:pt x="9219946" y="309000"/>
                </a:lnTo>
                <a:lnTo>
                  <a:pt x="0" y="309000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17451000" y="505740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2667000" y="2475820"/>
            <a:ext cx="13213603" cy="7811180"/>
          </a:xfrm>
          <a:custGeom>
            <a:rect b="b" l="l" r="r" t="t"/>
            <a:pathLst>
              <a:path extrusionOk="0" h="7811180" w="13213603">
                <a:moveTo>
                  <a:pt x="0" y="0"/>
                </a:moveTo>
                <a:lnTo>
                  <a:pt x="13213603" y="0"/>
                </a:lnTo>
                <a:lnTo>
                  <a:pt x="13213603" y="7811180"/>
                </a:lnTo>
                <a:lnTo>
                  <a:pt x="0" y="78111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" l="0" r="-264" t="-3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172245" y="1231379"/>
            <a:ext cx="7402138" cy="9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Entity-Relationship Diagram</a:t>
            </a:r>
            <a:endParaRPr/>
          </a:p>
        </p:txBody>
      </p:sp>
      <p:sp>
        <p:nvSpPr>
          <p:cNvPr id="464" name="Google Shape;464;p24"/>
          <p:cNvSpPr txBox="1"/>
          <p:nvPr>
            <p:ph idx="12" type="sldNum"/>
          </p:nvPr>
        </p:nvSpPr>
        <p:spPr>
          <a:xfrm>
            <a:off x="15880603" y="97155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5"/>
          <p:cNvSpPr/>
          <p:nvPr/>
        </p:nvSpPr>
        <p:spPr>
          <a:xfrm>
            <a:off x="10496400" y="2345750"/>
            <a:ext cx="7791641" cy="5229606"/>
          </a:xfrm>
          <a:custGeom>
            <a:rect b="b" l="l" r="r" t="t"/>
            <a:pathLst>
              <a:path extrusionOk="0" h="6972808" w="10388854">
                <a:moveTo>
                  <a:pt x="0" y="0"/>
                </a:moveTo>
                <a:lnTo>
                  <a:pt x="10388854" y="0"/>
                </a:lnTo>
                <a:lnTo>
                  <a:pt x="10388854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5"/>
          <p:cNvSpPr txBox="1"/>
          <p:nvPr/>
        </p:nvSpPr>
        <p:spPr>
          <a:xfrm>
            <a:off x="9751228" y="4181994"/>
            <a:ext cx="9281945" cy="2652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86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 Technologies and Application 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11734425" y="2567977"/>
            <a:ext cx="5090550" cy="1483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05.</a:t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0" y="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418500" y="3319500"/>
            <a:ext cx="10428832" cy="5912742"/>
          </a:xfrm>
          <a:custGeom>
            <a:rect b="b" l="l" r="r" t="t"/>
            <a:pathLst>
              <a:path extrusionOk="0" h="5912742" w="10428832">
                <a:moveTo>
                  <a:pt x="0" y="0"/>
                </a:moveTo>
                <a:lnTo>
                  <a:pt x="10428832" y="0"/>
                </a:lnTo>
                <a:lnTo>
                  <a:pt x="10428832" y="5912742"/>
                </a:lnTo>
                <a:lnTo>
                  <a:pt x="0" y="59127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5"/>
          <p:cNvSpPr txBox="1"/>
          <p:nvPr>
            <p:ph idx="12" type="sldNum"/>
          </p:nvPr>
        </p:nvSpPr>
        <p:spPr>
          <a:xfrm>
            <a:off x="9429600" y="678243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455A64"/>
                </a:solidFill>
              </a:rPr>
              <a:t>‹#›</a:t>
            </a:fld>
            <a:endParaRPr>
              <a:solidFill>
                <a:srgbClr val="455A6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6"/>
          <p:cNvSpPr/>
          <p:nvPr/>
        </p:nvSpPr>
        <p:spPr>
          <a:xfrm>
            <a:off x="0" y="105455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4" name="Google Shape;484;p26"/>
          <p:cNvGrpSpPr/>
          <p:nvPr/>
        </p:nvGrpSpPr>
        <p:grpSpPr>
          <a:xfrm>
            <a:off x="8686800" y="6602870"/>
            <a:ext cx="8520126" cy="2850929"/>
            <a:chOff x="0" y="0"/>
            <a:chExt cx="11360168" cy="3801238"/>
          </a:xfrm>
        </p:grpSpPr>
        <p:sp>
          <p:nvSpPr>
            <p:cNvPr id="485" name="Google Shape;485;p26"/>
            <p:cNvSpPr txBox="1"/>
            <p:nvPr/>
          </p:nvSpPr>
          <p:spPr>
            <a:xfrm>
              <a:off x="3546876" y="350460"/>
              <a:ext cx="5853970" cy="1250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PostgreSQL</a:t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3796979" y="0"/>
              <a:ext cx="1570514" cy="1601410"/>
            </a:xfrm>
            <a:custGeom>
              <a:rect b="b" l="l" r="r" t="t"/>
              <a:pathLst>
                <a:path extrusionOk="0" h="1601410" w="1570514">
                  <a:moveTo>
                    <a:pt x="0" y="0"/>
                  </a:moveTo>
                  <a:lnTo>
                    <a:pt x="1570513" y="0"/>
                  </a:lnTo>
                  <a:lnTo>
                    <a:pt x="1570513" y="1601410"/>
                  </a:lnTo>
                  <a:lnTo>
                    <a:pt x="0" y="16014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449" l="0" r="0" t="-651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6"/>
            <p:cNvSpPr txBox="1"/>
            <p:nvPr/>
          </p:nvSpPr>
          <p:spPr>
            <a:xfrm>
              <a:off x="0" y="2022974"/>
              <a:ext cx="11360168" cy="1778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34303" lvl="1" marL="468607" marR="0" rtl="0" algn="just">
                <a:lnSpc>
                  <a:spcPct val="108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A powerful open-source relational database known for reliability and scalability.</a:t>
              </a:r>
              <a:endParaRPr/>
            </a:p>
            <a:p>
              <a:pPr indent="-234303" lvl="1" marL="468607" marR="0" rtl="0" algn="just">
                <a:lnSpc>
                  <a:spcPct val="108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Supports advanced features like JSON storage, full-text search, and concurrency control.</a:t>
              </a:r>
              <a:endParaRPr/>
            </a:p>
          </p:txBody>
        </p:sp>
      </p:grpSp>
      <p:sp>
        <p:nvSpPr>
          <p:cNvPr id="488" name="Google Shape;488;p26"/>
          <p:cNvSpPr/>
          <p:nvPr/>
        </p:nvSpPr>
        <p:spPr>
          <a:xfrm>
            <a:off x="1857784" y="6602870"/>
            <a:ext cx="900053" cy="900053"/>
          </a:xfrm>
          <a:custGeom>
            <a:rect b="b" l="l" r="r" t="t"/>
            <a:pathLst>
              <a:path extrusionOk="0" h="900053" w="900053">
                <a:moveTo>
                  <a:pt x="0" y="0"/>
                </a:moveTo>
                <a:lnTo>
                  <a:pt x="900054" y="0"/>
                </a:lnTo>
                <a:lnTo>
                  <a:pt x="900054" y="900054"/>
                </a:lnTo>
                <a:lnTo>
                  <a:pt x="0" y="900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6"/>
          <p:cNvSpPr txBox="1"/>
          <p:nvPr/>
        </p:nvSpPr>
        <p:spPr>
          <a:xfrm>
            <a:off x="2757838" y="6585119"/>
            <a:ext cx="3263980" cy="940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REAct native</a:t>
            </a:r>
            <a:endParaRPr/>
          </a:p>
        </p:txBody>
      </p:sp>
      <p:sp>
        <p:nvSpPr>
          <p:cNvPr id="490" name="Google Shape;490;p26"/>
          <p:cNvSpPr txBox="1"/>
          <p:nvPr/>
        </p:nvSpPr>
        <p:spPr>
          <a:xfrm>
            <a:off x="837000" y="7850645"/>
            <a:ext cx="7803418" cy="1333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2482" lvl="1" marL="464964" marR="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A JavaScript library for building fast and interactive user interfaces.</a:t>
            </a:r>
            <a:endParaRPr/>
          </a:p>
          <a:p>
            <a:pPr indent="-232482" lvl="1" marL="464964" marR="0" rtl="0" algn="l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Uses a component-based architecture, making UI development modular and reusable.</a:t>
            </a:r>
            <a:endParaRPr/>
          </a:p>
        </p:txBody>
      </p:sp>
      <p:grpSp>
        <p:nvGrpSpPr>
          <p:cNvPr id="491" name="Google Shape;491;p26"/>
          <p:cNvGrpSpPr/>
          <p:nvPr/>
        </p:nvGrpSpPr>
        <p:grpSpPr>
          <a:xfrm>
            <a:off x="4507134" y="3934522"/>
            <a:ext cx="8266567" cy="2565634"/>
            <a:chOff x="0" y="0"/>
            <a:chExt cx="11022089" cy="3420844"/>
          </a:xfrm>
        </p:grpSpPr>
        <p:sp>
          <p:nvSpPr>
            <p:cNvPr id="492" name="Google Shape;492;p26"/>
            <p:cNvSpPr/>
            <p:nvPr/>
          </p:nvSpPr>
          <p:spPr>
            <a:xfrm>
              <a:off x="2651252" y="0"/>
              <a:ext cx="1269754" cy="1269754"/>
            </a:xfrm>
            <a:custGeom>
              <a:rect b="b" l="l" r="r" t="t"/>
              <a:pathLst>
                <a:path extrusionOk="0" h="1269754" w="1269754">
                  <a:moveTo>
                    <a:pt x="0" y="0"/>
                  </a:moveTo>
                  <a:lnTo>
                    <a:pt x="1269754" y="0"/>
                  </a:lnTo>
                  <a:lnTo>
                    <a:pt x="1269754" y="1269754"/>
                  </a:lnTo>
                  <a:lnTo>
                    <a:pt x="0" y="126975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6"/>
            <p:cNvSpPr txBox="1"/>
            <p:nvPr/>
          </p:nvSpPr>
          <p:spPr>
            <a:xfrm>
              <a:off x="3889798" y="31576"/>
              <a:ext cx="2563324" cy="1238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Docker</a:t>
              </a:r>
              <a:endParaRPr/>
            </a:p>
          </p:txBody>
        </p:sp>
        <p:sp>
          <p:nvSpPr>
            <p:cNvPr id="494" name="Google Shape;494;p26"/>
            <p:cNvSpPr txBox="1"/>
            <p:nvPr/>
          </p:nvSpPr>
          <p:spPr>
            <a:xfrm>
              <a:off x="0" y="1505790"/>
              <a:ext cx="11022089" cy="1915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51575" lvl="1" marL="503150" marR="0" rtl="0" algn="just">
                <a:lnSpc>
                  <a:spcPct val="116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A platform that allows applications to be packaged in isolated containers.</a:t>
              </a:r>
              <a:endParaRPr/>
            </a:p>
            <a:p>
              <a:pPr indent="-251575" lvl="1" marL="503150" marR="0" rtl="0" algn="just">
                <a:lnSpc>
                  <a:spcPct val="116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Ensures consistency across different environments, making deployment easier and more efficient.</a:t>
              </a:r>
              <a:endParaRPr/>
            </a:p>
          </p:txBody>
        </p:sp>
      </p:grpSp>
      <p:grpSp>
        <p:nvGrpSpPr>
          <p:cNvPr id="495" name="Google Shape;495;p26"/>
          <p:cNvGrpSpPr/>
          <p:nvPr/>
        </p:nvGrpSpPr>
        <p:grpSpPr>
          <a:xfrm>
            <a:off x="9346976" y="1208845"/>
            <a:ext cx="8502197" cy="2901768"/>
            <a:chOff x="0" y="0"/>
            <a:chExt cx="11336262" cy="3869024"/>
          </a:xfrm>
        </p:grpSpPr>
        <p:sp>
          <p:nvSpPr>
            <p:cNvPr id="496" name="Google Shape;496;p26"/>
            <p:cNvSpPr txBox="1"/>
            <p:nvPr/>
          </p:nvSpPr>
          <p:spPr>
            <a:xfrm>
              <a:off x="4811679" y="60128"/>
              <a:ext cx="3862872" cy="1250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Redis</a:t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185372" y="0"/>
              <a:ext cx="1401144" cy="1309808"/>
            </a:xfrm>
            <a:custGeom>
              <a:rect b="b" l="l" r="r" t="t"/>
              <a:pathLst>
                <a:path extrusionOk="0" h="1309808" w="1401144">
                  <a:moveTo>
                    <a:pt x="0" y="0"/>
                  </a:moveTo>
                  <a:lnTo>
                    <a:pt x="1401144" y="0"/>
                  </a:lnTo>
                  <a:lnTo>
                    <a:pt x="1401144" y="1309808"/>
                  </a:lnTo>
                  <a:lnTo>
                    <a:pt x="0" y="130980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4192" l="0" r="0" t="-2779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6"/>
            <p:cNvSpPr txBox="1"/>
            <p:nvPr/>
          </p:nvSpPr>
          <p:spPr>
            <a:xfrm>
              <a:off x="0" y="1922167"/>
              <a:ext cx="11336262" cy="1946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59079" lvl="1" marL="51816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An in-memory key-value database known for high-speed caching.</a:t>
              </a:r>
              <a:endParaRPr/>
            </a:p>
            <a:p>
              <a:pPr indent="-259079" lvl="1" marL="51816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Supports data structures like lists, sets, and hashes, making it useful for real-time applications.</a:t>
              </a:r>
              <a:endParaRPr/>
            </a:p>
          </p:txBody>
        </p:sp>
      </p:grpSp>
      <p:grpSp>
        <p:nvGrpSpPr>
          <p:cNvPr id="499" name="Google Shape;499;p26"/>
          <p:cNvGrpSpPr/>
          <p:nvPr/>
        </p:nvGrpSpPr>
        <p:grpSpPr>
          <a:xfrm>
            <a:off x="1028700" y="419934"/>
            <a:ext cx="8010073" cy="2892561"/>
            <a:chOff x="0" y="0"/>
            <a:chExt cx="10680097" cy="3856748"/>
          </a:xfrm>
        </p:grpSpPr>
        <p:sp>
          <p:nvSpPr>
            <p:cNvPr id="500" name="Google Shape;500;p26"/>
            <p:cNvSpPr txBox="1"/>
            <p:nvPr/>
          </p:nvSpPr>
          <p:spPr>
            <a:xfrm>
              <a:off x="3648038" y="169989"/>
              <a:ext cx="2192405" cy="1250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Flask</a:t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2046107" y="0"/>
              <a:ext cx="1601930" cy="1270000"/>
            </a:xfrm>
            <a:custGeom>
              <a:rect b="b" l="l" r="r" t="t"/>
              <a:pathLst>
                <a:path extrusionOk="0" h="1270000" w="1601930">
                  <a:moveTo>
                    <a:pt x="0" y="0"/>
                  </a:moveTo>
                  <a:lnTo>
                    <a:pt x="1601931" y="0"/>
                  </a:lnTo>
                  <a:lnTo>
                    <a:pt x="1601931" y="1270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24284" l="0" r="0" t="-185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6"/>
            <p:cNvSpPr txBox="1"/>
            <p:nvPr/>
          </p:nvSpPr>
          <p:spPr>
            <a:xfrm>
              <a:off x="0" y="1909890"/>
              <a:ext cx="10680097" cy="19468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59089" lvl="1" marL="518178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A Python web framework used to build web applications and APIs.</a:t>
              </a:r>
              <a:endParaRPr/>
            </a:p>
            <a:p>
              <a:pPr indent="-259089" lvl="1" marL="518178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263238"/>
                  </a:solidFill>
                  <a:latin typeface="Lato"/>
                  <a:ea typeface="Lato"/>
                  <a:cs typeface="Lato"/>
                  <a:sym typeface="Lato"/>
                </a:rPr>
                <a:t>Provides flexibility and simplicity, making it ideal for microservices and rapid development.</a:t>
              </a:r>
              <a:endParaRPr/>
            </a:p>
          </p:txBody>
        </p:sp>
      </p:grpSp>
      <p:sp>
        <p:nvSpPr>
          <p:cNvPr id="503" name="Google Shape;503;p26"/>
          <p:cNvSpPr/>
          <p:nvPr/>
        </p:nvSpPr>
        <p:spPr>
          <a:xfrm>
            <a:off x="17643991" y="5043837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6"/>
          <p:cNvSpPr txBox="1"/>
          <p:nvPr>
            <p:ph idx="12" type="sldNum"/>
          </p:nvPr>
        </p:nvSpPr>
        <p:spPr>
          <a:xfrm>
            <a:off x="16154400" y="976997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455A6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7"/>
          <p:cNvSpPr/>
          <p:nvPr/>
        </p:nvSpPr>
        <p:spPr>
          <a:xfrm>
            <a:off x="10496400" y="2345750"/>
            <a:ext cx="7791641" cy="5229606"/>
          </a:xfrm>
          <a:custGeom>
            <a:rect b="b" l="l" r="r" t="t"/>
            <a:pathLst>
              <a:path extrusionOk="0" h="6972808" w="10388854">
                <a:moveTo>
                  <a:pt x="0" y="0"/>
                </a:moveTo>
                <a:lnTo>
                  <a:pt x="10388854" y="0"/>
                </a:lnTo>
                <a:lnTo>
                  <a:pt x="10388854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7"/>
          <p:cNvSpPr txBox="1"/>
          <p:nvPr/>
        </p:nvSpPr>
        <p:spPr>
          <a:xfrm>
            <a:off x="10328638" y="4524146"/>
            <a:ext cx="8127124" cy="294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ML Model specificATIONS</a:t>
            </a:r>
            <a:endParaRPr/>
          </a:p>
        </p:txBody>
      </p:sp>
      <p:sp>
        <p:nvSpPr>
          <p:cNvPr id="513" name="Google Shape;513;p27"/>
          <p:cNvSpPr txBox="1"/>
          <p:nvPr/>
        </p:nvSpPr>
        <p:spPr>
          <a:xfrm>
            <a:off x="11846925" y="3058189"/>
            <a:ext cx="5090550" cy="1485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06.</a:t>
            </a: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0" y="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2987582" y="3319500"/>
            <a:ext cx="5358235" cy="5838825"/>
          </a:xfrm>
          <a:custGeom>
            <a:rect b="b" l="l" r="r" t="t"/>
            <a:pathLst>
              <a:path extrusionOk="0" h="5838825" w="5358235">
                <a:moveTo>
                  <a:pt x="0" y="0"/>
                </a:moveTo>
                <a:lnTo>
                  <a:pt x="5358236" y="0"/>
                </a:lnTo>
                <a:lnTo>
                  <a:pt x="5358236" y="5838825"/>
                </a:lnTo>
                <a:lnTo>
                  <a:pt x="0" y="58388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7"/>
          <p:cNvSpPr txBox="1"/>
          <p:nvPr>
            <p:ph idx="12" type="sldNum"/>
          </p:nvPr>
        </p:nvSpPr>
        <p:spPr>
          <a:xfrm>
            <a:off x="9261838" y="71065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455A64"/>
                </a:solidFill>
              </a:rPr>
              <a:t>‹#›</a:t>
            </a:fld>
            <a:endParaRPr>
              <a:solidFill>
                <a:srgbClr val="455A6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8"/>
          <p:cNvSpPr/>
          <p:nvPr/>
        </p:nvSpPr>
        <p:spPr>
          <a:xfrm>
            <a:off x="0" y="2175885"/>
            <a:ext cx="7162757" cy="280879"/>
          </a:xfrm>
          <a:custGeom>
            <a:rect b="b" l="l" r="r" t="t"/>
            <a:pathLst>
              <a:path extrusionOk="0" h="309000" w="9219946">
                <a:moveTo>
                  <a:pt x="0" y="0"/>
                </a:moveTo>
                <a:lnTo>
                  <a:pt x="9219946" y="0"/>
                </a:lnTo>
                <a:lnTo>
                  <a:pt x="9219946" y="309000"/>
                </a:lnTo>
                <a:lnTo>
                  <a:pt x="0" y="309000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8"/>
          <p:cNvSpPr/>
          <p:nvPr/>
        </p:nvSpPr>
        <p:spPr>
          <a:xfrm>
            <a:off x="17451000" y="505740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0400" y="1705696"/>
            <a:ext cx="6291379" cy="4627793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8"/>
          <p:cNvSpPr txBox="1"/>
          <p:nvPr/>
        </p:nvSpPr>
        <p:spPr>
          <a:xfrm>
            <a:off x="228600" y="1235508"/>
            <a:ext cx="7402138" cy="940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BODY LANGUAGE ML MODEL</a:t>
            </a:r>
            <a:endParaRPr/>
          </a:p>
        </p:txBody>
      </p:sp>
      <p:sp>
        <p:nvSpPr>
          <p:cNvPr id="527" name="Google Shape;527;p28"/>
          <p:cNvSpPr txBox="1"/>
          <p:nvPr/>
        </p:nvSpPr>
        <p:spPr>
          <a:xfrm>
            <a:off x="0" y="4299837"/>
            <a:ext cx="15143013" cy="585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199" lvl="1" marL="888997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Mediapipe detects body posture.</a:t>
            </a:r>
            <a:endParaRPr/>
          </a:p>
          <a:p>
            <a:pPr indent="-457199" lvl="1" marL="888997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Posture data is analyzed to identify bad postures.</a:t>
            </a:r>
            <a:endParaRPr/>
          </a:p>
          <a:p>
            <a:pPr indent="-457199" lvl="1" marL="888997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If incorrect, feedback is provided issues and penalties.</a:t>
            </a:r>
            <a:endParaRPr/>
          </a:p>
          <a:p>
            <a:pPr indent="0" lvl="1" marL="431798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199" lvl="1" marL="888997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Consulted</a:t>
            </a:r>
            <a:r>
              <a:rPr b="1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Dr. Dalia Rasmy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(Specialized in public speaking at ITI)</a:t>
            </a: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who stated that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75% of presentation engagement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influenced by </a:t>
            </a:r>
            <a:r>
              <a:rPr b="1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body language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2800" u="none" cap="none" strike="noStrike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9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28"/>
          <p:cNvSpPr txBox="1"/>
          <p:nvPr>
            <p:ph idx="12" type="sldNum"/>
          </p:nvPr>
        </p:nvSpPr>
        <p:spPr>
          <a:xfrm>
            <a:off x="15925800" y="97917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28"/>
          <p:cNvSpPr txBox="1"/>
          <p:nvPr/>
        </p:nvSpPr>
        <p:spPr>
          <a:xfrm>
            <a:off x="-91440" y="2914842"/>
            <a:ext cx="10896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After searching among different posture detections ml models, we chose </a:t>
            </a:r>
            <a:r>
              <a:rPr b="1" lang="en-US" sz="2800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Mediapipe</a:t>
            </a:r>
            <a:r>
              <a:rPr b="1" lang="en-US" sz="2800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instead of </a:t>
            </a:r>
            <a:r>
              <a:rPr b="1" i="0" lang="en-US" sz="2800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OpenPose</a:t>
            </a:r>
            <a:r>
              <a:rPr b="1" i="0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i="0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US" sz="2800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DeepLabCut</a:t>
            </a:r>
            <a:r>
              <a:rPr b="1" i="0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2800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9"/>
          <p:cNvSpPr/>
          <p:nvPr/>
        </p:nvSpPr>
        <p:spPr>
          <a:xfrm>
            <a:off x="1" y="2169565"/>
            <a:ext cx="6629361" cy="287198"/>
          </a:xfrm>
          <a:custGeom>
            <a:rect b="b" l="l" r="r" t="t"/>
            <a:pathLst>
              <a:path extrusionOk="0" h="309000" w="9219946">
                <a:moveTo>
                  <a:pt x="0" y="0"/>
                </a:moveTo>
                <a:lnTo>
                  <a:pt x="9219946" y="0"/>
                </a:lnTo>
                <a:lnTo>
                  <a:pt x="9219946" y="309000"/>
                </a:lnTo>
                <a:lnTo>
                  <a:pt x="0" y="309000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9"/>
          <p:cNvSpPr/>
          <p:nvPr/>
        </p:nvSpPr>
        <p:spPr>
          <a:xfrm>
            <a:off x="17451000" y="505740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9"/>
          <p:cNvSpPr txBox="1"/>
          <p:nvPr/>
        </p:nvSpPr>
        <p:spPr>
          <a:xfrm>
            <a:off x="431655" y="1226590"/>
            <a:ext cx="7402138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Voice Analysis</a:t>
            </a:r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381000" y="4449893"/>
            <a:ext cx="15797201" cy="4655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99" lvl="1" marL="888997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Courier New"/>
              <a:buChar char="o"/>
            </a:pPr>
            <a:r>
              <a:rPr b="1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Voice Tone: </a:t>
            </a: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Variations in pitch, intensity, and steadiness that indicate nervousness.</a:t>
            </a:r>
            <a:endParaRPr/>
          </a:p>
          <a:p>
            <a:pPr indent="-457199" lvl="1" marL="888997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Courier New"/>
              <a:buChar char="o"/>
            </a:pPr>
            <a:r>
              <a:rPr b="1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Speech Disruptions: </a:t>
            </a: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Includes stutters such as sudden pauses, prolongations, and repetitions.</a:t>
            </a:r>
            <a:endParaRPr/>
          </a:p>
          <a:p>
            <a:pPr indent="-457199" lvl="1" marL="888997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Courier New"/>
              <a:buChar char="o"/>
            </a:pPr>
            <a:r>
              <a:rPr b="1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Speed:</a:t>
            </a: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High wpm would indicate that the presenter is nervous.</a:t>
            </a:r>
            <a:endParaRPr/>
          </a:p>
          <a:p>
            <a:pPr indent="0" lvl="0" marL="0" marR="0" rtl="0" algn="just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9">
              <a:solidFill>
                <a:srgbClr val="26323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0" name="Google Shape;540;p29"/>
          <p:cNvSpPr txBox="1"/>
          <p:nvPr/>
        </p:nvSpPr>
        <p:spPr>
          <a:xfrm>
            <a:off x="431655" y="3583274"/>
            <a:ext cx="8407545" cy="2269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873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Assessing Vocal Nervousness based on:</a:t>
            </a:r>
            <a:endParaRPr/>
          </a:p>
          <a:p>
            <a:pPr indent="0" lvl="0" marL="0" marR="0" rtl="0" algn="just">
              <a:lnSpc>
                <a:spcPct val="14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7">
              <a:solidFill>
                <a:srgbClr val="263238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just">
              <a:lnSpc>
                <a:spcPct val="14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7">
              <a:solidFill>
                <a:srgbClr val="26323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1" name="Google Shape;541;p29"/>
          <p:cNvSpPr txBox="1"/>
          <p:nvPr>
            <p:ph idx="12" type="sldNum"/>
          </p:nvPr>
        </p:nvSpPr>
        <p:spPr>
          <a:xfrm>
            <a:off x="15925800" y="97890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0"/>
            <a:ext cx="3938397" cy="10307384"/>
          </a:xfrm>
          <a:custGeom>
            <a:rect b="b" l="l" r="r" t="t"/>
            <a:pathLst>
              <a:path extrusionOk="0" h="13743178" w="5251196">
                <a:moveTo>
                  <a:pt x="0" y="0"/>
                </a:moveTo>
                <a:lnTo>
                  <a:pt x="5251196" y="0"/>
                </a:lnTo>
                <a:lnTo>
                  <a:pt x="5251196" y="13743178"/>
                </a:lnTo>
                <a:lnTo>
                  <a:pt x="0" y="1374317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9797625" y="1126925"/>
            <a:ext cx="702735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TABLE OF CONTENTS</a:t>
            </a:r>
            <a:endParaRPr/>
          </a:p>
        </p:txBody>
      </p:sp>
      <p:grpSp>
        <p:nvGrpSpPr>
          <p:cNvPr id="121" name="Google Shape;121;p3"/>
          <p:cNvGrpSpPr/>
          <p:nvPr/>
        </p:nvGrpSpPr>
        <p:grpSpPr>
          <a:xfrm>
            <a:off x="1980063" y="201042"/>
            <a:ext cx="7573773" cy="1144318"/>
            <a:chOff x="0" y="-9525"/>
            <a:chExt cx="10098365" cy="1525757"/>
          </a:xfrm>
        </p:grpSpPr>
        <p:sp>
          <p:nvSpPr>
            <p:cNvPr id="122" name="Google Shape;122;p3"/>
            <p:cNvSpPr txBox="1"/>
            <p:nvPr/>
          </p:nvSpPr>
          <p:spPr>
            <a:xfrm>
              <a:off x="0" y="-9525"/>
              <a:ext cx="1957929" cy="1525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9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391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3139765" y="404419"/>
              <a:ext cx="6958600" cy="695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Motivation and background</a:t>
              </a: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1550886" y="1614437"/>
            <a:ext cx="8031525" cy="1138714"/>
            <a:chOff x="0" y="-9525"/>
            <a:chExt cx="10708700" cy="1518285"/>
          </a:xfrm>
        </p:grpSpPr>
        <p:sp>
          <p:nvSpPr>
            <p:cNvPr id="125" name="Google Shape;125;p3"/>
            <p:cNvSpPr txBox="1"/>
            <p:nvPr/>
          </p:nvSpPr>
          <p:spPr>
            <a:xfrm>
              <a:off x="0" y="-9525"/>
              <a:ext cx="3178600" cy="1518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389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3750100" y="399451"/>
              <a:ext cx="6958600" cy="695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Problem significance</a:t>
              </a: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1579461" y="3022232"/>
            <a:ext cx="8002950" cy="1138714"/>
            <a:chOff x="0" y="-9525"/>
            <a:chExt cx="10670600" cy="1518285"/>
          </a:xfrm>
        </p:grpSpPr>
        <p:sp>
          <p:nvSpPr>
            <p:cNvPr id="128" name="Google Shape;128;p3"/>
            <p:cNvSpPr txBox="1"/>
            <p:nvPr/>
          </p:nvSpPr>
          <p:spPr>
            <a:xfrm>
              <a:off x="0" y="-9525"/>
              <a:ext cx="3178600" cy="1518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389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3712000" y="401919"/>
              <a:ext cx="6958600" cy="695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related work</a:t>
              </a:r>
              <a:endParaRPr/>
            </a:p>
          </p:txBody>
        </p:sp>
      </p:grpSp>
      <p:grpSp>
        <p:nvGrpSpPr>
          <p:cNvPr id="130" name="Google Shape;130;p3"/>
          <p:cNvGrpSpPr/>
          <p:nvPr/>
        </p:nvGrpSpPr>
        <p:grpSpPr>
          <a:xfrm>
            <a:off x="1550886" y="4430027"/>
            <a:ext cx="8031525" cy="1138714"/>
            <a:chOff x="0" y="-9525"/>
            <a:chExt cx="10708700" cy="1518285"/>
          </a:xfrm>
        </p:grpSpPr>
        <p:sp>
          <p:nvSpPr>
            <p:cNvPr id="131" name="Google Shape;131;p3"/>
            <p:cNvSpPr txBox="1"/>
            <p:nvPr/>
          </p:nvSpPr>
          <p:spPr>
            <a:xfrm>
              <a:off x="0" y="-9525"/>
              <a:ext cx="3216700" cy="1518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389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3750100" y="401919"/>
              <a:ext cx="6958600" cy="695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Project Specifications</a:t>
              </a:r>
              <a:endParaRPr/>
            </a:p>
          </p:txBody>
        </p:sp>
      </p:grpSp>
      <p:sp>
        <p:nvSpPr>
          <p:cNvPr id="133" name="Google Shape;133;p3"/>
          <p:cNvSpPr txBox="1"/>
          <p:nvPr/>
        </p:nvSpPr>
        <p:spPr>
          <a:xfrm>
            <a:off x="1522311" y="5837822"/>
            <a:ext cx="2383950" cy="1138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89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4334886" y="6156232"/>
            <a:ext cx="5218949" cy="521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 Technologies and Application </a:t>
            </a:r>
            <a:endParaRPr/>
          </a:p>
        </p:txBody>
      </p:sp>
      <p:grpSp>
        <p:nvGrpSpPr>
          <p:cNvPr id="135" name="Google Shape;135;p3"/>
          <p:cNvGrpSpPr/>
          <p:nvPr/>
        </p:nvGrpSpPr>
        <p:grpSpPr>
          <a:xfrm>
            <a:off x="1579461" y="7245617"/>
            <a:ext cx="8031525" cy="1138714"/>
            <a:chOff x="0" y="-9525"/>
            <a:chExt cx="10708700" cy="1518285"/>
          </a:xfrm>
        </p:grpSpPr>
        <p:sp>
          <p:nvSpPr>
            <p:cNvPr id="136" name="Google Shape;136;p3"/>
            <p:cNvSpPr txBox="1"/>
            <p:nvPr/>
          </p:nvSpPr>
          <p:spPr>
            <a:xfrm>
              <a:off x="0" y="-9525"/>
              <a:ext cx="3178600" cy="1518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389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06</a:t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3750100" y="378053"/>
              <a:ext cx="6958600" cy="69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MODEL SPECIFICATIONS</a:t>
              </a:r>
              <a:endParaRPr/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11373000" y="4187850"/>
            <a:ext cx="6914960" cy="262795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10530626" y="5435466"/>
            <a:ext cx="3471910" cy="2526176"/>
          </a:xfrm>
          <a:custGeom>
            <a:rect b="b" l="l" r="r" t="t"/>
            <a:pathLst>
              <a:path extrusionOk="0" h="2526176" w="3471910">
                <a:moveTo>
                  <a:pt x="0" y="0"/>
                </a:moveTo>
                <a:lnTo>
                  <a:pt x="3471910" y="0"/>
                </a:lnTo>
                <a:lnTo>
                  <a:pt x="3471910" y="2526176"/>
                </a:lnTo>
                <a:lnTo>
                  <a:pt x="0" y="25261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14742280" y="7331592"/>
            <a:ext cx="2174128" cy="1578816"/>
          </a:xfrm>
          <a:custGeom>
            <a:rect b="b" l="l" r="r" t="t"/>
            <a:pathLst>
              <a:path extrusionOk="0" h="1578816" w="2174128">
                <a:moveTo>
                  <a:pt x="0" y="0"/>
                </a:moveTo>
                <a:lnTo>
                  <a:pt x="2174128" y="0"/>
                </a:lnTo>
                <a:lnTo>
                  <a:pt x="2174128" y="1578816"/>
                </a:lnTo>
                <a:lnTo>
                  <a:pt x="0" y="15788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3"/>
          <p:cNvGrpSpPr/>
          <p:nvPr/>
        </p:nvGrpSpPr>
        <p:grpSpPr>
          <a:xfrm>
            <a:off x="1579461" y="8653412"/>
            <a:ext cx="8031525" cy="1138021"/>
            <a:chOff x="0" y="-9525"/>
            <a:chExt cx="10708700" cy="1517361"/>
          </a:xfrm>
        </p:grpSpPr>
        <p:sp>
          <p:nvSpPr>
            <p:cNvPr id="142" name="Google Shape;142;p3"/>
            <p:cNvSpPr txBox="1"/>
            <p:nvPr/>
          </p:nvSpPr>
          <p:spPr>
            <a:xfrm>
              <a:off x="0" y="-9525"/>
              <a:ext cx="3178600" cy="1517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389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07</a:t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3750100" y="377591"/>
              <a:ext cx="6958600" cy="69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>
                  <a:solidFill>
                    <a:srgbClr val="26323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Conclusion</a:t>
              </a:r>
              <a:endParaRPr/>
            </a:p>
          </p:txBody>
        </p:sp>
      </p:grpSp>
      <p:sp>
        <p:nvSpPr>
          <p:cNvPr id="144" name="Google Shape;14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0" y="2180554"/>
            <a:ext cx="8241557" cy="276210"/>
          </a:xfrm>
          <a:custGeom>
            <a:rect b="b" l="l" r="r" t="t"/>
            <a:pathLst>
              <a:path extrusionOk="0" h="309000" w="9219946">
                <a:moveTo>
                  <a:pt x="0" y="0"/>
                </a:moveTo>
                <a:lnTo>
                  <a:pt x="9219946" y="0"/>
                </a:lnTo>
                <a:lnTo>
                  <a:pt x="9219946" y="309000"/>
                </a:lnTo>
                <a:lnTo>
                  <a:pt x="0" y="309000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0"/>
          <p:cNvSpPr/>
          <p:nvPr/>
        </p:nvSpPr>
        <p:spPr>
          <a:xfrm>
            <a:off x="17451000" y="505740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0"/>
          <p:cNvSpPr txBox="1"/>
          <p:nvPr/>
        </p:nvSpPr>
        <p:spPr>
          <a:xfrm>
            <a:off x="172245" y="1226590"/>
            <a:ext cx="7402138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Voice tone model</a:t>
            </a:r>
            <a:endParaRPr/>
          </a:p>
        </p:txBody>
      </p:sp>
      <p:sp>
        <p:nvSpPr>
          <p:cNvPr id="551" name="Google Shape;551;p30"/>
          <p:cNvSpPr txBox="1"/>
          <p:nvPr/>
        </p:nvSpPr>
        <p:spPr>
          <a:xfrm>
            <a:off x="172245" y="3154435"/>
            <a:ext cx="13073155" cy="2257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1" marL="855053" marR="0" rtl="0" algn="just">
              <a:lnSpc>
                <a:spcPct val="157928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Numerous emotion recognition datasets exist.</a:t>
            </a:r>
            <a:endParaRPr/>
          </a:p>
          <a:p>
            <a:pPr indent="-279400" lvl="1" marL="855053" marR="0" rtl="0" algn="just">
              <a:lnSpc>
                <a:spcPct val="157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855053" marR="0" rtl="0" algn="just">
              <a:lnSpc>
                <a:spcPct val="157928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Using them in a logistic regression model can determine if a user is nervous.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84">
              <a:solidFill>
                <a:srgbClr val="26323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2" name="Google Shape;552;p30"/>
          <p:cNvSpPr txBox="1"/>
          <p:nvPr/>
        </p:nvSpPr>
        <p:spPr>
          <a:xfrm>
            <a:off x="533400" y="5410234"/>
            <a:ext cx="17921158" cy="3792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Those  datasets include:</a:t>
            </a:r>
            <a:endParaRPr/>
          </a:p>
          <a:p>
            <a:pPr indent="-346714" lvl="1" marL="69342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727"/>
              </a:buClr>
              <a:buSzPts val="2800"/>
              <a:buFont typeface="Arial"/>
              <a:buChar char="•"/>
            </a:pPr>
            <a:r>
              <a:rPr b="1" i="0" lang="en-US" sz="2800" u="sng" cap="none" strike="noStrike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</a:t>
            </a:r>
            <a:r>
              <a:rPr b="1" i="0" lang="en-US" sz="2800" u="sng" cap="none" strike="noStrike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AVDESS:</a:t>
            </a: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 Ryerson Audio-Visual Database of Emotional Speech	  [</a:t>
            </a:r>
            <a:r>
              <a:rPr b="1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1440 </a:t>
            </a: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params]</a:t>
            </a:r>
            <a:endParaRPr/>
          </a:p>
          <a:p>
            <a:pPr indent="-346714" lvl="1" marL="69342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727"/>
              </a:buClr>
              <a:buSzPts val="2800"/>
              <a:buFont typeface="Arial"/>
              <a:buChar char="•"/>
            </a:pPr>
            <a:r>
              <a:rPr b="1" i="0" lang="en-US" sz="2800" u="sng" cap="none" strike="noStrike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SAVEE</a:t>
            </a:r>
            <a:r>
              <a:rPr b="1" i="0" lang="en-US" sz="2800" u="sng" cap="none" strike="noStrike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Surrey Audio-Visual Expressed Emotion 			  [</a:t>
            </a:r>
            <a:r>
              <a:rPr b="1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480</a:t>
            </a: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params]</a:t>
            </a:r>
            <a:endParaRPr/>
          </a:p>
          <a:p>
            <a:pPr indent="-346714" lvl="1" marL="69342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727"/>
              </a:buClr>
              <a:buSzPts val="2800"/>
              <a:buFont typeface="Arial"/>
              <a:buChar char="•"/>
            </a:pPr>
            <a:r>
              <a:rPr b="1" i="0" lang="en-US" sz="2800" u="sng" cap="none" strike="noStrike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TESS</a:t>
            </a:r>
            <a:r>
              <a:rPr b="1" i="0" lang="en-US" sz="2800" u="sng" cap="none" strike="noStrike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Toronto Emotional Speech Set 					  [</a:t>
            </a:r>
            <a:r>
              <a:rPr b="1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2800</a:t>
            </a: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params]</a:t>
            </a:r>
            <a:endParaRPr/>
          </a:p>
          <a:p>
            <a:pPr indent="-346714" lvl="1" marL="69342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727"/>
              </a:buClr>
              <a:buSzPts val="2800"/>
              <a:buFont typeface="Arial"/>
              <a:buChar char="•"/>
            </a:pPr>
            <a:r>
              <a:rPr b="1" i="0" lang="en-US" sz="2800" u="sng" cap="none" strike="noStrike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CREMA-D</a:t>
            </a:r>
            <a:r>
              <a:rPr b="1" i="0" lang="en-US" sz="2800" u="sng" cap="none" strike="noStrike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2800" u="none" cap="none" strike="noStrike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Crowd Sourced Emotional Multimodal Actors Dataset  [</a:t>
            </a:r>
            <a:r>
              <a:rPr b="1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7442</a:t>
            </a: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params]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                           	 Total:            [12162 params]</a:t>
            </a:r>
            <a:endParaRPr/>
          </a:p>
        </p:txBody>
      </p:sp>
      <p:sp>
        <p:nvSpPr>
          <p:cNvPr id="553" name="Google Shape;553;p30"/>
          <p:cNvSpPr txBox="1"/>
          <p:nvPr>
            <p:ph idx="12" type="sldNum"/>
          </p:nvPr>
        </p:nvSpPr>
        <p:spPr>
          <a:xfrm>
            <a:off x="15925800" y="97917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600"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"/>
          <p:cNvSpPr/>
          <p:nvPr/>
        </p:nvSpPr>
        <p:spPr>
          <a:xfrm>
            <a:off x="0" y="2180554"/>
            <a:ext cx="8241557" cy="276210"/>
          </a:xfrm>
          <a:custGeom>
            <a:rect b="b" l="l" r="r" t="t"/>
            <a:pathLst>
              <a:path extrusionOk="0" h="309000" w="9219946">
                <a:moveTo>
                  <a:pt x="0" y="0"/>
                </a:moveTo>
                <a:lnTo>
                  <a:pt x="9219946" y="0"/>
                </a:lnTo>
                <a:lnTo>
                  <a:pt x="9219946" y="309000"/>
                </a:lnTo>
                <a:lnTo>
                  <a:pt x="0" y="309000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1"/>
          <p:cNvSpPr/>
          <p:nvPr/>
        </p:nvSpPr>
        <p:spPr>
          <a:xfrm>
            <a:off x="17451000" y="505740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1"/>
          <p:cNvSpPr txBox="1"/>
          <p:nvPr/>
        </p:nvSpPr>
        <p:spPr>
          <a:xfrm>
            <a:off x="243744" y="1237579"/>
            <a:ext cx="7402138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Speech disruptions Analysis</a:t>
            </a:r>
            <a:endParaRPr/>
          </a:p>
        </p:txBody>
      </p:sp>
      <p:sp>
        <p:nvSpPr>
          <p:cNvPr id="563" name="Google Shape;563;p31"/>
          <p:cNvSpPr txBox="1"/>
          <p:nvPr/>
        </p:nvSpPr>
        <p:spPr>
          <a:xfrm>
            <a:off x="813801" y="3443562"/>
            <a:ext cx="12712237" cy="5108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Distilhubert stutter detection</a:t>
            </a:r>
            <a:endParaRPr/>
          </a:p>
          <a:p>
            <a:pPr indent="-517631" lvl="1" marL="1035262" marR="0" rtl="0" algn="l">
              <a:lnSpc>
                <a:spcPct val="179812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200"/>
              <a:buFont typeface="Courier New"/>
              <a:buChar char="o"/>
            </a:pPr>
            <a:r>
              <a:rPr b="0" i="0" lang="en-US" sz="32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captures stutters:</a:t>
            </a:r>
            <a:endParaRPr/>
          </a:p>
          <a:p>
            <a:pPr indent="-690175" lvl="2" marL="2070524" marR="0" rtl="0" algn="l">
              <a:lnSpc>
                <a:spcPct val="179812"/>
              </a:lnSpc>
              <a:spcBef>
                <a:spcPts val="0"/>
              </a:spcBef>
              <a:spcAft>
                <a:spcPts val="0"/>
              </a:spcAft>
              <a:buClr>
                <a:srgbClr val="FFC727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repetition</a:t>
            </a:r>
            <a:endParaRPr/>
          </a:p>
          <a:p>
            <a:pPr indent="-690175" lvl="2" marL="2070524" marR="0" rtl="0" algn="l">
              <a:lnSpc>
                <a:spcPct val="179812"/>
              </a:lnSpc>
              <a:spcBef>
                <a:spcPts val="0"/>
              </a:spcBef>
              <a:spcAft>
                <a:spcPts val="0"/>
              </a:spcAft>
              <a:buClr>
                <a:srgbClr val="FFC727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blocks and pauses</a:t>
            </a:r>
            <a:endParaRPr/>
          </a:p>
          <a:p>
            <a:pPr indent="-690175" lvl="2" marL="2070524" marR="0" rtl="0" algn="l">
              <a:lnSpc>
                <a:spcPct val="179812"/>
              </a:lnSpc>
              <a:spcBef>
                <a:spcPts val="0"/>
              </a:spcBef>
              <a:spcAft>
                <a:spcPts val="0"/>
              </a:spcAft>
              <a:buClr>
                <a:srgbClr val="FFC727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prolongation</a:t>
            </a:r>
            <a:endParaRPr/>
          </a:p>
          <a:p>
            <a:pPr indent="-517631" lvl="1" marL="1035262" marR="0" rtl="0" algn="l">
              <a:lnSpc>
                <a:spcPct val="179812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200"/>
              <a:buFont typeface="Courier New"/>
              <a:buChar char="o"/>
            </a:pPr>
            <a:r>
              <a:rPr b="0" i="0" lang="en-US" sz="32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trained on 23.5 million parameters</a:t>
            </a:r>
            <a:endParaRPr/>
          </a:p>
          <a:p>
            <a:pPr indent="-517631" lvl="1" marL="1035262" marR="0" rtl="0" algn="l">
              <a:lnSpc>
                <a:spcPct val="179812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200"/>
              <a:buFont typeface="Courier New"/>
              <a:buChar char="o"/>
            </a:pPr>
            <a:r>
              <a:rPr b="0" i="0" lang="en-US" sz="32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accuracy reaches 0.9 for stutter classification</a:t>
            </a:r>
            <a:endParaRPr/>
          </a:p>
        </p:txBody>
      </p:sp>
      <p:sp>
        <p:nvSpPr>
          <p:cNvPr id="564" name="Google Shape;564;p31"/>
          <p:cNvSpPr txBox="1"/>
          <p:nvPr>
            <p:ph idx="12" type="sldNum"/>
          </p:nvPr>
        </p:nvSpPr>
        <p:spPr>
          <a:xfrm>
            <a:off x="15925800" y="97917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p31"/>
          <p:cNvSpPr txBox="1"/>
          <p:nvPr/>
        </p:nvSpPr>
        <p:spPr>
          <a:xfrm>
            <a:off x="6858000" y="3699817"/>
            <a:ext cx="4267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(Deployed on Hugging Face)</a:t>
            </a:r>
            <a:endParaRPr sz="1800">
              <a:solidFill>
                <a:srgbClr val="455A6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"/>
          <p:cNvSpPr/>
          <p:nvPr/>
        </p:nvSpPr>
        <p:spPr>
          <a:xfrm>
            <a:off x="0" y="2169565"/>
            <a:ext cx="7696154" cy="287198"/>
          </a:xfrm>
          <a:custGeom>
            <a:rect b="b" l="l" r="r" t="t"/>
            <a:pathLst>
              <a:path extrusionOk="0" h="309000" w="9219946">
                <a:moveTo>
                  <a:pt x="0" y="0"/>
                </a:moveTo>
                <a:lnTo>
                  <a:pt x="9219946" y="0"/>
                </a:lnTo>
                <a:lnTo>
                  <a:pt x="9219946" y="309000"/>
                </a:lnTo>
                <a:lnTo>
                  <a:pt x="0" y="309000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17451000" y="505740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431655" y="1226590"/>
            <a:ext cx="7402138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Speech speed Analysis</a:t>
            </a:r>
            <a:endParaRPr/>
          </a:p>
        </p:txBody>
      </p:sp>
      <p:sp>
        <p:nvSpPr>
          <p:cNvPr id="575" name="Google Shape;575;p32"/>
          <p:cNvSpPr txBox="1"/>
          <p:nvPr/>
        </p:nvSpPr>
        <p:spPr>
          <a:xfrm>
            <a:off x="1219200" y="4247434"/>
            <a:ext cx="1295400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Speech Transcription Process: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i="0" lang="en-US" sz="2800" u="none" cap="none" strike="noStrike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Wit.ai</a:t>
            </a:r>
            <a:r>
              <a:rPr b="0" i="0" lang="en-US" sz="2800" u="none" cap="none" strike="noStrike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transcribe the presenter's speech.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Convert the speech into text format for analysis.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800"/>
              <a:buFont typeface="Lato"/>
              <a:buAutoNum type="arabicPeriod" startAt="2"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Suitable WPM for Public Speaking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Presentations &amp; Public Speaking: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130–160 WPM </a:t>
            </a: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(clear and effective).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32"/>
          <p:cNvSpPr txBox="1"/>
          <p:nvPr/>
        </p:nvSpPr>
        <p:spPr>
          <a:xfrm>
            <a:off x="431655" y="3112540"/>
            <a:ext cx="8407545" cy="2269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873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Assessing speech speed based on:</a:t>
            </a:r>
            <a:endParaRPr/>
          </a:p>
          <a:p>
            <a:pPr indent="0" lvl="0" marL="0" marR="0" rtl="0" algn="just">
              <a:lnSpc>
                <a:spcPct val="14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7">
              <a:solidFill>
                <a:srgbClr val="263238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just">
              <a:lnSpc>
                <a:spcPct val="14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7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	</a:t>
            </a:r>
            <a:endParaRPr/>
          </a:p>
        </p:txBody>
      </p:sp>
      <p:sp>
        <p:nvSpPr>
          <p:cNvPr id="577" name="Google Shape;577;p32"/>
          <p:cNvSpPr txBox="1"/>
          <p:nvPr>
            <p:ph idx="12" type="sldNum"/>
          </p:nvPr>
        </p:nvSpPr>
        <p:spPr>
          <a:xfrm>
            <a:off x="15925800" y="97917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"/>
          <p:cNvSpPr/>
          <p:nvPr/>
        </p:nvSpPr>
        <p:spPr>
          <a:xfrm>
            <a:off x="10496400" y="2345750"/>
            <a:ext cx="7791641" cy="5229606"/>
          </a:xfrm>
          <a:custGeom>
            <a:rect b="b" l="l" r="r" t="t"/>
            <a:pathLst>
              <a:path extrusionOk="0" h="6972808" w="10388854">
                <a:moveTo>
                  <a:pt x="0" y="0"/>
                </a:moveTo>
                <a:lnTo>
                  <a:pt x="10388854" y="0"/>
                </a:lnTo>
                <a:lnTo>
                  <a:pt x="10388854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11684669" y="4941500"/>
            <a:ext cx="5415062" cy="1483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UI/UX Flow</a:t>
            </a: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11846925" y="3059042"/>
            <a:ext cx="5090550" cy="1483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07.</a:t>
            </a:r>
            <a:endParaRPr/>
          </a:p>
        </p:txBody>
      </p:sp>
      <p:sp>
        <p:nvSpPr>
          <p:cNvPr id="587" name="Google Shape;587;p33"/>
          <p:cNvSpPr/>
          <p:nvPr/>
        </p:nvSpPr>
        <p:spPr>
          <a:xfrm>
            <a:off x="0" y="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2987582" y="3319500"/>
            <a:ext cx="5358235" cy="5838825"/>
          </a:xfrm>
          <a:custGeom>
            <a:rect b="b" l="l" r="r" t="t"/>
            <a:pathLst>
              <a:path extrusionOk="0" h="5838825" w="5358235">
                <a:moveTo>
                  <a:pt x="0" y="0"/>
                </a:moveTo>
                <a:lnTo>
                  <a:pt x="5358236" y="0"/>
                </a:lnTo>
                <a:lnTo>
                  <a:pt x="5358236" y="5838825"/>
                </a:lnTo>
                <a:lnTo>
                  <a:pt x="0" y="58388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3"/>
          <p:cNvSpPr txBox="1"/>
          <p:nvPr>
            <p:ph idx="12" type="sldNum"/>
          </p:nvPr>
        </p:nvSpPr>
        <p:spPr>
          <a:xfrm>
            <a:off x="9713325" y="691771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455A64"/>
                </a:solidFill>
              </a:rPr>
              <a:t>‹#›</a:t>
            </a:fld>
            <a:endParaRPr>
              <a:solidFill>
                <a:srgbClr val="455A6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4"/>
          <p:cNvSpPr/>
          <p:nvPr/>
        </p:nvSpPr>
        <p:spPr>
          <a:xfrm>
            <a:off x="0" y="2400300"/>
            <a:ext cx="3428980" cy="208246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7" name="Google Shape;5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1061" y="1420071"/>
            <a:ext cx="11004963" cy="78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4"/>
          <p:cNvSpPr txBox="1"/>
          <p:nvPr/>
        </p:nvSpPr>
        <p:spPr>
          <a:xfrm>
            <a:off x="791484" y="1476970"/>
            <a:ext cx="14097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demo</a:t>
            </a:r>
            <a:endParaRPr/>
          </a:p>
        </p:txBody>
      </p:sp>
      <p:sp>
        <p:nvSpPr>
          <p:cNvPr id="599" name="Google Shape;599;p34"/>
          <p:cNvSpPr txBox="1"/>
          <p:nvPr/>
        </p:nvSpPr>
        <p:spPr>
          <a:xfrm>
            <a:off x="791484" y="3842103"/>
            <a:ext cx="4880550" cy="847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This video presents the UI flow  of our project.</a:t>
            </a:r>
            <a:endParaRPr/>
          </a:p>
        </p:txBody>
      </p:sp>
      <p:sp>
        <p:nvSpPr>
          <p:cNvPr id="600" name="Google Shape;600;p34"/>
          <p:cNvSpPr txBox="1"/>
          <p:nvPr>
            <p:ph idx="12" type="sldNum"/>
          </p:nvPr>
        </p:nvSpPr>
        <p:spPr>
          <a:xfrm>
            <a:off x="15987664" y="97917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5"/>
          <p:cNvSpPr/>
          <p:nvPr/>
        </p:nvSpPr>
        <p:spPr>
          <a:xfrm>
            <a:off x="0" y="2400300"/>
            <a:ext cx="4038576" cy="208246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381000" y="1477164"/>
            <a:ext cx="43901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Work plan</a:t>
            </a:r>
            <a:endParaRPr/>
          </a:p>
        </p:txBody>
      </p:sp>
      <p:sp>
        <p:nvSpPr>
          <p:cNvPr id="609" name="Google Shape;609;p35"/>
          <p:cNvSpPr txBox="1"/>
          <p:nvPr>
            <p:ph idx="12" type="sldNum"/>
          </p:nvPr>
        </p:nvSpPr>
        <p:spPr>
          <a:xfrm>
            <a:off x="15925800" y="97917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600"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screenshot of a computer" id="610" name="Google Shape;6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04423"/>
            <a:ext cx="18288000" cy="716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6"/>
          <p:cNvSpPr txBox="1"/>
          <p:nvPr/>
        </p:nvSpPr>
        <p:spPr>
          <a:xfrm>
            <a:off x="1553850" y="1084496"/>
            <a:ext cx="15362550" cy="1524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99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/>
          </a:p>
        </p:txBody>
      </p:sp>
      <p:sp>
        <p:nvSpPr>
          <p:cNvPr id="618" name="Google Shape;618;p36"/>
          <p:cNvSpPr txBox="1"/>
          <p:nvPr/>
        </p:nvSpPr>
        <p:spPr>
          <a:xfrm>
            <a:off x="10319250" y="4141429"/>
            <a:ext cx="6597150" cy="1647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9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Does anyone have any questions?</a:t>
            </a:r>
            <a:endParaRPr/>
          </a:p>
        </p:txBody>
      </p:sp>
      <p:sp>
        <p:nvSpPr>
          <p:cNvPr id="619" name="Google Shape;619;p36"/>
          <p:cNvSpPr/>
          <p:nvPr/>
        </p:nvSpPr>
        <p:spPr>
          <a:xfrm>
            <a:off x="1371656" y="2345716"/>
            <a:ext cx="8223034" cy="6886860"/>
          </a:xfrm>
          <a:custGeom>
            <a:rect b="b" l="l" r="r" t="t"/>
            <a:pathLst>
              <a:path extrusionOk="0" h="6886860" w="8223034">
                <a:moveTo>
                  <a:pt x="0" y="0"/>
                </a:moveTo>
                <a:lnTo>
                  <a:pt x="8223034" y="0"/>
                </a:lnTo>
                <a:lnTo>
                  <a:pt x="8223034" y="6886860"/>
                </a:lnTo>
                <a:lnTo>
                  <a:pt x="0" y="68868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6"/>
          <p:cNvSpPr/>
          <p:nvPr/>
        </p:nvSpPr>
        <p:spPr>
          <a:xfrm>
            <a:off x="10001400" y="2345750"/>
            <a:ext cx="6914960" cy="262795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6"/>
          <p:cNvSpPr txBox="1"/>
          <p:nvPr>
            <p:ph idx="12" type="sldNum"/>
          </p:nvPr>
        </p:nvSpPr>
        <p:spPr>
          <a:xfrm>
            <a:off x="15925800" y="97917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10496400" y="2345750"/>
            <a:ext cx="7791641" cy="5229606"/>
          </a:xfrm>
          <a:custGeom>
            <a:rect b="b" l="l" r="r" t="t"/>
            <a:pathLst>
              <a:path extrusionOk="0" h="6972808" w="10388854">
                <a:moveTo>
                  <a:pt x="0" y="0"/>
                </a:moveTo>
                <a:lnTo>
                  <a:pt x="10388854" y="0"/>
                </a:lnTo>
                <a:lnTo>
                  <a:pt x="10388854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11424197" y="4477034"/>
            <a:ext cx="6190250" cy="2480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96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Motivation and background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11850661" y="2696700"/>
            <a:ext cx="4825037" cy="1172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99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01.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1371628" y="3536774"/>
            <a:ext cx="10854634" cy="5838788"/>
          </a:xfrm>
          <a:custGeom>
            <a:rect b="b" l="l" r="r" t="t"/>
            <a:pathLst>
              <a:path extrusionOk="0" h="5838788" w="10854634">
                <a:moveTo>
                  <a:pt x="0" y="0"/>
                </a:moveTo>
                <a:lnTo>
                  <a:pt x="10854634" y="0"/>
                </a:lnTo>
                <a:lnTo>
                  <a:pt x="10854634" y="5838788"/>
                </a:lnTo>
                <a:lnTo>
                  <a:pt x="0" y="58387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0" y="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/>
        </p:nvSpPr>
        <p:spPr>
          <a:xfrm>
            <a:off x="8824425" y="1220090"/>
            <a:ext cx="8000550" cy="941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0" y="105455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11373000" y="2161160"/>
            <a:ext cx="6914960" cy="262795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5"/>
          <p:cNvCxnSpPr/>
          <p:nvPr/>
        </p:nvCxnSpPr>
        <p:spPr>
          <a:xfrm rot="12415">
            <a:off x="-19084" y="9241011"/>
            <a:ext cx="10549719" cy="0"/>
          </a:xfrm>
          <a:prstGeom prst="straightConnector1">
            <a:avLst/>
          </a:prstGeom>
          <a:noFill/>
          <a:ln cap="rnd" cmpd="sng" w="19050">
            <a:solidFill>
              <a:srgbClr val="455A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5"/>
          <p:cNvSpPr/>
          <p:nvPr/>
        </p:nvSpPr>
        <p:spPr>
          <a:xfrm>
            <a:off x="1570238" y="3303274"/>
            <a:ext cx="6393548" cy="6159656"/>
          </a:xfrm>
          <a:custGeom>
            <a:rect b="b" l="l" r="r" t="t"/>
            <a:pathLst>
              <a:path extrusionOk="0" h="6159656" w="6393548">
                <a:moveTo>
                  <a:pt x="0" y="0"/>
                </a:moveTo>
                <a:lnTo>
                  <a:pt x="6393548" y="0"/>
                </a:lnTo>
                <a:lnTo>
                  <a:pt x="6393548" y="6159656"/>
                </a:lnTo>
                <a:lnTo>
                  <a:pt x="0" y="6159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8851464" y="3943447"/>
            <a:ext cx="9072916" cy="425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1" lvl="1" marL="604521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Everybody gets nervous when it’s public speaking time.</a:t>
            </a:r>
            <a:endParaRPr/>
          </a:p>
          <a:p>
            <a:pPr indent="-302261" lvl="1" marL="604521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Enhance your presentation skills with ease.</a:t>
            </a:r>
            <a:endParaRPr/>
          </a:p>
          <a:p>
            <a:pPr indent="-302261" lvl="1" marL="604521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Get instant feedback on mistakes—no stress, no embarrassment.</a:t>
            </a:r>
            <a:endParaRPr/>
          </a:p>
          <a:p>
            <a:pPr indent="-302261" lvl="1" marL="604521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Accessible anytime, anywhere—just need an internet connection!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5"/>
          <p:cNvSpPr txBox="1"/>
          <p:nvPr>
            <p:ph idx="12" type="sldNum"/>
          </p:nvPr>
        </p:nvSpPr>
        <p:spPr>
          <a:xfrm>
            <a:off x="15829456" y="97155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600"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/>
        </p:nvSpPr>
        <p:spPr>
          <a:xfrm>
            <a:off x="1448625" y="1404680"/>
            <a:ext cx="15390750" cy="941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Background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8915400" y="3441250"/>
            <a:ext cx="8825932" cy="4680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2260" lvl="1" marL="604519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AI-powered presentation helper with real-time, personalized feedback.</a:t>
            </a:r>
            <a:endParaRPr/>
          </a:p>
          <a:p>
            <a:pPr indent="-302260" lvl="1" marL="60451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Analyzes tone, pace, clarity, posture, and gestures.</a:t>
            </a:r>
            <a:endParaRPr/>
          </a:p>
          <a:p>
            <a:pPr indent="-302260" lvl="1" marL="60451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Users upload videos to receive actionable insights.</a:t>
            </a:r>
            <a:endParaRPr/>
          </a:p>
          <a:p>
            <a:pPr indent="-302260" lvl="1" marL="60452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Delivers feedback through intuitive visualizations.</a:t>
            </a:r>
            <a:endParaRPr/>
          </a:p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0" y="2345750"/>
            <a:ext cx="6914960" cy="262795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045811" y="3701010"/>
            <a:ext cx="6650389" cy="4421009"/>
          </a:xfrm>
          <a:custGeom>
            <a:rect b="b" l="l" r="r" t="t"/>
            <a:pathLst>
              <a:path extrusionOk="0" h="4421009" w="6650389">
                <a:moveTo>
                  <a:pt x="0" y="0"/>
                </a:moveTo>
                <a:lnTo>
                  <a:pt x="6650389" y="0"/>
                </a:lnTo>
                <a:lnTo>
                  <a:pt x="6650389" y="4421009"/>
                </a:lnTo>
                <a:lnTo>
                  <a:pt x="0" y="4421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 rot="-5400000">
            <a:off x="13862972" y="-2196284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 txBox="1"/>
          <p:nvPr>
            <p:ph idx="12" type="sldNum"/>
          </p:nvPr>
        </p:nvSpPr>
        <p:spPr>
          <a:xfrm>
            <a:off x="15829456" y="97155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600"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10496400" y="2345750"/>
            <a:ext cx="7791641" cy="5229606"/>
          </a:xfrm>
          <a:custGeom>
            <a:rect b="b" l="l" r="r" t="t"/>
            <a:pathLst>
              <a:path extrusionOk="0" h="6972808" w="10388854">
                <a:moveTo>
                  <a:pt x="0" y="0"/>
                </a:moveTo>
                <a:lnTo>
                  <a:pt x="10388854" y="0"/>
                </a:lnTo>
                <a:lnTo>
                  <a:pt x="10388854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11734425" y="4149205"/>
            <a:ext cx="5415062" cy="294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Problem significance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11734425" y="2567025"/>
            <a:ext cx="509055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C727"/>
                </a:solidFill>
                <a:latin typeface="Bebas Neue"/>
                <a:ea typeface="Bebas Neue"/>
                <a:cs typeface="Bebas Neue"/>
                <a:sym typeface="Bebas Neue"/>
              </a:rPr>
              <a:t>02.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0" y="0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837000" y="3319500"/>
            <a:ext cx="10428832" cy="5912742"/>
          </a:xfrm>
          <a:custGeom>
            <a:rect b="b" l="l" r="r" t="t"/>
            <a:pathLst>
              <a:path extrusionOk="0" h="5912742" w="10428832">
                <a:moveTo>
                  <a:pt x="0" y="0"/>
                </a:moveTo>
                <a:lnTo>
                  <a:pt x="10428832" y="0"/>
                </a:lnTo>
                <a:lnTo>
                  <a:pt x="10428832" y="5912742"/>
                </a:lnTo>
                <a:lnTo>
                  <a:pt x="0" y="59127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/>
        </p:nvSpPr>
        <p:spPr>
          <a:xfrm>
            <a:off x="1028700" y="1404680"/>
            <a:ext cx="15390750" cy="941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Problem Significance</a:t>
            </a:r>
            <a:endParaRPr/>
          </a:p>
        </p:txBody>
      </p:sp>
      <p:sp>
        <p:nvSpPr>
          <p:cNvPr id="200" name="Google Shape;200;p8"/>
          <p:cNvSpPr txBox="1"/>
          <p:nvPr/>
        </p:nvSpPr>
        <p:spPr>
          <a:xfrm>
            <a:off x="1028700" y="4010244"/>
            <a:ext cx="8536844" cy="4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180" lvl="1" marL="672360" marR="0" rtl="0" algn="l">
              <a:lnSpc>
                <a:spcPct val="133464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Strong presentation skills are essential in professional and academic settings.</a:t>
            </a:r>
            <a:endParaRPr/>
          </a:p>
          <a:p>
            <a:pPr indent="0" lvl="0" marL="0" marR="0" rtl="0" algn="l">
              <a:lnSpc>
                <a:spcPct val="133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180" lvl="1" marL="672360" marR="0" rtl="0" algn="l">
              <a:lnSpc>
                <a:spcPct val="133464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Common challenges include nervousness, poor body language, and unclear speech.</a:t>
            </a:r>
            <a:endParaRPr/>
          </a:p>
          <a:p>
            <a:pPr indent="0" lvl="0" marL="0" marR="0" rtl="0" algn="l">
              <a:lnSpc>
                <a:spcPct val="133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180" lvl="1" marL="672360" marR="0" rtl="0" algn="l">
              <a:lnSpc>
                <a:spcPct val="133464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Many struggle due to a lack of awareness and feedback.</a:t>
            </a:r>
            <a:endParaRPr/>
          </a:p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14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0" y="2323584"/>
            <a:ext cx="7498207" cy="284960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 rot="-5400000">
            <a:off x="13862972" y="-2196284"/>
            <a:ext cx="836962" cy="5229606"/>
          </a:xfrm>
          <a:custGeom>
            <a:rect b="b" l="l" r="r" t="t"/>
            <a:pathLst>
              <a:path extrusionOk="0" h="6972808" w="1115949">
                <a:moveTo>
                  <a:pt x="0" y="0"/>
                </a:moveTo>
                <a:lnTo>
                  <a:pt x="1115949" y="0"/>
                </a:lnTo>
                <a:lnTo>
                  <a:pt x="1115949" y="6972808"/>
                </a:lnTo>
                <a:lnTo>
                  <a:pt x="0" y="697280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11666650" y="3371255"/>
            <a:ext cx="5172725" cy="5135856"/>
          </a:xfrm>
          <a:custGeom>
            <a:rect b="b" l="l" r="r" t="t"/>
            <a:pathLst>
              <a:path extrusionOk="0" h="5135856" w="5172725">
                <a:moveTo>
                  <a:pt x="0" y="0"/>
                </a:moveTo>
                <a:lnTo>
                  <a:pt x="5172725" y="0"/>
                </a:lnTo>
                <a:lnTo>
                  <a:pt x="5172725" y="5135857"/>
                </a:lnTo>
                <a:lnTo>
                  <a:pt x="0" y="51358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 txBox="1"/>
          <p:nvPr>
            <p:ph idx="12" type="sldNum"/>
          </p:nvPr>
        </p:nvSpPr>
        <p:spPr>
          <a:xfrm>
            <a:off x="15772575" y="97155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600"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/>
          <p:nvPr/>
        </p:nvSpPr>
        <p:spPr>
          <a:xfrm>
            <a:off x="6053500" y="3639300"/>
            <a:ext cx="2093976" cy="2093976"/>
          </a:xfrm>
          <a:custGeom>
            <a:rect b="b" l="l" r="r" t="t"/>
            <a:pathLst>
              <a:path extrusionOk="0" h="2791968" w="2791968">
                <a:moveTo>
                  <a:pt x="0" y="1395984"/>
                </a:moveTo>
                <a:cubicBezTo>
                  <a:pt x="0" y="624967"/>
                  <a:pt x="624967" y="0"/>
                  <a:pt x="1395984" y="0"/>
                </a:cubicBezTo>
                <a:cubicBezTo>
                  <a:pt x="2167001" y="0"/>
                  <a:pt x="2791968" y="624967"/>
                  <a:pt x="2791968" y="1395984"/>
                </a:cubicBezTo>
                <a:cubicBezTo>
                  <a:pt x="2791968" y="2167001"/>
                  <a:pt x="2167001" y="2791968"/>
                  <a:pt x="1395984" y="2791968"/>
                </a:cubicBezTo>
                <a:cubicBezTo>
                  <a:pt x="624967" y="2791968"/>
                  <a:pt x="0" y="2167001"/>
                  <a:pt x="0" y="139598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10258100" y="3639300"/>
            <a:ext cx="2093976" cy="2093976"/>
          </a:xfrm>
          <a:custGeom>
            <a:rect b="b" l="l" r="r" t="t"/>
            <a:pathLst>
              <a:path extrusionOk="0" h="2791968" w="2791968">
                <a:moveTo>
                  <a:pt x="0" y="1395984"/>
                </a:moveTo>
                <a:cubicBezTo>
                  <a:pt x="0" y="624967"/>
                  <a:pt x="624967" y="0"/>
                  <a:pt x="1395984" y="0"/>
                </a:cubicBezTo>
                <a:cubicBezTo>
                  <a:pt x="2167001" y="0"/>
                  <a:pt x="2791968" y="624967"/>
                  <a:pt x="2791968" y="1395984"/>
                </a:cubicBezTo>
                <a:cubicBezTo>
                  <a:pt x="2791968" y="2167001"/>
                  <a:pt x="2167001" y="2791968"/>
                  <a:pt x="1395984" y="2791968"/>
                </a:cubicBezTo>
                <a:cubicBezTo>
                  <a:pt x="624967" y="2791968"/>
                  <a:pt x="0" y="2167001"/>
                  <a:pt x="0" y="139598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14136150" y="3639300"/>
            <a:ext cx="2093976" cy="2093976"/>
          </a:xfrm>
          <a:custGeom>
            <a:rect b="b" l="l" r="r" t="t"/>
            <a:pathLst>
              <a:path extrusionOk="0" h="2791968" w="2791968">
                <a:moveTo>
                  <a:pt x="0" y="1395984"/>
                </a:moveTo>
                <a:cubicBezTo>
                  <a:pt x="0" y="624967"/>
                  <a:pt x="624967" y="0"/>
                  <a:pt x="1395984" y="0"/>
                </a:cubicBezTo>
                <a:cubicBezTo>
                  <a:pt x="2167001" y="0"/>
                  <a:pt x="2791968" y="624967"/>
                  <a:pt x="2791968" y="1395984"/>
                </a:cubicBezTo>
                <a:cubicBezTo>
                  <a:pt x="2791968" y="2167001"/>
                  <a:pt x="2167001" y="2791968"/>
                  <a:pt x="1395984" y="2791968"/>
                </a:cubicBezTo>
                <a:cubicBezTo>
                  <a:pt x="624967" y="2791968"/>
                  <a:pt x="0" y="2167001"/>
                  <a:pt x="0" y="139598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1966500" y="3639300"/>
            <a:ext cx="2093976" cy="2093976"/>
          </a:xfrm>
          <a:custGeom>
            <a:rect b="b" l="l" r="r" t="t"/>
            <a:pathLst>
              <a:path extrusionOk="0" h="2791968" w="2791968">
                <a:moveTo>
                  <a:pt x="0" y="1395984"/>
                </a:moveTo>
                <a:cubicBezTo>
                  <a:pt x="0" y="624967"/>
                  <a:pt x="624967" y="0"/>
                  <a:pt x="1395984" y="0"/>
                </a:cubicBezTo>
                <a:cubicBezTo>
                  <a:pt x="2167001" y="0"/>
                  <a:pt x="2791968" y="624967"/>
                  <a:pt x="2791968" y="1395984"/>
                </a:cubicBezTo>
                <a:cubicBezTo>
                  <a:pt x="2791968" y="2167001"/>
                  <a:pt x="2167001" y="2791968"/>
                  <a:pt x="1395984" y="2791968"/>
                </a:cubicBezTo>
                <a:cubicBezTo>
                  <a:pt x="624967" y="2791968"/>
                  <a:pt x="0" y="2167001"/>
                  <a:pt x="0" y="139598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1028700" y="984442"/>
            <a:ext cx="15390750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EXAMPLES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1666159" y="7334664"/>
            <a:ext cx="2754214" cy="2693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8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 students feel that improving presentation skills would boost their academic performance and confidence. </a:t>
            </a:r>
            <a:endParaRPr sz="2500">
              <a:solidFill>
                <a:srgbClr val="2632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1448625" y="6410800"/>
            <a:ext cx="312975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85%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5723393" y="7334664"/>
            <a:ext cx="275421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8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difficulty of receiving objective and actionable feedback on their voice tone and body language.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5535625" y="6410800"/>
            <a:ext cx="312975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70%</a:t>
            </a:r>
            <a:endParaRPr/>
          </a:p>
        </p:txBody>
      </p:sp>
      <p:sp>
        <p:nvSpPr>
          <p:cNvPr id="220" name="Google Shape;220;p9"/>
          <p:cNvSpPr txBox="1"/>
          <p:nvPr/>
        </p:nvSpPr>
        <p:spPr>
          <a:xfrm>
            <a:off x="9811107" y="7325139"/>
            <a:ext cx="2992081" cy="1607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experience Glossophobia before giving a presentation or public speech.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9622625" y="6410800"/>
            <a:ext cx="312975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60%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13709625" y="7325139"/>
            <a:ext cx="3129750" cy="1266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4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63238"/>
                </a:solidFill>
                <a:latin typeface="Lato"/>
                <a:ea typeface="Lato"/>
                <a:cs typeface="Lato"/>
                <a:sym typeface="Lato"/>
              </a:rPr>
              <a:t> expressed a desire for classes to improve public speaking.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13709625" y="6410800"/>
            <a:ext cx="312975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3238"/>
                </a:solidFill>
                <a:latin typeface="Bebas Neue"/>
                <a:ea typeface="Bebas Neue"/>
                <a:cs typeface="Bebas Neue"/>
                <a:sym typeface="Bebas Neue"/>
              </a:rPr>
              <a:t>85%</a:t>
            </a:r>
            <a:endParaRPr/>
          </a:p>
        </p:txBody>
      </p:sp>
      <p:pic>
        <p:nvPicPr>
          <p:cNvPr id="224" name="Google Shape;2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2248" y="3825091"/>
            <a:ext cx="1676504" cy="167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6848" y="3825091"/>
            <a:ext cx="1676504" cy="167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26941" y="3825091"/>
            <a:ext cx="1676504" cy="167650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9"/>
          <p:cNvSpPr/>
          <p:nvPr/>
        </p:nvSpPr>
        <p:spPr>
          <a:xfrm>
            <a:off x="0" y="1927417"/>
            <a:ext cx="7498207" cy="284960"/>
          </a:xfrm>
          <a:custGeom>
            <a:rect b="b" l="l" r="r" t="t"/>
            <a:pathLst>
              <a:path extrusionOk="0" h="350393" w="9219946">
                <a:moveTo>
                  <a:pt x="0" y="0"/>
                </a:moveTo>
                <a:lnTo>
                  <a:pt x="9219946" y="0"/>
                </a:lnTo>
                <a:lnTo>
                  <a:pt x="9219946" y="350393"/>
                </a:lnTo>
                <a:lnTo>
                  <a:pt x="0" y="350393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15772575" y="96429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FFC727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FC72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236" y="3848036"/>
            <a:ext cx="1676504" cy="167650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9"/>
          <p:cNvSpPr txBox="1"/>
          <p:nvPr/>
        </p:nvSpPr>
        <p:spPr>
          <a:xfrm>
            <a:off x="12814923" y="987257"/>
            <a:ext cx="5777877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References: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000"/>
              <a:buFont typeface="Courier New"/>
              <a:buChar char="o"/>
            </a:pPr>
            <a:r>
              <a:rPr b="0" i="0" lang="en-US" sz="2000" u="sng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Toastmasters International.</a:t>
            </a:r>
            <a:endParaRPr b="0" i="0" sz="2000">
              <a:solidFill>
                <a:srgbClr val="455A6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000"/>
              <a:buFont typeface="Courier New"/>
              <a:buChar char="o"/>
            </a:pPr>
            <a:r>
              <a:rPr b="0" i="0" lang="en-US" sz="2000" u="sng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 Learning.</a:t>
            </a:r>
            <a:endParaRPr sz="2000">
              <a:solidFill>
                <a:srgbClr val="455A6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000"/>
              <a:buFont typeface="Courier New"/>
              <a:buChar char="o"/>
            </a:pPr>
            <a:r>
              <a:rPr b="0" i="0" lang="en-US" sz="2000" u="sng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National Institute of Mental Health (NIMH).</a:t>
            </a: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