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7" r:id="rId6"/>
    <p:sldId id="263" r:id="rId7"/>
    <p:sldId id="259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FE699-AAFE-4FEA-9684-637BA2065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CC60E6-81C2-4035-8E0F-17466693E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9F453-EB01-4B21-A2D3-E596B3F6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EA-9E94-4BC9-AB4C-9539B6AC360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327BB-AA4E-4E40-8B8E-48871A92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5725D-E114-48A8-BC20-38F1FB21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3A8B-1BF8-4155-9FE9-7BFBB9BC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6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169BD-089B-4697-BCB4-D903B537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1BF34D-00BF-49CF-95D4-82EFCC4E2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DEF47-6B42-4845-8630-D7E12C30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EA-9E94-4BC9-AB4C-9539B6AC360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FA4E1-C347-4408-A3E2-10395334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E2D0C-E460-4302-9561-DD23F22F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3A8B-1BF8-4155-9FE9-7BFBB9BC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0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1F560F-6D17-4452-A896-2E290706D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08F8BE-4F74-4529-9F81-B73C64CE3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6BCA8-307D-4939-B820-8D27AD44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EA-9E94-4BC9-AB4C-9539B6AC360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96C81-2067-4961-A21A-D97AB808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AAB88-4AFE-4116-90B5-99840EAD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3A8B-1BF8-4155-9FE9-7BFBB9BC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9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844A4-1D4F-4C55-A9A2-93AF52B6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93747-4F8D-4858-AC51-FEA72E7E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C2329-913B-4526-8A12-1DECBE5F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EA-9E94-4BC9-AB4C-9539B6AC360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DCF73-7581-489E-9D1D-3731C9D4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12AAC-A3AB-4441-8C2B-42D929E6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3A8B-1BF8-4155-9FE9-7BFBB9BC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3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3D4DA-9DE1-4DFB-8F82-68F01692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514D7-01DB-48FD-B14C-2B7B2244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9BFE9-2A4B-4715-AC1D-E5D624AE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EA-9E94-4BC9-AB4C-9539B6AC360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0B540-7508-4CCE-B8D0-C47BC37F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0E57F-E877-4CE0-905F-60E98810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3A8B-1BF8-4155-9FE9-7BFBB9BC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0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1C472-CCB5-4E10-811C-AB817227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01D48-5D10-4B4F-932D-7DF443EDE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66002C-88EF-4FCF-B2E6-1417471DA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AE977-FCDF-495E-A8DA-BB69C926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EA-9E94-4BC9-AB4C-9539B6AC360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0696B1-A177-4D83-90E4-3D2AF923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110D1-CAB1-4524-8C11-0117E2D2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3A8B-1BF8-4155-9FE9-7BFBB9BC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71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D6B49-A366-4F65-B690-15E76FF5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77BD6C-6595-4BE1-B18B-C09338BA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B5991-2442-4EB2-BD3C-C148E9B11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FC9F25-8458-43E3-8871-7FDD08B19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4C817E-9CA8-465B-AD0E-469A7C438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E5AE66-AF05-4143-8F81-F6F412DF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EA-9E94-4BC9-AB4C-9539B6AC360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1FE82E-D623-48DA-AF34-94AC886A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04E3B0-04CA-437B-BCA9-24EA19E3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3A8B-1BF8-4155-9FE9-7BFBB9BC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5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849C4-5AB1-4802-9E25-93E772F9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F9A806-8F7E-47EE-B6E1-720645B9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EA-9E94-4BC9-AB4C-9539B6AC360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48CAC3-F299-496B-9DDD-2F5D0413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84B124-069D-4F39-93A9-B524E3BB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3A8B-1BF8-4155-9FE9-7BFBB9BC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4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7F75FE-F2AE-4F56-9981-9FFC44EB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EA-9E94-4BC9-AB4C-9539B6AC360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F153FD-8D64-4206-9202-325AF235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0AC712-966E-4326-8756-759D9111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3A8B-1BF8-4155-9FE9-7BFBB9BC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4C831-F83A-46E3-99CA-6BF3ADA1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EA210-CE70-4AE9-9FA2-DE845F5F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70D820-BB86-4F57-9F5F-A0345D7F1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0B170-F696-4125-87B9-1EAC43E2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EA-9E94-4BC9-AB4C-9539B6AC360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EB202-754C-4F1A-8CA1-3C7CE064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CFAF01-D7C2-4A3B-859A-4C7F7298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3A8B-1BF8-4155-9FE9-7BFBB9BC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8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219F8-C11F-4A49-B51F-B31A1D08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547895-1E07-43AC-8D99-AB09B470E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183331-2624-472B-A516-0DB2EB97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07550-D856-4069-975A-AA0BBCCB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EA-9E94-4BC9-AB4C-9539B6AC360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53F68-604C-4DF2-944D-AAE134FF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BB741-076E-4DC5-9502-8C9A6A12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3A8B-1BF8-4155-9FE9-7BFBB9BC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0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98B90A-92E2-4888-9A0F-A8D1B3F7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07F06-C549-46E1-A9F8-74556D00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365F4-DE5D-4D0F-9C1F-8DF53AB81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FCEA-9E94-4BC9-AB4C-9539B6AC360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D6FA0-1906-405B-9A33-1AFCFEA6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945FD-FEDE-4A4B-AD2F-6160E91FC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3A8B-1BF8-4155-9FE9-7BFBB9BC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A307A9B-7883-4CAB-8FD4-A849A89AD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79576"/>
            <a:ext cx="10515600" cy="1098847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0" rIns="91440" bIns="22218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Channel Control Attack</a:t>
            </a:r>
            <a:endParaRPr lang="zh-CN" altLang="zh-CN" sz="3600" b="1" dirty="0">
              <a:solidFill>
                <a:srgbClr val="000000"/>
              </a:solidFill>
              <a:latin typeface="Times New Roman" panose="02020603050405020304" pitchFamily="18" charset="0"/>
              <a:ea typeface="Vollkor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4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>
            <a:extLst>
              <a:ext uri="{FF2B5EF4-FFF2-40B4-BE49-F238E27FC236}">
                <a16:creationId xmlns:a16="http://schemas.microsoft.com/office/drawing/2014/main" id="{436D1BB9-C914-4E32-A217-F204898E5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939378"/>
            <a:ext cx="5334000" cy="40005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B8E9C5D-8060-42C9-BB30-E359D44F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 w="57150"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E667C4-8CCA-4A77-9084-680172C31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64131"/>
            <a:ext cx="10515600" cy="1098847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0" rIns="91440" bIns="22218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Forge as RF</a:t>
            </a:r>
            <a:endParaRPr lang="zh-CN" altLang="zh-CN" sz="3600" b="1" dirty="0">
              <a:solidFill>
                <a:srgbClr val="000000"/>
              </a:solidFill>
              <a:latin typeface="Times New Roman" panose="02020603050405020304" pitchFamily="18" charset="0"/>
              <a:ea typeface="Vollkorn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01D4A5-6598-4BD5-ABE5-93C6215B3573}"/>
              </a:ext>
            </a:extLst>
          </p:cNvPr>
          <p:cNvSpPr txBox="1"/>
          <p:nvPr/>
        </p:nvSpPr>
        <p:spPr>
          <a:xfrm>
            <a:off x="5831633" y="2202025"/>
            <a:ext cx="533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magnify the signal strength of s(t), to study the key generation and information leakage.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Conclusions: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b="1" dirty="0"/>
              <a:t>The MI of Keys: </a:t>
            </a:r>
            <a:r>
              <a:rPr lang="en-US" altLang="zh-CN" dirty="0"/>
              <a:t>Channel Analysis &gt; Joint Transceiver Design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b="1" dirty="0"/>
              <a:t>The MI of Leak Message</a:t>
            </a:r>
            <a:r>
              <a:rPr lang="en-US" altLang="zh-CN" dirty="0"/>
              <a:t>: Joint Transceiver Design&gt; Channel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With the increase of the channel gain mastered by Mallory, MI of Keys is hardly influenced, however, the MI of </a:t>
            </a:r>
            <a:r>
              <a:rPr lang="en-US" altLang="zh-CN" i="1" dirty="0"/>
              <a:t>Leak-Message </a:t>
            </a:r>
            <a:r>
              <a:rPr lang="en-US" altLang="zh-CN" dirty="0"/>
              <a:t>increases slightly as channel gain grows.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97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927DE-F5FE-46A9-9DDF-24E39664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038"/>
            <a:ext cx="10515600" cy="1325563"/>
          </a:xfrm>
        </p:spPr>
        <p:txBody>
          <a:bodyPr/>
          <a:lstStyle/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FA86A4-88C8-47EA-88F8-5A03BEFBD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72044"/>
            <a:ext cx="10515600" cy="1098847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0" rIns="91440" bIns="22218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Single</a:t>
            </a:r>
            <a:r>
              <a:rPr lang="zh-CN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 channel manipulation</a:t>
            </a:r>
            <a:endParaRPr lang="zh-CN" altLang="zh-CN" sz="3600" b="1" dirty="0">
              <a:solidFill>
                <a:srgbClr val="000000"/>
              </a:solidFill>
              <a:latin typeface="Times New Roman" panose="02020603050405020304" pitchFamily="18" charset="0"/>
              <a:ea typeface="Vollkorn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8B1D00-F020-45BF-8C09-AC6BFE53E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82657"/>
            <a:ext cx="10515600" cy="1098847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0" rIns="91440" bIns="22218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CN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Two channels manipulation</a:t>
            </a:r>
            <a:endParaRPr lang="zh-CN" altLang="zh-CN" sz="3600" b="1" dirty="0">
              <a:solidFill>
                <a:srgbClr val="000000"/>
              </a:solidFill>
              <a:latin typeface="Times New Roman" panose="02020603050405020304" pitchFamily="18" charset="0"/>
              <a:ea typeface="Vollkorn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0626472-4009-4494-B8ED-275BAB96F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39448"/>
            <a:ext cx="10515600" cy="1098847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0" rIns="91440" bIns="22218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CN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T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hree</a:t>
            </a:r>
            <a:r>
              <a:rPr lang="zh-CN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 channels manipulation</a:t>
            </a:r>
            <a:endParaRPr lang="zh-CN" altLang="zh-CN" sz="3600" b="1" dirty="0">
              <a:solidFill>
                <a:srgbClr val="000000"/>
              </a:solidFill>
              <a:latin typeface="Times New Roman" panose="02020603050405020304" pitchFamily="18" charset="0"/>
              <a:ea typeface="Vollkor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9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0D609B7C-3375-465F-B5AF-6E7E9CC8E8B9}"/>
              </a:ext>
            </a:extLst>
          </p:cNvPr>
          <p:cNvGrpSpPr/>
          <p:nvPr/>
        </p:nvGrpSpPr>
        <p:grpSpPr>
          <a:xfrm>
            <a:off x="791469" y="1742860"/>
            <a:ext cx="10650417" cy="3249976"/>
            <a:chOff x="791469" y="2004127"/>
            <a:chExt cx="10650417" cy="3249976"/>
          </a:xfrm>
        </p:grpSpPr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7F818F76-D1FC-40F3-B480-6D0EEC048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97886" y="2004127"/>
              <a:ext cx="3744000" cy="2808000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458C25A0-6640-4DE3-A83E-AFEE9665B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1469" y="2004127"/>
              <a:ext cx="3744000" cy="2808000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0DF7198-E21F-482F-9B80-C2D7FE67769E}"/>
                </a:ext>
              </a:extLst>
            </p:cNvPr>
            <p:cNvSpPr txBox="1"/>
            <p:nvPr/>
          </p:nvSpPr>
          <p:spPr>
            <a:xfrm>
              <a:off x="1581150" y="4867275"/>
              <a:ext cx="254317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Manipulate h1 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A8D4478-A9A5-4BD0-A0B0-7C4EF6020EB1}"/>
                </a:ext>
              </a:extLst>
            </p:cNvPr>
            <p:cNvSpPr txBox="1"/>
            <p:nvPr/>
          </p:nvSpPr>
          <p:spPr>
            <a:xfrm>
              <a:off x="4824412" y="4882628"/>
              <a:ext cx="254317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 Manipulate h2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CAB32DC-E1D8-450A-8435-35ED46689D82}"/>
                </a:ext>
              </a:extLst>
            </p:cNvPr>
            <p:cNvSpPr txBox="1"/>
            <p:nvPr/>
          </p:nvSpPr>
          <p:spPr>
            <a:xfrm>
              <a:off x="7987490" y="4867274"/>
              <a:ext cx="254317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 Manipulate h12</a:t>
              </a:r>
              <a:endParaRPr lang="zh-CN" altLang="en-US" dirty="0"/>
            </a:p>
          </p:txBody>
        </p:sp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489183A3-876A-4A4C-BB5B-B7F14D67B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40014" y="2022789"/>
              <a:ext cx="3744000" cy="2808000"/>
            </a:xfrm>
            <a:prstGeom prst="rect">
              <a:avLst/>
            </a:prstGeom>
          </p:spPr>
        </p:pic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9EBB3-122A-4B06-B98D-949DB8EED64B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B8A65A-2BC3-45C8-A113-402CCB5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64131"/>
            <a:ext cx="10515600" cy="1098847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0" rIns="9144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Single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 channel manipulation</a:t>
            </a:r>
          </a:p>
        </p:txBody>
      </p:sp>
    </p:spTree>
    <p:extLst>
      <p:ext uri="{BB962C8B-B14F-4D97-AF65-F5344CB8AC3E}">
        <p14:creationId xmlns:p14="http://schemas.microsoft.com/office/powerpoint/2010/main" val="315864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09AD1037-EA30-4F58-9B8F-2067144E6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097" y="1935726"/>
            <a:ext cx="5334000" cy="40005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1AFE863-8F62-4F62-8AF8-6D8B72D5D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64131"/>
            <a:ext cx="10515600" cy="1098847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0" rIns="9144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Single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 channel manipulation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F6322B9-3E59-4F3B-9A35-B907B88F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 w="57150"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159EAB-AA0A-47AE-BBD5-7CA3EB887036}"/>
              </a:ext>
            </a:extLst>
          </p:cNvPr>
          <p:cNvSpPr txBox="1"/>
          <p:nvPr/>
        </p:nvSpPr>
        <p:spPr>
          <a:xfrm>
            <a:off x="5896947" y="2192694"/>
            <a:ext cx="533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 show the worst-case security of our model, we choose the </a:t>
            </a:r>
            <a:r>
              <a:rPr lang="en-US" altLang="zh-CN" b="1" dirty="0">
                <a:solidFill>
                  <a:srgbClr val="FF0000"/>
                </a:solidFill>
              </a:rPr>
              <a:t>smallest difference  </a:t>
            </a:r>
            <a:r>
              <a:rPr lang="en-US" altLang="zh-CN" dirty="0"/>
              <a:t>between </a:t>
            </a:r>
            <a:r>
              <a:rPr lang="en-US" altLang="zh-CN" i="1" dirty="0"/>
              <a:t>MI(Mutual-Information) of Keys </a:t>
            </a:r>
            <a:r>
              <a:rPr lang="en-US" altLang="zh-CN" dirty="0"/>
              <a:t>and </a:t>
            </a:r>
            <a:r>
              <a:rPr lang="en-US" altLang="zh-CN" i="1" dirty="0"/>
              <a:t>MI of Leak Message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Conclusions: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The ‘</a:t>
            </a:r>
            <a:r>
              <a:rPr lang="en-US" altLang="zh-CN" i="1" dirty="0"/>
              <a:t>h12</a:t>
            </a:r>
            <a:r>
              <a:rPr lang="en-US" altLang="zh-CN" dirty="0"/>
              <a:t>’ channel is the </a:t>
            </a:r>
            <a:r>
              <a:rPr lang="en-US" altLang="zh-CN" b="1" dirty="0">
                <a:solidFill>
                  <a:srgbClr val="FF0000"/>
                </a:solidFill>
              </a:rPr>
              <a:t>most sensitive channel</a:t>
            </a:r>
            <a:r>
              <a:rPr lang="en-US" altLang="zh-CN" dirty="0"/>
              <a:t>, since the noise power is fixed.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With the increase of the channel gain mastered by Mallory, MI of Keys is slightly influenced, however, the MI of </a:t>
            </a:r>
            <a:r>
              <a:rPr lang="en-US" altLang="zh-CN" i="1" dirty="0"/>
              <a:t>Leak-Message </a:t>
            </a:r>
            <a:r>
              <a:rPr lang="en-US" altLang="zh-CN" dirty="0"/>
              <a:t>increases as channel gain grows.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The reason why the MI of Keys decreases when channel gain increases is unknown yet.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29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2E9D8C5-176B-4AED-B987-981F49C6E52E}"/>
              </a:ext>
            </a:extLst>
          </p:cNvPr>
          <p:cNvGrpSpPr/>
          <p:nvPr/>
        </p:nvGrpSpPr>
        <p:grpSpPr>
          <a:xfrm>
            <a:off x="856862" y="1728205"/>
            <a:ext cx="10573111" cy="3124963"/>
            <a:chOff x="838200" y="1998792"/>
            <a:chExt cx="10573111" cy="3124963"/>
          </a:xfrm>
        </p:grpSpPr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32613762-A2A2-4601-A5DD-CF7DC1357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72911" y="1998792"/>
              <a:ext cx="3638400" cy="2728800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3582F4DA-9A06-4C42-B095-FAAADA43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200" y="2002439"/>
              <a:ext cx="3638400" cy="2728800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0DF7198-E21F-482F-9B80-C2D7FE67769E}"/>
                </a:ext>
              </a:extLst>
            </p:cNvPr>
            <p:cNvSpPr txBox="1"/>
            <p:nvPr/>
          </p:nvSpPr>
          <p:spPr>
            <a:xfrm>
              <a:off x="1385812" y="4752280"/>
              <a:ext cx="254317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Manipulate h1h2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A8D4478-A9A5-4BD0-A0B0-7C4EF6020EB1}"/>
                </a:ext>
              </a:extLst>
            </p:cNvPr>
            <p:cNvSpPr txBox="1"/>
            <p:nvPr/>
          </p:nvSpPr>
          <p:spPr>
            <a:xfrm>
              <a:off x="4739633" y="4752280"/>
              <a:ext cx="254317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 Manipulate h1h12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CAB32DC-E1D8-450A-8435-35ED46689D82}"/>
                </a:ext>
              </a:extLst>
            </p:cNvPr>
            <p:cNvSpPr txBox="1"/>
            <p:nvPr/>
          </p:nvSpPr>
          <p:spPr>
            <a:xfrm>
              <a:off x="8320523" y="4742949"/>
              <a:ext cx="254317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 Manipulate h2h12</a:t>
              </a:r>
              <a:endParaRPr lang="zh-CN" altLang="en-US" dirty="0"/>
            </a:p>
          </p:txBody>
        </p:sp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3EE1E752-4EC4-496C-9C86-8E070D250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92021" y="2014149"/>
              <a:ext cx="3638400" cy="2728800"/>
            </a:xfrm>
            <a:prstGeom prst="rect">
              <a:avLst/>
            </a:prstGeom>
          </p:spPr>
        </p:pic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9EBB3-122A-4B06-B98D-949DB8EED64B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B8A65A-2BC3-45C8-A113-402CCB5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64131"/>
            <a:ext cx="10515600" cy="1098847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0" rIns="9144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Two channels manipulation</a:t>
            </a:r>
          </a:p>
        </p:txBody>
      </p:sp>
    </p:spTree>
    <p:extLst>
      <p:ext uri="{BB962C8B-B14F-4D97-AF65-F5344CB8AC3E}">
        <p14:creationId xmlns:p14="http://schemas.microsoft.com/office/powerpoint/2010/main" val="173571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A1336BB-43C4-4A42-9ED0-990A6B072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2001044"/>
            <a:ext cx="5334000" cy="40005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1AFE863-8F62-4F62-8AF8-6D8B72D5D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64131"/>
            <a:ext cx="10515600" cy="1098847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0" rIns="9144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Two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 channel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s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 manipulation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F6322B9-3E59-4F3B-9A35-B907B88F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 w="57150"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159EAB-AA0A-47AE-BBD5-7CA3EB887036}"/>
              </a:ext>
            </a:extLst>
          </p:cNvPr>
          <p:cNvSpPr txBox="1"/>
          <p:nvPr/>
        </p:nvSpPr>
        <p:spPr>
          <a:xfrm>
            <a:off x="5896947" y="2192694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 show the worst-case security of our model, we choose the </a:t>
            </a:r>
            <a:r>
              <a:rPr lang="en-US" altLang="zh-CN" b="1" dirty="0">
                <a:solidFill>
                  <a:srgbClr val="FF0000"/>
                </a:solidFill>
              </a:rPr>
              <a:t>smallest difference  </a:t>
            </a:r>
            <a:r>
              <a:rPr lang="en-US" altLang="zh-CN" dirty="0"/>
              <a:t>between </a:t>
            </a:r>
            <a:r>
              <a:rPr lang="en-US" altLang="zh-CN" i="1" dirty="0"/>
              <a:t>MI(Mutual-Information) of Keys </a:t>
            </a:r>
            <a:r>
              <a:rPr lang="en-US" altLang="zh-CN" dirty="0"/>
              <a:t>and </a:t>
            </a:r>
            <a:r>
              <a:rPr lang="en-US" altLang="zh-CN" i="1" dirty="0"/>
              <a:t>MI of Leak Message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Conclusions: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The ‘</a:t>
            </a:r>
            <a:r>
              <a:rPr lang="en-US" altLang="zh-CN" i="1" dirty="0"/>
              <a:t>h2h12</a:t>
            </a:r>
            <a:r>
              <a:rPr lang="en-US" altLang="zh-CN" dirty="0"/>
              <a:t>’ manipulation is the </a:t>
            </a:r>
            <a:r>
              <a:rPr lang="en-US" altLang="zh-CN" b="1" dirty="0">
                <a:solidFill>
                  <a:srgbClr val="FF0000"/>
                </a:solidFill>
              </a:rPr>
              <a:t>most dangerous situation</a:t>
            </a:r>
            <a:r>
              <a:rPr lang="en-US" altLang="zh-CN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With the increase of the channel gain mastered by Mallory, MI of Keys is slightly influenced, however, the MI of </a:t>
            </a:r>
            <a:r>
              <a:rPr lang="en-US" altLang="zh-CN" i="1" dirty="0"/>
              <a:t>Leak-Message </a:t>
            </a:r>
            <a:r>
              <a:rPr lang="en-US" altLang="zh-CN" dirty="0"/>
              <a:t>increases as channel gain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79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B0F8D4EF-84DF-43AA-9A39-FF6BE7FA6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464" y="1915441"/>
            <a:ext cx="5332800" cy="39996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9EBB3-122A-4B06-B98D-949DB8EED64B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B8A65A-2BC3-45C8-A113-402CCB5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64131"/>
            <a:ext cx="10515600" cy="1098847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0" rIns="9144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T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hree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 channels manipulation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9B4D64-F1C7-496F-B12C-A5A01A498606}"/>
              </a:ext>
            </a:extLst>
          </p:cNvPr>
          <p:cNvSpPr txBox="1"/>
          <p:nvPr/>
        </p:nvSpPr>
        <p:spPr>
          <a:xfrm>
            <a:off x="5896947" y="2192694"/>
            <a:ext cx="533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Conclusions: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With the increase of the channel gain mastered by Mallory, MI of Keys is slightly influenced, however, the MI of </a:t>
            </a:r>
            <a:r>
              <a:rPr lang="en-US" altLang="zh-CN" i="1" dirty="0"/>
              <a:t>Leak Message </a:t>
            </a:r>
            <a:r>
              <a:rPr lang="en-US" altLang="zh-CN" b="1" dirty="0">
                <a:solidFill>
                  <a:srgbClr val="FF0000"/>
                </a:solidFill>
              </a:rPr>
              <a:t>increases significantly </a:t>
            </a:r>
            <a:r>
              <a:rPr lang="en-US" altLang="zh-CN" dirty="0"/>
              <a:t>as channel gain grows.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Mallory may compromise nearly the whole key information as the channel gain becomes very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53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02119FC5-DB0D-463E-91A2-C4FAE84E2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2001044"/>
            <a:ext cx="5334000" cy="40005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9EBB3-122A-4B06-B98D-949DB8EED64B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B8A65A-2BC3-45C8-A113-402CCB5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64131"/>
            <a:ext cx="10515600" cy="1098847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0" rIns="9144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Tri-Channel vs. Traditional</a:t>
            </a:r>
            <a:endParaRPr kumimoji="0" lang="zh-CN" altLang="zh-CN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Vollkorn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D87292-175B-4C91-AF14-501AC333FC96}"/>
              </a:ext>
            </a:extLst>
          </p:cNvPr>
          <p:cNvSpPr txBox="1"/>
          <p:nvPr/>
        </p:nvSpPr>
        <p:spPr>
          <a:xfrm>
            <a:off x="5831633" y="2202025"/>
            <a:ext cx="533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compare Single Channel Manipulation with Traditional CCA.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Conclusions: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b="1" dirty="0"/>
              <a:t>The MI of Keys: </a:t>
            </a:r>
            <a:r>
              <a:rPr lang="en-US" altLang="zh-CN" dirty="0"/>
              <a:t>Traditional &gt; Channel Analysis &gt; Joint Transceiver Design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b="1" dirty="0"/>
              <a:t>The MI of Leak Message</a:t>
            </a:r>
            <a:r>
              <a:rPr lang="en-US" altLang="zh-CN" dirty="0"/>
              <a:t>: Traditional &gt; Joint Transceiver Design&gt; Channel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The Channel Analysis method is theoretically the optimal solution of the model since we can directly obtain the tri-channel information. The Joint Transceiver Design method is very close to the ideal method.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0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A307A9B-7883-4CAB-8FD4-A849A89AD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79576"/>
            <a:ext cx="10515600" cy="1098847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0" rIns="91440" bIns="22218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Vollkorn"/>
                <a:cs typeface="Times New Roman" panose="02020603050405020304" pitchFamily="18" charset="0"/>
              </a:rPr>
              <a:t>Forge as RF</a:t>
            </a:r>
            <a:endParaRPr lang="zh-CN" altLang="zh-CN" sz="3600" b="1" dirty="0">
              <a:solidFill>
                <a:srgbClr val="000000"/>
              </a:solidFill>
              <a:latin typeface="Times New Roman" panose="02020603050405020304" pitchFamily="18" charset="0"/>
              <a:ea typeface="Vollkor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6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421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   </vt:lpstr>
      <vt:lpstr>Single channel manipulation</vt:lpstr>
      <vt:lpstr>Single channel manipulation</vt:lpstr>
      <vt:lpstr>Two channels manipulation</vt:lpstr>
      <vt:lpstr>Two channels manipulation</vt:lpstr>
      <vt:lpstr>Three channels manipulation</vt:lpstr>
      <vt:lpstr>Tri-Channel vs. Traditional</vt:lpstr>
      <vt:lpstr>PowerPoint 演示文稿</vt:lpstr>
      <vt:lpstr>Forge as 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K60104</dc:creator>
  <cp:lastModifiedBy>K60104</cp:lastModifiedBy>
  <cp:revision>12</cp:revision>
  <dcterms:created xsi:type="dcterms:W3CDTF">2021-11-21T08:49:29Z</dcterms:created>
  <dcterms:modified xsi:type="dcterms:W3CDTF">2021-11-22T08:44:21Z</dcterms:modified>
</cp:coreProperties>
</file>