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DC8A-6F10-C523-5D1E-8C2AC1B7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0978D-CA66-7085-6CDE-1F81364AB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DC67D-D464-AF25-5A81-949F160A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F871A-FEDA-9988-0DA7-5099C2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1EA4-393E-08C0-4D33-9EC14057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677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D8A4-470D-6C61-3C3B-A28FDC0D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DD8B7-B541-A75E-4ACC-C4580884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06BD-AD02-DEDC-770E-9FB2D719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6C3D-F64B-88CA-2ADE-1F3F555B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9BCF-50F8-CC50-52CA-F49788A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7301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40A6F-F962-D936-7097-C7D37632F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3C946-517A-D3A7-BEF2-CD794FCB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DF47-9942-13E8-469B-B6EA6E5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4D88-4789-58B6-A4F1-F23388DF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7836-C2A3-23D7-876F-192250D0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150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9EC3-F3F8-BD9B-48ED-86E0B097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70E8-0AB8-E28D-B412-4CD40F76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EE28-1C05-FEBA-85E2-35EAB9AB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BEB5-F5F7-9D11-38A7-1504F480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AD74-0626-89FF-549A-DBFE45E8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199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B15F-B7C1-0B1C-14A8-44735B4F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6F23D-6B44-9423-0A5A-4C73B2AF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2094-3109-4BD5-F0CB-4ECC2594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9325-D6E8-AE83-1EE1-EDD86FDB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9D62-2943-723E-62DE-9E4CB34B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481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3562-9DAC-CB3F-E1F1-A105D601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2D04-7792-FB18-6770-F105B1249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DA41-7EB7-03FE-565F-02AD8F7F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9EEC5-6EDF-64C5-58F1-65194AF3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D06B7-C169-77AE-B92B-FCD5879A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D2F80-8EF3-7E84-AA85-32C86C59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87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C91A-7115-15C5-13A1-9891B2EF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B71F-896D-00DD-14D3-9FFFD82B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D9672-C84B-A39C-D1F5-0AEBECBFF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B229C-B802-FF72-D2F4-AF09326C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DEBF9-2C75-9881-519F-7CBA7E7BC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B6270-1A48-653A-4136-33DA21E1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88E1E-FDF6-A2F0-3F79-D4B4FA5A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3C6A9-4B09-3C9D-1630-AB096F1A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410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CFDA-6E73-FCA2-3862-0553B44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4B791-E9A1-9F58-B679-AFE4ACF6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97DA9-D984-2034-A101-651A0E59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6A140-6F65-82DE-714C-0916197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28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576E-FAF6-F3C4-F153-50B1DB66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FDFB8-FD27-70D4-DE53-3BC3CBAF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6940-889A-EF4E-DACF-B65B23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23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7FAB-818B-4E0C-C08A-EF2AD8D4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D107-BAF5-353B-8255-7BAFA369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7C44-7588-974D-B507-330C5333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DB98-3F00-ABF7-1D12-D2244F1F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BBA85-41FF-A535-F72A-DB76654A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B9E8-5431-ED44-19CF-D94B37E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937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B8FE-5391-90EE-230B-22E32106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AA04B-5912-0BB8-7A7E-56CED2DDF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1C2A-BF44-F780-6142-00881B49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A1BF6-F350-FDF1-7DD3-A2AE5B1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212E-5D92-48A2-5F4D-267D19C8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2B63-0355-9BC6-A15B-553DE7E0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343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6DA94-13F2-393E-231D-86CE936E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7D31-94EC-F89F-B0B2-4B51831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E143-210F-7F99-79A8-2C78E89D2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93A6D-6A15-48C1-9D4E-749F0D87A0DE}" type="datetimeFigureOut">
              <a:rPr lang="ar-SA" smtClean="0"/>
              <a:t>01/12/1445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1606-96CA-9983-3435-0775C3E5D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B22A-A646-BDAC-40B2-7F4B50362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89533-ECDD-4F1D-AF86-F3293E4EF65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88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red virus">
            <a:extLst>
              <a:ext uri="{FF2B5EF4-FFF2-40B4-BE49-F238E27FC236}">
                <a16:creationId xmlns:a16="http://schemas.microsoft.com/office/drawing/2014/main" id="{10613C73-6291-0E14-E752-824DEE299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r="31414" b="5880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A1862-8D1C-5DEF-D514-72C4A70E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894392"/>
            <a:ext cx="4023360" cy="3018847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chemeClr val="bg1"/>
                </a:solidFill>
              </a:rPr>
              <a:t>ETUDE DE CAS: COVID-19 AU MAROC</a:t>
            </a:r>
            <a:endParaRPr lang="ar-SA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C867-9F79-DC5F-64C9-89EBED82A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424516"/>
            <a:ext cx="10148591" cy="165654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000" b="1" dirty="0" smtClean="0">
                <a:solidFill>
                  <a:schemeClr val="bg1"/>
                </a:solidFill>
              </a:rPr>
              <a:t>Réalisé </a:t>
            </a:r>
            <a:r>
              <a:rPr lang="fr-FR" sz="2000" b="1" dirty="0">
                <a:solidFill>
                  <a:schemeClr val="bg1"/>
                </a:solidFill>
              </a:rPr>
              <a:t>par :			</a:t>
            </a:r>
            <a:r>
              <a:rPr lang="fr-FR" sz="2000" b="1" dirty="0" smtClean="0">
                <a:solidFill>
                  <a:schemeClr val="bg1"/>
                </a:solidFill>
              </a:rPr>
              <a:t> Encadré </a:t>
            </a:r>
            <a:r>
              <a:rPr lang="fr-FR" sz="2000" b="1" dirty="0">
                <a:solidFill>
                  <a:schemeClr val="bg1"/>
                </a:solidFill>
              </a:rPr>
              <a:t>par:</a:t>
            </a:r>
          </a:p>
          <a:p>
            <a:pPr algn="l"/>
            <a:r>
              <a:rPr lang="fr-FR" sz="2000" dirty="0" smtClean="0">
                <a:solidFill>
                  <a:schemeClr val="bg1"/>
                </a:solidFill>
              </a:rPr>
              <a:t>    </a:t>
            </a:r>
            <a:r>
              <a:rPr lang="fr-FR" sz="2000" dirty="0" err="1" smtClean="0">
                <a:solidFill>
                  <a:schemeClr val="bg1"/>
                </a:solidFill>
              </a:rPr>
              <a:t>Otmane</a:t>
            </a:r>
            <a:r>
              <a:rPr lang="fr-FR" sz="2000" dirty="0" smtClean="0">
                <a:solidFill>
                  <a:schemeClr val="bg1"/>
                </a:solidFill>
              </a:rPr>
              <a:t> EL MEJBAR</a:t>
            </a:r>
            <a:r>
              <a:rPr lang="fr-FR" sz="2000" dirty="0">
                <a:solidFill>
                  <a:schemeClr val="bg1"/>
                </a:solidFill>
              </a:rPr>
              <a:t>		</a:t>
            </a:r>
            <a:r>
              <a:rPr lang="fr-FR" sz="2000" dirty="0" smtClean="0">
                <a:solidFill>
                  <a:schemeClr val="bg1"/>
                </a:solidFill>
              </a:rPr>
              <a:t>	</a:t>
            </a:r>
            <a:r>
              <a:rPr lang="fr-FR" sz="2100" dirty="0" err="1" smtClean="0">
                <a:solidFill>
                  <a:schemeClr val="bg1"/>
                </a:solidFill>
              </a:rPr>
              <a:t>Asmae</a:t>
            </a:r>
            <a:r>
              <a:rPr lang="fr-FR" sz="2100" dirty="0" smtClean="0">
                <a:solidFill>
                  <a:schemeClr val="bg1"/>
                </a:solidFill>
              </a:rPr>
              <a:t> </a:t>
            </a:r>
            <a:r>
              <a:rPr lang="fr-FR" sz="2100" dirty="0">
                <a:solidFill>
                  <a:schemeClr val="bg1"/>
                </a:solidFill>
              </a:rPr>
              <a:t>Kassiri</a:t>
            </a:r>
          </a:p>
          <a:p>
            <a:pPr algn="l"/>
            <a:r>
              <a:rPr lang="fr-FR" sz="2000" dirty="0" smtClean="0">
                <a:solidFill>
                  <a:schemeClr val="bg1"/>
                </a:solidFill>
              </a:rPr>
              <a:t>    Ali EL MAILOUDI</a:t>
            </a:r>
            <a:r>
              <a:rPr lang="fr-FR" sz="2000" dirty="0">
                <a:solidFill>
                  <a:schemeClr val="bg1"/>
                </a:solidFill>
              </a:rPr>
              <a:t>			</a:t>
            </a:r>
            <a:r>
              <a:rPr lang="fr-FR" sz="2000" dirty="0" err="1" smtClean="0">
                <a:solidFill>
                  <a:schemeClr val="bg1"/>
                </a:solidFill>
              </a:rPr>
              <a:t>Aarab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Zineb</a:t>
            </a:r>
          </a:p>
          <a:p>
            <a:pPr algn="l"/>
            <a:r>
              <a:rPr lang="fr-FR" sz="2000" dirty="0" smtClean="0">
                <a:solidFill>
                  <a:schemeClr val="bg1"/>
                </a:solidFill>
              </a:rPr>
              <a:t>    Abderrahmane TEMLALI</a:t>
            </a:r>
            <a:endParaRPr lang="fr-FR" sz="2000" dirty="0">
              <a:solidFill>
                <a:schemeClr val="bg1"/>
              </a:solidFill>
            </a:endParaRPr>
          </a:p>
          <a:p>
            <a:pPr algn="l"/>
            <a:r>
              <a:rPr lang="fr-FR" sz="2000" dirty="0" smtClean="0">
                <a:solidFill>
                  <a:schemeClr val="bg1"/>
                </a:solidFill>
              </a:rPr>
              <a:t>    </a:t>
            </a:r>
            <a:r>
              <a:rPr lang="fr-FR" sz="2000" dirty="0" err="1" smtClean="0">
                <a:solidFill>
                  <a:schemeClr val="bg1"/>
                </a:solidFill>
              </a:rPr>
              <a:t>Mouad</a:t>
            </a:r>
            <a:r>
              <a:rPr lang="fr-FR" sz="2000" dirty="0" smtClean="0">
                <a:solidFill>
                  <a:schemeClr val="bg1"/>
                </a:solidFill>
              </a:rPr>
              <a:t> EL MASLOUHI</a:t>
            </a: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D75A4-AC12-D8A9-1041-1A3E7D258B29}"/>
              </a:ext>
            </a:extLst>
          </p:cNvPr>
          <p:cNvSpPr txBox="1"/>
          <p:nvPr/>
        </p:nvSpPr>
        <p:spPr>
          <a:xfrm>
            <a:off x="5638800" y="297425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/>
              <a:t>j</a:t>
            </a:r>
            <a:endParaRPr lang="ar-S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2980A-93ED-CF65-EA45-29BC8D521AF7}"/>
              </a:ext>
            </a:extLst>
          </p:cNvPr>
          <p:cNvSpPr txBox="1"/>
          <p:nvPr/>
        </p:nvSpPr>
        <p:spPr>
          <a:xfrm>
            <a:off x="4501339" y="4424506"/>
            <a:ext cx="678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/>
              <a:t>j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480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ADD3-D168-D644-168F-8313640A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descriptives 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3D4F-37EE-11B6-B80C-9EFC54F7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Estimation des guérisons : </a:t>
            </a:r>
            <a:r>
              <a:rPr lang="fr-FR" sz="1800" dirty="0"/>
              <a:t>( nouveaux guéris = nouveaux infectes – nouveaux décédés )</a:t>
            </a:r>
            <a:endParaRPr lang="fr-FR" dirty="0"/>
          </a:p>
          <a:p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85A34-F467-C6DC-D87A-31BAEE098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32" y="2353750"/>
            <a:ext cx="529653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05A9-438F-4D6F-FE77-81B59544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/>
            </a:r>
            <a:br>
              <a:rPr lang="fr-FR" sz="4000" dirty="0"/>
            </a:br>
            <a:r>
              <a:rPr lang="fr-FR" sz="4000" dirty="0"/>
              <a:t>Comparaison internationale de la gestion de la pandémie :</a:t>
            </a:r>
            <a:r>
              <a:rPr lang="fr-FR" dirty="0"/>
              <a:t/>
            </a:r>
            <a:br>
              <a:rPr lang="fr-FR" dirty="0"/>
            </a:b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0E0E32-B7B8-81AE-773A-012CFF769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16" y="1825625"/>
            <a:ext cx="529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CDC7-90DD-3B0A-D8F7-610832C7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/>
              <a:t/>
            </a:r>
            <a:br>
              <a:rPr lang="fr-FR" sz="4400" dirty="0"/>
            </a:br>
            <a:r>
              <a:rPr lang="fr-FR" sz="4400" dirty="0"/>
              <a:t>Comparaison internationale de la gestion de la pandémie :</a:t>
            </a:r>
            <a:r>
              <a:rPr lang="fr-FR" dirty="0"/>
              <a:t/>
            </a:r>
            <a:br>
              <a:rPr lang="fr-FR" dirty="0"/>
            </a:b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77D64-5AD9-1F97-79FF-B3DEBC854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16" y="1825625"/>
            <a:ext cx="529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8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0148-7B25-8547-DAF7-0967FD7F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/>
              <a:t/>
            </a:r>
            <a:br>
              <a:rPr lang="fr-FR" sz="4400" dirty="0"/>
            </a:br>
            <a:r>
              <a:rPr lang="fr-FR" sz="4400" dirty="0"/>
              <a:t>Comparaison internationale de la gestion de la pandémie :</a:t>
            </a:r>
            <a:r>
              <a:rPr lang="fr-FR" dirty="0"/>
              <a:t/>
            </a:r>
            <a:br>
              <a:rPr lang="fr-FR" dirty="0"/>
            </a:b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94589-688E-ED34-AA5B-23CEDA42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16" y="1825625"/>
            <a:ext cx="529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D85E-89E1-C169-6C33-5F0894FA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/>
              <a:t/>
            </a:r>
            <a:br>
              <a:rPr lang="fr-FR" sz="4400" dirty="0"/>
            </a:br>
            <a:r>
              <a:rPr lang="fr-FR" sz="4400" dirty="0"/>
              <a:t>Comparaison internationale de la gestion de la pandémie :</a:t>
            </a:r>
            <a:r>
              <a:rPr lang="fr-FR" dirty="0"/>
              <a:t/>
            </a:r>
            <a:br>
              <a:rPr lang="fr-FR" dirty="0"/>
            </a:b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AE629-6D91-FC15-F112-A6A2FB42D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16" y="1825625"/>
            <a:ext cx="529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9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CEAF-622B-3D52-0E8B-1C604B2D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des </a:t>
            </a:r>
            <a:r>
              <a:rPr lang="en-US" dirty="0" err="1" smtClean="0"/>
              <a:t>corrélations</a:t>
            </a:r>
            <a:r>
              <a:rPr lang="en-US" dirty="0" smtClean="0"/>
              <a:t> :</a:t>
            </a:r>
            <a:endParaRPr lang="ar-S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79" y="3551147"/>
            <a:ext cx="9605122" cy="2024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033" y="2379216"/>
            <a:ext cx="98542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Dans cette section, nous analysons les relations entre différentes variables liées à la COVID-19 en utilisant une matrice de corrélation. Les corrélations fortes, c'est-à-dire celles proches de 1 ou de -1, indiquent une relation linéaire significative entre les variables.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6580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corrélations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Matrice de corrélation visuelle :</a:t>
            </a:r>
          </a:p>
          <a:p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45" y="2703827"/>
            <a:ext cx="6188710" cy="37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8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corrélations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Régressions linéaires : </a:t>
            </a:r>
            <a:r>
              <a:rPr lang="fr-FR" sz="1400" dirty="0" smtClean="0">
                <a:latin typeface="Arial Black" panose="020B0A04020102020204" pitchFamily="34" charset="0"/>
              </a:rPr>
              <a:t>(</a:t>
            </a:r>
            <a:r>
              <a:rPr lang="fr-FR" sz="1400" dirty="0" smtClean="0">
                <a:latin typeface="Arial Narrow" panose="020B0606020202030204" pitchFamily="34" charset="0"/>
              </a:rPr>
              <a:t>Total </a:t>
            </a:r>
            <a:r>
              <a:rPr lang="fr-FR" sz="1400" dirty="0">
                <a:latin typeface="Arial Narrow" panose="020B0606020202030204" pitchFamily="34" charset="0"/>
              </a:rPr>
              <a:t>des cas vs Total des </a:t>
            </a:r>
            <a:r>
              <a:rPr lang="fr-FR" sz="1400" dirty="0" smtClean="0">
                <a:latin typeface="Arial Narrow" panose="020B0606020202030204" pitchFamily="34" charset="0"/>
              </a:rPr>
              <a:t>décès</a:t>
            </a:r>
            <a:r>
              <a:rPr lang="fr-FR" sz="1400" dirty="0" smtClean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45" y="2571115"/>
            <a:ext cx="6188710" cy="37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corrélations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Régressions linéaires : </a:t>
            </a:r>
            <a:r>
              <a:rPr lang="fr-FR" sz="1400" dirty="0">
                <a:latin typeface="Arial Black" panose="020B0A04020102020204" pitchFamily="34" charset="0"/>
              </a:rPr>
              <a:t>(</a:t>
            </a:r>
            <a:r>
              <a:rPr lang="fr-FR" sz="1400" dirty="0">
                <a:latin typeface="Arial Narrow" panose="020B0606020202030204" pitchFamily="34" charset="0"/>
              </a:rPr>
              <a:t>Total des cas vs </a:t>
            </a:r>
            <a:r>
              <a:rPr lang="fr-FR" sz="1400" dirty="0" smtClean="0">
                <a:latin typeface="Arial Narrow" panose="020B0606020202030204" pitchFamily="34" charset="0"/>
              </a:rPr>
              <a:t>Total </a:t>
            </a:r>
            <a:r>
              <a:rPr lang="fr-FR" sz="1400" dirty="0">
                <a:latin typeface="Arial Narrow" panose="020B0606020202030204" pitchFamily="34" charset="0"/>
              </a:rPr>
              <a:t>des </a:t>
            </a:r>
            <a:r>
              <a:rPr lang="fr-FR" sz="1400" dirty="0" smtClean="0">
                <a:latin typeface="Arial Narrow" panose="020B0606020202030204" pitchFamily="34" charset="0"/>
              </a:rPr>
              <a:t>guéris</a:t>
            </a:r>
            <a:r>
              <a:rPr lang="fr-FR" sz="1400" dirty="0" smtClean="0">
                <a:latin typeface="Arial Black" panose="020B0A04020102020204" pitchFamily="34" charset="0"/>
              </a:rPr>
              <a:t>)</a:t>
            </a:r>
          </a:p>
          <a:p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45" y="2571115"/>
            <a:ext cx="6188710" cy="37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5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probabiliste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3190"/>
            <a:ext cx="10515600" cy="4351338"/>
          </a:xfrm>
        </p:spPr>
        <p:txBody>
          <a:bodyPr/>
          <a:lstStyle/>
          <a:p>
            <a:r>
              <a:rPr lang="fr-FR" sz="3200" dirty="0" smtClean="0"/>
              <a:t>Hypothèse :</a:t>
            </a:r>
          </a:p>
          <a:p>
            <a:endParaRPr lang="fr-FR" dirty="0" smtClean="0"/>
          </a:p>
          <a:p>
            <a:r>
              <a:rPr lang="fr-FR" sz="1600" dirty="0" smtClean="0">
                <a:latin typeface="Arial Black" panose="020B0A04020102020204" pitchFamily="34" charset="0"/>
              </a:rPr>
              <a:t>"Il n'y a pas de corrélation entre le nombre des nouveaux guéris et le nombre de nouveaux cas."</a:t>
            </a:r>
            <a:endParaRPr lang="fr-F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circuit board with a logo&#10;&#10;Description automatically generated with medium confidence">
            <a:extLst>
              <a:ext uri="{FF2B5EF4-FFF2-40B4-BE49-F238E27FC236}">
                <a16:creationId xmlns:a16="http://schemas.microsoft.com/office/drawing/2014/main" id="{90B005D3-CDB3-A986-30E7-F22CED5E5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" r="15071" b="2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75AB0-553C-3F17-61DB-AE623856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93169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5D4F-2B9B-CBC9-1F80-43B0E922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373627" y="4872922"/>
            <a:ext cx="104354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10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probabiliste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latin typeface="Arial Narrow" panose="020B0606020202030204" pitchFamily="34" charset="0"/>
              </a:rPr>
              <a:t>Nous avons réalisé des tests statistiques pour confirmer ou infirmer l'hypothèse nulle. Ces tests nous permettent de déterminer si les résultats observés sont statistiquement significatifs.</a:t>
            </a:r>
          </a:p>
          <a:p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27" y="2416167"/>
            <a:ext cx="4807345" cy="43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probabiliste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6860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Conclusion de l'Analyse Probabiliste </a:t>
            </a:r>
            <a:r>
              <a:rPr lang="fr-FR" dirty="0" smtClean="0">
                <a:latin typeface="Arial Narrow" panose="020B0606020202030204" pitchFamily="34" charset="0"/>
              </a:rPr>
              <a:t>:</a:t>
            </a: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 Narrow" panose="020B0606020202030204" pitchFamily="34" charset="0"/>
              </a:rPr>
              <a:t>Les résultats ont montré une forte corrélation positive entre le nombre de nouveaux cas et le nombre de nouveaux guéris, avec un coefficient de corrélation de 0,82 (t = 21,159, </a:t>
            </a:r>
            <a:r>
              <a:rPr lang="fr-FR" sz="1800" dirty="0" err="1">
                <a:latin typeface="Arial Narrow" panose="020B0606020202030204" pitchFamily="34" charset="0"/>
              </a:rPr>
              <a:t>df</a:t>
            </a:r>
            <a:r>
              <a:rPr lang="fr-FR" sz="1800" dirty="0">
                <a:latin typeface="Arial Narrow" panose="020B0606020202030204" pitchFamily="34" charset="0"/>
              </a:rPr>
              <a:t> = 217, p-value &lt; 2.2e-16). Cette corrélation est statistiquement significative, ce qui nous permet de rejeter l'hypothèse nulle.</a:t>
            </a:r>
            <a:endParaRPr lang="fr-FR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7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9003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Arial Narrow" panose="020B0606020202030204" pitchFamily="34" charset="0"/>
              </a:rPr>
              <a:t>Corrélation </a:t>
            </a:r>
            <a:r>
              <a:rPr lang="fr-FR" b="1" dirty="0">
                <a:latin typeface="Arial Narrow" panose="020B0606020202030204" pitchFamily="34" charset="0"/>
              </a:rPr>
              <a:t>Forte entre Nouveaux Cas et Nouveaux </a:t>
            </a:r>
            <a:r>
              <a:rPr lang="fr-FR" b="1" dirty="0" smtClean="0">
                <a:latin typeface="Arial Narrow" panose="020B0606020202030204" pitchFamily="34" charset="0"/>
              </a:rPr>
              <a:t>Guéris</a:t>
            </a:r>
          </a:p>
          <a:p>
            <a:endParaRPr lang="fr-FR" b="1" dirty="0" smtClean="0">
              <a:latin typeface="Arial Narrow" panose="020B0606020202030204" pitchFamily="34" charset="0"/>
            </a:endParaRPr>
          </a:p>
          <a:p>
            <a:r>
              <a:rPr lang="fr-FR" b="1" dirty="0" smtClean="0">
                <a:latin typeface="Arial Narrow" panose="020B0606020202030204" pitchFamily="34" charset="0"/>
              </a:rPr>
              <a:t>Efficacité </a:t>
            </a:r>
            <a:r>
              <a:rPr lang="fr-FR" b="1" dirty="0">
                <a:latin typeface="Arial Narrow" panose="020B0606020202030204" pitchFamily="34" charset="0"/>
              </a:rPr>
              <a:t>des Interventions Sanitaires </a:t>
            </a:r>
            <a:r>
              <a:rPr lang="fr-FR" dirty="0" smtClean="0">
                <a:latin typeface="Arial Narrow" panose="020B0606020202030204" pitchFamily="34" charset="0"/>
              </a:rPr>
              <a:t> </a:t>
            </a:r>
            <a:endParaRPr lang="fr-F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35D-673F-B450-23D5-BE0B1BD7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</a:rPr>
              <a:t>PLAN :</a:t>
            </a:r>
            <a:endParaRPr lang="ar-SA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2C74-0676-5B16-834F-92E070E9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30" y="1672932"/>
            <a:ext cx="10913806" cy="530987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Préparation des données</a:t>
            </a:r>
          </a:p>
          <a:p>
            <a:endParaRPr lang="fr-FR" dirty="0"/>
          </a:p>
          <a:p>
            <a:r>
              <a:rPr lang="fr-FR" dirty="0"/>
              <a:t>Statistiques descriptives de la situation pandémique au Maroc</a:t>
            </a:r>
          </a:p>
          <a:p>
            <a:endParaRPr lang="fr-FR" dirty="0"/>
          </a:p>
          <a:p>
            <a:r>
              <a:rPr lang="fr-FR" dirty="0"/>
              <a:t>Comparaison internationale de la gestion de la pandémie</a:t>
            </a:r>
          </a:p>
          <a:p>
            <a:endParaRPr lang="fr-FR" dirty="0"/>
          </a:p>
          <a:p>
            <a:r>
              <a:rPr lang="fr-FR" dirty="0"/>
              <a:t>Analyse des corrélations</a:t>
            </a:r>
          </a:p>
          <a:p>
            <a:endParaRPr lang="fr-FR" dirty="0"/>
          </a:p>
          <a:p>
            <a:r>
              <a:rPr lang="fr-FR" dirty="0"/>
              <a:t>Analyse Probabiliste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4760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E7C6-1AFF-D6DA-BFA0-5E1AFB2F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Lecture </a:t>
            </a:r>
            <a:r>
              <a:rPr lang="fr-FR" dirty="0"/>
              <a:t>des </a:t>
            </a:r>
            <a:r>
              <a:rPr lang="fr-FR" dirty="0" smtClean="0"/>
              <a:t>données :</a:t>
            </a: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2DB339-4F9B-0F81-0FF3-86ECCEC3A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2" y="1626728"/>
            <a:ext cx="8524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C44D-756D-CDBC-7E73-EA4552E6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descriptives 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061C-76D2-3608-E790-F3665AA5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Tendance générale des cas confirmés :</a:t>
            </a:r>
          </a:p>
          <a:p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132DD-BB92-E3C1-612D-CD474E7E5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4"/>
          <a:stretch/>
        </p:blipFill>
        <p:spPr bwMode="auto">
          <a:xfrm>
            <a:off x="2677879" y="2657782"/>
            <a:ext cx="6836241" cy="33005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173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90A6-F02D-7D3D-109D-16258EA1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descriptives 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A227-9AF9-5BA7-5052-AAFF60B0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Tendance temporelle des cas confirmés :</a:t>
            </a:r>
          </a:p>
          <a:p>
            <a:endParaRPr lang="fr-FR" dirty="0"/>
          </a:p>
          <a:p>
            <a:endParaRPr lang="ar-SA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AD9115-6DA4-994C-0595-6D9C4458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3" y="2198978"/>
            <a:ext cx="6858594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1EBF-9239-C9B9-3A44-12A00A78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descriptives 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87AC-A877-A0A8-0968-005F1BB5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Tendance générale des décès :</a:t>
            </a:r>
          </a:p>
          <a:p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95DB6-2B56-74D5-B84C-8C8AD5A81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4"/>
          <a:stretch/>
        </p:blipFill>
        <p:spPr bwMode="auto">
          <a:xfrm>
            <a:off x="2666271" y="2378818"/>
            <a:ext cx="6859458" cy="3255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2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4D3A-8587-D36C-0CF9-80A23D0F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descriptives 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C4C2-CB64-A64D-AFCE-4455E8C5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Tendance temporelle des décès :</a:t>
            </a:r>
          </a:p>
          <a:p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76B90-E0CE-68BB-6796-0B6464E0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2572391"/>
            <a:ext cx="6683319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7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7D10-A08C-EEE6-CD8A-B60C0D4E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descriptives 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2F83-2D65-AB23-3326-5C2400C0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Tendance des tests effectués :</a:t>
            </a:r>
          </a:p>
          <a:p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DD8FA-0999-4AC7-F8BF-D93C8CD9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37" y="2363582"/>
            <a:ext cx="6689326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402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Arial Black</vt:lpstr>
      <vt:lpstr>Arial Narrow</vt:lpstr>
      <vt:lpstr>Calibri</vt:lpstr>
      <vt:lpstr>Times New Roman</vt:lpstr>
      <vt:lpstr>Office Theme</vt:lpstr>
      <vt:lpstr>ETUDE DE CAS: COVID-19 AU MAROC</vt:lpstr>
      <vt:lpstr>INTRODUCTION</vt:lpstr>
      <vt:lpstr>PLAN :</vt:lpstr>
      <vt:lpstr>Lecture des données :</vt:lpstr>
      <vt:lpstr>Statistiques descriptives :</vt:lpstr>
      <vt:lpstr>Statistiques descriptives :</vt:lpstr>
      <vt:lpstr>Statistiques descriptives :</vt:lpstr>
      <vt:lpstr>Statistiques descriptives :</vt:lpstr>
      <vt:lpstr>Statistiques descriptives :</vt:lpstr>
      <vt:lpstr>Statistiques descriptives :</vt:lpstr>
      <vt:lpstr> Comparaison internationale de la gestion de la pandémie : </vt:lpstr>
      <vt:lpstr> Comparaison internationale de la gestion de la pandémie : </vt:lpstr>
      <vt:lpstr> Comparaison internationale de la gestion de la pandémie : </vt:lpstr>
      <vt:lpstr> Comparaison internationale de la gestion de la pandémie : </vt:lpstr>
      <vt:lpstr>Analyse des corrélations :</vt:lpstr>
      <vt:lpstr>Analyse des corrélations :</vt:lpstr>
      <vt:lpstr>Analyse de corrélations :</vt:lpstr>
      <vt:lpstr>Analyse des corrélations :</vt:lpstr>
      <vt:lpstr>Analyse probabiliste :</vt:lpstr>
      <vt:lpstr>Analyse probabiliste :</vt:lpstr>
      <vt:lpstr>Analyse probabiliste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CAS: COVID-19 AU MAROC</dc:title>
  <dc:creator>MOUAAD EL MAILOUDI</dc:creator>
  <cp:lastModifiedBy>Gaming</cp:lastModifiedBy>
  <cp:revision>3</cp:revision>
  <dcterms:created xsi:type="dcterms:W3CDTF">2024-06-06T21:11:03Z</dcterms:created>
  <dcterms:modified xsi:type="dcterms:W3CDTF">2024-06-07T09:33:23Z</dcterms:modified>
</cp:coreProperties>
</file>