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75" r:id="rId12"/>
    <p:sldId id="277" r:id="rId13"/>
    <p:sldId id="278" r:id="rId14"/>
    <p:sldId id="274" r:id="rId15"/>
    <p:sldId id="266" r:id="rId16"/>
    <p:sldId id="267" r:id="rId17"/>
    <p:sldId id="269" r:id="rId18"/>
    <p:sldId id="268"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95"/>
  </p:normalViewPr>
  <p:slideViewPr>
    <p:cSldViewPr snapToGrid="0" snapToObjects="1">
      <p:cViewPr>
        <p:scale>
          <a:sx n="88" d="100"/>
          <a:sy n="88"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Clic para editar título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Clic para editar título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Clic para editar título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Clic para editar título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Clic para editar título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Clic para editar título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Clic para editar título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Clic para editar título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Clic para editar título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Clic para editar título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s>
</file>

<file path=ppt/slides/_rels/slide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 Id="rId5" Type="http://schemas.openxmlformats.org/officeDocument/2006/relationships/image" Target="../media/image17.tiff"/><Relationship Id="rId4" Type="http://schemas.openxmlformats.org/officeDocument/2006/relationships/image" Target="../media/image16.tiff"/></Relationships>
</file>

<file path=ppt/slides/_rels/slide9.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tiff"/><Relationship Id="rId1" Type="http://schemas.openxmlformats.org/officeDocument/2006/relationships/slideLayout" Target="../slideLayouts/slideLayout2.xml"/><Relationship Id="rId4" Type="http://schemas.openxmlformats.org/officeDocument/2006/relationships/image" Target="../media/image2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_tradnl" dirty="0" smtClean="0"/>
              <a:t>Diseño de circuitos con puertas </a:t>
            </a:r>
            <a:r>
              <a:rPr lang="es-ES" dirty="0" smtClean="0"/>
              <a:t>lógicas integradas</a:t>
            </a:r>
            <a:endParaRPr lang="es-ES_tradnl" dirty="0"/>
          </a:p>
        </p:txBody>
      </p:sp>
      <p:sp>
        <p:nvSpPr>
          <p:cNvPr id="3" name="Subtítulo 2"/>
          <p:cNvSpPr>
            <a:spLocks noGrp="1"/>
          </p:cNvSpPr>
          <p:nvPr>
            <p:ph type="subTitle" idx="1"/>
          </p:nvPr>
        </p:nvSpPr>
        <p:spPr/>
        <p:txBody>
          <a:bodyPr/>
          <a:lstStyle/>
          <a:p>
            <a:r>
              <a:rPr lang="es-ES_tradnl" dirty="0" smtClean="0"/>
              <a:t>TEMA 2</a:t>
            </a:r>
            <a:endParaRPr lang="es-ES_tradnl" dirty="0"/>
          </a:p>
        </p:txBody>
      </p:sp>
    </p:spTree>
    <p:extLst>
      <p:ext uri="{BB962C8B-B14F-4D97-AF65-F5344CB8AC3E}">
        <p14:creationId xmlns:p14="http://schemas.microsoft.com/office/powerpoint/2010/main" val="141710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OBTENCIÓN DE LA FUNCIÓN A PARTIR DE LA TABLA DE VERDAD</a:t>
            </a:r>
            <a:endParaRPr lang="es-ES_tradnl" dirty="0"/>
          </a:p>
        </p:txBody>
      </p:sp>
      <p:sp>
        <p:nvSpPr>
          <p:cNvPr id="3" name="Marcador de contenido 2"/>
          <p:cNvSpPr>
            <a:spLocks noGrp="1"/>
          </p:cNvSpPr>
          <p:nvPr>
            <p:ph idx="1"/>
          </p:nvPr>
        </p:nvSpPr>
        <p:spPr>
          <a:xfrm>
            <a:off x="2153771" y="2133600"/>
            <a:ext cx="9842285" cy="3777622"/>
          </a:xfrm>
        </p:spPr>
        <p:txBody>
          <a:bodyPr>
            <a:normAutofit/>
          </a:bodyPr>
          <a:lstStyle/>
          <a:p>
            <a:pPr lvl="1" algn="just"/>
            <a:r>
              <a:rPr lang="es-ES" dirty="0" smtClean="0"/>
              <a:t>OBJETIVO: Buscar los 1s </a:t>
            </a:r>
            <a:r>
              <a:rPr lang="es-ES" dirty="0" smtClean="0">
                <a:sym typeface="Wingdings" pitchFamily="2" charset="2"/>
              </a:rPr>
              <a:t> </a:t>
            </a:r>
            <a:r>
              <a:rPr lang="es-ES" dirty="0" smtClean="0"/>
              <a:t>Sumando </a:t>
            </a:r>
            <a:r>
              <a:rPr lang="es-ES" dirty="0"/>
              <a:t>todos los productos </a:t>
            </a:r>
            <a:r>
              <a:rPr lang="es-ES" dirty="0" smtClean="0"/>
              <a:t>que </a:t>
            </a:r>
            <a:r>
              <a:rPr lang="es-ES" dirty="0"/>
              <a:t>dan a la función el valor 1.</a:t>
            </a:r>
          </a:p>
          <a:p>
            <a:pPr lvl="1" algn="just"/>
            <a:r>
              <a:rPr lang="es-ES" dirty="0" smtClean="0"/>
              <a:t>OBJETIVO: Buscar </a:t>
            </a:r>
            <a:r>
              <a:rPr lang="es-ES" dirty="0"/>
              <a:t>los </a:t>
            </a:r>
            <a:r>
              <a:rPr lang="es-ES" dirty="0" smtClean="0"/>
              <a:t>0s </a:t>
            </a:r>
            <a:r>
              <a:rPr lang="es-ES" dirty="0">
                <a:sym typeface="Wingdings" pitchFamily="2" charset="2"/>
              </a:rPr>
              <a:t> </a:t>
            </a:r>
            <a:r>
              <a:rPr lang="es-ES" dirty="0" smtClean="0"/>
              <a:t>Multiplicando </a:t>
            </a:r>
            <a:r>
              <a:rPr lang="es-ES" dirty="0"/>
              <a:t>todas las sumas </a:t>
            </a:r>
            <a:r>
              <a:rPr lang="es-ES" dirty="0" smtClean="0"/>
              <a:t>que </a:t>
            </a:r>
            <a:r>
              <a:rPr lang="es-ES" dirty="0"/>
              <a:t>dan a la función valor 0.</a:t>
            </a:r>
          </a:p>
          <a:p>
            <a:pPr lvl="1" algn="just"/>
            <a:r>
              <a:rPr lang="es-ES" dirty="0"/>
              <a:t>¿Cual elegir? La que menos términos tenga en la función.</a:t>
            </a:r>
          </a:p>
          <a:p>
            <a:pPr algn="just"/>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851" y="3668485"/>
            <a:ext cx="7670695" cy="196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6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OBTENCIÓN </a:t>
            </a:r>
            <a:r>
              <a:rPr lang="es-ES_tradnl" dirty="0" smtClean="0"/>
              <a:t>DE </a:t>
            </a:r>
            <a:r>
              <a:rPr lang="es-ES_tradnl" dirty="0"/>
              <a:t>LA FUNCIÓN A </a:t>
            </a:r>
            <a:r>
              <a:rPr lang="es-ES_tradnl" dirty="0" smtClean="0"/>
              <a:t>PARTIR DE LA TABLA DE VERDAD</a:t>
            </a:r>
            <a:endParaRPr lang="es-ES_tradnl" dirty="0"/>
          </a:p>
        </p:txBody>
      </p:sp>
      <p:sp>
        <p:nvSpPr>
          <p:cNvPr id="3" name="Marcador de contenido 2"/>
          <p:cNvSpPr>
            <a:spLocks noGrp="1"/>
          </p:cNvSpPr>
          <p:nvPr>
            <p:ph idx="1"/>
          </p:nvPr>
        </p:nvSpPr>
        <p:spPr>
          <a:xfrm>
            <a:off x="2153771" y="2133600"/>
            <a:ext cx="9842285" cy="3777622"/>
          </a:xfrm>
        </p:spPr>
        <p:txBody>
          <a:bodyPr>
            <a:normAutofit/>
          </a:bodyPr>
          <a:lstStyle/>
          <a:p>
            <a:pPr lvl="1" algn="just"/>
            <a:r>
              <a:rPr lang="es-ES" dirty="0" smtClean="0"/>
              <a:t>Ejemplo simple</a:t>
            </a:r>
            <a:r>
              <a:rPr lang="es-ES" dirty="0" smtClean="0">
                <a:sym typeface="Wingdings" pitchFamily="2" charset="2"/>
              </a:rPr>
              <a:t> tabla de verdad de la OR, solo un termino producto de sumas: </a:t>
            </a:r>
            <a:r>
              <a:rPr lang="es-ES" dirty="0" err="1" smtClean="0">
                <a:sym typeface="Wingdings" pitchFamily="2" charset="2"/>
              </a:rPr>
              <a:t>a+b</a:t>
            </a:r>
            <a:endParaRPr lang="es-ES" dirty="0"/>
          </a:p>
          <a:p>
            <a:pPr algn="just"/>
            <a:endParaRPr lang="es-ES" dirty="0" smtClean="0">
              <a:sym typeface="Wingdings" pitchFamily="2" charset="2"/>
            </a:endParaRPr>
          </a:p>
          <a:p>
            <a:pPr marL="0" indent="0" algn="just">
              <a:buNone/>
            </a:pPr>
            <a:r>
              <a:rPr lang="es-ES" dirty="0" smtClean="0">
                <a:sym typeface="Wingdings" pitchFamily="2" charset="2"/>
              </a:rPr>
              <a:t>                                     </a:t>
            </a:r>
            <a:endParaRPr lang="es-ES" dirty="0" smtClean="0"/>
          </a:p>
        </p:txBody>
      </p:sp>
      <p:graphicFrame>
        <p:nvGraphicFramePr>
          <p:cNvPr id="4" name="3 Tabla"/>
          <p:cNvGraphicFramePr>
            <a:graphicFrameLocks noGrp="1"/>
          </p:cNvGraphicFramePr>
          <p:nvPr>
            <p:extLst>
              <p:ext uri="{D42A27DB-BD31-4B8C-83A1-F6EECF244321}">
                <p14:modId xmlns:p14="http://schemas.microsoft.com/office/powerpoint/2010/main" val="2047344614"/>
              </p:ext>
            </p:extLst>
          </p:nvPr>
        </p:nvGraphicFramePr>
        <p:xfrm>
          <a:off x="3192780" y="2563132"/>
          <a:ext cx="1307465" cy="1720850"/>
        </p:xfrm>
        <a:graphic>
          <a:graphicData uri="http://schemas.openxmlformats.org/drawingml/2006/table">
            <a:tbl>
              <a:tblPr>
                <a:tableStyleId>{5C22544A-7EE6-4342-B048-85BDC9FD1C3A}</a:tableStyleId>
              </a:tblPr>
              <a:tblGrid>
                <a:gridCol w="415925"/>
                <a:gridCol w="458470"/>
                <a:gridCol w="433070"/>
              </a:tblGrid>
              <a:tr h="0">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b</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59" y="2956152"/>
            <a:ext cx="5619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52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OBTENCIÓN </a:t>
            </a:r>
            <a:r>
              <a:rPr lang="es-ES_tradnl" dirty="0" smtClean="0"/>
              <a:t>DE </a:t>
            </a:r>
            <a:r>
              <a:rPr lang="es-ES_tradnl" dirty="0"/>
              <a:t>LA FUNCIÓN A </a:t>
            </a:r>
            <a:r>
              <a:rPr lang="es-ES_tradnl" dirty="0" smtClean="0"/>
              <a:t>PARTIR DE LA TABLA DE VERDAD</a:t>
            </a:r>
            <a:endParaRPr lang="es-ES_tradnl" dirty="0"/>
          </a:p>
        </p:txBody>
      </p:sp>
      <p:sp>
        <p:nvSpPr>
          <p:cNvPr id="3" name="Marcador de contenido 2"/>
          <p:cNvSpPr>
            <a:spLocks noGrp="1"/>
          </p:cNvSpPr>
          <p:nvPr>
            <p:ph idx="1"/>
          </p:nvPr>
        </p:nvSpPr>
        <p:spPr>
          <a:xfrm>
            <a:off x="3083121" y="2985411"/>
            <a:ext cx="3447506" cy="1393373"/>
          </a:xfrm>
        </p:spPr>
        <p:txBody>
          <a:bodyPr>
            <a:normAutofit fontScale="92500" lnSpcReduction="20000"/>
          </a:bodyPr>
          <a:lstStyle/>
          <a:p>
            <a:pPr marL="0" indent="0" algn="just">
              <a:buNone/>
            </a:pPr>
            <a:r>
              <a:rPr lang="es-ES" dirty="0" smtClean="0">
                <a:sym typeface="Wingdings" pitchFamily="2" charset="2"/>
              </a:rPr>
              <a:t>                       </a:t>
            </a:r>
            <a:endParaRPr lang="es-ES" dirty="0"/>
          </a:p>
          <a:p>
            <a:pPr marL="0" indent="0" algn="just">
              <a:buNone/>
            </a:pPr>
            <a:r>
              <a:rPr lang="es-ES" dirty="0" smtClean="0">
                <a:sym typeface="Wingdings" pitchFamily="2" charset="2"/>
              </a:rPr>
              <a:t>                        </a:t>
            </a:r>
          </a:p>
          <a:p>
            <a:pPr marL="0" indent="0" algn="just">
              <a:buNone/>
            </a:pPr>
            <a:r>
              <a:rPr lang="es-ES" dirty="0">
                <a:sym typeface="Wingdings" pitchFamily="2" charset="2"/>
              </a:rPr>
              <a:t> </a:t>
            </a:r>
            <a:r>
              <a:rPr lang="es-ES" dirty="0" smtClean="0">
                <a:sym typeface="Wingdings" pitchFamily="2" charset="2"/>
              </a:rPr>
              <a:t>                     </a:t>
            </a:r>
          </a:p>
          <a:p>
            <a:pPr marL="0" indent="0" algn="just">
              <a:buNone/>
            </a:pPr>
            <a:r>
              <a:rPr lang="es-ES" dirty="0">
                <a:sym typeface="Wingdings" pitchFamily="2" charset="2"/>
              </a:rPr>
              <a:t> </a:t>
            </a:r>
            <a:r>
              <a:rPr lang="es-ES" dirty="0" smtClean="0">
                <a:sym typeface="Wingdings" pitchFamily="2" charset="2"/>
              </a:rPr>
              <a:t>                                                  </a:t>
            </a:r>
            <a:endParaRPr lang="es-ES" dirty="0" smtClean="0"/>
          </a:p>
        </p:txBody>
      </p:sp>
      <p:graphicFrame>
        <p:nvGraphicFramePr>
          <p:cNvPr id="4" name="3 Tabla"/>
          <p:cNvGraphicFramePr>
            <a:graphicFrameLocks noGrp="1"/>
          </p:cNvGraphicFramePr>
          <p:nvPr>
            <p:extLst>
              <p:ext uri="{D42A27DB-BD31-4B8C-83A1-F6EECF244321}">
                <p14:modId xmlns:p14="http://schemas.microsoft.com/office/powerpoint/2010/main" val="2326138395"/>
              </p:ext>
            </p:extLst>
          </p:nvPr>
        </p:nvGraphicFramePr>
        <p:xfrm>
          <a:off x="3192780" y="2563132"/>
          <a:ext cx="1307465" cy="1720850"/>
        </p:xfrm>
        <a:graphic>
          <a:graphicData uri="http://schemas.openxmlformats.org/drawingml/2006/table">
            <a:tbl>
              <a:tblPr>
                <a:tableStyleId>{5C22544A-7EE6-4342-B048-85BDC9FD1C3A}</a:tableStyleId>
              </a:tblPr>
              <a:tblGrid>
                <a:gridCol w="415925"/>
                <a:gridCol w="458470"/>
                <a:gridCol w="433070"/>
              </a:tblGrid>
              <a:tr h="0">
                <a:tc>
                  <a:txBody>
                    <a:bodyPr/>
                    <a:lstStyle/>
                    <a:p>
                      <a:pPr algn="ctr">
                        <a:lnSpc>
                          <a:spcPct val="150000"/>
                        </a:lnSpc>
                        <a:spcAft>
                          <a:spcPts val="0"/>
                        </a:spcAft>
                      </a:pPr>
                      <a:r>
                        <a:rPr lang="en-US" sz="1200" b="1" kern="50" dirty="0" smtClean="0">
                          <a:effectLst/>
                          <a:latin typeface="+mn-lt"/>
                          <a:ea typeface="+mn-ea"/>
                          <a:cs typeface="+mn-cs"/>
                        </a:rPr>
                        <a:t>a</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effectLst/>
                          <a:latin typeface="+mn-lt"/>
                          <a:ea typeface="+mn-ea"/>
                          <a:cs typeface="+mn-cs"/>
                        </a:rPr>
                        <a:t>b</a:t>
                      </a:r>
                      <a:endParaRPr lang="es-ES" sz="1200" b="1"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effectLst/>
                        </a:rPr>
                        <a:t>S</a:t>
                      </a:r>
                      <a:endParaRPr lang="es-ES" sz="1200" b="1"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0</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0</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dirty="0">
                          <a:effectLst/>
                        </a:rPr>
                        <a:t>1</a:t>
                      </a:r>
                      <a:endParaRPr lang="es-ES" sz="1200" kern="50" dirty="0">
                        <a:effectLst/>
                        <a:latin typeface="Times New Roman"/>
                        <a:ea typeface="Droid Sans Fallback"/>
                        <a:cs typeface="Lohit Hindi"/>
                      </a:endParaRPr>
                    </a:p>
                  </a:txBody>
                  <a:tcPr marL="34925" marR="34925" marT="34925" marB="34925"/>
                </a:tc>
              </a:tr>
              <a:tr h="0">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kern="50">
                          <a:effectLst/>
                        </a:rPr>
                        <a:t>1</a:t>
                      </a:r>
                      <a:endParaRPr lang="es-ES" sz="1200" kern="50">
                        <a:effectLst/>
                        <a:latin typeface="Times New Roman"/>
                        <a:ea typeface="Droid Sans Fallback"/>
                        <a:cs typeface="Lohit Hindi"/>
                      </a:endParaRPr>
                    </a:p>
                  </a:txBody>
                  <a:tcPr marL="34925" marR="34925" marT="34925" marB="34925"/>
                </a:tc>
                <a:tc>
                  <a:txBody>
                    <a:bodyPr/>
                    <a:lstStyle/>
                    <a:p>
                      <a:pPr algn="ctr">
                        <a:lnSpc>
                          <a:spcPct val="150000"/>
                        </a:lnSpc>
                        <a:spcAft>
                          <a:spcPts val="0"/>
                        </a:spcAft>
                      </a:pPr>
                      <a:r>
                        <a:rPr lang="en-US" sz="1200" b="1" kern="50" dirty="0" smtClean="0">
                          <a:solidFill>
                            <a:srgbClr val="FF0000"/>
                          </a:solidFill>
                          <a:effectLst/>
                        </a:rPr>
                        <a:t>0</a:t>
                      </a:r>
                      <a:endParaRPr lang="es-ES" sz="1200" b="1" kern="50" dirty="0">
                        <a:solidFill>
                          <a:srgbClr val="FF0000"/>
                        </a:solidFill>
                        <a:effectLst/>
                        <a:latin typeface="Times New Roman"/>
                        <a:ea typeface="Droid Sans Fallback"/>
                        <a:cs typeface="Lohit Hindi"/>
                      </a:endParaRPr>
                    </a:p>
                  </a:txBody>
                  <a:tcPr marL="34925" marR="34925" marT="34925" marB="34925"/>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59" y="2956152"/>
            <a:ext cx="5619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Marcador de contenido 2"/>
              <p:cNvSpPr txBox="1">
                <a:spLocks/>
              </p:cNvSpPr>
              <p:nvPr/>
            </p:nvSpPr>
            <p:spPr>
              <a:xfrm>
                <a:off x="2153771" y="2133599"/>
                <a:ext cx="9842285" cy="8518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just"/>
                <a:r>
                  <a:rPr lang="es-ES" dirty="0" smtClean="0">
                    <a:sym typeface="Wingdings" pitchFamily="2" charset="2"/>
                  </a:rPr>
                  <a:t>Ejemplo inventado  tabla de verdad con 2 ceros , habrá dos productos de sumas: </a:t>
                </a:r>
              </a:p>
              <a:p>
                <a:pPr marL="457200" lvl="1" indent="0" algn="just">
                  <a:buNone/>
                </a:pPr>
                <a:r>
                  <a:rPr lang="es-ES" dirty="0" smtClean="0">
                    <a:sym typeface="Wingdings" pitchFamily="2" charset="2"/>
                  </a:rPr>
                  <a:t>                                                                                  (</a:t>
                </a:r>
                <a14:m>
                  <m:oMath xmlns:m="http://schemas.openxmlformats.org/officeDocument/2006/math">
                    <m:r>
                      <a:rPr lang="es-ES" i="1">
                        <a:latin typeface="Cambria Math"/>
                        <a:sym typeface="Wingdings" pitchFamily="2" charset="2"/>
                      </a:rPr>
                      <m:t>𝑎</m:t>
                    </m:r>
                    <m:r>
                      <a:rPr lang="es-ES" i="1">
                        <a:latin typeface="Cambria Math"/>
                        <a:sym typeface="Wingdings" pitchFamily="2" charset="2"/>
                      </a:rPr>
                      <m:t>+</m:t>
                    </m:r>
                    <m:r>
                      <a:rPr lang="es-ES" i="1">
                        <a:latin typeface="Cambria Math"/>
                        <a:sym typeface="Wingdings" pitchFamily="2" charset="2"/>
                      </a:rPr>
                      <m:t>𝑏</m:t>
                    </m:r>
                  </m:oMath>
                </a14:m>
                <a:r>
                  <a:rPr lang="es-ES" dirty="0" smtClean="0">
                    <a:sym typeface="Wingdings" pitchFamily="2" charset="2"/>
                  </a:rPr>
                  <a:t> )(</a:t>
                </a:r>
                <a14:m>
                  <m:oMath xmlns:m="http://schemas.openxmlformats.org/officeDocument/2006/math">
                    <m:acc>
                      <m:accPr>
                        <m:chr m:val="̅"/>
                        <m:ctrlPr>
                          <a:rPr lang="es-ES" i="1">
                            <a:latin typeface="Cambria Math"/>
                            <a:sym typeface="Wingdings" pitchFamily="2" charset="2"/>
                          </a:rPr>
                        </m:ctrlPr>
                      </m:accPr>
                      <m:e>
                        <m:r>
                          <a:rPr lang="es-ES" i="1">
                            <a:latin typeface="Cambria Math"/>
                            <a:sym typeface="Wingdings" pitchFamily="2" charset="2"/>
                          </a:rPr>
                          <m:t>𝑎</m:t>
                        </m:r>
                      </m:e>
                    </m:acc>
                    <m:r>
                      <a:rPr lang="es-ES" b="0" i="0" smtClean="0">
                        <a:latin typeface="Cambria Math"/>
                        <a:sym typeface="Wingdings" pitchFamily="2" charset="2"/>
                      </a:rPr>
                      <m:t>+</m:t>
                    </m:r>
                    <m:acc>
                      <m:accPr>
                        <m:chr m:val="̅"/>
                        <m:ctrlPr>
                          <a:rPr lang="es-ES" i="1">
                            <a:latin typeface="Cambria Math"/>
                            <a:sym typeface="Wingdings" pitchFamily="2" charset="2"/>
                          </a:rPr>
                        </m:ctrlPr>
                      </m:accPr>
                      <m:e>
                        <m:r>
                          <a:rPr lang="es-ES" i="1">
                            <a:latin typeface="Cambria Math"/>
                            <a:sym typeface="Wingdings" pitchFamily="2" charset="2"/>
                          </a:rPr>
                          <m:t>𝑏</m:t>
                        </m:r>
                      </m:e>
                    </m:acc>
                  </m:oMath>
                </a14:m>
                <a:r>
                  <a:rPr lang="es-ES" dirty="0">
                    <a:sym typeface="Wingdings" pitchFamily="2" charset="2"/>
                  </a:rPr>
                  <a:t> </a:t>
                </a:r>
                <a:r>
                  <a:rPr lang="es-ES" dirty="0" smtClean="0">
                    <a:sym typeface="Wingdings" pitchFamily="2" charset="2"/>
                  </a:rPr>
                  <a:t>)</a:t>
                </a:r>
              </a:p>
              <a:p>
                <a:pPr marL="0" indent="0" algn="just">
                  <a:buFont typeface="Wingdings 3" charset="2"/>
                  <a:buNone/>
                </a:pPr>
                <a:endParaRPr lang="es-ES" dirty="0" smtClean="0"/>
              </a:p>
            </p:txBody>
          </p:sp>
        </mc:Choice>
        <mc:Fallback xmlns="">
          <p:sp>
            <p:nvSpPr>
              <p:cNvPr id="7" name="Marcador de contenido 2"/>
              <p:cNvSpPr txBox="1">
                <a:spLocks noRot="1" noChangeAspect="1" noMove="1" noResize="1" noEditPoints="1" noAdjustHandles="1" noChangeArrowheads="1" noChangeShapeType="1" noTextEdit="1"/>
              </p:cNvSpPr>
              <p:nvPr/>
            </p:nvSpPr>
            <p:spPr>
              <a:xfrm>
                <a:off x="2153771" y="2133599"/>
                <a:ext cx="9842285" cy="851811"/>
              </a:xfrm>
              <a:prstGeom prst="rect">
                <a:avLst/>
              </a:prstGeom>
              <a:blipFill rotWithShape="1">
                <a:blip r:embed="rId3"/>
                <a:stretch>
                  <a:fillRect t="-2857"/>
                </a:stretch>
              </a:blipFill>
            </p:spPr>
            <p:txBody>
              <a:bodyPr/>
              <a:lstStyle/>
              <a:p>
                <a:r>
                  <a:rPr lang="es-E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959" y="3905702"/>
            <a:ext cx="6381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8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TABLAS DE KARNAUGH</a:t>
            </a:r>
            <a:endParaRPr lang="es-ES" dirty="0"/>
          </a:p>
        </p:txBody>
      </p:sp>
      <p:sp>
        <p:nvSpPr>
          <p:cNvPr id="3" name="2 Marcador de contenido"/>
          <p:cNvSpPr>
            <a:spLocks noGrp="1"/>
          </p:cNvSpPr>
          <p:nvPr>
            <p:ph idx="1"/>
          </p:nvPr>
        </p:nvSpPr>
        <p:spPr/>
        <p:txBody>
          <a:bodyPr/>
          <a:lstStyle/>
          <a:p>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502" y="2492148"/>
            <a:ext cx="76676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49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Para matricularse en un ciclo formativo de informática:</a:t>
            </a:r>
          </a:p>
          <a:p>
            <a:pPr lvl="1" algn="just"/>
            <a:r>
              <a:rPr lang="es-ES" dirty="0" smtClean="0"/>
              <a:t>Modalidad de tecnología de bachillerato, optativa de informática y buen expediente académico.</a:t>
            </a:r>
            <a:endParaRPr lang="es-ES" dirty="0"/>
          </a:p>
          <a:p>
            <a:pPr lvl="1" algn="just"/>
            <a:r>
              <a:rPr lang="es-ES" dirty="0"/>
              <a:t>Modalidad de tecnología en bachillerato, optativa de informática y </a:t>
            </a:r>
            <a:r>
              <a:rPr lang="es-ES" dirty="0" smtClean="0"/>
              <a:t>tener informe favorable departamento.</a:t>
            </a:r>
            <a:endParaRPr lang="es-ES" dirty="0"/>
          </a:p>
          <a:p>
            <a:pPr lvl="1" algn="just"/>
            <a:r>
              <a:rPr lang="es-ES" dirty="0"/>
              <a:t>O</a:t>
            </a:r>
            <a:r>
              <a:rPr lang="es-ES" dirty="0" smtClean="0"/>
              <a:t>ptativa </a:t>
            </a:r>
            <a:r>
              <a:rPr lang="es-ES" dirty="0"/>
              <a:t>de </a:t>
            </a:r>
            <a:r>
              <a:rPr lang="es-ES" dirty="0" smtClean="0"/>
              <a:t>informática, no cursar modalidad de tecnología de bachillerato y no tener un buen expediente académico.</a:t>
            </a:r>
            <a:endParaRPr lang="es-ES" dirty="0"/>
          </a:p>
          <a:p>
            <a:pPr lvl="1" algn="just"/>
            <a:r>
              <a:rPr lang="es-ES" dirty="0" smtClean="0"/>
              <a:t>Buen expediente y un informe favorable del departamento.</a:t>
            </a:r>
          </a:p>
          <a:p>
            <a:pPr lvl="1" algn="just"/>
            <a:r>
              <a:rPr lang="es-ES" dirty="0" smtClean="0"/>
              <a:t>Optativa de informática y no disponer de un informe favorable del departamento.</a:t>
            </a:r>
          </a:p>
        </p:txBody>
      </p:sp>
    </p:spTree>
    <p:extLst>
      <p:ext uri="{BB962C8B-B14F-4D97-AF65-F5344CB8AC3E}">
        <p14:creationId xmlns:p14="http://schemas.microsoft.com/office/powerpoint/2010/main" val="362330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Obtener función. (En este caso sin tabla de la verdad). </a:t>
            </a:r>
            <a:r>
              <a:rPr lang="es-ES" smtClean="0"/>
              <a:t>Obtener las variables y la tabla de la verdad.</a:t>
            </a:r>
            <a:endParaRPr lang="es-ES" dirty="0" smtClean="0"/>
          </a:p>
          <a:p>
            <a:pPr marL="0" indent="0" algn="just">
              <a:buNone/>
            </a:pPr>
            <a:endParaRPr lang="es-ES" dirty="0" smtClean="0"/>
          </a:p>
          <a:p>
            <a:pPr algn="just"/>
            <a:r>
              <a:rPr lang="es-ES" dirty="0" smtClean="0"/>
              <a:t>Realizar el circuito sin simplificar.</a:t>
            </a:r>
          </a:p>
          <a:p>
            <a:pPr marL="0" indent="0" algn="just">
              <a:buNone/>
            </a:pPr>
            <a:endParaRPr lang="es-ES" dirty="0" smtClean="0"/>
          </a:p>
          <a:p>
            <a:pPr algn="just"/>
            <a:r>
              <a:rPr lang="es-ES" dirty="0" smtClean="0"/>
              <a:t>Simplificación de la función.</a:t>
            </a:r>
          </a:p>
          <a:p>
            <a:pPr marL="0" indent="0" algn="just">
              <a:buNone/>
            </a:pPr>
            <a:endParaRPr lang="es-ES" dirty="0" smtClean="0"/>
          </a:p>
          <a:p>
            <a:pPr algn="just"/>
            <a:r>
              <a:rPr lang="es-ES" dirty="0" smtClean="0"/>
              <a:t>Implementación del circuito, después de simplificar.</a:t>
            </a:r>
          </a:p>
        </p:txBody>
      </p:sp>
    </p:spTree>
    <p:extLst>
      <p:ext uri="{BB962C8B-B14F-4D97-AF65-F5344CB8AC3E}">
        <p14:creationId xmlns:p14="http://schemas.microsoft.com/office/powerpoint/2010/main" val="1892856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Diseñar dos circuitos A y B del diagrama de bloques de la figura, a cuya entrada se han conectado cuatro interruptores de manera que, cuando están cerrados, las variables a, b, c o d toman </a:t>
            </a:r>
            <a:r>
              <a:rPr lang="es-ES" smtClean="0"/>
              <a:t>valor </a:t>
            </a:r>
            <a:r>
              <a:rPr lang="es-ES" smtClean="0"/>
              <a:t>1 </a:t>
            </a:r>
            <a:r>
              <a:rPr lang="es-ES" dirty="0" smtClean="0"/>
              <a:t>y cuando están abiertos, adquieren </a:t>
            </a:r>
            <a:r>
              <a:rPr lang="es-ES" smtClean="0"/>
              <a:t>valor </a:t>
            </a:r>
            <a:r>
              <a:rPr lang="es-ES" smtClean="0"/>
              <a:t>0. </a:t>
            </a:r>
            <a:r>
              <a:rPr lang="es-ES" dirty="0" smtClean="0"/>
              <a:t>Las salidas F</a:t>
            </a:r>
            <a:r>
              <a:rPr lang="es-ES" baseline="-25000" dirty="0" smtClean="0"/>
              <a:t>1</a:t>
            </a:r>
            <a:r>
              <a:rPr lang="es-ES" dirty="0" smtClean="0"/>
              <a:t>, F</a:t>
            </a:r>
            <a:r>
              <a:rPr lang="es-ES" baseline="-25000" dirty="0"/>
              <a:t>2</a:t>
            </a:r>
            <a:r>
              <a:rPr lang="es-ES" dirty="0" smtClean="0"/>
              <a:t> </a:t>
            </a:r>
            <a:r>
              <a:rPr lang="es-ES" dirty="0"/>
              <a:t>y</a:t>
            </a:r>
            <a:r>
              <a:rPr lang="es-ES" dirty="0" smtClean="0"/>
              <a:t> F</a:t>
            </a:r>
            <a:r>
              <a:rPr lang="es-ES" baseline="-25000" dirty="0" smtClean="0"/>
              <a:t>3</a:t>
            </a:r>
            <a:r>
              <a:rPr lang="es-ES" dirty="0"/>
              <a:t> </a:t>
            </a:r>
            <a:r>
              <a:rPr lang="es-ES" dirty="0" smtClean="0"/>
              <a:t>del bloque A se relacionan con las entradas así:</a:t>
            </a:r>
          </a:p>
          <a:p>
            <a:pPr lvl="1" algn="just"/>
            <a:r>
              <a:rPr lang="es-ES" dirty="0" smtClean="0"/>
              <a:t>F</a:t>
            </a:r>
            <a:r>
              <a:rPr lang="es-ES" baseline="-25000" dirty="0" smtClean="0"/>
              <a:t>1</a:t>
            </a:r>
            <a:r>
              <a:rPr lang="es-ES" dirty="0" smtClean="0"/>
              <a:t> adquiere valor 1 cuando dos interruptores no contiguos están cerrados.</a:t>
            </a:r>
            <a:endParaRPr lang="es-ES" baseline="-25000" dirty="0" smtClean="0"/>
          </a:p>
          <a:p>
            <a:pPr lvl="1" algn="just"/>
            <a:r>
              <a:rPr lang="es-ES" dirty="0" smtClean="0"/>
              <a:t>F</a:t>
            </a:r>
            <a:r>
              <a:rPr lang="es-ES" baseline="-25000" dirty="0" smtClean="0"/>
              <a:t>2</a:t>
            </a:r>
            <a:r>
              <a:rPr lang="es-ES" dirty="0" smtClean="0"/>
              <a:t> adquiere valor 1 cuando hay dos o más interruptores abiertos.</a:t>
            </a:r>
            <a:endParaRPr lang="es-ES" baseline="-25000" dirty="0" smtClean="0"/>
          </a:p>
          <a:p>
            <a:pPr lvl="1" algn="just"/>
            <a:r>
              <a:rPr lang="es-ES" dirty="0" smtClean="0"/>
              <a:t>F</a:t>
            </a:r>
            <a:r>
              <a:rPr lang="es-ES" baseline="-25000" dirty="0" smtClean="0"/>
              <a:t>3</a:t>
            </a:r>
            <a:r>
              <a:rPr lang="es-ES" dirty="0" smtClean="0"/>
              <a:t> toma valor 1 cuando alguno de los interruptores extremos está abierto.</a:t>
            </a:r>
          </a:p>
        </p:txBody>
      </p:sp>
    </p:spTree>
    <p:extLst>
      <p:ext uri="{BB962C8B-B14F-4D97-AF65-F5344CB8AC3E}">
        <p14:creationId xmlns:p14="http://schemas.microsoft.com/office/powerpoint/2010/main" val="1098622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572" y="1264555"/>
            <a:ext cx="4861794" cy="5387741"/>
          </a:xfrm>
        </p:spPr>
      </p:pic>
    </p:spTree>
    <p:extLst>
      <p:ext uri="{BB962C8B-B14F-4D97-AF65-F5344CB8AC3E}">
        <p14:creationId xmlns:p14="http://schemas.microsoft.com/office/powerpoint/2010/main" val="1824102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Realizar tabla de la verdad.</a:t>
            </a:r>
          </a:p>
          <a:p>
            <a:pPr algn="just"/>
            <a:r>
              <a:rPr lang="es-ES" dirty="0" smtClean="0"/>
              <a:t>Deducir funciones.</a:t>
            </a:r>
          </a:p>
          <a:p>
            <a:pPr algn="just"/>
            <a:r>
              <a:rPr lang="es-ES" dirty="0" smtClean="0"/>
              <a:t>Simplificar funciones por el método de </a:t>
            </a:r>
            <a:r>
              <a:rPr lang="es-ES" dirty="0" err="1" smtClean="0"/>
              <a:t>karnaugh</a:t>
            </a:r>
            <a:r>
              <a:rPr lang="es-ES" dirty="0"/>
              <a:t> </a:t>
            </a:r>
            <a:r>
              <a:rPr lang="es-ES" dirty="0" smtClean="0"/>
              <a:t>o gráfico.</a:t>
            </a:r>
          </a:p>
          <a:p>
            <a:pPr algn="just"/>
            <a:r>
              <a:rPr lang="es-ES" dirty="0" smtClean="0"/>
              <a:t>Representación lógica del circuito completo.</a:t>
            </a:r>
          </a:p>
        </p:txBody>
      </p:sp>
    </p:spTree>
    <p:extLst>
      <p:ext uri="{BB962C8B-B14F-4D97-AF65-F5344CB8AC3E}">
        <p14:creationId xmlns:p14="http://schemas.microsoft.com/office/powerpoint/2010/main" val="1464786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Cuarto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Una prensa, ubicada en una línea de producción, se pone en marcha mediante la actuación simultanea de tres pulsadores: F</a:t>
            </a:r>
            <a:r>
              <a:rPr lang="es-ES" baseline="-25000" dirty="0" smtClean="0"/>
              <a:t>1</a:t>
            </a:r>
            <a:r>
              <a:rPr lang="es-ES" dirty="0"/>
              <a:t> </a:t>
            </a:r>
            <a:r>
              <a:rPr lang="es-ES" dirty="0" smtClean="0"/>
              <a:t>F</a:t>
            </a:r>
            <a:r>
              <a:rPr lang="es-ES" baseline="-25000" dirty="0"/>
              <a:t>2</a:t>
            </a:r>
            <a:r>
              <a:rPr lang="es-ES" dirty="0" smtClean="0"/>
              <a:t> F</a:t>
            </a:r>
            <a:r>
              <a:rPr lang="es-ES" baseline="-25000" dirty="0" smtClean="0"/>
              <a:t>3</a:t>
            </a:r>
            <a:r>
              <a:rPr lang="es-ES" dirty="0" smtClean="0"/>
              <a:t> de un solo contacto cada uno. Si se pulsan sólo dos cualesquiera, la máquina funciona, pero se activa una señal luminosa que indica una manipulación incorrecta. Por otra parte, cuando se actúe sobre un solo pulsador, también se encenderá el piloto luminoso, pero no se pondrá en marcha la prensa.</a:t>
            </a:r>
            <a:r>
              <a:rPr lang="es-ES" dirty="0"/>
              <a:t> </a:t>
            </a:r>
            <a:r>
              <a:rPr lang="es-ES" dirty="0" smtClean="0"/>
              <a:t>Diseñar el circuito con puertas NAND de dos entradas.</a:t>
            </a:r>
          </a:p>
        </p:txBody>
      </p:sp>
    </p:spTree>
    <p:extLst>
      <p:ext uri="{BB962C8B-B14F-4D97-AF65-F5344CB8AC3E}">
        <p14:creationId xmlns:p14="http://schemas.microsoft.com/office/powerpoint/2010/main" val="208473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INTRODUCCI</a:t>
            </a:r>
            <a:r>
              <a:rPr lang="es-ES" dirty="0" smtClean="0"/>
              <a:t>ÓN</a:t>
            </a:r>
            <a:endParaRPr lang="es-ES_tradnl" dirty="0"/>
          </a:p>
        </p:txBody>
      </p:sp>
      <p:sp>
        <p:nvSpPr>
          <p:cNvPr id="3" name="Marcador de contenido 2"/>
          <p:cNvSpPr>
            <a:spLocks noGrp="1"/>
          </p:cNvSpPr>
          <p:nvPr>
            <p:ph idx="1"/>
          </p:nvPr>
        </p:nvSpPr>
        <p:spPr/>
        <p:txBody>
          <a:bodyPr>
            <a:normAutofit/>
          </a:bodyPr>
          <a:lstStyle/>
          <a:p>
            <a:pPr algn="just"/>
            <a:r>
              <a:rPr lang="es-ES_tradnl" dirty="0" smtClean="0"/>
              <a:t>Se describen los procesos de diseño a partir de casos concretos de dificultad progresiva, de dificultad elemental a diseños complejos.</a:t>
            </a:r>
          </a:p>
          <a:p>
            <a:pPr algn="just"/>
            <a:r>
              <a:rPr lang="es-ES_tradnl" dirty="0" smtClean="0"/>
              <a:t>Pasos a seguir en el diseño de los circuitos (obligatorios):</a:t>
            </a:r>
          </a:p>
          <a:p>
            <a:pPr lvl="1" algn="just"/>
            <a:r>
              <a:rPr lang="es-ES_tradnl" dirty="0" smtClean="0"/>
              <a:t>Concreción</a:t>
            </a:r>
            <a:r>
              <a:rPr lang="es-ES" dirty="0" smtClean="0"/>
              <a:t> del problema en una tabla de verdad.</a:t>
            </a:r>
          </a:p>
          <a:p>
            <a:pPr lvl="1" algn="just"/>
            <a:r>
              <a:rPr lang="es-ES" dirty="0" smtClean="0"/>
              <a:t>Obtención de la función.</a:t>
            </a:r>
          </a:p>
          <a:p>
            <a:pPr lvl="1" algn="just"/>
            <a:r>
              <a:rPr lang="es-ES" dirty="0" smtClean="0"/>
              <a:t>Simplificación o minimización de la expresión.</a:t>
            </a:r>
          </a:p>
          <a:p>
            <a:pPr lvl="1" algn="just"/>
            <a:r>
              <a:rPr lang="es-ES" dirty="0" smtClean="0"/>
              <a:t>Implementación de la función mediante puertas lógicas.</a:t>
            </a:r>
          </a:p>
          <a:p>
            <a:pPr algn="just"/>
            <a:r>
              <a:rPr lang="es-ES" dirty="0" smtClean="0"/>
              <a:t>Se necesitan conceptos para el diseño:</a:t>
            </a:r>
          </a:p>
          <a:p>
            <a:pPr lvl="1" algn="just"/>
            <a:r>
              <a:rPr lang="es-ES" dirty="0" smtClean="0"/>
              <a:t>Saber postulados, propiedades y teoremas para el diseño.</a:t>
            </a:r>
          </a:p>
          <a:p>
            <a:pPr lvl="1" algn="just"/>
            <a:r>
              <a:rPr lang="es-ES" dirty="0" smtClean="0"/>
              <a:t>Saber métodos tabulares para simplificar funciones.</a:t>
            </a:r>
            <a:endParaRPr lang="es-ES_tradnl" dirty="0"/>
          </a:p>
        </p:txBody>
      </p:sp>
    </p:spTree>
    <p:extLst>
      <p:ext uri="{BB962C8B-B14F-4D97-AF65-F5344CB8AC3E}">
        <p14:creationId xmlns:p14="http://schemas.microsoft.com/office/powerpoint/2010/main" val="74146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Cuarto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a:t>Realizar tabla de la verdad.</a:t>
            </a:r>
          </a:p>
          <a:p>
            <a:pPr algn="just"/>
            <a:r>
              <a:rPr lang="es-ES" dirty="0"/>
              <a:t>Deducir funciones.</a:t>
            </a:r>
          </a:p>
          <a:p>
            <a:pPr algn="just"/>
            <a:r>
              <a:rPr lang="es-ES" dirty="0"/>
              <a:t>Simplificar funciones por el método de </a:t>
            </a:r>
            <a:r>
              <a:rPr lang="es-ES" dirty="0" err="1"/>
              <a:t>karnaugh</a:t>
            </a:r>
            <a:r>
              <a:rPr lang="es-ES" dirty="0" smtClean="0"/>
              <a:t>.</a:t>
            </a:r>
          </a:p>
          <a:p>
            <a:pPr algn="just"/>
            <a:r>
              <a:rPr lang="es-ES" dirty="0" smtClean="0"/>
              <a:t>Convertir función para que se puede implementar con puertas NAND.</a:t>
            </a:r>
          </a:p>
          <a:p>
            <a:pPr algn="just"/>
            <a:r>
              <a:rPr lang="es-ES" dirty="0"/>
              <a:t>Convertir función para que se puede implementar con </a:t>
            </a:r>
            <a:r>
              <a:rPr lang="es-ES"/>
              <a:t>puertas </a:t>
            </a:r>
            <a:r>
              <a:rPr lang="es-ES" smtClean="0"/>
              <a:t>NOR.</a:t>
            </a:r>
            <a:endParaRPr lang="es-ES" dirty="0"/>
          </a:p>
          <a:p>
            <a:pPr algn="just"/>
            <a:r>
              <a:rPr lang="es-ES" dirty="0" smtClean="0"/>
              <a:t>Representación </a:t>
            </a:r>
            <a:r>
              <a:rPr lang="es-ES" dirty="0"/>
              <a:t>lógica del circuito completo.</a:t>
            </a:r>
          </a:p>
        </p:txBody>
      </p:sp>
    </p:spTree>
    <p:extLst>
      <p:ext uri="{BB962C8B-B14F-4D97-AF65-F5344CB8AC3E}">
        <p14:creationId xmlns:p14="http://schemas.microsoft.com/office/powerpoint/2010/main" val="684321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Dispositivos NAND y NOR como puertas universales.</a:t>
            </a:r>
            <a:endParaRPr lang="es-ES_tradnl" dirty="0"/>
          </a:p>
        </p:txBody>
      </p:sp>
      <p:sp>
        <p:nvSpPr>
          <p:cNvPr id="3" name="Marcador de contenido 2"/>
          <p:cNvSpPr>
            <a:spLocks noGrp="1"/>
          </p:cNvSpPr>
          <p:nvPr>
            <p:ph idx="1"/>
          </p:nvPr>
        </p:nvSpPr>
        <p:spPr/>
        <p:txBody>
          <a:bodyPr>
            <a:normAutofit/>
          </a:bodyPr>
          <a:lstStyle/>
          <a:p>
            <a:pPr algn="just"/>
            <a:r>
              <a:rPr lang="es-ES" dirty="0" smtClean="0"/>
              <a:t>Tanto NAND y NOR son las puertas más utilizadas y es por este motivo por el que las funciones se transforman para que el circuito se construya exclusivamente con puertas NAND o NOR.</a:t>
            </a:r>
          </a:p>
          <a:p>
            <a:pPr algn="just"/>
            <a:r>
              <a:rPr lang="es-ES" dirty="0" smtClean="0"/>
              <a:t>De esta forma se abaratan la fabricación de los circuitos, por que se utilizan para todo el circuito el mismo tipo de puerta.</a:t>
            </a:r>
            <a:endParaRPr lang="es-ES" dirty="0"/>
          </a:p>
        </p:txBody>
      </p:sp>
    </p:spTree>
    <p:extLst>
      <p:ext uri="{BB962C8B-B14F-4D97-AF65-F5344CB8AC3E}">
        <p14:creationId xmlns:p14="http://schemas.microsoft.com/office/powerpoint/2010/main" val="2065134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Dispositivos NAND y NOR como puertas universales.</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029" y="1905000"/>
            <a:ext cx="7134077" cy="4829629"/>
          </a:xfrm>
        </p:spPr>
      </p:pic>
    </p:spTree>
    <p:extLst>
      <p:ext uri="{BB962C8B-B14F-4D97-AF65-F5344CB8AC3E}">
        <p14:creationId xmlns:p14="http://schemas.microsoft.com/office/powerpoint/2010/main" val="24984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Construir el circuito óptimo para la activación de una lámpara empleando tres interruptores combinados.</a:t>
            </a:r>
          </a:p>
          <a:p>
            <a:pPr lvl="1" algn="just"/>
            <a:r>
              <a:rPr lang="es-ES" dirty="0" smtClean="0"/>
              <a:t>Se parte de un estado de reposo en el que la lámpara está apagada.</a:t>
            </a:r>
          </a:p>
          <a:p>
            <a:pPr lvl="1" algn="just"/>
            <a:r>
              <a:rPr lang="es-ES" dirty="0" smtClean="0"/>
              <a:t>Cualquier interruptor que se active </a:t>
            </a:r>
            <a:r>
              <a:rPr lang="es-ES" dirty="0"/>
              <a:t>(1 lógico</a:t>
            </a:r>
            <a:r>
              <a:rPr lang="es-ES" dirty="0" smtClean="0"/>
              <a:t>) encenderá la lámpara (1 lógico en función). Toda combinación que contenga un solo 1 lógico será un 1 lógico en función.</a:t>
            </a:r>
          </a:p>
          <a:p>
            <a:pPr lvl="1" algn="just"/>
            <a:r>
              <a:rPr lang="es-ES" dirty="0" smtClean="0"/>
              <a:t>Si con un interruptor enciende la lámpara, con la actuación de un segundo interruptor lo apaga. Toda combinación que contenga dos 1 lógicos será un 0 lógico en función.</a:t>
            </a:r>
          </a:p>
          <a:p>
            <a:pPr lvl="1" algn="just"/>
            <a:r>
              <a:rPr lang="es-ES" dirty="0" smtClean="0"/>
              <a:t>Si hay un tercer interruptor en 1 lógico, la lámpara se enciende. Toda combinación </a:t>
            </a:r>
            <a:r>
              <a:rPr lang="es-ES" smtClean="0"/>
              <a:t>con tres 1 lógicos será un 1 lógico en función.</a:t>
            </a:r>
            <a:endParaRPr lang="es-ES_tradnl" dirty="0"/>
          </a:p>
        </p:txBody>
      </p:sp>
    </p:spTree>
    <p:extLst>
      <p:ext uri="{BB962C8B-B14F-4D97-AF65-F5344CB8AC3E}">
        <p14:creationId xmlns:p14="http://schemas.microsoft.com/office/powerpoint/2010/main" val="3477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OBTENCIÓN DE LA FUNCIÓN POR DOS MANERAS A PARTIR DE LA TABLA DE LA VERDAD:</a:t>
            </a:r>
          </a:p>
          <a:p>
            <a:pPr lvl="1" algn="just"/>
            <a:r>
              <a:rPr lang="es-ES" dirty="0" smtClean="0"/>
              <a:t>Sumando todos los productos lógicos que dan a la función el valor 1.</a:t>
            </a:r>
          </a:p>
          <a:p>
            <a:pPr lvl="1" algn="just"/>
            <a:r>
              <a:rPr lang="es-ES" dirty="0" smtClean="0"/>
              <a:t>Multiplicando todas las sumas lógicas que dan a la función valor 0.</a:t>
            </a:r>
          </a:p>
          <a:p>
            <a:pPr lvl="1" algn="just"/>
            <a:r>
              <a:rPr lang="es-ES" dirty="0" smtClean="0"/>
              <a:t>¿Cual elegir? La que menos términos tenga en la función.</a:t>
            </a:r>
          </a:p>
          <a:p>
            <a:pPr algn="just"/>
            <a:r>
              <a:rPr lang="es-ES" dirty="0"/>
              <a:t>La función obtenida se le llama </a:t>
            </a:r>
            <a:r>
              <a:rPr lang="es-ES" dirty="0" smtClean="0"/>
              <a:t>expresión </a:t>
            </a:r>
            <a:r>
              <a:rPr lang="es-ES" dirty="0"/>
              <a:t>lógica o booleana</a:t>
            </a:r>
            <a:r>
              <a:rPr lang="es-ES" dirty="0" smtClean="0"/>
              <a:t>.</a:t>
            </a:r>
          </a:p>
          <a:p>
            <a:pPr algn="just"/>
            <a:r>
              <a:rPr lang="es-ES" dirty="0" smtClean="0"/>
              <a:t>Es evidente que si intentamos implementar cualquiera de las funciones obtenidas de las maneras anteriores, deberíamos utilizar un número considerables de puertas. Por la tanto hay que simplificar.</a:t>
            </a:r>
          </a:p>
          <a:p>
            <a:pPr algn="just"/>
            <a:r>
              <a:rPr lang="es-ES" dirty="0" smtClean="0"/>
              <a:t>Se obtiene el circuito.</a:t>
            </a:r>
          </a:p>
        </p:txBody>
      </p:sp>
    </p:spTree>
    <p:extLst>
      <p:ext uri="{BB962C8B-B14F-4D97-AF65-F5344CB8AC3E}">
        <p14:creationId xmlns:p14="http://schemas.microsoft.com/office/powerpoint/2010/main" val="123054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fontScale="92500" lnSpcReduction="20000"/>
          </a:bodyPr>
          <a:lstStyle/>
          <a:p>
            <a:pPr algn="just"/>
            <a:r>
              <a:rPr lang="es-ES" dirty="0" smtClean="0"/>
              <a:t>Son utilizados para simplificar las funciones lógicas.</a:t>
            </a:r>
          </a:p>
          <a:p>
            <a:pPr marL="0" indent="0" algn="just">
              <a:buNone/>
            </a:pPr>
            <a:endParaRPr lang="es-ES" dirty="0" smtClean="0"/>
          </a:p>
          <a:p>
            <a:pPr algn="just"/>
            <a:r>
              <a:rPr lang="es-ES" dirty="0" smtClean="0"/>
              <a:t>POSTULADO 1:</a:t>
            </a:r>
          </a:p>
          <a:p>
            <a:pPr marL="0" indent="0" algn="just">
              <a:buNone/>
            </a:pPr>
            <a:endParaRPr lang="es-ES" dirty="0" smtClean="0"/>
          </a:p>
          <a:p>
            <a:pPr algn="just"/>
            <a:r>
              <a:rPr lang="es-ES" dirty="0" smtClean="0"/>
              <a:t>POSTULADO 2:</a:t>
            </a:r>
          </a:p>
          <a:p>
            <a:pPr marL="0" indent="0" algn="just">
              <a:buNone/>
            </a:pPr>
            <a:endParaRPr lang="es-ES" dirty="0" smtClean="0"/>
          </a:p>
          <a:p>
            <a:pPr algn="just"/>
            <a:r>
              <a:rPr lang="es-ES" dirty="0"/>
              <a:t>POSTULADO </a:t>
            </a:r>
            <a:r>
              <a:rPr lang="es-ES" dirty="0" smtClean="0"/>
              <a:t>3:</a:t>
            </a:r>
          </a:p>
          <a:p>
            <a:pPr marL="0" indent="0" algn="just">
              <a:buNone/>
            </a:pPr>
            <a:endParaRPr lang="es-ES" dirty="0"/>
          </a:p>
          <a:p>
            <a:pPr algn="just"/>
            <a:r>
              <a:rPr lang="es-ES" dirty="0"/>
              <a:t>POSTULADO </a:t>
            </a:r>
            <a:r>
              <a:rPr lang="es-ES" dirty="0" smtClean="0"/>
              <a:t>4:</a:t>
            </a:r>
          </a:p>
          <a:p>
            <a:pPr marL="0" indent="0" algn="just">
              <a:buNone/>
            </a:pPr>
            <a:endParaRPr lang="es-ES" dirty="0"/>
          </a:p>
          <a:p>
            <a:pPr algn="just"/>
            <a:r>
              <a:rPr lang="es-ES" dirty="0"/>
              <a:t>POSTULADO </a:t>
            </a:r>
            <a:r>
              <a:rPr lang="es-ES" dirty="0" smtClean="0"/>
              <a:t>5:</a:t>
            </a:r>
            <a:endParaRPr lang="es-ES" dirty="0"/>
          </a:p>
        </p:txBody>
      </p:sp>
      <p:pic>
        <p:nvPicPr>
          <p:cNvPr id="5" name="Imagen 4"/>
          <p:cNvPicPr>
            <a:picLocks noChangeAspect="1"/>
          </p:cNvPicPr>
          <p:nvPr/>
        </p:nvPicPr>
        <p:blipFill>
          <a:blip r:embed="rId2"/>
          <a:stretch>
            <a:fillRect/>
          </a:stretch>
        </p:blipFill>
        <p:spPr>
          <a:xfrm>
            <a:off x="5027386" y="3407226"/>
            <a:ext cx="1333500" cy="431800"/>
          </a:xfrm>
          <a:prstGeom prst="rect">
            <a:avLst/>
          </a:prstGeom>
        </p:spPr>
      </p:pic>
      <p:pic>
        <p:nvPicPr>
          <p:cNvPr id="6" name="Imagen 5"/>
          <p:cNvPicPr>
            <a:picLocks noChangeAspect="1"/>
          </p:cNvPicPr>
          <p:nvPr/>
        </p:nvPicPr>
        <p:blipFill>
          <a:blip r:embed="rId3"/>
          <a:stretch>
            <a:fillRect/>
          </a:stretch>
        </p:blipFill>
        <p:spPr>
          <a:xfrm>
            <a:off x="5027386" y="4084098"/>
            <a:ext cx="1168400" cy="368300"/>
          </a:xfrm>
          <a:prstGeom prst="rect">
            <a:avLst/>
          </a:prstGeom>
        </p:spPr>
      </p:pic>
      <p:pic>
        <p:nvPicPr>
          <p:cNvPr id="7" name="Imagen 6"/>
          <p:cNvPicPr>
            <a:picLocks noChangeAspect="1"/>
          </p:cNvPicPr>
          <p:nvPr/>
        </p:nvPicPr>
        <p:blipFill>
          <a:blip r:embed="rId4"/>
          <a:stretch>
            <a:fillRect/>
          </a:stretch>
        </p:blipFill>
        <p:spPr>
          <a:xfrm>
            <a:off x="5007429" y="4740866"/>
            <a:ext cx="1206500" cy="355600"/>
          </a:xfrm>
          <a:prstGeom prst="rect">
            <a:avLst/>
          </a:prstGeom>
        </p:spPr>
      </p:pic>
      <p:pic>
        <p:nvPicPr>
          <p:cNvPr id="8" name="Imagen 7"/>
          <p:cNvPicPr>
            <a:picLocks noChangeAspect="1"/>
          </p:cNvPicPr>
          <p:nvPr/>
        </p:nvPicPr>
        <p:blipFill>
          <a:blip r:embed="rId5"/>
          <a:stretch>
            <a:fillRect/>
          </a:stretch>
        </p:blipFill>
        <p:spPr>
          <a:xfrm>
            <a:off x="4958443" y="5442990"/>
            <a:ext cx="1193800" cy="304800"/>
          </a:xfrm>
          <a:prstGeom prst="rect">
            <a:avLst/>
          </a:prstGeom>
        </p:spPr>
      </p:pic>
      <p:pic>
        <p:nvPicPr>
          <p:cNvPr id="9" name="Imagen 8"/>
          <p:cNvPicPr>
            <a:picLocks noChangeAspect="1"/>
          </p:cNvPicPr>
          <p:nvPr/>
        </p:nvPicPr>
        <p:blipFill>
          <a:blip r:embed="rId6"/>
          <a:stretch>
            <a:fillRect/>
          </a:stretch>
        </p:blipFill>
        <p:spPr>
          <a:xfrm>
            <a:off x="5027386" y="2784856"/>
            <a:ext cx="1168400" cy="342900"/>
          </a:xfrm>
          <a:prstGeom prst="rect">
            <a:avLst/>
          </a:prstGeom>
        </p:spPr>
      </p:pic>
    </p:spTree>
    <p:extLst>
      <p:ext uri="{BB962C8B-B14F-4D97-AF65-F5344CB8AC3E}">
        <p14:creationId xmlns:p14="http://schemas.microsoft.com/office/powerpoint/2010/main" val="192368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POSTULADO 6:</a:t>
            </a:r>
          </a:p>
          <a:p>
            <a:pPr marL="0" indent="0" algn="just">
              <a:buNone/>
            </a:pPr>
            <a:endParaRPr lang="es-ES" dirty="0" smtClean="0"/>
          </a:p>
          <a:p>
            <a:pPr algn="just"/>
            <a:r>
              <a:rPr lang="es-ES" dirty="0" smtClean="0"/>
              <a:t>POSTULADO 7:</a:t>
            </a:r>
          </a:p>
          <a:p>
            <a:pPr marL="0" indent="0" algn="just">
              <a:buNone/>
            </a:pPr>
            <a:endParaRPr lang="es-ES" dirty="0" smtClean="0"/>
          </a:p>
          <a:p>
            <a:pPr algn="just"/>
            <a:r>
              <a:rPr lang="es-ES" dirty="0" smtClean="0"/>
              <a:t>POSTULADO 8:</a:t>
            </a:r>
          </a:p>
          <a:p>
            <a:pPr marL="0" indent="0" algn="just">
              <a:buNone/>
            </a:pPr>
            <a:endParaRPr lang="es-ES" dirty="0" smtClean="0"/>
          </a:p>
          <a:p>
            <a:pPr algn="just"/>
            <a:r>
              <a:rPr lang="es-ES" dirty="0" smtClean="0"/>
              <a:t>POSTULADO 9:</a:t>
            </a:r>
          </a:p>
          <a:p>
            <a:pPr marL="0" indent="0" algn="just">
              <a:buNone/>
            </a:pPr>
            <a:endParaRPr lang="es-ES" dirty="0" smtClean="0"/>
          </a:p>
          <a:p>
            <a:pPr algn="just"/>
            <a:r>
              <a:rPr lang="es-ES" dirty="0" smtClean="0"/>
              <a:t>POSTULADO 10:</a:t>
            </a:r>
            <a:endParaRPr lang="es-ES" dirty="0"/>
          </a:p>
        </p:txBody>
      </p:sp>
      <p:pic>
        <p:nvPicPr>
          <p:cNvPr id="4" name="Imagen 3"/>
          <p:cNvPicPr>
            <a:picLocks noChangeAspect="1"/>
          </p:cNvPicPr>
          <p:nvPr/>
        </p:nvPicPr>
        <p:blipFill>
          <a:blip r:embed="rId2"/>
          <a:stretch>
            <a:fillRect/>
          </a:stretch>
        </p:blipFill>
        <p:spPr>
          <a:xfrm>
            <a:off x="4989286" y="2191656"/>
            <a:ext cx="1168400" cy="279400"/>
          </a:xfrm>
          <a:prstGeom prst="rect">
            <a:avLst/>
          </a:prstGeom>
        </p:spPr>
      </p:pic>
      <p:pic>
        <p:nvPicPr>
          <p:cNvPr id="5" name="Imagen 4"/>
          <p:cNvPicPr>
            <a:picLocks noChangeAspect="1"/>
          </p:cNvPicPr>
          <p:nvPr/>
        </p:nvPicPr>
        <p:blipFill>
          <a:blip r:embed="rId3"/>
          <a:stretch>
            <a:fillRect/>
          </a:stretch>
        </p:blipFill>
        <p:spPr>
          <a:xfrm>
            <a:off x="4989286" y="2901950"/>
            <a:ext cx="1143000" cy="444500"/>
          </a:xfrm>
          <a:prstGeom prst="rect">
            <a:avLst/>
          </a:prstGeom>
        </p:spPr>
      </p:pic>
      <p:pic>
        <p:nvPicPr>
          <p:cNvPr id="6" name="Imagen 5"/>
          <p:cNvPicPr>
            <a:picLocks noChangeAspect="1"/>
          </p:cNvPicPr>
          <p:nvPr/>
        </p:nvPicPr>
        <p:blipFill>
          <a:blip r:embed="rId4"/>
          <a:stretch>
            <a:fillRect/>
          </a:stretch>
        </p:blipFill>
        <p:spPr>
          <a:xfrm>
            <a:off x="4989286" y="3717613"/>
            <a:ext cx="1143000" cy="431800"/>
          </a:xfrm>
          <a:prstGeom prst="rect">
            <a:avLst/>
          </a:prstGeom>
        </p:spPr>
      </p:pic>
      <p:pic>
        <p:nvPicPr>
          <p:cNvPr id="7" name="Imagen 6"/>
          <p:cNvPicPr>
            <a:picLocks noChangeAspect="1"/>
          </p:cNvPicPr>
          <p:nvPr/>
        </p:nvPicPr>
        <p:blipFill>
          <a:blip r:embed="rId5"/>
          <a:stretch>
            <a:fillRect/>
          </a:stretch>
        </p:blipFill>
        <p:spPr>
          <a:xfrm>
            <a:off x="4989286" y="4524346"/>
            <a:ext cx="698500" cy="406400"/>
          </a:xfrm>
          <a:prstGeom prst="rect">
            <a:avLst/>
          </a:prstGeom>
        </p:spPr>
      </p:pic>
      <p:pic>
        <p:nvPicPr>
          <p:cNvPr id="8" name="Imagen 7"/>
          <p:cNvPicPr>
            <a:picLocks noChangeAspect="1"/>
          </p:cNvPicPr>
          <p:nvPr/>
        </p:nvPicPr>
        <p:blipFill>
          <a:blip r:embed="rId6"/>
          <a:stretch>
            <a:fillRect/>
          </a:stretch>
        </p:blipFill>
        <p:spPr>
          <a:xfrm>
            <a:off x="4989286" y="5082092"/>
            <a:ext cx="2374900" cy="901700"/>
          </a:xfrm>
          <a:prstGeom prst="rect">
            <a:avLst/>
          </a:prstGeom>
        </p:spPr>
      </p:pic>
    </p:spTree>
    <p:extLst>
      <p:ext uri="{BB962C8B-B14F-4D97-AF65-F5344CB8AC3E}">
        <p14:creationId xmlns:p14="http://schemas.microsoft.com/office/powerpoint/2010/main" val="132898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PROPIEDAD CONMUTATIVA:</a:t>
            </a:r>
          </a:p>
          <a:p>
            <a:pPr marL="0" indent="0" algn="just">
              <a:buNone/>
            </a:pPr>
            <a:endParaRPr lang="es-ES" dirty="0" smtClean="0"/>
          </a:p>
          <a:p>
            <a:pPr marL="0" indent="0" algn="just">
              <a:buNone/>
            </a:pPr>
            <a:endParaRPr lang="es-ES" dirty="0" smtClean="0"/>
          </a:p>
          <a:p>
            <a:pPr algn="just"/>
            <a:r>
              <a:rPr lang="es-ES" dirty="0"/>
              <a:t>PROPIEDAD </a:t>
            </a:r>
            <a:r>
              <a:rPr lang="es-ES" dirty="0" smtClean="0"/>
              <a:t>ASOCIATIVA:</a:t>
            </a:r>
          </a:p>
          <a:p>
            <a:pPr marL="0" indent="0" algn="just">
              <a:buNone/>
            </a:pPr>
            <a:endParaRPr lang="es-ES" dirty="0" smtClean="0"/>
          </a:p>
          <a:p>
            <a:pPr marL="0" indent="0" algn="just">
              <a:buNone/>
            </a:pPr>
            <a:endParaRPr lang="es-ES" dirty="0" smtClean="0"/>
          </a:p>
          <a:p>
            <a:pPr algn="just"/>
            <a:r>
              <a:rPr lang="es-ES" dirty="0"/>
              <a:t>PROPIEDAD </a:t>
            </a:r>
            <a:r>
              <a:rPr lang="es-ES" dirty="0" smtClean="0"/>
              <a:t>DISTRIBUTIVA:</a:t>
            </a:r>
          </a:p>
        </p:txBody>
      </p:sp>
      <p:pic>
        <p:nvPicPr>
          <p:cNvPr id="4" name="Imagen 3"/>
          <p:cNvPicPr>
            <a:picLocks noChangeAspect="1"/>
          </p:cNvPicPr>
          <p:nvPr/>
        </p:nvPicPr>
        <p:blipFill>
          <a:blip r:embed="rId2"/>
          <a:stretch>
            <a:fillRect/>
          </a:stretch>
        </p:blipFill>
        <p:spPr>
          <a:xfrm>
            <a:off x="6631215" y="1934028"/>
            <a:ext cx="1600200" cy="723900"/>
          </a:xfrm>
          <a:prstGeom prst="rect">
            <a:avLst/>
          </a:prstGeom>
        </p:spPr>
      </p:pic>
      <p:pic>
        <p:nvPicPr>
          <p:cNvPr id="5" name="Imagen 4"/>
          <p:cNvPicPr>
            <a:picLocks noChangeAspect="1"/>
          </p:cNvPicPr>
          <p:nvPr/>
        </p:nvPicPr>
        <p:blipFill>
          <a:blip r:embed="rId3"/>
          <a:stretch>
            <a:fillRect/>
          </a:stretch>
        </p:blipFill>
        <p:spPr>
          <a:xfrm>
            <a:off x="6631215" y="3141433"/>
            <a:ext cx="4267200" cy="749300"/>
          </a:xfrm>
          <a:prstGeom prst="rect">
            <a:avLst/>
          </a:prstGeom>
        </p:spPr>
      </p:pic>
      <p:pic>
        <p:nvPicPr>
          <p:cNvPr id="6" name="Imagen 5"/>
          <p:cNvPicPr>
            <a:picLocks noChangeAspect="1"/>
          </p:cNvPicPr>
          <p:nvPr/>
        </p:nvPicPr>
        <p:blipFill>
          <a:blip r:embed="rId4"/>
          <a:stretch>
            <a:fillRect/>
          </a:stretch>
        </p:blipFill>
        <p:spPr>
          <a:xfrm>
            <a:off x="6631215" y="4330696"/>
            <a:ext cx="3302000" cy="787400"/>
          </a:xfrm>
          <a:prstGeom prst="rect">
            <a:avLst/>
          </a:prstGeom>
        </p:spPr>
      </p:pic>
    </p:spTree>
    <p:extLst>
      <p:ext uri="{BB962C8B-B14F-4D97-AF65-F5344CB8AC3E}">
        <p14:creationId xmlns:p14="http://schemas.microsoft.com/office/powerpoint/2010/main" val="168995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TEOREMA 1: LEY DE ABSORCIÓN.</a:t>
            </a:r>
          </a:p>
          <a:p>
            <a:pPr marL="0" indent="0" algn="just">
              <a:buNone/>
            </a:pPr>
            <a:endParaRPr lang="es-ES" dirty="0" smtClean="0"/>
          </a:p>
          <a:p>
            <a:pPr marL="0" indent="0" algn="just">
              <a:buNone/>
            </a:pPr>
            <a:endParaRPr lang="es-ES" dirty="0" smtClean="0"/>
          </a:p>
          <a:p>
            <a:pPr marL="0" indent="0" algn="just">
              <a:buNone/>
            </a:pPr>
            <a:endParaRPr lang="es-ES" dirty="0" smtClean="0"/>
          </a:p>
          <a:p>
            <a:pPr marL="0" indent="0" algn="just">
              <a:buNone/>
            </a:pPr>
            <a:endParaRPr lang="es-ES" dirty="0" smtClean="0"/>
          </a:p>
          <a:p>
            <a:pPr algn="just"/>
            <a:r>
              <a:rPr lang="es-ES" dirty="0"/>
              <a:t>TEOREMA </a:t>
            </a:r>
            <a:r>
              <a:rPr lang="es-ES" dirty="0" smtClean="0"/>
              <a:t>2:</a:t>
            </a:r>
            <a:endParaRPr lang="es-ES" dirty="0"/>
          </a:p>
          <a:p>
            <a:pPr marL="0" indent="0" algn="just">
              <a:buNone/>
            </a:pPr>
            <a:endParaRPr lang="es-ES" dirty="0" smtClean="0"/>
          </a:p>
          <a:p>
            <a:pPr marL="0" indent="0" algn="just">
              <a:buNone/>
            </a:pPr>
            <a:endParaRPr lang="es-ES" dirty="0" smtClean="0"/>
          </a:p>
        </p:txBody>
      </p:sp>
      <p:pic>
        <p:nvPicPr>
          <p:cNvPr id="4" name="Imagen 3"/>
          <p:cNvPicPr>
            <a:picLocks noChangeAspect="1"/>
          </p:cNvPicPr>
          <p:nvPr/>
        </p:nvPicPr>
        <p:blipFill>
          <a:blip r:embed="rId2"/>
          <a:stretch>
            <a:fillRect/>
          </a:stretch>
        </p:blipFill>
        <p:spPr>
          <a:xfrm>
            <a:off x="3078843" y="2859314"/>
            <a:ext cx="1854200" cy="431800"/>
          </a:xfrm>
          <a:prstGeom prst="rect">
            <a:avLst/>
          </a:prstGeom>
        </p:spPr>
      </p:pic>
      <p:pic>
        <p:nvPicPr>
          <p:cNvPr id="5" name="Imagen 4"/>
          <p:cNvPicPr>
            <a:picLocks noChangeAspect="1"/>
          </p:cNvPicPr>
          <p:nvPr/>
        </p:nvPicPr>
        <p:blipFill>
          <a:blip r:embed="rId3"/>
          <a:stretch>
            <a:fillRect/>
          </a:stretch>
        </p:blipFill>
        <p:spPr>
          <a:xfrm>
            <a:off x="3186793" y="3519714"/>
            <a:ext cx="1638300" cy="368300"/>
          </a:xfrm>
          <a:prstGeom prst="rect">
            <a:avLst/>
          </a:prstGeom>
        </p:spPr>
      </p:pic>
      <p:pic>
        <p:nvPicPr>
          <p:cNvPr id="6" name="Imagen 5"/>
          <p:cNvPicPr>
            <a:picLocks noChangeAspect="1"/>
          </p:cNvPicPr>
          <p:nvPr/>
        </p:nvPicPr>
        <p:blipFill>
          <a:blip r:embed="rId4"/>
          <a:stretch>
            <a:fillRect/>
          </a:stretch>
        </p:blipFill>
        <p:spPr>
          <a:xfrm>
            <a:off x="3186793" y="4556718"/>
            <a:ext cx="2133600" cy="342900"/>
          </a:xfrm>
          <a:prstGeom prst="rect">
            <a:avLst/>
          </a:prstGeom>
        </p:spPr>
      </p:pic>
      <p:pic>
        <p:nvPicPr>
          <p:cNvPr id="7" name="Imagen 6"/>
          <p:cNvPicPr>
            <a:picLocks noChangeAspect="1"/>
          </p:cNvPicPr>
          <p:nvPr/>
        </p:nvPicPr>
        <p:blipFill>
          <a:blip r:embed="rId5"/>
          <a:stretch>
            <a:fillRect/>
          </a:stretch>
        </p:blipFill>
        <p:spPr>
          <a:xfrm>
            <a:off x="3212193" y="5225422"/>
            <a:ext cx="2082800" cy="533400"/>
          </a:xfrm>
          <a:prstGeom prst="rect">
            <a:avLst/>
          </a:prstGeom>
        </p:spPr>
      </p:pic>
    </p:spTree>
    <p:extLst>
      <p:ext uri="{BB962C8B-B14F-4D97-AF65-F5344CB8AC3E}">
        <p14:creationId xmlns:p14="http://schemas.microsoft.com/office/powerpoint/2010/main" val="188237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a:t>TEOREMA 3: LEYES DE MORGAN.</a:t>
            </a:r>
          </a:p>
          <a:p>
            <a:pPr marL="0" indent="0" algn="just">
              <a:buNone/>
            </a:pPr>
            <a:endParaRPr lang="es-ES" dirty="0" smtClean="0"/>
          </a:p>
          <a:p>
            <a:pPr marL="0" indent="0" algn="just">
              <a:buNone/>
            </a:pPr>
            <a:endParaRPr lang="es-ES"/>
          </a:p>
          <a:p>
            <a:pPr marL="0" indent="0" algn="just">
              <a:buNone/>
            </a:pPr>
            <a:endParaRPr lang="es-ES" dirty="0" smtClean="0"/>
          </a:p>
          <a:p>
            <a:pPr algn="just"/>
            <a:r>
              <a:rPr lang="es-ES" dirty="0" smtClean="0"/>
              <a:t>TEOREMA 4:</a:t>
            </a:r>
            <a:endParaRPr lang="es-ES" dirty="0"/>
          </a:p>
        </p:txBody>
      </p:sp>
      <p:pic>
        <p:nvPicPr>
          <p:cNvPr id="4" name="Imagen 3"/>
          <p:cNvPicPr>
            <a:picLocks noChangeAspect="1"/>
          </p:cNvPicPr>
          <p:nvPr/>
        </p:nvPicPr>
        <p:blipFill>
          <a:blip r:embed="rId2"/>
          <a:stretch>
            <a:fillRect/>
          </a:stretch>
        </p:blipFill>
        <p:spPr>
          <a:xfrm>
            <a:off x="3311071" y="2690585"/>
            <a:ext cx="1651000" cy="838200"/>
          </a:xfrm>
          <a:prstGeom prst="rect">
            <a:avLst/>
          </a:prstGeom>
        </p:spPr>
      </p:pic>
      <p:pic>
        <p:nvPicPr>
          <p:cNvPr id="5" name="Imagen 4"/>
          <p:cNvPicPr>
            <a:picLocks noChangeAspect="1"/>
          </p:cNvPicPr>
          <p:nvPr/>
        </p:nvPicPr>
        <p:blipFill>
          <a:blip r:embed="rId3"/>
          <a:stretch>
            <a:fillRect/>
          </a:stretch>
        </p:blipFill>
        <p:spPr>
          <a:xfrm>
            <a:off x="3311071" y="4275503"/>
            <a:ext cx="2755900" cy="444500"/>
          </a:xfrm>
          <a:prstGeom prst="rect">
            <a:avLst/>
          </a:prstGeom>
        </p:spPr>
      </p:pic>
      <p:pic>
        <p:nvPicPr>
          <p:cNvPr id="6" name="Imagen 5"/>
          <p:cNvPicPr>
            <a:picLocks noChangeAspect="1"/>
          </p:cNvPicPr>
          <p:nvPr/>
        </p:nvPicPr>
        <p:blipFill>
          <a:blip r:embed="rId4"/>
          <a:stretch>
            <a:fillRect/>
          </a:stretch>
        </p:blipFill>
        <p:spPr>
          <a:xfrm>
            <a:off x="3311071" y="5087012"/>
            <a:ext cx="4394200" cy="457200"/>
          </a:xfrm>
          <a:prstGeom prst="rect">
            <a:avLst/>
          </a:prstGeom>
        </p:spPr>
      </p:pic>
    </p:spTree>
    <p:extLst>
      <p:ext uri="{BB962C8B-B14F-4D97-AF65-F5344CB8AC3E}">
        <p14:creationId xmlns:p14="http://schemas.microsoft.com/office/powerpoint/2010/main" val="1193912585"/>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Brizna</Template>
  <TotalTime>526</TotalTime>
  <Words>1116</Words>
  <Application>Microsoft Office PowerPoint</Application>
  <PresentationFormat>Personalizado</PresentationFormat>
  <Paragraphs>154</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Espiral</vt:lpstr>
      <vt:lpstr>Diseño de circuitos con puertas lógicas integradas</vt:lpstr>
      <vt:lpstr>INTRODUCCIÓN</vt:lpstr>
      <vt:lpstr>Primer caso de diseño y resolución.</vt:lpstr>
      <vt:lpstr>Primer caso de diseño y resolución.</vt:lpstr>
      <vt:lpstr>POSTULADOS, PROPIEDADES y TEOREMAS.</vt:lpstr>
      <vt:lpstr>POSTULADOS, PROPIEDADES y TEOREMAS.</vt:lpstr>
      <vt:lpstr>POSTULADOS, PROPIEDADES y TEOREMAS.</vt:lpstr>
      <vt:lpstr>POSTULADOS, PROPIEDADES y TEOREMAS.</vt:lpstr>
      <vt:lpstr>POSTULADOS, PROPIEDADES y TEOREMAS.</vt:lpstr>
      <vt:lpstr>OBTENCIÓN DE LA FUNCIÓN A PARTIR DE LA TABLA DE VERDAD</vt:lpstr>
      <vt:lpstr>OBTENCIÓN DE LA FUNCIÓN A PARTIR DE LA TABLA DE VERDAD</vt:lpstr>
      <vt:lpstr>OBTENCIÓN DE LA FUNCIÓN A PARTIR DE LA TABLA DE VERDAD</vt:lpstr>
      <vt:lpstr>TABLAS DE KARNAUGH</vt:lpstr>
      <vt:lpstr>Segundo caso de diseño y resolución.</vt:lpstr>
      <vt:lpstr>Segundo caso de diseño y resolución.</vt:lpstr>
      <vt:lpstr>Tercer caso de diseño y resolución.</vt:lpstr>
      <vt:lpstr>Tercer caso de diseño y resolución.</vt:lpstr>
      <vt:lpstr>Tercer caso de diseño y resolución.</vt:lpstr>
      <vt:lpstr>Cuarto caso de diseño y resolución.</vt:lpstr>
      <vt:lpstr>Cuarto caso de diseño y resolución.</vt:lpstr>
      <vt:lpstr>Dispositivos NAND y NOR como puertas universales.</vt:lpstr>
      <vt:lpstr>Dispositivos NAND y NOR como puertas universales.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circuitos con puertas lógicas integradas</dc:title>
  <dc:creator>Juan Apellaniz Caño</dc:creator>
  <cp:lastModifiedBy>AulaBt04</cp:lastModifiedBy>
  <cp:revision>39</cp:revision>
  <dcterms:created xsi:type="dcterms:W3CDTF">2015-09-01T21:02:41Z</dcterms:created>
  <dcterms:modified xsi:type="dcterms:W3CDTF">2016-10-19T09:25:12Z</dcterms:modified>
</cp:coreProperties>
</file>