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4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708"/>
  </p:normalViewPr>
  <p:slideViewPr>
    <p:cSldViewPr snapToGrid="0" snapToObjects="1">
      <p:cViewPr varScale="1">
        <p:scale>
          <a:sx n="82" d="100"/>
          <a:sy n="82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</a:t>
            </a:r>
            <a:r>
              <a:rPr lang="es-ES_tradnl" dirty="0" smtClean="0"/>
              <a:t>ÁQUINAS VIRTUALES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VMWare</a:t>
            </a:r>
          </a:p>
          <a:p>
            <a:r>
              <a:rPr lang="es-ES" dirty="0" smtClean="0"/>
              <a:t>Virtual </a:t>
            </a:r>
            <a:r>
              <a:rPr lang="es-ES" dirty="0" smtClean="0"/>
              <a:t>PC – </a:t>
            </a:r>
            <a:r>
              <a:rPr lang="es-ES" dirty="0" err="1" smtClean="0"/>
              <a:t>Hyper</a:t>
            </a:r>
            <a:r>
              <a:rPr lang="es-ES" dirty="0" smtClean="0"/>
              <a:t>-V</a:t>
            </a:r>
            <a:endParaRPr lang="es-ES" dirty="0" smtClean="0"/>
          </a:p>
          <a:p>
            <a:r>
              <a:rPr lang="es-ES" dirty="0" smtClean="0"/>
              <a:t>Virtual Box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ARCHIVOS IMPORTANTES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14110" y="1562099"/>
            <a:ext cx="9237932" cy="4665420"/>
          </a:xfrm>
        </p:spPr>
        <p:txBody>
          <a:bodyPr>
            <a:noAutofit/>
          </a:bodyPr>
          <a:lstStyle/>
          <a:p>
            <a:pPr fontAlgn="base"/>
            <a:r>
              <a:rPr lang="es-ES_tradnl" sz="1800" b="1" dirty="0" smtClean="0"/>
              <a:t>*.LOG</a:t>
            </a:r>
            <a:r>
              <a:rPr lang="es-ES_tradnl" sz="1800" dirty="0" smtClean="0"/>
              <a:t>: es </a:t>
            </a:r>
            <a:r>
              <a:rPr lang="es-ES_tradnl" sz="1800" dirty="0"/>
              <a:t>el archivo que </a:t>
            </a:r>
            <a:r>
              <a:rPr lang="es-ES_tradnl" sz="1800" dirty="0" smtClean="0"/>
              <a:t>guarda un </a:t>
            </a:r>
            <a:r>
              <a:rPr lang="es-ES_tradnl" sz="1800" dirty="0"/>
              <a:t>registro de la actividad </a:t>
            </a:r>
            <a:r>
              <a:rPr lang="es-ES_tradnl" sz="1800" dirty="0" smtClean="0"/>
              <a:t>del software de </a:t>
            </a:r>
            <a:r>
              <a:rPr lang="es-ES_tradnl" sz="1800" dirty="0" err="1" smtClean="0"/>
              <a:t>virtualizaci</a:t>
            </a:r>
            <a:r>
              <a:rPr lang="es-ES" sz="1800" dirty="0" err="1" smtClean="0"/>
              <a:t>ón</a:t>
            </a:r>
            <a:r>
              <a:rPr lang="es-ES" sz="1800" dirty="0" smtClean="0"/>
              <a:t> </a:t>
            </a:r>
            <a:r>
              <a:rPr lang="es-ES_tradnl" sz="1800" dirty="0" err="1" smtClean="0"/>
              <a:t>Vmware</a:t>
            </a:r>
            <a:r>
              <a:rPr lang="es-ES_tradnl" sz="1800" dirty="0" smtClean="0"/>
              <a:t>. Registro de errores.</a:t>
            </a:r>
          </a:p>
          <a:p>
            <a:pPr fontAlgn="base"/>
            <a:r>
              <a:rPr lang="es-ES_tradnl" sz="1800" b="1" dirty="0" smtClean="0"/>
              <a:t>*.NVRAM:</a:t>
            </a:r>
            <a:r>
              <a:rPr lang="es-ES_tradnl" sz="1800" b="1" dirty="0"/>
              <a:t>  </a:t>
            </a:r>
            <a:r>
              <a:rPr lang="es-ES_tradnl" sz="1800" dirty="0" smtClean="0"/>
              <a:t>este </a:t>
            </a:r>
            <a:r>
              <a:rPr lang="es-ES_tradnl" sz="1800" dirty="0"/>
              <a:t>es el archivo que almacena el estado de la BIOS de la máquina virtual.</a:t>
            </a:r>
          </a:p>
          <a:p>
            <a:pPr fontAlgn="base"/>
            <a:r>
              <a:rPr lang="es-ES_tradnl" sz="1800" b="1" dirty="0" smtClean="0"/>
              <a:t>*.VMDK</a:t>
            </a:r>
            <a:r>
              <a:rPr lang="es-ES_tradnl" sz="1800" b="1" dirty="0"/>
              <a:t>:</a:t>
            </a:r>
            <a:r>
              <a:rPr lang="es-ES_tradnl" sz="1800" dirty="0" smtClean="0"/>
              <a:t> </a:t>
            </a:r>
            <a:r>
              <a:rPr lang="es-ES_tradnl" sz="1800" dirty="0"/>
              <a:t>este es un archivo </a:t>
            </a:r>
            <a:r>
              <a:rPr lang="es-ES_tradnl" sz="1800" dirty="0" smtClean="0"/>
              <a:t>del disco duro </a:t>
            </a:r>
            <a:r>
              <a:rPr lang="es-ES_tradnl" sz="1800" dirty="0"/>
              <a:t>virtual que almacena el contenido </a:t>
            </a:r>
            <a:r>
              <a:rPr lang="es-ES_tradnl" sz="1800" dirty="0" smtClean="0"/>
              <a:t>de la VM.</a:t>
            </a:r>
            <a:endParaRPr lang="es-ES_tradnl" sz="1800" dirty="0"/>
          </a:p>
          <a:p>
            <a:pPr fontAlgn="base"/>
            <a:r>
              <a:rPr lang="es-ES_tradnl" sz="1800" dirty="0"/>
              <a:t>Un disco virtual se compone de uno o más archivos *.</a:t>
            </a:r>
            <a:r>
              <a:rPr lang="es-ES_tradnl" sz="1800" dirty="0" err="1"/>
              <a:t>vmdk</a:t>
            </a:r>
            <a:r>
              <a:rPr lang="es-ES_tradnl" sz="1800" dirty="0"/>
              <a:t>. Si ha especificado que el disco virtual se debe dividir en trozos de 2 GB, el número de archivos *.</a:t>
            </a:r>
            <a:r>
              <a:rPr lang="es-ES_tradnl" sz="1800" dirty="0" err="1"/>
              <a:t>vmdk</a:t>
            </a:r>
            <a:r>
              <a:rPr lang="es-ES_tradnl" sz="1800" dirty="0"/>
              <a:t> depende del tamaño del disco virtual. Al agregar datos a un disco virtual, los archivos *.</a:t>
            </a:r>
            <a:r>
              <a:rPr lang="es-ES_tradnl" sz="1800" dirty="0" err="1"/>
              <a:t>vmdk</a:t>
            </a:r>
            <a:r>
              <a:rPr lang="es-ES_tradnl" sz="1800" dirty="0"/>
              <a:t> crecer en tamaño, hasta un máximo de 2 GB cada uno. (Si se especifica que todo el espacio debe ser asignado al crear el disco, estos archivos comienzan en el tamaño máximo y no crecen</a:t>
            </a:r>
            <a:r>
              <a:rPr lang="es-ES_tradnl" sz="1800" dirty="0" smtClean="0"/>
              <a:t>).</a:t>
            </a:r>
            <a:endParaRPr lang="es-ES_tradnl" sz="1800" dirty="0"/>
          </a:p>
        </p:txBody>
      </p:sp>
    </p:spTree>
    <p:extLst>
      <p:ext uri="{BB962C8B-B14F-4D97-AF65-F5344CB8AC3E}">
        <p14:creationId xmlns:p14="http://schemas.microsoft.com/office/powerpoint/2010/main" val="213525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ARCHIVOS IMPORTANTES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79060" y="1751309"/>
            <a:ext cx="9237932" cy="4665420"/>
          </a:xfrm>
        </p:spPr>
        <p:txBody>
          <a:bodyPr>
            <a:noAutofit/>
          </a:bodyPr>
          <a:lstStyle/>
          <a:p>
            <a:pPr fontAlgn="base"/>
            <a:r>
              <a:rPr lang="es-ES_tradnl" sz="1800" b="1" dirty="0" smtClean="0"/>
              <a:t>*.VMEM</a:t>
            </a:r>
            <a:r>
              <a:rPr lang="es-ES_tradnl" sz="1800" b="1" dirty="0"/>
              <a:t>:</a:t>
            </a:r>
            <a:r>
              <a:rPr lang="es-ES_tradnl" sz="1800" dirty="0" smtClean="0"/>
              <a:t> </a:t>
            </a:r>
            <a:r>
              <a:rPr lang="es-ES_tradnl" sz="1800" dirty="0"/>
              <a:t>este archivo sólo existe cuando la máquina virtual está en ejecución, o si la máquina virtual deja de funcionar. </a:t>
            </a:r>
            <a:r>
              <a:rPr lang="es-ES_tradnl" sz="1800" dirty="0" smtClean="0"/>
              <a:t>Básicamente </a:t>
            </a:r>
            <a:r>
              <a:rPr lang="es-ES_tradnl" sz="1800" dirty="0"/>
              <a:t>trabaja con la memoria principal de la máquina.</a:t>
            </a:r>
          </a:p>
          <a:p>
            <a:pPr fontAlgn="base"/>
            <a:r>
              <a:rPr lang="es-ES_tradnl" sz="1800" b="1" dirty="0" smtClean="0"/>
              <a:t>*.VMSS</a:t>
            </a:r>
            <a:r>
              <a:rPr lang="es-ES_tradnl" sz="1800" b="1" dirty="0"/>
              <a:t>:</a:t>
            </a:r>
            <a:r>
              <a:rPr lang="es-ES_tradnl" sz="1800" dirty="0" smtClean="0"/>
              <a:t> </a:t>
            </a:r>
            <a:r>
              <a:rPr lang="es-ES_tradnl" sz="1800" dirty="0"/>
              <a:t>este es el archivo de estado de suspensión, que almacena el estado de una máquina virtual suspendida.</a:t>
            </a:r>
          </a:p>
          <a:p>
            <a:pPr fontAlgn="base"/>
            <a:r>
              <a:rPr lang="es-ES_tradnl" sz="1800" b="1" dirty="0" smtClean="0"/>
              <a:t>*.VMX</a:t>
            </a:r>
            <a:r>
              <a:rPr lang="es-ES_tradnl" sz="1800" b="1" dirty="0"/>
              <a:t>:</a:t>
            </a:r>
            <a:r>
              <a:rPr lang="es-ES_tradnl" sz="1800" dirty="0" smtClean="0"/>
              <a:t> </a:t>
            </a:r>
            <a:r>
              <a:rPr lang="es-ES_tradnl" sz="1800" dirty="0"/>
              <a:t>este es el archivo de configuración </a:t>
            </a:r>
            <a:r>
              <a:rPr lang="es-ES_tradnl" sz="1800" dirty="0" smtClean="0"/>
              <a:t>de la maquina virtual, </a:t>
            </a:r>
            <a:r>
              <a:rPr lang="es-ES_tradnl" sz="1800" dirty="0"/>
              <a:t>que almacena los ajustes seleccionados en el </a:t>
            </a:r>
            <a:r>
              <a:rPr lang="es-ES_tradnl" sz="1800" dirty="0" smtClean="0"/>
              <a:t>Asistente, se guarda en forma de texto.</a:t>
            </a:r>
          </a:p>
          <a:p>
            <a:pPr fontAlgn="base"/>
            <a:r>
              <a:rPr lang="es-ES_tradnl" sz="1800" b="1" dirty="0"/>
              <a:t>.</a:t>
            </a:r>
            <a:r>
              <a:rPr lang="es-ES_tradnl" sz="1800" b="1" dirty="0" smtClean="0"/>
              <a:t>VMXF: </a:t>
            </a:r>
            <a:r>
              <a:rPr lang="es-ES_tradnl" sz="1800" dirty="0" smtClean="0"/>
              <a:t>Este </a:t>
            </a:r>
            <a:r>
              <a:rPr lang="es-ES_tradnl" sz="1800" dirty="0"/>
              <a:t>fichero, editable también, que está en formato XML, incluye información adicional de la máquina </a:t>
            </a:r>
            <a:r>
              <a:rPr lang="es-ES_tradnl" sz="1800" dirty="0" smtClean="0"/>
              <a:t>virtual.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7034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ARCHIVOS IMPORTANTES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74701" y="1562099"/>
            <a:ext cx="9237932" cy="4665420"/>
          </a:xfrm>
        </p:spPr>
        <p:txBody>
          <a:bodyPr>
            <a:noAutofit/>
          </a:bodyPr>
          <a:lstStyle/>
          <a:p>
            <a:pPr fontAlgn="base"/>
            <a:r>
              <a:rPr lang="es-ES_tradnl" sz="1800" b="1" dirty="0" smtClean="0"/>
              <a:t>*.VMSN </a:t>
            </a:r>
            <a:r>
              <a:rPr lang="es-ES_tradnl" sz="1800" b="1" dirty="0"/>
              <a:t>y </a:t>
            </a:r>
            <a:r>
              <a:rPr lang="es-ES_tradnl" sz="1800" b="1" dirty="0" smtClean="0"/>
              <a:t>*.VMSD:</a:t>
            </a:r>
            <a:r>
              <a:rPr lang="es-ES_tradnl" sz="1800" dirty="0" smtClean="0"/>
              <a:t> Cuando </a:t>
            </a:r>
            <a:r>
              <a:rPr lang="es-ES_tradnl" sz="1800" dirty="0"/>
              <a:t>creamos </a:t>
            </a:r>
            <a:r>
              <a:rPr lang="es-ES_tradnl" sz="1800" dirty="0" err="1"/>
              <a:t>snapshot</a:t>
            </a:r>
            <a:r>
              <a:rPr lang="es-ES_tradnl" sz="1800" dirty="0"/>
              <a:t> de la máquina virtual, estos ficheros se crean para mantener el estado de la máquina virtual.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59532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</a:t>
            </a:r>
            <a:r>
              <a:rPr lang="es-ES_tradnl" dirty="0" smtClean="0"/>
              <a:t>ÁQUINAS VIRTUALES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1667" y="2438399"/>
            <a:ext cx="6824000" cy="411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4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</a:t>
            </a:r>
            <a:r>
              <a:rPr lang="es-ES_tradnl" dirty="0" smtClean="0"/>
              <a:t>ÁQUINAS VIRTUALES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514" y="2154213"/>
            <a:ext cx="4932306" cy="45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</a:t>
            </a:r>
            <a:r>
              <a:rPr lang="es-ES_tradnl" dirty="0" smtClean="0"/>
              <a:t>ÁQUINAS VIRTUALES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407" y="2438399"/>
            <a:ext cx="6564520" cy="401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</a:t>
            </a:r>
            <a:r>
              <a:rPr lang="es-ES_tradnl" dirty="0" smtClean="0"/>
              <a:t>ÁQUINAS VIRTUALES - DEFINICIÓN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</a:t>
            </a:r>
            <a:r>
              <a:rPr lang="es-ES" dirty="0" smtClean="0"/>
              <a:t>na</a:t>
            </a:r>
            <a:r>
              <a:rPr lang="es-ES" dirty="0"/>
              <a:t> </a:t>
            </a:r>
            <a:r>
              <a:rPr lang="es-ES" b="1" dirty="0"/>
              <a:t>máquina virtual</a:t>
            </a:r>
            <a:r>
              <a:rPr lang="es-ES" dirty="0"/>
              <a:t> es un </a:t>
            </a:r>
            <a:r>
              <a:rPr lang="es-ES" dirty="0" smtClean="0"/>
              <a:t>software que </a:t>
            </a:r>
            <a:r>
              <a:rPr lang="es-ES" dirty="0" smtClean="0"/>
              <a:t>simula </a:t>
            </a:r>
            <a:r>
              <a:rPr lang="es-ES" dirty="0" smtClean="0"/>
              <a:t>un ordenador y </a:t>
            </a:r>
            <a:r>
              <a:rPr lang="es-ES" dirty="0"/>
              <a:t>puede ejecutar programas como si fuese </a:t>
            </a:r>
            <a:r>
              <a:rPr lang="es-ES" dirty="0" smtClean="0"/>
              <a:t>un ordenador real y se adapta a cualquier </a:t>
            </a:r>
            <a:r>
              <a:rPr lang="es-ES" dirty="0" smtClean="0"/>
              <a:t>hardware de que disponga la máquina real.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97596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</a:t>
            </a:r>
            <a:r>
              <a:rPr lang="es-ES_tradnl" dirty="0" smtClean="0"/>
              <a:t>ÁQUINAS VIRTUALES - CARACTERÍSTICAS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 smtClean="0"/>
              <a:t>Usa el hardware de la </a:t>
            </a:r>
            <a:r>
              <a:rPr lang="es-ES_tradnl" dirty="0" smtClean="0"/>
              <a:t>máquina </a:t>
            </a:r>
            <a:r>
              <a:rPr lang="es-ES_tradnl" dirty="0" smtClean="0"/>
              <a:t>real, lo comparte con las diferentes máquinas virtuales.</a:t>
            </a:r>
          </a:p>
          <a:p>
            <a:r>
              <a:rPr lang="es-ES_tradnl" dirty="0" smtClean="0"/>
              <a:t>Las máquinas virtuales se pueden mover de un ordenador </a:t>
            </a:r>
            <a:r>
              <a:rPr lang="es-ES_tradnl" dirty="0" smtClean="0"/>
              <a:t>real a otro con distinto hardware, con una compatibilidad del 100%.</a:t>
            </a:r>
          </a:p>
          <a:p>
            <a:r>
              <a:rPr lang="es-ES_tradnl" dirty="0" smtClean="0"/>
              <a:t>Esto se consigue gracias a la simulación de la capa </a:t>
            </a:r>
            <a:r>
              <a:rPr lang="es-ES_tradnl" dirty="0" err="1" smtClean="0"/>
              <a:t>kernel</a:t>
            </a:r>
            <a:r>
              <a:rPr lang="es-ES_tradnl" dirty="0" smtClean="0"/>
              <a:t> </a:t>
            </a:r>
            <a:r>
              <a:rPr lang="es-ES_tradnl" dirty="0" smtClean="0"/>
              <a:t>y capa HAL. Estas capas se </a:t>
            </a:r>
            <a:r>
              <a:rPr lang="es-ES_tradnl" dirty="0"/>
              <a:t>puede definir como el corazón </a:t>
            </a:r>
            <a:r>
              <a:rPr lang="es-ES_tradnl" dirty="0" smtClean="0"/>
              <a:t>del sistema </a:t>
            </a:r>
            <a:r>
              <a:rPr lang="es-ES_tradnl" dirty="0"/>
              <a:t>operativo. </a:t>
            </a:r>
            <a:r>
              <a:rPr lang="es-ES_tradnl" dirty="0" smtClean="0"/>
              <a:t>Son las encargadas </a:t>
            </a:r>
            <a:r>
              <a:rPr lang="es-ES_tradnl" dirty="0"/>
              <a:t>de que el software y el hardware de tu ordenador puedan trabajar </a:t>
            </a:r>
            <a:r>
              <a:rPr lang="es-ES_tradnl" dirty="0" smtClean="0"/>
              <a:t>juntos</a:t>
            </a:r>
            <a:r>
              <a:rPr lang="es-ES_tradnl" dirty="0"/>
              <a:t> </a:t>
            </a:r>
            <a:r>
              <a:rPr lang="es-ES_tradnl" dirty="0" smtClean="0"/>
              <a:t>y puedan comunicarse (unirse), podemos simplificar </a:t>
            </a:r>
            <a:r>
              <a:rPr lang="es-ES_tradnl" dirty="0" smtClean="0"/>
              <a:t>diciendo </a:t>
            </a:r>
            <a:r>
              <a:rPr lang="es-ES_tradnl" dirty="0" smtClean="0"/>
              <a:t>que son los drivers</a:t>
            </a:r>
            <a:r>
              <a:rPr lang="es-ES_tradnl" dirty="0" smtClean="0"/>
              <a:t>.</a:t>
            </a:r>
          </a:p>
          <a:p>
            <a:r>
              <a:rPr lang="es-ES_tradnl" dirty="0"/>
              <a:t>CAPA HAL</a:t>
            </a:r>
            <a:r>
              <a:rPr lang="es-ES_tradnl" dirty="0" smtClean="0"/>
              <a:t>: La </a:t>
            </a:r>
            <a:r>
              <a:rPr lang="es-ES_tradnl" dirty="0"/>
              <a:t>capa de abstracción de hardware (en inglés, Hardware </a:t>
            </a:r>
            <a:r>
              <a:rPr lang="es-ES_tradnl" dirty="0" err="1"/>
              <a:t>Abstraction</a:t>
            </a:r>
            <a:r>
              <a:rPr lang="es-ES_tradnl" dirty="0"/>
              <a:t> </a:t>
            </a:r>
            <a:r>
              <a:rPr lang="es-ES_tradnl" dirty="0" err="1"/>
              <a:t>Layer</a:t>
            </a:r>
            <a:r>
              <a:rPr lang="es-ES_tradnl" dirty="0"/>
              <a:t> o HAL) es un elemento del sistema operativo que funciona como una </a:t>
            </a:r>
            <a:r>
              <a:rPr lang="es-ES_tradnl" dirty="0" smtClean="0"/>
              <a:t>interfaz – software intermedio </a:t>
            </a:r>
            <a:r>
              <a:rPr lang="es-ES_tradnl" dirty="0"/>
              <a:t>entre el software y el hardware del </a:t>
            </a:r>
            <a:r>
              <a:rPr lang="es-ES_tradnl" dirty="0" smtClean="0"/>
              <a:t>sistema</a:t>
            </a:r>
            <a:r>
              <a:rPr lang="es-ES_tradnl" dirty="0"/>
              <a:t> </a:t>
            </a:r>
            <a:r>
              <a:rPr lang="es-ES_tradnl" dirty="0" smtClean="0"/>
              <a:t>para que las aplicaciones funcionen. </a:t>
            </a:r>
            <a:r>
              <a:rPr lang="es-ES_tradnl" dirty="0"/>
              <a:t>Cuando se emplea una HAL, las aplicaciones no acceden directamente al hardware sino que lo hacen a la capa abstracta provista por la </a:t>
            </a:r>
            <a:r>
              <a:rPr lang="es-ES_tradnl" dirty="0" smtClean="0"/>
              <a:t>HAL.</a:t>
            </a:r>
          </a:p>
          <a:p>
            <a:r>
              <a:rPr lang="es-ES_tradnl" dirty="0" smtClean="0"/>
              <a:t>CAPA </a:t>
            </a:r>
            <a:r>
              <a:rPr lang="es-ES_tradnl" dirty="0"/>
              <a:t>KERNEL: El </a:t>
            </a:r>
            <a:r>
              <a:rPr lang="es-ES_tradnl" dirty="0" err="1"/>
              <a:t>Kernel</a:t>
            </a:r>
            <a:r>
              <a:rPr lang="es-ES_tradnl" dirty="0"/>
              <a:t> </a:t>
            </a:r>
            <a:r>
              <a:rPr lang="es-ES_tradnl" dirty="0" err="1"/>
              <a:t>ó</a:t>
            </a:r>
            <a:r>
              <a:rPr lang="es-ES_tradnl" dirty="0"/>
              <a:t> núcleo, es un software que constituye una parte fundamental del sistema operativo. Es el principal responsable de facilitar a los distintos programas acceso </a:t>
            </a:r>
            <a:r>
              <a:rPr lang="es-ES_tradnl" dirty="0" smtClean="0"/>
              <a:t>al </a:t>
            </a:r>
            <a:r>
              <a:rPr lang="es-ES_tradnl" dirty="0"/>
              <a:t>hardware </a:t>
            </a:r>
            <a:r>
              <a:rPr lang="es-ES_tradnl" dirty="0" smtClean="0"/>
              <a:t>del ordenador, es </a:t>
            </a:r>
            <a:r>
              <a:rPr lang="es-ES_tradnl" dirty="0"/>
              <a:t>el encargado de gestionar </a:t>
            </a:r>
            <a:r>
              <a:rPr lang="es-ES_tradnl" dirty="0" smtClean="0"/>
              <a:t>recursos, </a:t>
            </a:r>
            <a:r>
              <a:rPr lang="es-ES_tradnl" dirty="0"/>
              <a:t>también se encarga de decidir qué programa podrá hacer uso de un dispositivo de hardware y durante cuánto tiempo, lo que se conoce como multiplexado. Acceder al hardware directamente puede ser realmente complejo, por lo que </a:t>
            </a:r>
            <a:r>
              <a:rPr lang="es-ES_tradnl" dirty="0" smtClean="0"/>
              <a:t>el </a:t>
            </a:r>
            <a:r>
              <a:rPr lang="es-ES_tradnl" dirty="0" err="1" smtClean="0"/>
              <a:t>kernel</a:t>
            </a:r>
            <a:r>
              <a:rPr lang="es-ES_tradnl" dirty="0" smtClean="0"/>
              <a:t> suelen </a:t>
            </a:r>
            <a:r>
              <a:rPr lang="es-ES_tradnl" dirty="0"/>
              <a:t>implementar una serie de abstracciones del </a:t>
            </a:r>
            <a:r>
              <a:rPr lang="es-ES_tradnl" dirty="0" smtClean="0"/>
              <a:t>hardware – capa HAL. </a:t>
            </a:r>
            <a:r>
              <a:rPr lang="es-ES_tradnl" dirty="0"/>
              <a:t>Esto permite esconder la complejidad, y proporciona una interfaz limpia y uniforme al hardware subyacente, lo que facilita su uso al programador</a:t>
            </a:r>
            <a:r>
              <a:rPr lang="es-ES_tradnl" dirty="0" smtClean="0"/>
              <a:t>.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7606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</a:t>
            </a:r>
            <a:r>
              <a:rPr lang="es-ES_tradnl" dirty="0" smtClean="0"/>
              <a:t>ÁQUINAS VIRTUALES - CARACTERÍSTICAS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C</a:t>
            </a:r>
            <a:r>
              <a:rPr lang="es-ES_tradnl" dirty="0" smtClean="0"/>
              <a:t>onvertir </a:t>
            </a:r>
            <a:r>
              <a:rPr lang="es-ES_tradnl" dirty="0" smtClean="0"/>
              <a:t>máquinas reales a máquinas </a:t>
            </a:r>
            <a:r>
              <a:rPr lang="es-ES_tradnl" dirty="0" smtClean="0"/>
              <a:t>virtuales y viceversa.</a:t>
            </a:r>
          </a:p>
          <a:p>
            <a:r>
              <a:rPr lang="es-ES_tradnl" dirty="0" smtClean="0"/>
              <a:t>El software de virtualización gestiona el uso del hardware de las máquinas virtuales, es decir, balancea la carga de trabajo del hardware de las diferentes MV y el host.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9808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</a:t>
            </a:r>
            <a:r>
              <a:rPr lang="es-ES_tradnl" dirty="0" smtClean="0"/>
              <a:t>ÁQUINAS VIRTUALES - VENTAJAS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COMPATIBILIDAD DE HARDWARE: </a:t>
            </a:r>
            <a:r>
              <a:rPr lang="es-ES" dirty="0" smtClean="0"/>
              <a:t>Si se rompe o se queda obsoleto el ordenador real (hardware) donde tienes almacenadas las MV, compras otro equipo con distinto hardware y puedes volverlas a arrancar. Sin problemas de drivers ni tener que instalar el sistema operativo ni los programas.</a:t>
            </a:r>
          </a:p>
          <a:p>
            <a:r>
              <a:rPr lang="es-ES" dirty="0" smtClean="0"/>
              <a:t>REALIZAR COPIAS DE SEGURIDAD CON FACILIDAD: Las m</a:t>
            </a:r>
            <a:r>
              <a:rPr lang="es-ES_tradnl" dirty="0" err="1" smtClean="0"/>
              <a:t>áquinas</a:t>
            </a:r>
            <a:r>
              <a:rPr lang="es-ES_tradnl" dirty="0" smtClean="0"/>
              <a:t> virtuales son un archivo o varios que se pueden copiar en un disco </a:t>
            </a:r>
            <a:r>
              <a:rPr lang="es-ES_tradnl" dirty="0" smtClean="0"/>
              <a:t>duro, aunque </a:t>
            </a:r>
            <a:r>
              <a:rPr lang="es-ES_tradnl" dirty="0" smtClean="0"/>
              <a:t>la MV esté encendida.</a:t>
            </a:r>
          </a:p>
          <a:p>
            <a:r>
              <a:rPr lang="es-ES_tradnl" dirty="0" smtClean="0"/>
              <a:t>CONVERTIR MÁQUINAS REALES A </a:t>
            </a:r>
            <a:r>
              <a:rPr lang="es-ES_tradnl" dirty="0" smtClean="0"/>
              <a:t>VIRTUALES Y VICEVERSA.</a:t>
            </a:r>
          </a:p>
          <a:p>
            <a:r>
              <a:rPr lang="es-ES_tradnl" dirty="0" smtClean="0"/>
              <a:t>FUNCIONAN MÁS RÁPIDO QUE LA MÁQUINA REAL.</a:t>
            </a:r>
          </a:p>
          <a:p>
            <a:r>
              <a:rPr lang="es-ES_tradnl" dirty="0" smtClean="0"/>
              <a:t>MOVILIDAD DE LA MÁQUINA VIRTUAL.</a:t>
            </a:r>
          </a:p>
          <a:p>
            <a:r>
              <a:rPr lang="es-ES_tradnl" dirty="0" smtClean="0"/>
              <a:t>POSIBILIDAD DE VARIOS SISTEMAS OPERATIVOS EJECUTANDOSE A LA VEZ.</a:t>
            </a:r>
          </a:p>
          <a:p>
            <a:r>
              <a:rPr lang="es-ES_tradnl" dirty="0" smtClean="0"/>
              <a:t>REDUCIR COSTES: NO COMPRAR TANTOS ORDENADORES, CONSUMO DE ENERGIA Y MANTTENIMIENTO DE LOS MISMOS.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80220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</a:t>
            </a:r>
            <a:r>
              <a:rPr lang="es-ES_tradnl" dirty="0" smtClean="0"/>
              <a:t>ÁQUINAS VIRTUALES - DESVENTAJAS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TODO EN UNA MÁQUINA: Como todas las máquinas virtuales están en una única máquina real, si se rompe dicha máquina real nos puede generar de forma temporal un error más grave.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08960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96</TotalTime>
  <Words>708</Words>
  <Application>Microsoft Macintosh PowerPoint</Application>
  <PresentationFormat>Panorámica</PresentationFormat>
  <Paragraphs>40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Corbel</vt:lpstr>
      <vt:lpstr>Arial</vt:lpstr>
      <vt:lpstr>Parallax</vt:lpstr>
      <vt:lpstr>MÁQUINAS VIRTUALES</vt:lpstr>
      <vt:lpstr>MÁQUINAS VIRTUALES</vt:lpstr>
      <vt:lpstr>MÁQUINAS VIRTUALES</vt:lpstr>
      <vt:lpstr>MÁQUINAS VIRTUALES</vt:lpstr>
      <vt:lpstr>MÁQUINAS VIRTUALES - DEFINICIÓN</vt:lpstr>
      <vt:lpstr>MÁQUINAS VIRTUALES - CARACTERÍSTICAS</vt:lpstr>
      <vt:lpstr>MÁQUINAS VIRTUALES - CARACTERÍSTICAS</vt:lpstr>
      <vt:lpstr>MÁQUINAS VIRTUALES - VENTAJAS</vt:lpstr>
      <vt:lpstr>MÁQUINAS VIRTUALES - DESVENTAJAS</vt:lpstr>
      <vt:lpstr>ARCHIVOS IMPORTANTES</vt:lpstr>
      <vt:lpstr>ARCHIVOS IMPORTANTES</vt:lpstr>
      <vt:lpstr>ARCHIVOS IMPORTANTES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MÁQUINAS VIRTUALES</dc:title>
  <dc:creator>Usuario de Microsoft Office</dc:creator>
  <cp:lastModifiedBy>Juan Apellaniz Caño</cp:lastModifiedBy>
  <cp:revision>13</cp:revision>
  <dcterms:created xsi:type="dcterms:W3CDTF">2015-03-18T18:43:56Z</dcterms:created>
  <dcterms:modified xsi:type="dcterms:W3CDTF">2017-01-24T14:06:43Z</dcterms:modified>
</cp:coreProperties>
</file>