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sldIdLst>
    <p:sldId id="256" r:id="rId2"/>
    <p:sldId id="257" r:id="rId3"/>
    <p:sldId id="266" r:id="rId4"/>
    <p:sldId id="258" r:id="rId5"/>
    <p:sldId id="259" r:id="rId6"/>
    <p:sldId id="260" r:id="rId7"/>
    <p:sldId id="261" r:id="rId8"/>
    <p:sldId id="265" r:id="rId9"/>
    <p:sldId id="262" r:id="rId10"/>
    <p:sldId id="263"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010"/>
    <p:restoredTop sz="94495"/>
  </p:normalViewPr>
  <p:slideViewPr>
    <p:cSldViewPr snapToGrid="0" snapToObjects="1">
      <p:cViewPr>
        <p:scale>
          <a:sx n="100" d="100"/>
          <a:sy n="100" d="100"/>
        </p:scale>
        <p:origin x="-256" y="-3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s-ES_tradnl" smtClean="0"/>
              <a:t>Clic para editar título</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_tradnl" smtClean="0"/>
              <a:t>Haga clic para modificar el estilo de subtítulo del patrón</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5/3/17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‹Nr.›</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 para editar título</a:t>
            </a:r>
            <a:endParaRPr lang="en-US" dirty="0"/>
          </a:p>
        </p:txBody>
      </p:sp>
      <p:sp>
        <p:nvSpPr>
          <p:cNvPr id="3" name="Vertical Text Placeholder 2"/>
          <p:cNvSpPr>
            <a:spLocks noGrp="1"/>
          </p:cNvSpPr>
          <p:nvPr>
            <p:ph type="body" orient="vert" idx="1"/>
          </p:nvPr>
        </p:nvSpPr>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5/3/17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s-ES_tradnl" smtClean="0"/>
              <a:t>Clic para editar título</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5/3/17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 para editar título</a:t>
            </a:r>
            <a:endParaRPr lang="en-US" dirty="0"/>
          </a:p>
        </p:txBody>
      </p:sp>
      <p:sp>
        <p:nvSpPr>
          <p:cNvPr id="3" name="Content Placeholder 2"/>
          <p:cNvSpPr>
            <a:spLocks noGrp="1"/>
          </p:cNvSpPr>
          <p:nvPr>
            <p:ph idx="1"/>
          </p:nvPr>
        </p:nvSpPr>
        <p:spPr/>
        <p:txBody>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5/3/17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s-ES_tradnl" smtClean="0"/>
              <a:t>Clic para editar título</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_tradnl" smtClean="0"/>
              <a:t>Haga clic para modificar el estilo de texto del patrón</a:t>
            </a:r>
          </a:p>
        </p:txBody>
      </p:sp>
      <p:sp>
        <p:nvSpPr>
          <p:cNvPr id="7" name="Date Placeholder 6"/>
          <p:cNvSpPr>
            <a:spLocks noGrp="1"/>
          </p:cNvSpPr>
          <p:nvPr>
            <p:ph type="dt" sz="half" idx="10"/>
          </p:nvPr>
        </p:nvSpPr>
        <p:spPr/>
        <p:txBody>
          <a:bodyPr/>
          <a:lstStyle/>
          <a:p>
            <a:fld id="{1160EA64-D806-43AC-9DF2-F8C432F32B4C}" type="datetimeFigureOut">
              <a:rPr lang="en-US" dirty="0"/>
              <a:t>5/3/17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‹Nr.›</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 para editar título</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5/3/17</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4" name="Content Placeholder 3"/>
          <p:cNvSpPr>
            <a:spLocks noGrp="1"/>
          </p:cNvSpPr>
          <p:nvPr>
            <p:ph sz="half" idx="2"/>
          </p:nvPr>
        </p:nvSpPr>
        <p:spPr>
          <a:xfrm>
            <a:off x="1583436" y="3143250"/>
            <a:ext cx="4270248" cy="2596776"/>
          </a:xfrm>
        </p:spPr>
        <p:txBody>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7" name="Date Placeholder 6"/>
          <p:cNvSpPr>
            <a:spLocks noGrp="1"/>
          </p:cNvSpPr>
          <p:nvPr>
            <p:ph type="dt" sz="half" idx="10"/>
          </p:nvPr>
        </p:nvSpPr>
        <p:spPr/>
        <p:txBody>
          <a:bodyPr/>
          <a:lstStyle/>
          <a:p>
            <a:fld id="{4F7D4976-E339-4826-83B7-FBD03F55ECF8}" type="datetimeFigureOut">
              <a:rPr lang="en-US" dirty="0"/>
              <a:t>5/3/17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‹Nr.›</a:t>
            </a:fld>
            <a:endParaRPr lang="en-US" dirty="0"/>
          </a:p>
        </p:txBody>
      </p:sp>
      <p:sp>
        <p:nvSpPr>
          <p:cNvPr id="10" name="Title 9"/>
          <p:cNvSpPr>
            <a:spLocks noGrp="1"/>
          </p:cNvSpPr>
          <p:nvPr>
            <p:ph type="title"/>
          </p:nvPr>
        </p:nvSpPr>
        <p:spPr/>
        <p:txBody>
          <a:bodyPr/>
          <a:lstStyle/>
          <a:p>
            <a:r>
              <a:rPr lang="es-ES_tradnl" smtClean="0"/>
              <a:t>Clic para editar título</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 para editar título</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5/3/17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5/3/17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s-ES_tradnl" smtClean="0"/>
              <a:t>Clic para editar título</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_tradnl" smtClean="0"/>
              <a:t>Haga clic para modificar el estilo de texto del patrón</a:t>
            </a:r>
          </a:p>
        </p:txBody>
      </p:sp>
      <p:sp>
        <p:nvSpPr>
          <p:cNvPr id="9" name="Date Placeholder 8"/>
          <p:cNvSpPr>
            <a:spLocks noGrp="1"/>
          </p:cNvSpPr>
          <p:nvPr>
            <p:ph type="dt" sz="half" idx="10"/>
          </p:nvPr>
        </p:nvSpPr>
        <p:spPr/>
        <p:txBody>
          <a:bodyPr/>
          <a:lstStyle/>
          <a:p>
            <a:fld id="{D1BE4249-C0D0-4B06-8692-E8BB871AF643}" type="datetimeFigureOut">
              <a:rPr lang="en-US" dirty="0"/>
              <a:t>5/3/17</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s-ES_tradnl" smtClean="0"/>
              <a:t>Clic para editar título</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_tradnl" smtClean="0"/>
              <a:t>Arrastre la imagen al marcador de posición o haga clic en el icono para agregarla</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_tradnl" smtClean="0"/>
              <a:t>Haga clic para modificar el estilo de texto del patrón</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5/3/17</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s-ES_tradnl" smtClean="0"/>
              <a:t>Clic para editar título</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5/3/17</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‹Nr.›</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_tradnl" dirty="0" err="1" smtClean="0"/>
              <a:t>PROTOCOLo</a:t>
            </a:r>
            <a:r>
              <a:rPr lang="es-ES_tradnl" dirty="0" smtClean="0"/>
              <a:t> DE ENRUTAMIENTO</a:t>
            </a:r>
            <a:endParaRPr lang="es-ES_tradnl" dirty="0"/>
          </a:p>
        </p:txBody>
      </p:sp>
      <p:sp>
        <p:nvSpPr>
          <p:cNvPr id="3" name="Subtítulo 2"/>
          <p:cNvSpPr>
            <a:spLocks noGrp="1"/>
          </p:cNvSpPr>
          <p:nvPr>
            <p:ph type="subTitle" idx="1"/>
          </p:nvPr>
        </p:nvSpPr>
        <p:spPr/>
        <p:txBody>
          <a:bodyPr/>
          <a:lstStyle/>
          <a:p>
            <a:endParaRPr lang="es-ES_tradnl"/>
          </a:p>
        </p:txBody>
      </p:sp>
    </p:spTree>
    <p:extLst>
      <p:ext uri="{BB962C8B-B14F-4D97-AF65-F5344CB8AC3E}">
        <p14:creationId xmlns:p14="http://schemas.microsoft.com/office/powerpoint/2010/main" val="6900313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¿TIPOS DE PROTOCOLOS?</a:t>
            </a:r>
            <a:endParaRPr lang="es-ES_tradnl" dirty="0"/>
          </a:p>
        </p:txBody>
      </p:sp>
      <p:sp>
        <p:nvSpPr>
          <p:cNvPr id="3" name="Marcador de contenido 2"/>
          <p:cNvSpPr>
            <a:spLocks noGrp="1"/>
          </p:cNvSpPr>
          <p:nvPr>
            <p:ph idx="1"/>
          </p:nvPr>
        </p:nvSpPr>
        <p:spPr/>
        <p:txBody>
          <a:bodyPr>
            <a:normAutofit/>
          </a:bodyPr>
          <a:lstStyle/>
          <a:p>
            <a:pPr lvl="1"/>
            <a:endParaRPr lang="es-ES_tradnl" dirty="0" smtClean="0"/>
          </a:p>
          <a:p>
            <a:r>
              <a:rPr lang="es-ES_tradnl" dirty="0" smtClean="0"/>
              <a:t>PROTOCOLOS DE ENRUTAMIENTO DE ESTADO DEL ENLACE:</a:t>
            </a:r>
          </a:p>
          <a:p>
            <a:pPr lvl="1"/>
            <a:r>
              <a:rPr lang="es-ES_tradnl" dirty="0" smtClean="0"/>
              <a:t>OSPF (Open </a:t>
            </a:r>
            <a:r>
              <a:rPr lang="es-ES_tradnl" dirty="0" err="1" smtClean="0"/>
              <a:t>Shortest</a:t>
            </a:r>
            <a:r>
              <a:rPr lang="es-ES_tradnl" dirty="0" smtClean="0"/>
              <a:t> </a:t>
            </a:r>
            <a:r>
              <a:rPr lang="es-ES_tradnl" dirty="0" err="1" smtClean="0"/>
              <a:t>Path</a:t>
            </a:r>
            <a:r>
              <a:rPr lang="es-ES_tradnl" dirty="0" smtClean="0"/>
              <a:t> </a:t>
            </a:r>
            <a:r>
              <a:rPr lang="es-ES_tradnl" dirty="0" err="1" smtClean="0"/>
              <a:t>First</a:t>
            </a:r>
            <a:r>
              <a:rPr lang="es-ES_tradnl" dirty="0" smtClean="0"/>
              <a:t>):</a:t>
            </a:r>
          </a:p>
          <a:p>
            <a:pPr lvl="2"/>
            <a:r>
              <a:rPr lang="es-ES_tradnl" dirty="0" smtClean="0"/>
              <a:t>Envío del paquete de información se envía por la ruta más corta de todas las disponibles que requiere un número menor de saltos.</a:t>
            </a:r>
          </a:p>
          <a:p>
            <a:pPr lvl="2"/>
            <a:r>
              <a:rPr lang="es-ES_tradnl" dirty="0" smtClean="0"/>
              <a:t>Es muy común en las LAN y </a:t>
            </a:r>
            <a:r>
              <a:rPr lang="es-ES_tradnl" dirty="0" err="1" smtClean="0"/>
              <a:t>routers</a:t>
            </a:r>
            <a:r>
              <a:rPr lang="es-ES_tradnl" dirty="0" smtClean="0"/>
              <a:t> internos.</a:t>
            </a:r>
          </a:p>
          <a:p>
            <a:pPr lvl="2"/>
            <a:r>
              <a:rPr lang="es-ES_tradnl" dirty="0" smtClean="0"/>
              <a:t>Inicialmente se introdujo como mejora del RIP y puede convivir con él.</a:t>
            </a:r>
          </a:p>
          <a:p>
            <a:pPr lvl="2"/>
            <a:r>
              <a:rPr lang="es-ES_tradnl" dirty="0" smtClean="0"/>
              <a:t>Supera la limitación de los 15 saltos.</a:t>
            </a:r>
          </a:p>
        </p:txBody>
      </p:sp>
    </p:spTree>
    <p:extLst>
      <p:ext uri="{BB962C8B-B14F-4D97-AF65-F5344CB8AC3E}">
        <p14:creationId xmlns:p14="http://schemas.microsoft.com/office/powerpoint/2010/main" val="17622559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¿TIPOS DE PROTOCOLOS?</a:t>
            </a:r>
            <a:endParaRPr lang="es-ES_tradnl" dirty="0"/>
          </a:p>
        </p:txBody>
      </p:sp>
      <p:sp>
        <p:nvSpPr>
          <p:cNvPr id="3" name="Marcador de contenido 2"/>
          <p:cNvSpPr>
            <a:spLocks noGrp="1"/>
          </p:cNvSpPr>
          <p:nvPr>
            <p:ph idx="1"/>
          </p:nvPr>
        </p:nvSpPr>
        <p:spPr/>
        <p:txBody>
          <a:bodyPr>
            <a:normAutofit fontScale="62500" lnSpcReduction="20000"/>
          </a:bodyPr>
          <a:lstStyle/>
          <a:p>
            <a:pPr lvl="1"/>
            <a:endParaRPr lang="es-ES_tradnl" dirty="0" smtClean="0"/>
          </a:p>
          <a:p>
            <a:r>
              <a:rPr lang="es-ES_tradnl" dirty="0" smtClean="0"/>
              <a:t>VECTOR DISTANCIA VS ESTADO DE ENLACE:</a:t>
            </a:r>
          </a:p>
          <a:p>
            <a:r>
              <a:rPr lang="es-ES_tradnl" dirty="0"/>
              <a:t>Ancho de banda. </a:t>
            </a:r>
            <a:r>
              <a:rPr lang="es-ES_tradnl" dirty="0" smtClean="0"/>
              <a:t>Vector distancia tiene en cuenta el número de saltos pero no el ancho de banda que se utiliza y estado de enlace tiene en cuenta el ancho de banda que se utiliza.</a:t>
            </a:r>
          </a:p>
          <a:p>
            <a:r>
              <a:rPr lang="es-ES_tradnl" dirty="0" smtClean="0"/>
              <a:t>Convergencia</a:t>
            </a:r>
            <a:r>
              <a:rPr lang="es-ES_tradnl" dirty="0"/>
              <a:t>. El algoritmo por vector distancia tarda demasiado en converger aún con la técnica del horizonte dividido</a:t>
            </a:r>
            <a:r>
              <a:rPr lang="es-ES_tradnl" dirty="0" smtClean="0"/>
              <a:t>.</a:t>
            </a:r>
          </a:p>
          <a:p>
            <a:r>
              <a:rPr lang="es-ES_tradnl" dirty="0" smtClean="0"/>
              <a:t>Información </a:t>
            </a:r>
            <a:r>
              <a:rPr lang="es-ES_tradnl" dirty="0"/>
              <a:t>de la red. En encaminamiento por vector distancia, cada </a:t>
            </a:r>
            <a:r>
              <a:rPr lang="es-ES_tradnl" dirty="0" err="1"/>
              <a:t>router</a:t>
            </a:r>
            <a:r>
              <a:rPr lang="es-ES_tradnl" dirty="0"/>
              <a:t> envía información sólo a sus vecinos, pero esta es sobre toda la red. Sin embargo el encaminamiento por EE envía a todos los nodos de la red, pero su información es relativa a sus vecinos. Además el enrutamiento por vector distancia no permite conocer la topología de la red</a:t>
            </a:r>
            <a:r>
              <a:rPr lang="es-ES_tradnl" dirty="0" smtClean="0"/>
              <a:t>.</a:t>
            </a:r>
          </a:p>
          <a:p>
            <a:r>
              <a:rPr lang="es-ES_tradnl" dirty="0" smtClean="0"/>
              <a:t>Capacidad </a:t>
            </a:r>
            <a:r>
              <a:rPr lang="es-ES_tradnl" dirty="0"/>
              <a:t>y uso de memoria. Con algoritmos basados en estado de enlace, el tráfico de la red siempre es el mismo sin depender del tamaño de la red. Con vectores distancia, se transmiten vectores de un tamaño proporcional al número de nodos. El </a:t>
            </a:r>
            <a:r>
              <a:rPr lang="es-ES_tradnl" dirty="0" err="1"/>
              <a:t>routing</a:t>
            </a:r>
            <a:r>
              <a:rPr lang="es-ES_tradnl" dirty="0"/>
              <a:t> por vector distancia sólo guarda las distancias al resto de nodos. Con estado de enlace se ha de almacenar además la topología de la red</a:t>
            </a:r>
            <a:r>
              <a:rPr lang="es-ES_tradnl" dirty="0" smtClean="0"/>
              <a:t>.</a:t>
            </a:r>
          </a:p>
          <a:p>
            <a:r>
              <a:rPr lang="es-ES_tradnl" dirty="0" smtClean="0"/>
              <a:t>Sucesos </a:t>
            </a:r>
            <a:r>
              <a:rPr lang="es-ES_tradnl" dirty="0"/>
              <a:t>en la red. Al no tener información sobre la topología, el </a:t>
            </a:r>
            <a:r>
              <a:rPr lang="es-ES_tradnl" dirty="0" err="1"/>
              <a:t>routing</a:t>
            </a:r>
            <a:r>
              <a:rPr lang="es-ES_tradnl" dirty="0"/>
              <a:t> por vector distancia no se adapta tan bien a los cambios en la red como el basado en estado de enlace. Sin embargo, el encaminamiento basado en vector distancia es mucho más sencillo que el de estado de enlace, lo que en ocasiones puede resultar bastante útil.</a:t>
            </a:r>
            <a:endParaRPr lang="es-ES_tradnl" dirty="0" smtClean="0"/>
          </a:p>
        </p:txBody>
      </p:sp>
    </p:spTree>
    <p:extLst>
      <p:ext uri="{BB962C8B-B14F-4D97-AF65-F5344CB8AC3E}">
        <p14:creationId xmlns:p14="http://schemas.microsoft.com/office/powerpoint/2010/main" val="3420371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¿qué es?</a:t>
            </a:r>
            <a:endParaRPr lang="es-ES_tradnl" dirty="0"/>
          </a:p>
        </p:txBody>
      </p:sp>
      <p:sp>
        <p:nvSpPr>
          <p:cNvPr id="3" name="Marcador de contenido 2"/>
          <p:cNvSpPr>
            <a:spLocks noGrp="1"/>
          </p:cNvSpPr>
          <p:nvPr>
            <p:ph idx="1"/>
          </p:nvPr>
        </p:nvSpPr>
        <p:spPr/>
        <p:txBody>
          <a:bodyPr>
            <a:normAutofit fontScale="92500" lnSpcReduction="10000"/>
          </a:bodyPr>
          <a:lstStyle/>
          <a:p>
            <a:r>
              <a:rPr lang="es-ES_tradnl" dirty="0" smtClean="0"/>
              <a:t>También llamado protocolo de encaminamiento.</a:t>
            </a:r>
          </a:p>
          <a:p>
            <a:r>
              <a:rPr lang="es-ES_tradnl" dirty="0" smtClean="0"/>
              <a:t>Es utilizado por el </a:t>
            </a:r>
            <a:r>
              <a:rPr lang="es-ES_tradnl" dirty="0" err="1" smtClean="0"/>
              <a:t>router</a:t>
            </a:r>
            <a:r>
              <a:rPr lang="es-ES_tradnl" dirty="0" smtClean="0"/>
              <a:t> para calcular el mejor camino – </a:t>
            </a:r>
            <a:r>
              <a:rPr lang="es-ES_tradnl" dirty="0" err="1" smtClean="0"/>
              <a:t>best</a:t>
            </a:r>
            <a:r>
              <a:rPr lang="es-ES_tradnl" dirty="0" smtClean="0"/>
              <a:t> </a:t>
            </a:r>
            <a:r>
              <a:rPr lang="es-ES_tradnl" dirty="0" err="1" smtClean="0"/>
              <a:t>path</a:t>
            </a:r>
            <a:r>
              <a:rPr lang="es-ES_tradnl" dirty="0" smtClean="0"/>
              <a:t>, que le separa de un destino determinado.</a:t>
            </a:r>
          </a:p>
          <a:p>
            <a:r>
              <a:rPr lang="es-ES_tradnl" dirty="0" smtClean="0"/>
              <a:t>El mejor camino calculado representa la ruta más eficiente que debe seguir un paquete desde que sale de un nodo origen hasta que llega a su destino pasando por </a:t>
            </a:r>
            <a:r>
              <a:rPr lang="es-ES_tradnl" dirty="0" err="1" smtClean="0"/>
              <a:t>routers</a:t>
            </a:r>
            <a:r>
              <a:rPr lang="es-ES_tradnl" dirty="0" smtClean="0"/>
              <a:t>.</a:t>
            </a:r>
          </a:p>
          <a:p>
            <a:r>
              <a:rPr lang="es-ES_tradnl" dirty="0" smtClean="0"/>
              <a:t>El mejor camino dependerá de la actividad de la red, de si hay enlaces fuera de servicio – cortados, de la velocidad de transferencia de datos de los enlaces, de la topología de la red, coste de la ruta y tiempo de convergencia. Por lo tanto un enlace de alta velocidad representará un camino mejor que otro semejante pero de menor velocidad</a:t>
            </a:r>
            <a:r>
              <a:rPr lang="es-ES_tradnl" dirty="0" smtClean="0"/>
              <a:t>.</a:t>
            </a:r>
            <a:endParaRPr lang="es-ES_tradnl" dirty="0" smtClean="0"/>
          </a:p>
        </p:txBody>
      </p:sp>
    </p:spTree>
    <p:extLst>
      <p:ext uri="{BB962C8B-B14F-4D97-AF65-F5344CB8AC3E}">
        <p14:creationId xmlns:p14="http://schemas.microsoft.com/office/powerpoint/2010/main" val="18333139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¿qué es?</a:t>
            </a:r>
            <a:endParaRPr lang="es-ES_tradnl" dirty="0"/>
          </a:p>
        </p:txBody>
      </p:sp>
      <p:sp>
        <p:nvSpPr>
          <p:cNvPr id="3" name="Marcador de contenido 2"/>
          <p:cNvSpPr>
            <a:spLocks noGrp="1"/>
          </p:cNvSpPr>
          <p:nvPr>
            <p:ph idx="1"/>
          </p:nvPr>
        </p:nvSpPr>
        <p:spPr/>
        <p:txBody>
          <a:bodyPr>
            <a:normAutofit/>
          </a:bodyPr>
          <a:lstStyle/>
          <a:p>
            <a:r>
              <a:rPr lang="es-ES_tradnl" dirty="0" smtClean="0"/>
              <a:t>COSTE </a:t>
            </a:r>
            <a:r>
              <a:rPr lang="es-ES_tradnl" dirty="0" smtClean="0"/>
              <a:t>DE UNA RUTA (</a:t>
            </a:r>
            <a:r>
              <a:rPr lang="es-ES_tradnl" dirty="0" err="1" smtClean="0"/>
              <a:t>route</a:t>
            </a:r>
            <a:r>
              <a:rPr lang="es-ES_tradnl" dirty="0" smtClean="0"/>
              <a:t> </a:t>
            </a:r>
            <a:r>
              <a:rPr lang="es-ES_tradnl" dirty="0" err="1" smtClean="0"/>
              <a:t>cost</a:t>
            </a:r>
            <a:r>
              <a:rPr lang="es-ES_tradnl" dirty="0" smtClean="0"/>
              <a:t>): es un valor numérico que representa cuán bueno es el camino que la representa: a menor coste, mejor camino. Su valor va en función del tipo protocolos y va en función del ancho de banda del segmento de red y del número de saltos.</a:t>
            </a:r>
          </a:p>
          <a:p>
            <a:r>
              <a:rPr lang="es-ES_tradnl" dirty="0" smtClean="0"/>
              <a:t>TIEMPO DE CONVERGENCIA: es el tiempo que tarda un </a:t>
            </a:r>
            <a:r>
              <a:rPr lang="es-ES_tradnl" dirty="0" err="1" smtClean="0"/>
              <a:t>router</a:t>
            </a:r>
            <a:r>
              <a:rPr lang="es-ES_tradnl" dirty="0" smtClean="0"/>
              <a:t> en encontrar el mejor camino cuando se produce una alteración topológica en la red que exige que se recalculen las rutas para adaptarse a la nueva situación. Cuanto menor tiempo de convergencia por parte del protocolo de enrutamiento mejor.</a:t>
            </a:r>
            <a:endParaRPr lang="es-ES_tradnl" dirty="0"/>
          </a:p>
        </p:txBody>
      </p:sp>
    </p:spTree>
    <p:extLst>
      <p:ext uri="{BB962C8B-B14F-4D97-AF65-F5344CB8AC3E}">
        <p14:creationId xmlns:p14="http://schemas.microsoft.com/office/powerpoint/2010/main" val="2933723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¿TIPOS DE ALGORITMO?</a:t>
            </a:r>
            <a:endParaRPr lang="es-ES_tradnl" dirty="0"/>
          </a:p>
        </p:txBody>
      </p:sp>
      <p:sp>
        <p:nvSpPr>
          <p:cNvPr id="3" name="Marcador de contenido 2"/>
          <p:cNvSpPr>
            <a:spLocks noGrp="1"/>
          </p:cNvSpPr>
          <p:nvPr>
            <p:ph idx="1"/>
          </p:nvPr>
        </p:nvSpPr>
        <p:spPr>
          <a:xfrm>
            <a:off x="2231136" y="2260600"/>
            <a:ext cx="7729728" cy="4381500"/>
          </a:xfrm>
        </p:spPr>
        <p:txBody>
          <a:bodyPr>
            <a:normAutofit/>
          </a:bodyPr>
          <a:lstStyle/>
          <a:p>
            <a:r>
              <a:rPr lang="es-ES_tradnl" dirty="0" smtClean="0"/>
              <a:t>Los </a:t>
            </a:r>
            <a:r>
              <a:rPr lang="es-ES_tradnl" dirty="0" err="1" smtClean="0"/>
              <a:t>routers</a:t>
            </a:r>
            <a:r>
              <a:rPr lang="es-ES_tradnl" dirty="0" smtClean="0"/>
              <a:t> confeccionan una tabla de encaminamiento en donde registran qué nodos y redes son alcanzables por cada uno de sus puertos o conexiones. La tabla describe la topología de la red.</a:t>
            </a:r>
          </a:p>
          <a:p>
            <a:r>
              <a:rPr lang="es-ES_tradnl" dirty="0" smtClean="0"/>
              <a:t>ENRUTAMIENTO O ENCAMINAMIENTO ESTÁTICO:</a:t>
            </a:r>
          </a:p>
          <a:p>
            <a:pPr lvl="1"/>
            <a:r>
              <a:rPr lang="es-ES_tradnl" dirty="0" smtClean="0"/>
              <a:t>Requiere que la tabla de enrutamiento sea programada por el administrador de red.</a:t>
            </a:r>
          </a:p>
          <a:p>
            <a:pPr lvl="1"/>
            <a:r>
              <a:rPr lang="es-ES_tradnl" dirty="0" smtClean="0"/>
              <a:t>Carecen de capacidad para aprender la topología de red por sí mismos, cualquier cambio de la topología de red tiene que intervenir el administrador del </a:t>
            </a:r>
            <a:r>
              <a:rPr lang="es-ES_tradnl" dirty="0" err="1" smtClean="0"/>
              <a:t>router</a:t>
            </a:r>
            <a:r>
              <a:rPr lang="es-ES_tradnl" dirty="0" smtClean="0"/>
              <a:t>.</a:t>
            </a:r>
          </a:p>
          <a:p>
            <a:r>
              <a:rPr lang="es-ES_tradnl" dirty="0" smtClean="0"/>
              <a:t>ENRUTAMIENTO O ENCAMINAMIENTO ADAPTATIVO O DINÁMICO:</a:t>
            </a:r>
          </a:p>
          <a:p>
            <a:pPr lvl="1"/>
            <a:r>
              <a:rPr lang="es-ES_tradnl" dirty="0" smtClean="0"/>
              <a:t>Son capaces de aprender por si mismos la topología de la red.</a:t>
            </a:r>
          </a:p>
          <a:p>
            <a:pPr lvl="1"/>
            <a:r>
              <a:rPr lang="es-ES_tradnl" dirty="0" smtClean="0"/>
              <a:t>Son más flexibles que los estáticos.</a:t>
            </a:r>
          </a:p>
          <a:p>
            <a:pPr lvl="1"/>
            <a:r>
              <a:rPr lang="es-ES_tradnl" dirty="0" smtClean="0"/>
              <a:t>Su rendimiento es menor puesto que tienen que consumir recursos en el intercambio de información con otros </a:t>
            </a:r>
            <a:r>
              <a:rPr lang="es-ES_tradnl" dirty="0" err="1" smtClean="0"/>
              <a:t>routers</a:t>
            </a:r>
            <a:r>
              <a:rPr lang="es-ES_tradnl" dirty="0" smtClean="0"/>
              <a:t> para, dinámicamente, confeccionar las tablas de encaminamiento de paquetes.</a:t>
            </a:r>
          </a:p>
        </p:txBody>
      </p:sp>
    </p:spTree>
    <p:extLst>
      <p:ext uri="{BB962C8B-B14F-4D97-AF65-F5344CB8AC3E}">
        <p14:creationId xmlns:p14="http://schemas.microsoft.com/office/powerpoint/2010/main" val="2595060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¿TIPOS DE ALGORITMO?</a:t>
            </a:r>
            <a:endParaRPr lang="es-ES_tradnl" dirty="0"/>
          </a:p>
        </p:txBody>
      </p:sp>
      <p:sp>
        <p:nvSpPr>
          <p:cNvPr id="3" name="Marcador de contenido 2"/>
          <p:cNvSpPr>
            <a:spLocks noGrp="1"/>
          </p:cNvSpPr>
          <p:nvPr>
            <p:ph idx="1"/>
          </p:nvPr>
        </p:nvSpPr>
        <p:spPr>
          <a:xfrm>
            <a:off x="2231136" y="2638044"/>
            <a:ext cx="7729728" cy="4067556"/>
          </a:xfrm>
        </p:spPr>
        <p:txBody>
          <a:bodyPr>
            <a:normAutofit fontScale="92500" lnSpcReduction="10000"/>
          </a:bodyPr>
          <a:lstStyle/>
          <a:p>
            <a:r>
              <a:rPr lang="es-ES_tradnl" dirty="0" smtClean="0"/>
              <a:t>Los </a:t>
            </a:r>
            <a:r>
              <a:rPr lang="es-ES_tradnl" dirty="0" err="1" smtClean="0"/>
              <a:t>routers</a:t>
            </a:r>
            <a:r>
              <a:rPr lang="es-ES_tradnl" dirty="0" smtClean="0"/>
              <a:t> confeccionan una tabla de encaminamiento en donde registran qué nodos y redes son alcanzables por cada uno de sus puertos o conexiones. La tabla describe la topología de la red.</a:t>
            </a:r>
          </a:p>
          <a:p>
            <a:r>
              <a:rPr lang="es-ES_tradnl" dirty="0" smtClean="0"/>
              <a:t>ENRUTAMIENTO O ENCAMINAMIENTO ESTÁTICO:</a:t>
            </a:r>
          </a:p>
          <a:p>
            <a:pPr lvl="1"/>
            <a:r>
              <a:rPr lang="es-ES_tradnl" dirty="0" smtClean="0"/>
              <a:t>Requiere que la tabla de enrutamiento sea programada por el administrador de red.</a:t>
            </a:r>
          </a:p>
          <a:p>
            <a:pPr lvl="1"/>
            <a:r>
              <a:rPr lang="es-ES_tradnl" dirty="0" smtClean="0"/>
              <a:t>Carecen de capacidad para aprender la topología de red por sí mismos, cualquier cambio de la topología de red tiene que intervenir el administrador del </a:t>
            </a:r>
            <a:r>
              <a:rPr lang="es-ES_tradnl" dirty="0" err="1" smtClean="0"/>
              <a:t>router</a:t>
            </a:r>
            <a:r>
              <a:rPr lang="es-ES_tradnl" dirty="0" smtClean="0"/>
              <a:t>.</a:t>
            </a:r>
          </a:p>
          <a:p>
            <a:r>
              <a:rPr lang="es-ES_tradnl" dirty="0" smtClean="0"/>
              <a:t>ENRUTAMIENTO O ENCAMINAMIENTO ADAPTATIVO O DINÁMICO:</a:t>
            </a:r>
          </a:p>
          <a:p>
            <a:pPr lvl="1"/>
            <a:r>
              <a:rPr lang="es-ES_tradnl" dirty="0" smtClean="0"/>
              <a:t>Son capaces de aprender por si mismos la topología de la red.</a:t>
            </a:r>
          </a:p>
          <a:p>
            <a:pPr lvl="1"/>
            <a:r>
              <a:rPr lang="es-ES_tradnl" dirty="0" smtClean="0"/>
              <a:t>Son más flexibles que los estáticos.</a:t>
            </a:r>
          </a:p>
          <a:p>
            <a:pPr lvl="1"/>
            <a:r>
              <a:rPr lang="es-ES_tradnl" dirty="0" smtClean="0"/>
              <a:t>Su rendimiento es menor puesto que tienen que consumir recursos en el intercambio de información con otros </a:t>
            </a:r>
            <a:r>
              <a:rPr lang="es-ES_tradnl" dirty="0" err="1" smtClean="0"/>
              <a:t>routers</a:t>
            </a:r>
            <a:r>
              <a:rPr lang="es-ES_tradnl" dirty="0" smtClean="0"/>
              <a:t> para, dinámicamente, confeccionar las tablas de encaminamiento de paquetes.</a:t>
            </a:r>
          </a:p>
        </p:txBody>
      </p:sp>
    </p:spTree>
    <p:extLst>
      <p:ext uri="{BB962C8B-B14F-4D97-AF65-F5344CB8AC3E}">
        <p14:creationId xmlns:p14="http://schemas.microsoft.com/office/powerpoint/2010/main" val="1015709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¿TIPOS DE PROTOCOLOS?</a:t>
            </a:r>
            <a:endParaRPr lang="es-ES_tradnl" dirty="0"/>
          </a:p>
        </p:txBody>
      </p:sp>
      <p:sp>
        <p:nvSpPr>
          <p:cNvPr id="3" name="Marcador de contenido 2"/>
          <p:cNvSpPr>
            <a:spLocks noGrp="1"/>
          </p:cNvSpPr>
          <p:nvPr>
            <p:ph idx="1"/>
          </p:nvPr>
        </p:nvSpPr>
        <p:spPr>
          <a:xfrm>
            <a:off x="2231136" y="2311400"/>
            <a:ext cx="7729728" cy="4406900"/>
          </a:xfrm>
        </p:spPr>
        <p:txBody>
          <a:bodyPr>
            <a:normAutofit/>
          </a:bodyPr>
          <a:lstStyle/>
          <a:p>
            <a:r>
              <a:rPr lang="es-ES_tradnl" dirty="0" smtClean="0"/>
              <a:t>PROTOCOLOS DE ENRUTAMIENTO VECTOR DISTANCIA:</a:t>
            </a:r>
          </a:p>
          <a:p>
            <a:pPr lvl="1"/>
            <a:r>
              <a:rPr lang="es-ES_tradnl" dirty="0" smtClean="0"/>
              <a:t>ES EL QUE DETERMINA CÚAL ES EL MEJOR CAMINO CALCULANDO LA DISTANCIA AL DESTINO.</a:t>
            </a:r>
          </a:p>
          <a:p>
            <a:pPr lvl="1"/>
            <a:r>
              <a:rPr lang="es-ES_tradnl" dirty="0" smtClean="0"/>
              <a:t>LA DISTANCIA HACE REFERENCIA A LOGUITUD, NÚMERO DE SALTOS (NÚMERO DE SALTOS POR LOS QUE PASA EL PAQUETE EN SU VIAJE HACIA EL DESTINO) Y LA LATENCIA (TIEMPO MEDIO EN LLEGAR AL DESTINO).</a:t>
            </a:r>
          </a:p>
          <a:p>
            <a:pPr lvl="1"/>
            <a:r>
              <a:rPr lang="es-ES_tradnl" dirty="0" smtClean="0"/>
              <a:t>ESTE PROTOCOLO INTERCAMBIA PERIODICAMENTE SU INFORMACIÓN DE ENRUTAMIENTO CON OTROS ROUTERS VECINOS PARA RECALCULAR LAS NUEVAS DISTANCIAS.</a:t>
            </a:r>
          </a:p>
          <a:p>
            <a:pPr lvl="1"/>
            <a:r>
              <a:rPr lang="es-ES_tradnl" dirty="0" smtClean="0"/>
              <a:t>EXISTEN: RIP Y </a:t>
            </a:r>
            <a:r>
              <a:rPr lang="es-ES_tradnl" dirty="0" smtClean="0"/>
              <a:t>RIPv2</a:t>
            </a:r>
            <a:endParaRPr lang="es-ES_tradnl" dirty="0"/>
          </a:p>
        </p:txBody>
      </p:sp>
    </p:spTree>
    <p:extLst>
      <p:ext uri="{BB962C8B-B14F-4D97-AF65-F5344CB8AC3E}">
        <p14:creationId xmlns:p14="http://schemas.microsoft.com/office/powerpoint/2010/main" val="20016636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¿TIPOS DE PROTOCOLOS?</a:t>
            </a:r>
            <a:endParaRPr lang="es-ES_tradnl" dirty="0"/>
          </a:p>
        </p:txBody>
      </p:sp>
      <p:sp>
        <p:nvSpPr>
          <p:cNvPr id="3" name="Marcador de contenido 2"/>
          <p:cNvSpPr>
            <a:spLocks noGrp="1"/>
          </p:cNvSpPr>
          <p:nvPr>
            <p:ph idx="1"/>
          </p:nvPr>
        </p:nvSpPr>
        <p:spPr/>
        <p:txBody>
          <a:bodyPr>
            <a:normAutofit fontScale="70000" lnSpcReduction="20000"/>
          </a:bodyPr>
          <a:lstStyle/>
          <a:p>
            <a:r>
              <a:rPr lang="es-ES_tradnl" dirty="0" smtClean="0"/>
              <a:t>PROTOCOLOS DE ENRUTAMIENTO VECTOR DISTANCIA:</a:t>
            </a:r>
          </a:p>
          <a:p>
            <a:pPr lvl="1"/>
            <a:r>
              <a:rPr lang="es-ES_tradnl" dirty="0" smtClean="0"/>
              <a:t>RIP o RIPv1 (ROUTING INFORMATION PROTOCOL): </a:t>
            </a:r>
          </a:p>
          <a:p>
            <a:pPr lvl="2"/>
            <a:r>
              <a:rPr lang="es-ES_tradnl" dirty="0" smtClean="0"/>
              <a:t>UTILIZA EL PUERTO UDP 520 PARA INTERCAMBIAR INFORMACIÓN DE ENCAMINAMIENTO CON OTROS ROUTERS.</a:t>
            </a:r>
          </a:p>
          <a:p>
            <a:pPr lvl="2"/>
            <a:r>
              <a:rPr lang="es-ES_tradnl" dirty="0" smtClean="0"/>
              <a:t>RIP NO CONSIDERA LA CONGESTIÓN DE LA RED NI LA VELOCIDAD DEL ENLACE.</a:t>
            </a:r>
          </a:p>
          <a:p>
            <a:pPr lvl="2"/>
            <a:r>
              <a:rPr lang="es-ES_tradnl" dirty="0" smtClean="0"/>
              <a:t>SI LA RED ES GRANDE, RIP GENERA MUCHO TRÁFICO DE BROADCAST, ES POCO ESCALABLE.</a:t>
            </a:r>
          </a:p>
          <a:p>
            <a:pPr lvl="2"/>
            <a:r>
              <a:rPr lang="es-ES_tradnl" dirty="0" smtClean="0"/>
              <a:t>CONVERGENCIA LENTA. CONVERGENCIA OCURRE CUANDO TODAS LAS TABLAS DE ENRUTAMIENTO DE LOS ROUTERS SE ENCUENTRAN EN UN ESTADO DE UNIFORMIDAD. LA RED HA CONVERGIDO CUANDO TODOS LOS ROUTERS TIENEN INFORMACIÓN COMPLETA Y PRECISA SOBRE LA RED. TIEMPO DE CONVERGENCIA ES EL TIEMPO QUE LOS ROUTERS TARDAN EN COMPARTIR INFORMACIÓN, CALCULAR LAS MEJORES RUTAS Y ACTUALIZACIÓN DE SUS TABLAS DE ENRUTAMIENTO.</a:t>
            </a:r>
          </a:p>
          <a:p>
            <a:pPr lvl="2"/>
            <a:r>
              <a:rPr lang="es-ES_tradnl" dirty="0" smtClean="0"/>
              <a:t>ES MUY ESTABLE.</a:t>
            </a:r>
          </a:p>
          <a:p>
            <a:pPr lvl="2"/>
            <a:r>
              <a:rPr lang="es-ES_tradnl" dirty="0" smtClean="0"/>
              <a:t>LIMITA EL NÚMERO DE SALTOS A 15, PARA EVITAR BUCLES.. SI ESTA A MÁS DE 15 SALTOS, SE CONSIDERA DESTINO INALCANZABLES.</a:t>
            </a:r>
          </a:p>
        </p:txBody>
      </p:sp>
    </p:spTree>
    <p:extLst>
      <p:ext uri="{BB962C8B-B14F-4D97-AF65-F5344CB8AC3E}">
        <p14:creationId xmlns:p14="http://schemas.microsoft.com/office/powerpoint/2010/main" val="12158395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¿TIPOS DE PROTOCOLOS?</a:t>
            </a:r>
            <a:endParaRPr lang="es-ES_tradnl" dirty="0"/>
          </a:p>
        </p:txBody>
      </p:sp>
      <p:sp>
        <p:nvSpPr>
          <p:cNvPr id="3" name="Marcador de contenido 2"/>
          <p:cNvSpPr>
            <a:spLocks noGrp="1"/>
          </p:cNvSpPr>
          <p:nvPr>
            <p:ph idx="1"/>
          </p:nvPr>
        </p:nvSpPr>
        <p:spPr/>
        <p:txBody>
          <a:bodyPr>
            <a:normAutofit/>
          </a:bodyPr>
          <a:lstStyle/>
          <a:p>
            <a:r>
              <a:rPr lang="es-ES_tradnl" dirty="0" smtClean="0"/>
              <a:t>PROTOCOLOS DE ENRUTAMIENTO VECTOR DISTANCIA:</a:t>
            </a:r>
          </a:p>
          <a:p>
            <a:pPr lvl="1"/>
            <a:r>
              <a:rPr lang="es-ES_tradnl" dirty="0" smtClean="0"/>
              <a:t>RIPv2:</a:t>
            </a:r>
          </a:p>
          <a:p>
            <a:pPr lvl="2"/>
            <a:r>
              <a:rPr lang="es-ES_tradnl" dirty="0" smtClean="0"/>
              <a:t>ACTUALIZACIÓN RIPv1.</a:t>
            </a:r>
          </a:p>
          <a:p>
            <a:pPr lvl="2"/>
            <a:r>
              <a:rPr lang="es-ES_tradnl" dirty="0" smtClean="0"/>
              <a:t>GENERA MENOS TRÁFICO DE BROADCAST.</a:t>
            </a:r>
          </a:p>
          <a:p>
            <a:pPr lvl="2"/>
            <a:r>
              <a:rPr lang="es-ES_tradnl" dirty="0" smtClean="0"/>
              <a:t>ADMITE SUBNETTING.</a:t>
            </a:r>
          </a:p>
          <a:p>
            <a:pPr lvl="2"/>
            <a:r>
              <a:rPr lang="es-ES_tradnl" dirty="0" smtClean="0"/>
              <a:t>MEJORA SEGURIDAD, EL INTERCAMBIO DE INFORMACIÓN DE ENRUTAMIENTO SE EMPLEAN CONTRASEÑAS.</a:t>
            </a:r>
          </a:p>
          <a:p>
            <a:pPr lvl="2"/>
            <a:r>
              <a:rPr lang="es-ES_tradnl" dirty="0" smtClean="0"/>
              <a:t>SIGUE CON EL LÍMITE DE 15 SALTOS, SIGUE SIN SER ESCALABLE.</a:t>
            </a:r>
          </a:p>
        </p:txBody>
      </p:sp>
    </p:spTree>
    <p:extLst>
      <p:ext uri="{BB962C8B-B14F-4D97-AF65-F5344CB8AC3E}">
        <p14:creationId xmlns:p14="http://schemas.microsoft.com/office/powerpoint/2010/main" val="3631010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¿TIPOS DE PROTOCOLOS?</a:t>
            </a:r>
            <a:endParaRPr lang="es-ES_tradnl" dirty="0"/>
          </a:p>
        </p:txBody>
      </p:sp>
      <p:sp>
        <p:nvSpPr>
          <p:cNvPr id="3" name="Marcador de contenido 2"/>
          <p:cNvSpPr>
            <a:spLocks noGrp="1"/>
          </p:cNvSpPr>
          <p:nvPr>
            <p:ph idx="1"/>
          </p:nvPr>
        </p:nvSpPr>
        <p:spPr>
          <a:xfrm>
            <a:off x="2231136" y="2247900"/>
            <a:ext cx="7729728" cy="4610100"/>
          </a:xfrm>
        </p:spPr>
        <p:txBody>
          <a:bodyPr>
            <a:normAutofit fontScale="92500" lnSpcReduction="20000"/>
          </a:bodyPr>
          <a:lstStyle/>
          <a:p>
            <a:pPr lvl="1"/>
            <a:endParaRPr lang="es-ES_tradnl" dirty="0" smtClean="0"/>
          </a:p>
          <a:p>
            <a:r>
              <a:rPr lang="es-ES_tradnl" dirty="0" smtClean="0"/>
              <a:t>PROTOCOLOS DE ENRUTAMIENTO DE ESTADO DEL ENLACE:</a:t>
            </a:r>
          </a:p>
          <a:p>
            <a:pPr lvl="1"/>
            <a:r>
              <a:rPr lang="es-ES_tradnl" dirty="0" smtClean="0"/>
              <a:t>Este protocolo permite construir a cada </a:t>
            </a:r>
            <a:r>
              <a:rPr lang="es-ES_tradnl" dirty="0" err="1" smtClean="0"/>
              <a:t>router</a:t>
            </a:r>
            <a:r>
              <a:rPr lang="es-ES_tradnl" dirty="0" smtClean="0"/>
              <a:t> un mapa de toda la red, en función de la información de los enlaces que el mismo </a:t>
            </a:r>
            <a:r>
              <a:rPr lang="es-ES_tradnl" dirty="0" err="1" smtClean="0"/>
              <a:t>router</a:t>
            </a:r>
            <a:r>
              <a:rPr lang="es-ES_tradnl" dirty="0" smtClean="0"/>
              <a:t> ve y de la información que le proporcionan los otros </a:t>
            </a:r>
            <a:r>
              <a:rPr lang="es-ES_tradnl" dirty="0" err="1" smtClean="0"/>
              <a:t>routers</a:t>
            </a:r>
            <a:r>
              <a:rPr lang="es-ES_tradnl" dirty="0" smtClean="0"/>
              <a:t> de sus enlaces o segmentos de red.</a:t>
            </a:r>
          </a:p>
          <a:p>
            <a:pPr lvl="1"/>
            <a:r>
              <a:rPr lang="es-ES_tradnl" dirty="0" smtClean="0"/>
              <a:t>Se </a:t>
            </a:r>
            <a:r>
              <a:rPr lang="es-ES_tradnl" dirty="0"/>
              <a:t>basa en que un </a:t>
            </a:r>
            <a:r>
              <a:rPr lang="es-ES_tradnl" dirty="0" err="1"/>
              <a:t>router</a:t>
            </a:r>
            <a:r>
              <a:rPr lang="es-ES_tradnl" dirty="0"/>
              <a:t> o encaminador comunica </a:t>
            </a:r>
            <a:r>
              <a:rPr lang="es-ES_tradnl" dirty="0" smtClean="0"/>
              <a:t>al resto de </a:t>
            </a:r>
            <a:r>
              <a:rPr lang="es-ES_tradnl" dirty="0" err="1" smtClean="0"/>
              <a:t>routers</a:t>
            </a:r>
            <a:r>
              <a:rPr lang="es-ES_tradnl" dirty="0" smtClean="0"/>
              <a:t> o nodos </a:t>
            </a:r>
            <a:r>
              <a:rPr lang="es-ES_tradnl" dirty="0"/>
              <a:t>de la red, identifica cuáles son sus vecinos y a qué distancia está de ellos. Con la información que un nodo de la red recibe de todos los demás, puede construir un "mapa" de la red y sobre él calcular los caminos óptimos</a:t>
            </a:r>
            <a:r>
              <a:rPr lang="es-ES_tradnl" dirty="0" smtClean="0"/>
              <a:t>.</a:t>
            </a:r>
          </a:p>
          <a:p>
            <a:pPr lvl="1"/>
            <a:r>
              <a:rPr lang="es-ES_tradnl" dirty="0" smtClean="0"/>
              <a:t>El coste se determina por el ancho de banda del segmento de </a:t>
            </a:r>
            <a:r>
              <a:rPr lang="es-ES_tradnl" dirty="0"/>
              <a:t>red. Por lo tanto, una línea Ethernet de 10 Mb/s tiene un costo mayor que una línea Ethernet de 100 Mb/s.</a:t>
            </a:r>
            <a:endParaRPr lang="es-ES_tradnl" dirty="0" smtClean="0"/>
          </a:p>
          <a:p>
            <a:pPr lvl="1"/>
            <a:r>
              <a:rPr lang="es-ES_tradnl" dirty="0" smtClean="0"/>
              <a:t>Como funciona:</a:t>
            </a:r>
          </a:p>
          <a:p>
            <a:pPr marL="228600" lvl="1" indent="0">
              <a:buNone/>
            </a:pPr>
            <a:r>
              <a:rPr lang="es-ES_tradnl" dirty="0" smtClean="0"/>
              <a:t>1</a:t>
            </a:r>
            <a:r>
              <a:rPr lang="es-ES_tradnl" dirty="0"/>
              <a:t>. Descubrir a sus vecinos y sus </a:t>
            </a:r>
            <a:r>
              <a:rPr lang="es-ES_tradnl" dirty="0" smtClean="0"/>
              <a:t>direcciones </a:t>
            </a:r>
            <a:r>
              <a:rPr lang="es-ES_tradnl" dirty="0" err="1" smtClean="0"/>
              <a:t>IP’s</a:t>
            </a:r>
            <a:r>
              <a:rPr lang="es-ES_tradnl" dirty="0" smtClean="0"/>
              <a:t>.</a:t>
            </a:r>
            <a:r>
              <a:rPr lang="es-ES_tradnl" dirty="0"/>
              <a:t/>
            </a:r>
            <a:br>
              <a:rPr lang="es-ES_tradnl" dirty="0"/>
            </a:br>
            <a:r>
              <a:rPr lang="es-ES_tradnl" dirty="0"/>
              <a:t>2. Medir el costo a cada uno de sus </a:t>
            </a:r>
            <a:r>
              <a:rPr lang="es-ES_tradnl" dirty="0" smtClean="0"/>
              <a:t>vecinos.</a:t>
            </a:r>
            <a:r>
              <a:rPr lang="es-ES_tradnl" dirty="0"/>
              <a:t/>
            </a:r>
            <a:br>
              <a:rPr lang="es-ES_tradnl" dirty="0"/>
            </a:br>
            <a:r>
              <a:rPr lang="es-ES_tradnl" dirty="0"/>
              <a:t>3. Construir el paquete con la información </a:t>
            </a:r>
            <a:r>
              <a:rPr lang="es-ES_tradnl" dirty="0" smtClean="0"/>
              <a:t>recabada.</a:t>
            </a:r>
            <a:r>
              <a:rPr lang="es-ES_tradnl" dirty="0"/>
              <a:t/>
            </a:r>
            <a:br>
              <a:rPr lang="es-ES_tradnl" dirty="0"/>
            </a:br>
            <a:r>
              <a:rPr lang="es-ES_tradnl" dirty="0"/>
              <a:t>4. Enviar este paquete al resto de </a:t>
            </a:r>
            <a:r>
              <a:rPr lang="es-ES_tradnl" dirty="0" err="1"/>
              <a:t>routers</a:t>
            </a:r>
            <a:r>
              <a:rPr lang="es-ES_tradnl" dirty="0"/>
              <a:t>.</a:t>
            </a:r>
            <a:br>
              <a:rPr lang="es-ES_tradnl" dirty="0"/>
            </a:br>
            <a:r>
              <a:rPr lang="es-ES_tradnl" dirty="0"/>
              <a:t>5. Calcular la ruta mínima al resto de </a:t>
            </a:r>
            <a:r>
              <a:rPr lang="es-ES_tradnl" dirty="0" err="1" smtClean="0"/>
              <a:t>routers</a:t>
            </a:r>
            <a:r>
              <a:rPr lang="es-ES_tradnl" dirty="0" smtClean="0"/>
              <a:t>.</a:t>
            </a:r>
          </a:p>
          <a:p>
            <a:pPr lvl="1"/>
            <a:r>
              <a:rPr lang="es-ES_tradnl" dirty="0" smtClean="0"/>
              <a:t>El más utilizado es OSPF (Open </a:t>
            </a:r>
            <a:r>
              <a:rPr lang="es-ES_tradnl" dirty="0" err="1" smtClean="0"/>
              <a:t>Shortest</a:t>
            </a:r>
            <a:r>
              <a:rPr lang="es-ES_tradnl" dirty="0" smtClean="0"/>
              <a:t> </a:t>
            </a:r>
            <a:r>
              <a:rPr lang="es-ES_tradnl" dirty="0" err="1" smtClean="0"/>
              <a:t>Path</a:t>
            </a:r>
            <a:r>
              <a:rPr lang="es-ES_tradnl" dirty="0" smtClean="0"/>
              <a:t> </a:t>
            </a:r>
            <a:r>
              <a:rPr lang="es-ES_tradnl" dirty="0" err="1" smtClean="0"/>
              <a:t>First</a:t>
            </a:r>
            <a:r>
              <a:rPr lang="es-ES_tradnl" dirty="0" smtClean="0"/>
              <a:t>).</a:t>
            </a:r>
          </a:p>
        </p:txBody>
      </p:sp>
    </p:spTree>
    <p:extLst>
      <p:ext uri="{BB962C8B-B14F-4D97-AF65-F5344CB8AC3E}">
        <p14:creationId xmlns:p14="http://schemas.microsoft.com/office/powerpoint/2010/main" val="1034465948"/>
      </p:ext>
    </p:extLst>
  </p:cSld>
  <p:clrMapOvr>
    <a:masterClrMapping/>
  </p:clrMapOvr>
  <p:timing>
    <p:tnLst>
      <p:par>
        <p:cTn id="1" dur="indefinite" restart="never" nodeType="tmRoot"/>
      </p:par>
    </p:tnLst>
  </p:timing>
</p:sld>
</file>

<file path=ppt/theme/theme1.xml><?xml version="1.0" encoding="utf-8"?>
<a:theme xmlns:a="http://schemas.openxmlformats.org/drawingml/2006/main" name="Paquete">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Paquete</Template>
  <TotalTime>334</TotalTime>
  <Words>1352</Words>
  <Application>Microsoft Macintosh PowerPoint</Application>
  <PresentationFormat>Panorámica</PresentationFormat>
  <Paragraphs>75</Paragraphs>
  <Slides>11</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11</vt:i4>
      </vt:variant>
    </vt:vector>
  </HeadingPairs>
  <TitlesOfParts>
    <vt:vector size="14" baseType="lpstr">
      <vt:lpstr>Gill Sans MT</vt:lpstr>
      <vt:lpstr>Arial</vt:lpstr>
      <vt:lpstr>Paquete</vt:lpstr>
      <vt:lpstr>PROTOCOLo DE ENRUTAMIENTO</vt:lpstr>
      <vt:lpstr>¿qué es?</vt:lpstr>
      <vt:lpstr>¿qué es?</vt:lpstr>
      <vt:lpstr>¿TIPOS DE ALGORITMO?</vt:lpstr>
      <vt:lpstr>¿TIPOS DE ALGORITMO?</vt:lpstr>
      <vt:lpstr>¿TIPOS DE PROTOCOLOS?</vt:lpstr>
      <vt:lpstr>¿TIPOS DE PROTOCOLOS?</vt:lpstr>
      <vt:lpstr>¿TIPOS DE PROTOCOLOS?</vt:lpstr>
      <vt:lpstr>¿TIPOS DE PROTOCOLOS?</vt:lpstr>
      <vt:lpstr>¿TIPOS DE PROTOCOLOS?</vt:lpstr>
      <vt:lpstr>¿TIPOS DE PROTOCOLOS?</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PROTOCOLo DE ENRUTAMIENTO</dc:title>
  <dc:creator>Juan Apellaniz Caño</dc:creator>
  <cp:lastModifiedBy>Juan Apellaniz Caño</cp:lastModifiedBy>
  <cp:revision>20</cp:revision>
  <dcterms:created xsi:type="dcterms:W3CDTF">2017-04-28T13:54:21Z</dcterms:created>
  <dcterms:modified xsi:type="dcterms:W3CDTF">2017-05-03T09:31:56Z</dcterms:modified>
</cp:coreProperties>
</file>