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79"/>
  </p:normalViewPr>
  <p:slideViewPr>
    <p:cSldViewPr snapToGrid="0" snapToObjects="1">
      <p:cViewPr varScale="1">
        <p:scale>
          <a:sx n="82" d="100"/>
          <a:sy n="82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>
                <a:gd name="T0" fmla="*/ 3614 w 4125"/>
                <a:gd name="T1" fmla="*/ 0 h 5554"/>
                <a:gd name="T2" fmla="*/ 4125 w 4125"/>
                <a:gd name="T3" fmla="*/ 0 h 5554"/>
                <a:gd name="T4" fmla="*/ 4125 w 4125"/>
                <a:gd name="T5" fmla="*/ 5554 h 5554"/>
                <a:gd name="T6" fmla="*/ 0 w 4125"/>
                <a:gd name="T7" fmla="*/ 5554 h 5554"/>
                <a:gd name="T8" fmla="*/ 0 w 4125"/>
                <a:gd name="T9" fmla="*/ 5074 h 5554"/>
                <a:gd name="T10" fmla="*/ 3614 w 4125"/>
                <a:gd name="T11" fmla="*/ 5074 h 5554"/>
                <a:gd name="T12" fmla="*/ 3614 w 4125"/>
                <a:gd name="T13" fmla="*/ 0 h 5554"/>
                <a:gd name="connsiteX0" fmla="*/ 8761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9093 h 10000"/>
                <a:gd name="connsiteX5" fmla="*/ 8761 w 10000"/>
                <a:gd name="connsiteY5" fmla="*/ 9136 h 10000"/>
                <a:gd name="connsiteX6" fmla="*/ 8761 w 10000"/>
                <a:gd name="connsiteY6" fmla="*/ 0 h 10000"/>
                <a:gd name="connsiteX0" fmla="*/ 8761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9093 h 10000"/>
                <a:gd name="connsiteX5" fmla="*/ 8761 w 10000"/>
                <a:gd name="connsiteY5" fmla="*/ 9084 h 10000"/>
                <a:gd name="connsiteX6" fmla="*/ 8761 w 10000"/>
                <a:gd name="connsiteY6" fmla="*/ 0 h 10000"/>
                <a:gd name="connsiteX0" fmla="*/ 8761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9093 h 10000"/>
                <a:gd name="connsiteX5" fmla="*/ 8761 w 10000"/>
                <a:gd name="connsiteY5" fmla="*/ 9127 h 10000"/>
                <a:gd name="connsiteX6" fmla="*/ 8761 w 10000"/>
                <a:gd name="connsiteY6" fmla="*/ 0 h 10000"/>
                <a:gd name="connsiteX0" fmla="*/ 8761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9131 h 10000"/>
                <a:gd name="connsiteX5" fmla="*/ 8761 w 10000"/>
                <a:gd name="connsiteY5" fmla="*/ 9127 h 10000"/>
                <a:gd name="connsiteX6" fmla="*/ 8761 w 10000"/>
                <a:gd name="connsiteY6" fmla="*/ 0 h 10000"/>
                <a:gd name="connsiteX0" fmla="*/ 8761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9126 h 10000"/>
                <a:gd name="connsiteX5" fmla="*/ 8761 w 10000"/>
                <a:gd name="connsiteY5" fmla="*/ 9127 h 10000"/>
                <a:gd name="connsiteX6" fmla="*/ 8761 w 10000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>
                <a:gd name="T0" fmla="*/ 3614 w 4125"/>
                <a:gd name="T1" fmla="*/ 0 h 5554"/>
                <a:gd name="T2" fmla="*/ 4125 w 4125"/>
                <a:gd name="T3" fmla="*/ 0 h 5554"/>
                <a:gd name="T4" fmla="*/ 4125 w 4125"/>
                <a:gd name="T5" fmla="*/ 5554 h 5554"/>
                <a:gd name="T6" fmla="*/ 0 w 4125"/>
                <a:gd name="T7" fmla="*/ 5554 h 5554"/>
                <a:gd name="T8" fmla="*/ 0 w 4125"/>
                <a:gd name="T9" fmla="*/ 5074 h 5554"/>
                <a:gd name="T10" fmla="*/ 3614 w 4125"/>
                <a:gd name="T11" fmla="*/ 5074 h 5554"/>
                <a:gd name="T12" fmla="*/ 3614 w 4125"/>
                <a:gd name="T13" fmla="*/ 0 h 5554"/>
                <a:gd name="connsiteX0" fmla="*/ 8773 w 10012"/>
                <a:gd name="connsiteY0" fmla="*/ 0 h 10000"/>
                <a:gd name="connsiteX1" fmla="*/ 10012 w 10012"/>
                <a:gd name="connsiteY1" fmla="*/ 0 h 10000"/>
                <a:gd name="connsiteX2" fmla="*/ 10012 w 10012"/>
                <a:gd name="connsiteY2" fmla="*/ 10000 h 10000"/>
                <a:gd name="connsiteX3" fmla="*/ 12 w 10012"/>
                <a:gd name="connsiteY3" fmla="*/ 10000 h 10000"/>
                <a:gd name="connsiteX4" fmla="*/ 0 w 10012"/>
                <a:gd name="connsiteY4" fmla="*/ 9093 h 10000"/>
                <a:gd name="connsiteX5" fmla="*/ 8773 w 10012"/>
                <a:gd name="connsiteY5" fmla="*/ 9136 h 10000"/>
                <a:gd name="connsiteX6" fmla="*/ 8773 w 10012"/>
                <a:gd name="connsiteY6" fmla="*/ 0 h 10000"/>
                <a:gd name="connsiteX0" fmla="*/ 8773 w 10012"/>
                <a:gd name="connsiteY0" fmla="*/ 0 h 10000"/>
                <a:gd name="connsiteX1" fmla="*/ 10012 w 10012"/>
                <a:gd name="connsiteY1" fmla="*/ 0 h 10000"/>
                <a:gd name="connsiteX2" fmla="*/ 10012 w 10012"/>
                <a:gd name="connsiteY2" fmla="*/ 10000 h 10000"/>
                <a:gd name="connsiteX3" fmla="*/ 12 w 10012"/>
                <a:gd name="connsiteY3" fmla="*/ 10000 h 10000"/>
                <a:gd name="connsiteX4" fmla="*/ 0 w 10012"/>
                <a:gd name="connsiteY4" fmla="*/ 9093 h 10000"/>
                <a:gd name="connsiteX5" fmla="*/ 8773 w 10012"/>
                <a:gd name="connsiteY5" fmla="*/ 9084 h 10000"/>
                <a:gd name="connsiteX6" fmla="*/ 8773 w 10012"/>
                <a:gd name="connsiteY6" fmla="*/ 0 h 10000"/>
                <a:gd name="connsiteX0" fmla="*/ 8773 w 10012"/>
                <a:gd name="connsiteY0" fmla="*/ 0 h 10000"/>
                <a:gd name="connsiteX1" fmla="*/ 10012 w 10012"/>
                <a:gd name="connsiteY1" fmla="*/ 0 h 10000"/>
                <a:gd name="connsiteX2" fmla="*/ 10012 w 10012"/>
                <a:gd name="connsiteY2" fmla="*/ 10000 h 10000"/>
                <a:gd name="connsiteX3" fmla="*/ 12 w 10012"/>
                <a:gd name="connsiteY3" fmla="*/ 10000 h 10000"/>
                <a:gd name="connsiteX4" fmla="*/ 0 w 10012"/>
                <a:gd name="connsiteY4" fmla="*/ 9093 h 10000"/>
                <a:gd name="connsiteX5" fmla="*/ 8773 w 10012"/>
                <a:gd name="connsiteY5" fmla="*/ 9084 h 10000"/>
                <a:gd name="connsiteX6" fmla="*/ 8773 w 10012"/>
                <a:gd name="connsiteY6" fmla="*/ 0 h 10000"/>
                <a:gd name="connsiteX0" fmla="*/ 8762 w 10001"/>
                <a:gd name="connsiteY0" fmla="*/ 0 h 10000"/>
                <a:gd name="connsiteX1" fmla="*/ 10001 w 10001"/>
                <a:gd name="connsiteY1" fmla="*/ 0 h 10000"/>
                <a:gd name="connsiteX2" fmla="*/ 10001 w 10001"/>
                <a:gd name="connsiteY2" fmla="*/ 10000 h 10000"/>
                <a:gd name="connsiteX3" fmla="*/ 1 w 10001"/>
                <a:gd name="connsiteY3" fmla="*/ 10000 h 10000"/>
                <a:gd name="connsiteX4" fmla="*/ 6 w 10001"/>
                <a:gd name="connsiteY4" fmla="*/ 9093 h 10000"/>
                <a:gd name="connsiteX5" fmla="*/ 8762 w 10001"/>
                <a:gd name="connsiteY5" fmla="*/ 9084 h 10000"/>
                <a:gd name="connsiteX6" fmla="*/ 8762 w 10001"/>
                <a:gd name="connsiteY6" fmla="*/ 0 h 10000"/>
                <a:gd name="connsiteX0" fmla="*/ 8762 w 10001"/>
                <a:gd name="connsiteY0" fmla="*/ 0 h 10000"/>
                <a:gd name="connsiteX1" fmla="*/ 10001 w 10001"/>
                <a:gd name="connsiteY1" fmla="*/ 0 h 10000"/>
                <a:gd name="connsiteX2" fmla="*/ 10001 w 10001"/>
                <a:gd name="connsiteY2" fmla="*/ 10000 h 10000"/>
                <a:gd name="connsiteX3" fmla="*/ 1 w 10001"/>
                <a:gd name="connsiteY3" fmla="*/ 10000 h 10000"/>
                <a:gd name="connsiteX4" fmla="*/ 6 w 10001"/>
                <a:gd name="connsiteY4" fmla="*/ 9093 h 10000"/>
                <a:gd name="connsiteX5" fmla="*/ 8762 w 10001"/>
                <a:gd name="connsiteY5" fmla="*/ 9071 h 10000"/>
                <a:gd name="connsiteX6" fmla="*/ 8762 w 10001"/>
                <a:gd name="connsiteY6" fmla="*/ 0 h 10000"/>
                <a:gd name="connsiteX0" fmla="*/ 8762 w 10001"/>
                <a:gd name="connsiteY0" fmla="*/ 0 h 10000"/>
                <a:gd name="connsiteX1" fmla="*/ 10001 w 10001"/>
                <a:gd name="connsiteY1" fmla="*/ 0 h 10000"/>
                <a:gd name="connsiteX2" fmla="*/ 10001 w 10001"/>
                <a:gd name="connsiteY2" fmla="*/ 10000 h 10000"/>
                <a:gd name="connsiteX3" fmla="*/ 1 w 10001"/>
                <a:gd name="connsiteY3" fmla="*/ 10000 h 10000"/>
                <a:gd name="connsiteX4" fmla="*/ 6 w 10001"/>
                <a:gd name="connsiteY4" fmla="*/ 9093 h 10000"/>
                <a:gd name="connsiteX5" fmla="*/ 8762 w 10001"/>
                <a:gd name="connsiteY5" fmla="*/ 9077 h 10000"/>
                <a:gd name="connsiteX6" fmla="*/ 8762 w 10001"/>
                <a:gd name="connsiteY6" fmla="*/ 0 h 10000"/>
                <a:gd name="connsiteX0" fmla="*/ 8762 w 10001"/>
                <a:gd name="connsiteY0" fmla="*/ 0 h 10000"/>
                <a:gd name="connsiteX1" fmla="*/ 10001 w 10001"/>
                <a:gd name="connsiteY1" fmla="*/ 0 h 10000"/>
                <a:gd name="connsiteX2" fmla="*/ 10001 w 10001"/>
                <a:gd name="connsiteY2" fmla="*/ 10000 h 10000"/>
                <a:gd name="connsiteX3" fmla="*/ 1 w 10001"/>
                <a:gd name="connsiteY3" fmla="*/ 10000 h 10000"/>
                <a:gd name="connsiteX4" fmla="*/ 6 w 10001"/>
                <a:gd name="connsiteY4" fmla="*/ 9093 h 10000"/>
                <a:gd name="connsiteX5" fmla="*/ 8762 w 10001"/>
                <a:gd name="connsiteY5" fmla="*/ 9090 h 10000"/>
                <a:gd name="connsiteX6" fmla="*/ 8762 w 10001"/>
                <a:gd name="connsiteY6" fmla="*/ 0 h 10000"/>
                <a:gd name="connsiteX0" fmla="*/ 8762 w 10001"/>
                <a:gd name="connsiteY0" fmla="*/ 0 h 10000"/>
                <a:gd name="connsiteX1" fmla="*/ 10001 w 10001"/>
                <a:gd name="connsiteY1" fmla="*/ 0 h 10000"/>
                <a:gd name="connsiteX2" fmla="*/ 10001 w 10001"/>
                <a:gd name="connsiteY2" fmla="*/ 10000 h 10000"/>
                <a:gd name="connsiteX3" fmla="*/ 1 w 10001"/>
                <a:gd name="connsiteY3" fmla="*/ 10000 h 10000"/>
                <a:gd name="connsiteX4" fmla="*/ 6 w 10001"/>
                <a:gd name="connsiteY4" fmla="*/ 9093 h 10000"/>
                <a:gd name="connsiteX5" fmla="*/ 8762 w 10001"/>
                <a:gd name="connsiteY5" fmla="*/ 9128 h 10000"/>
                <a:gd name="connsiteX6" fmla="*/ 8762 w 10001"/>
                <a:gd name="connsiteY6" fmla="*/ 0 h 10000"/>
                <a:gd name="connsiteX0" fmla="*/ 8762 w 10001"/>
                <a:gd name="connsiteY0" fmla="*/ 0 h 10000"/>
                <a:gd name="connsiteX1" fmla="*/ 10001 w 10001"/>
                <a:gd name="connsiteY1" fmla="*/ 0 h 10000"/>
                <a:gd name="connsiteX2" fmla="*/ 10001 w 10001"/>
                <a:gd name="connsiteY2" fmla="*/ 10000 h 10000"/>
                <a:gd name="connsiteX3" fmla="*/ 1 w 10001"/>
                <a:gd name="connsiteY3" fmla="*/ 10000 h 10000"/>
                <a:gd name="connsiteX4" fmla="*/ 6 w 10001"/>
                <a:gd name="connsiteY4" fmla="*/ 9125 h 10000"/>
                <a:gd name="connsiteX5" fmla="*/ 8762 w 10001"/>
                <a:gd name="connsiteY5" fmla="*/ 9128 h 10000"/>
                <a:gd name="connsiteX6" fmla="*/ 8762 w 10001"/>
                <a:gd name="connsiteY6" fmla="*/ 0 h 10000"/>
                <a:gd name="connsiteX0" fmla="*/ 8763 w 10002"/>
                <a:gd name="connsiteY0" fmla="*/ 0 h 10000"/>
                <a:gd name="connsiteX1" fmla="*/ 10002 w 10002"/>
                <a:gd name="connsiteY1" fmla="*/ 0 h 10000"/>
                <a:gd name="connsiteX2" fmla="*/ 10002 w 10002"/>
                <a:gd name="connsiteY2" fmla="*/ 10000 h 10000"/>
                <a:gd name="connsiteX3" fmla="*/ 2 w 10002"/>
                <a:gd name="connsiteY3" fmla="*/ 10000 h 10000"/>
                <a:gd name="connsiteX4" fmla="*/ 0 w 10002"/>
                <a:gd name="connsiteY4" fmla="*/ 9125 h 10000"/>
                <a:gd name="connsiteX5" fmla="*/ 8763 w 10002"/>
                <a:gd name="connsiteY5" fmla="*/ 9128 h 10000"/>
                <a:gd name="connsiteX6" fmla="*/ 8763 w 10002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8904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9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2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reeform 6" title="Crop Mark"/>
          <p:cNvSpPr>
            <a:spLocks/>
          </p:cNvSpPr>
          <p:nvPr/>
        </p:nvSpPr>
        <p:spPr bwMode="auto">
          <a:xfrm>
            <a:off x="8151962" y="1685652"/>
            <a:ext cx="3275013" cy="4408488"/>
          </a:xfrm>
          <a:custGeom>
            <a:avLst/>
            <a:gdLst>
              <a:gd name="T0" fmla="*/ 3614 w 4125"/>
              <a:gd name="T1" fmla="*/ 0 h 5554"/>
              <a:gd name="T2" fmla="*/ 4125 w 4125"/>
              <a:gd name="T3" fmla="*/ 0 h 5554"/>
              <a:gd name="T4" fmla="*/ 4125 w 4125"/>
              <a:gd name="T5" fmla="*/ 5554 h 5554"/>
              <a:gd name="T6" fmla="*/ 0 w 4125"/>
              <a:gd name="T7" fmla="*/ 5554 h 5554"/>
              <a:gd name="T8" fmla="*/ 0 w 4125"/>
              <a:gd name="T9" fmla="*/ 5074 h 5554"/>
              <a:gd name="T10" fmla="*/ 3614 w 4125"/>
              <a:gd name="T11" fmla="*/ 5074 h 5554"/>
              <a:gd name="T12" fmla="*/ 3614 w 4125"/>
              <a:gd name="T13" fmla="*/ 0 h 5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92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0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4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8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3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7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ADMINISTRACI</a:t>
            </a:r>
            <a:r>
              <a:rPr lang="es-ES_tradnl" dirty="0" smtClean="0"/>
              <a:t>ÓN DE SERVIDORES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WINDOWS SERVER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39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–OBJETO 2/2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general, los objetos se organizan en tres categorías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 smtClean="0"/>
          </a:p>
          <a:p>
            <a:pPr lvl="1"/>
            <a:r>
              <a:rPr lang="es-ES" dirty="0" smtClean="0"/>
              <a:t>Usuarios</a:t>
            </a:r>
            <a:r>
              <a:rPr lang="es-ES" dirty="0"/>
              <a:t>: identificados a través de un nombre (y, casi siempre, una contraseña), que pueden organizarse en grupos, para simplificar la administración.</a:t>
            </a:r>
          </a:p>
          <a:p>
            <a:pPr lvl="1"/>
            <a:r>
              <a:rPr lang="es-ES" dirty="0"/>
              <a:t>Recursos: que son los diferentes elementos a los que pueden acceder, o no, los usuarios según sus privilegios. Por ejemplo, carpetas compartidas, impresoras, etc.</a:t>
            </a:r>
          </a:p>
          <a:p>
            <a:pPr lvl="1"/>
            <a:r>
              <a:rPr lang="es-ES" dirty="0"/>
              <a:t>Servicios: que son las diferentes funciones a las que los usuarios pueden tener acceso. Por ejemplo, el correo electrónico.</a:t>
            </a:r>
          </a:p>
          <a:p>
            <a:pPr algn="just"/>
            <a:r>
              <a:rPr lang="es-ES" dirty="0"/>
              <a:t>Existen objetos que pueden contener a su vez otros objetos, como es el caso de los grupos de usuarios y de las unidades organizativas.</a:t>
            </a:r>
          </a:p>
        </p:txBody>
      </p:sp>
    </p:spTree>
    <p:extLst>
      <p:ext uri="{BB962C8B-B14F-4D97-AF65-F5344CB8AC3E}">
        <p14:creationId xmlns:p14="http://schemas.microsoft.com/office/powerpoint/2010/main" val="162613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–UNIDAD ORGANIZATIVA 1/2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Una </a:t>
            </a:r>
            <a:r>
              <a:rPr lang="es-ES" i="1" dirty="0"/>
              <a:t>Unidad Organizativa</a:t>
            </a:r>
            <a:r>
              <a:rPr lang="es-ES" dirty="0"/>
              <a:t> es un contenedor de objetos que permite organizarlos en subconjuntos, dentro del dominio, siguiendo una jerarquía. De este modo, podremos establecer una estructura lógica que represente de forma adecuada nuestra organización y simplifique la administración.</a:t>
            </a:r>
          </a:p>
          <a:p>
            <a:r>
              <a:rPr lang="es-ES" dirty="0"/>
              <a:t>Otra gran ventaja de las unidades organizativas es que simplifican la delegación de autoridad (completa o parcial) sobre los objetos que contienen, a otros usuarios o grupos. Esta es otra forma de facilitar la administración en redes de grandes dimensiones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Otra forma de decirlo, es </a:t>
            </a:r>
            <a:r>
              <a:rPr lang="es-ES" dirty="0"/>
              <a:t>un objeto contenedor de </a:t>
            </a:r>
            <a:r>
              <a:rPr lang="es-ES" i="1" dirty="0"/>
              <a:t>Active </a:t>
            </a:r>
            <a:r>
              <a:rPr lang="es-ES" i="1" dirty="0" err="1"/>
              <a:t>Directory</a:t>
            </a:r>
            <a:r>
              <a:rPr lang="es-ES" dirty="0"/>
              <a:t> que se utiliza en los dominios. Las Unidades Organizativas son contenedores lógicos en los que pueden colocarse usuarios, grupos, equipos y otras Unidades Organizativas. Sólo pueden contener objetos de su dominio principal. Una Unidad Organizativa es el ámbito más pequeño al que se puede aplicar una Directiva de Grupo.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9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–UNIDAD ORGANIZATIVA 2/2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5613" r="6037" b="922"/>
          <a:stretch/>
        </p:blipFill>
        <p:spPr>
          <a:xfrm>
            <a:off x="3228109" y="1428750"/>
            <a:ext cx="6234546" cy="512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5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–ESQUEMA / SITIO / RELACI</a:t>
            </a:r>
            <a:r>
              <a:rPr lang="es-ES_tradnl" dirty="0" smtClean="0"/>
              <a:t>ÓN DE CONFIANZA.</a:t>
            </a:r>
            <a:endParaRPr lang="es-ES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En Active </a:t>
            </a:r>
            <a:r>
              <a:rPr lang="es-ES" dirty="0" err="1"/>
              <a:t>Directory</a:t>
            </a:r>
            <a:r>
              <a:rPr lang="es-ES" dirty="0"/>
              <a:t> </a:t>
            </a:r>
            <a:r>
              <a:rPr lang="es-ES" dirty="0" err="1"/>
              <a:t>Domain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 se utiliza la palabra </a:t>
            </a:r>
            <a:r>
              <a:rPr lang="es-ES" b="1" i="1" dirty="0"/>
              <a:t>Esquema</a:t>
            </a:r>
            <a:r>
              <a:rPr lang="es-ES" dirty="0"/>
              <a:t> para referirse a la estructura de la base de datos. En este sentido, </a:t>
            </a:r>
            <a:r>
              <a:rPr lang="es-ES" dirty="0" smtClean="0"/>
              <a:t>se utiliza la </a:t>
            </a:r>
            <a:r>
              <a:rPr lang="es-ES" dirty="0"/>
              <a:t>palabra atributo para </a:t>
            </a:r>
            <a:r>
              <a:rPr lang="es-ES" dirty="0" smtClean="0"/>
              <a:t>referirse </a:t>
            </a:r>
            <a:r>
              <a:rPr lang="es-ES" dirty="0"/>
              <a:t>a cada uno de los tipos de información almacenada</a:t>
            </a:r>
            <a:r>
              <a:rPr lang="es-ES" dirty="0" smtClean="0"/>
              <a:t>.</a:t>
            </a:r>
          </a:p>
          <a:p>
            <a:r>
              <a:rPr lang="es-ES" dirty="0"/>
              <a:t>Un </a:t>
            </a:r>
            <a:r>
              <a:rPr lang="es-ES" b="1" i="1" dirty="0"/>
              <a:t>Sitio</a:t>
            </a:r>
            <a:r>
              <a:rPr lang="es-ES" dirty="0"/>
              <a:t> es un grupo de ordenadores que se encuentran relacionados, de una forma lógica, con una localización geográfica </a:t>
            </a:r>
            <a:r>
              <a:rPr lang="es-ES" dirty="0" smtClean="0"/>
              <a:t>particular. En </a:t>
            </a:r>
            <a:r>
              <a:rPr lang="es-ES" dirty="0"/>
              <a:t>realidad, pueden encontrarse físicamente en ese lugar o, como mínimo, estar conectados, mediante un enlace permanente, con el ancho de banda </a:t>
            </a:r>
            <a:r>
              <a:rPr lang="es-ES" dirty="0" smtClean="0"/>
              <a:t>adecuado. En </a:t>
            </a:r>
            <a:r>
              <a:rPr lang="es-ES" dirty="0"/>
              <a:t>otras palabras, un controlador de dominio puede estar en la misma zona geográfica de los clientes a los que ofrece sus servicios o puede encontrarse en el otro extremo del planeta (siempre que estén unidos por una conexión adecuada). Pero en cualquier caso, todos juntos formarán el mismo </a:t>
            </a:r>
            <a:r>
              <a:rPr lang="es-ES" i="1" dirty="0" smtClean="0"/>
              <a:t>sitio</a:t>
            </a:r>
            <a:r>
              <a:rPr lang="es-ES" dirty="0" smtClean="0"/>
              <a:t>. Se puede decir que sitio es un </a:t>
            </a:r>
            <a:r>
              <a:rPr lang="es-ES" dirty="0"/>
              <a:t>conjunto de equipos en una o varias subredes IP; podemos presumir que habitualmente los sitios suelen representar la estructura física de la red</a:t>
            </a:r>
            <a:r>
              <a:rPr lang="es-ES" dirty="0" smtClean="0"/>
              <a:t>.</a:t>
            </a:r>
          </a:p>
          <a:p>
            <a:r>
              <a:rPr lang="es-ES" dirty="0"/>
              <a:t>En el contexto de Active </a:t>
            </a:r>
            <a:r>
              <a:rPr lang="es-ES" dirty="0" err="1"/>
              <a:t>Directory</a:t>
            </a:r>
            <a:r>
              <a:rPr lang="es-ES" dirty="0"/>
              <a:t>, las </a:t>
            </a:r>
            <a:r>
              <a:rPr lang="es-ES" b="1" i="1" dirty="0"/>
              <a:t>Relaciones de confianza</a:t>
            </a:r>
            <a:r>
              <a:rPr lang="es-ES" dirty="0"/>
              <a:t> son un método de comunicación seguro entre dominios, árboles y bosques. Las relaciones de confianza permiten a los usuarios de un dominio del Directorio Activo autenticarse en otro dominio del directorio.</a:t>
            </a:r>
          </a:p>
          <a:p>
            <a:r>
              <a:rPr lang="es-ES" dirty="0"/>
              <a:t>Existen dos tipos de relaciones de confianza: unidireccionales y bidireccionales. Además, las relaciones de confianza pueden ser transitivas (A confía en B y B confía en C, luego A confía en C).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856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- BOSQUE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 smtClean="0"/>
              <a:t>El</a:t>
            </a:r>
            <a:r>
              <a:rPr lang="es-ES" dirty="0"/>
              <a:t> </a:t>
            </a:r>
            <a:r>
              <a:rPr lang="es-ES" i="1" dirty="0"/>
              <a:t>Bosque</a:t>
            </a:r>
            <a:r>
              <a:rPr lang="es-ES" dirty="0"/>
              <a:t> es el mayor contenedor lógico dentro de </a:t>
            </a:r>
            <a:r>
              <a:rPr lang="es-ES" dirty="0" smtClean="0"/>
              <a:t>directorio activo (Active </a:t>
            </a:r>
            <a:r>
              <a:rPr lang="es-ES" dirty="0" err="1" smtClean="0"/>
              <a:t>Directory</a:t>
            </a:r>
            <a:r>
              <a:rPr lang="es-ES" dirty="0" smtClean="0"/>
              <a:t>), </a:t>
            </a:r>
            <a:r>
              <a:rPr lang="es-ES" dirty="0"/>
              <a:t>abarcando a todos los </a:t>
            </a:r>
            <a:r>
              <a:rPr lang="es-ES" dirty="0" smtClean="0"/>
              <a:t>dominios y arboles dentro </a:t>
            </a:r>
            <a:r>
              <a:rPr lang="es-ES" dirty="0"/>
              <a:t>de su ámbito. Los dominios están interconectados por </a:t>
            </a:r>
            <a:r>
              <a:rPr lang="es-ES" dirty="0" smtClean="0"/>
              <a:t>relaciones </a:t>
            </a:r>
            <a:r>
              <a:rPr lang="es-ES" dirty="0"/>
              <a:t>de confianza </a:t>
            </a:r>
            <a:r>
              <a:rPr lang="es-ES" dirty="0" smtClean="0"/>
              <a:t>que </a:t>
            </a:r>
            <a:r>
              <a:rPr lang="es-ES" dirty="0"/>
              <a:t>se construyen </a:t>
            </a:r>
            <a:r>
              <a:rPr lang="es-ES" dirty="0" smtClean="0"/>
              <a:t>automáticamente. </a:t>
            </a:r>
            <a:r>
              <a:rPr lang="es-ES" dirty="0"/>
              <a:t>De esta forma, todos los dominios de un bosque confían automáticamente unos en otros y los diferentes árboles podrán compartir sus recursos.</a:t>
            </a:r>
          </a:p>
          <a:p>
            <a:pPr algn="just"/>
            <a:r>
              <a:rPr lang="es-ES" dirty="0" smtClean="0"/>
              <a:t>De </a:t>
            </a:r>
            <a:r>
              <a:rPr lang="es-ES" dirty="0"/>
              <a:t>forma predeterminada, un bosque contiene al menos un dominio, que será el </a:t>
            </a:r>
            <a:r>
              <a:rPr lang="es-ES" i="1" dirty="0"/>
              <a:t>dominio raíz del bosque</a:t>
            </a:r>
            <a:r>
              <a:rPr lang="es-ES" dirty="0"/>
              <a:t>. En otras palabras: cuando </a:t>
            </a:r>
            <a:r>
              <a:rPr lang="es-ES" dirty="0" smtClean="0"/>
              <a:t>se instala </a:t>
            </a:r>
            <a:r>
              <a:rPr lang="es-ES" dirty="0"/>
              <a:t>el primer dominio en un ordenador de </a:t>
            </a:r>
            <a:r>
              <a:rPr lang="es-ES" dirty="0" smtClean="0"/>
              <a:t>la red, </a:t>
            </a:r>
            <a:r>
              <a:rPr lang="es-ES" dirty="0"/>
              <a:t>además del propio dominio, estamos creando la raíz de un nuevo árbol y también la raíz de un nuevo bosque.</a:t>
            </a:r>
          </a:p>
          <a:p>
            <a:pPr algn="just"/>
            <a:r>
              <a:rPr lang="es-ES" dirty="0"/>
              <a:t>El dominio raíz del bosque contiene el </a:t>
            </a:r>
            <a:r>
              <a:rPr lang="es-ES" i="1" dirty="0"/>
              <a:t>Esquema</a:t>
            </a:r>
            <a:r>
              <a:rPr lang="es-ES" dirty="0"/>
              <a:t> del bosque, que se compartirá con el resto de dominios que formen parte de dicho </a:t>
            </a:r>
            <a:r>
              <a:rPr lang="es-ES" dirty="0" smtClean="0"/>
              <a:t>bosque.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24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- BOSQUE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666" y="1639765"/>
            <a:ext cx="8207443" cy="488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- </a:t>
            </a:r>
            <a:r>
              <a:rPr lang="es-ES_tradnl" dirty="0" smtClean="0"/>
              <a:t>Á</a:t>
            </a:r>
            <a:r>
              <a:rPr lang="es-ES" dirty="0" smtClean="0"/>
              <a:t>RBOL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Un</a:t>
            </a:r>
            <a:r>
              <a:rPr lang="es-ES" dirty="0"/>
              <a:t> </a:t>
            </a:r>
            <a:r>
              <a:rPr lang="es-ES" i="1" dirty="0"/>
              <a:t>Árbol</a:t>
            </a:r>
            <a:r>
              <a:rPr lang="es-ES" dirty="0"/>
              <a:t> es simplemente una colección de </a:t>
            </a:r>
            <a:r>
              <a:rPr lang="es-ES" dirty="0" smtClean="0"/>
              <a:t>dominios y subdominios </a:t>
            </a:r>
            <a:r>
              <a:rPr lang="es-ES" dirty="0"/>
              <a:t>que dependen de una raíz común y se encuentra organizados como una determinada jerarquía</a:t>
            </a:r>
            <a:r>
              <a:rPr lang="es-ES" dirty="0" smtClean="0"/>
              <a:t>.</a:t>
            </a:r>
            <a:endParaRPr lang="es-ES" dirty="0"/>
          </a:p>
          <a:p>
            <a:pPr algn="just"/>
            <a:r>
              <a:rPr lang="es-ES" dirty="0"/>
              <a:t>De esta forma, </a:t>
            </a:r>
            <a:r>
              <a:rPr lang="es-ES" dirty="0" smtClean="0"/>
              <a:t>se sabe que los dominios</a:t>
            </a:r>
            <a:r>
              <a:rPr lang="es-ES" dirty="0"/>
              <a:t> </a:t>
            </a:r>
            <a:r>
              <a:rPr lang="es-ES" b="1" dirty="0" smtClean="0"/>
              <a:t>dominio1.com</a:t>
            </a:r>
            <a:r>
              <a:rPr lang="es-ES" dirty="0" smtClean="0"/>
              <a:t>, </a:t>
            </a:r>
            <a:r>
              <a:rPr lang="es-ES" b="1" dirty="0" smtClean="0"/>
              <a:t>sub1.dominio1.com </a:t>
            </a:r>
            <a:r>
              <a:rPr lang="es-ES" dirty="0" smtClean="0"/>
              <a:t>y</a:t>
            </a:r>
            <a:r>
              <a:rPr lang="es-ES" b="1" dirty="0" smtClean="0"/>
              <a:t> </a:t>
            </a:r>
            <a:r>
              <a:rPr lang="es-ES" b="1" dirty="0"/>
              <a:t>sub2.dominio1.com</a:t>
            </a:r>
            <a:r>
              <a:rPr lang="es-ES" b="1" dirty="0" smtClean="0"/>
              <a:t> </a:t>
            </a:r>
            <a:r>
              <a:rPr lang="es-ES" dirty="0" smtClean="0"/>
              <a:t>fo</a:t>
            </a:r>
            <a:r>
              <a:rPr lang="es-ES" dirty="0"/>
              <a:t>r</a:t>
            </a:r>
            <a:r>
              <a:rPr lang="es-ES" dirty="0" smtClean="0"/>
              <a:t>man </a:t>
            </a:r>
            <a:r>
              <a:rPr lang="es-ES" dirty="0"/>
              <a:t>parte del mismo árbol, mientras que </a:t>
            </a:r>
            <a:r>
              <a:rPr lang="es-ES" b="1" dirty="0" smtClean="0"/>
              <a:t>dominio2.com</a:t>
            </a:r>
            <a:r>
              <a:rPr lang="es-ES" dirty="0" smtClean="0"/>
              <a:t>, </a:t>
            </a:r>
            <a:r>
              <a:rPr lang="es-ES" b="1" dirty="0"/>
              <a:t>sub1.dominio2.com</a:t>
            </a:r>
            <a:r>
              <a:rPr lang="es-ES" dirty="0" smtClean="0"/>
              <a:t> y </a:t>
            </a:r>
            <a:r>
              <a:rPr lang="es-ES" b="1" dirty="0" smtClean="0"/>
              <a:t>sub2.dominio2.com</a:t>
            </a:r>
            <a:r>
              <a:rPr lang="es-ES" dirty="0"/>
              <a:t> </a:t>
            </a:r>
            <a:r>
              <a:rPr lang="es-ES" dirty="0" smtClean="0"/>
              <a:t>no, pertenecen a otro.</a:t>
            </a:r>
            <a:endParaRPr lang="es-ES" dirty="0"/>
          </a:p>
          <a:p>
            <a:pPr algn="just"/>
            <a:r>
              <a:rPr lang="es-ES" dirty="0"/>
              <a:t>El objetivo de crear este tipo de estructura es fragmentar los datos del Directorio Activo, replicando sólo las partes necesarias y ahorrando ancho de banda en la red.</a:t>
            </a:r>
          </a:p>
          <a:p>
            <a:pPr algn="just"/>
            <a:r>
              <a:rPr lang="es-ES" dirty="0"/>
              <a:t>Si un determinado usuario es creado dentro de un dominio, éste será reconocido automáticamente en todos los dominios que dependan jerárquicamente del dominio al que pertenece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134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- </a:t>
            </a:r>
            <a:r>
              <a:rPr lang="es-ES_tradnl" dirty="0" smtClean="0"/>
              <a:t>Á</a:t>
            </a:r>
            <a:r>
              <a:rPr lang="es-ES" dirty="0" smtClean="0"/>
              <a:t>RBOL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666" y="1434807"/>
            <a:ext cx="8207443" cy="4884518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2195635" y="2388170"/>
            <a:ext cx="4670474" cy="39311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9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- DOMINIO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ES" dirty="0"/>
              <a:t>Un </a:t>
            </a:r>
            <a:r>
              <a:rPr lang="es-ES" i="1" dirty="0"/>
              <a:t>Dominio</a:t>
            </a:r>
            <a:r>
              <a:rPr lang="es-ES" dirty="0"/>
              <a:t> es una colección de objetos dentro del directorio </a:t>
            </a:r>
            <a:r>
              <a:rPr lang="es-ES" dirty="0" smtClean="0"/>
              <a:t>activo que </a:t>
            </a:r>
            <a:r>
              <a:rPr lang="es-ES" dirty="0"/>
              <a:t>forman un subconjunto administrativo. Pueden existir diferentes dominios dentro de un bosque, cada uno de ellos con su propia colección de objetos y unidades organizativas.</a:t>
            </a:r>
          </a:p>
          <a:p>
            <a:pPr algn="just"/>
            <a:r>
              <a:rPr lang="es-ES" dirty="0"/>
              <a:t>Para poner nombre a los dominios se utiliza el protocolo DNS. Por este motivo, Active </a:t>
            </a:r>
            <a:r>
              <a:rPr lang="es-ES" dirty="0" err="1"/>
              <a:t>Directory</a:t>
            </a:r>
            <a:r>
              <a:rPr lang="es-ES" dirty="0"/>
              <a:t> necesita al menos un servidor DNS instalado en la red. </a:t>
            </a:r>
            <a:r>
              <a:rPr lang="es-ES" dirty="0" smtClean="0"/>
              <a:t>Cuando generemos un DIRECTORIO ACTIVO se debe generar un servidor DNS, ambos pueden convivir en el mismo controlador de dominio.</a:t>
            </a:r>
          </a:p>
          <a:p>
            <a:pPr algn="just"/>
            <a:r>
              <a:rPr lang="es-ES" dirty="0" smtClean="0"/>
              <a:t>EJEMPLO DOMINIO: </a:t>
            </a:r>
            <a:r>
              <a:rPr lang="es-ES" dirty="0" err="1" smtClean="0"/>
              <a:t>lacomarca.com</a:t>
            </a:r>
            <a:endParaRPr lang="es-ES" dirty="0" smtClean="0"/>
          </a:p>
          <a:p>
            <a:pPr algn="just"/>
            <a:r>
              <a:rPr lang="es-ES" dirty="0" smtClean="0"/>
              <a:t>Otra forma de decirlo, un </a:t>
            </a:r>
            <a:r>
              <a:rPr lang="es-ES" dirty="0"/>
              <a:t>dominio tiene un nombre único y permite el acceso a las cuentas de usuario y de grupo centralizadas mantenidas por el administrador del dominio. Cada dominio tiene sus propias directivas de seguridad y relaciones de seguridad con otros dominios, y representa límite de seguridad en una </a:t>
            </a:r>
            <a:r>
              <a:rPr lang="es-ES" dirty="0" smtClean="0"/>
              <a:t>red de </a:t>
            </a:r>
            <a:r>
              <a:rPr lang="es-ES" i="1" dirty="0" smtClean="0"/>
              <a:t>Windows Server</a:t>
            </a:r>
            <a:r>
              <a:rPr lang="es-ES" dirty="0" smtClean="0"/>
              <a:t>.</a:t>
            </a:r>
            <a:r>
              <a:rPr lang="es-ES" dirty="0"/>
              <a:t> </a:t>
            </a:r>
            <a:r>
              <a:rPr lang="es-ES" i="1" dirty="0"/>
              <a:t>Active </a:t>
            </a:r>
            <a:r>
              <a:rPr lang="es-ES" i="1" dirty="0" err="1"/>
              <a:t>Directory</a:t>
            </a:r>
            <a:r>
              <a:rPr lang="es-ES" dirty="0"/>
              <a:t> está compuesto de uno o varios dominios, cada uno de los cuales puede abarcar más de una ubicación física. Los dominios representan la estructura lógica de la organización.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427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– ACTIVE DIRECTORY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El </a:t>
            </a:r>
            <a:r>
              <a:rPr lang="es-ES" i="1" dirty="0" smtClean="0"/>
              <a:t>Directorio</a:t>
            </a:r>
            <a:r>
              <a:rPr lang="es-ES" dirty="0"/>
              <a:t> </a:t>
            </a:r>
            <a:r>
              <a:rPr lang="es-ES" dirty="0" smtClean="0"/>
              <a:t>Activo es </a:t>
            </a:r>
            <a:r>
              <a:rPr lang="es-ES" dirty="0"/>
              <a:t>un repositorio único para la información relativa a los usuarios y recursos de una organización. Active </a:t>
            </a:r>
            <a:r>
              <a:rPr lang="es-ES" dirty="0" err="1"/>
              <a:t>Directory</a:t>
            </a:r>
            <a:r>
              <a:rPr lang="es-ES" dirty="0"/>
              <a:t> es un tipo de directorio y contiene información sobre las propiedades y la ubicación de los diferentes tipos de recursos dentro de la red. Usándolo, tanto los usuarios como los administradores pueden encontrarlos con facilidad.</a:t>
            </a:r>
          </a:p>
          <a:p>
            <a:pPr algn="just"/>
            <a:r>
              <a:rPr lang="es-ES" dirty="0"/>
              <a:t>Una de las ventajas que ofrece Active </a:t>
            </a:r>
            <a:r>
              <a:rPr lang="es-ES" dirty="0" err="1"/>
              <a:t>Directory</a:t>
            </a:r>
            <a:r>
              <a:rPr lang="es-ES" dirty="0"/>
              <a:t> es que </a:t>
            </a:r>
            <a:r>
              <a:rPr lang="es-ES" dirty="0" smtClean="0"/>
              <a:t>se tiene toda la </a:t>
            </a:r>
            <a:r>
              <a:rPr lang="es-ES" dirty="0" err="1" smtClean="0"/>
              <a:t>informaci</a:t>
            </a:r>
            <a:r>
              <a:rPr lang="es-ES_tradnl" dirty="0" err="1" smtClean="0"/>
              <a:t>ón</a:t>
            </a:r>
            <a:r>
              <a:rPr lang="es-ES_tradnl" dirty="0" smtClean="0"/>
              <a:t> ordenada y en un único sitio. Además de que se puede consultar de forma sencilla y rápida.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408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– CONTROLADOR DE DOMINIO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Un </a:t>
            </a:r>
            <a:r>
              <a:rPr lang="es-ES" i="1" dirty="0"/>
              <a:t>Controlador de dominio</a:t>
            </a:r>
            <a:r>
              <a:rPr lang="es-ES" dirty="0"/>
              <a:t> (</a:t>
            </a:r>
            <a:r>
              <a:rPr lang="es-ES" i="1" dirty="0" err="1"/>
              <a:t>domain</a:t>
            </a:r>
            <a:r>
              <a:rPr lang="es-ES" i="1" dirty="0"/>
              <a:t> </a:t>
            </a:r>
            <a:r>
              <a:rPr lang="es-ES" i="1" dirty="0" err="1"/>
              <a:t>controller</a:t>
            </a:r>
            <a:r>
              <a:rPr lang="es-ES" dirty="0"/>
              <a:t>) contiene la base de datos de objetos del directorio </a:t>
            </a:r>
            <a:r>
              <a:rPr lang="es-ES" dirty="0" smtClean="0"/>
              <a:t>activo para </a:t>
            </a:r>
            <a:r>
              <a:rPr lang="es-ES" dirty="0"/>
              <a:t>un determinado dominio, incluida la información relativa a la seguridad. Además, será responsable de la autenticación de objetos </a:t>
            </a:r>
            <a:r>
              <a:rPr lang="es-ES" dirty="0" smtClean="0"/>
              <a:t>(USUARIOS) dentro </a:t>
            </a:r>
            <a:r>
              <a:rPr lang="es-ES" dirty="0"/>
              <a:t>de su ámbito de control.</a:t>
            </a:r>
          </a:p>
          <a:p>
            <a:pPr algn="just"/>
            <a:r>
              <a:rPr lang="es-ES" dirty="0"/>
              <a:t>En un dominio dado, puede haber varios controladores de dominio asociados, de modo que cada uno de ellos represente un rol diferente dentro del directorio. Sin embargo, a todos los efectos, todos los controladores de dominio, dentro del mismo dominio, tendrán la misma importancia.</a:t>
            </a:r>
          </a:p>
        </p:txBody>
      </p:sp>
    </p:spTree>
    <p:extLst>
      <p:ext uri="{BB962C8B-B14F-4D97-AF65-F5344CB8AC3E}">
        <p14:creationId xmlns:p14="http://schemas.microsoft.com/office/powerpoint/2010/main" val="188569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–OBJETO 1/2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La palabra </a:t>
            </a:r>
            <a:r>
              <a:rPr lang="es-ES" i="1" dirty="0"/>
              <a:t>Objeto</a:t>
            </a:r>
            <a:r>
              <a:rPr lang="es-ES" dirty="0"/>
              <a:t> se utiliza como nombre genérico para </a:t>
            </a:r>
            <a:r>
              <a:rPr lang="es-ES" dirty="0" smtClean="0"/>
              <a:t>referirse </a:t>
            </a:r>
            <a:r>
              <a:rPr lang="es-ES" dirty="0"/>
              <a:t>a cualquiera de los componentes que forman parte del </a:t>
            </a:r>
            <a:r>
              <a:rPr lang="es-ES" dirty="0" smtClean="0"/>
              <a:t>directorio activo, </a:t>
            </a:r>
            <a:r>
              <a:rPr lang="es-ES" dirty="0"/>
              <a:t>como una impresora o una carpeta compartida, pero también un usuario, un grupo, etc. Incluso podemos utilizar la palabra objeto para referirnos a una Unidad organizativa.</a:t>
            </a:r>
          </a:p>
          <a:p>
            <a:pPr algn="just"/>
            <a:r>
              <a:rPr lang="es-ES" dirty="0"/>
              <a:t>Cada objeto dispondrá de una serie de características específicas (según la clase a la que pertenezca) y un nombre que permitirá identificarlo de forma precisa</a:t>
            </a:r>
            <a:r>
              <a:rPr lang="es-ES" dirty="0" smtClean="0"/>
              <a:t>.</a:t>
            </a:r>
          </a:p>
          <a:p>
            <a:pPr algn="just"/>
            <a:r>
              <a:rPr lang="es-ES" dirty="0" smtClean="0"/>
              <a:t>Las características específicas de cada tipo de objeto quedarán definidas en el Esquema de la base de datos.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711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276</TotalTime>
  <Words>199</Words>
  <Application>Microsoft Macintosh PowerPoint</Application>
  <PresentationFormat>Panorámica</PresentationFormat>
  <Paragraphs>45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Franklin Gothic Book</vt:lpstr>
      <vt:lpstr>Recortar</vt:lpstr>
      <vt:lpstr>ADMINISTRACIÓN DE SERVIDORES</vt:lpstr>
      <vt:lpstr>CONCEPTOS - BOSQUE</vt:lpstr>
      <vt:lpstr>CONCEPTOS - BOSQUE</vt:lpstr>
      <vt:lpstr>CONCEPTOS - ÁRBOL</vt:lpstr>
      <vt:lpstr>CONCEPTOS - ÁRBOL</vt:lpstr>
      <vt:lpstr>CONCEPTOS - DOMINIO</vt:lpstr>
      <vt:lpstr>CONCEPTOS – ACTIVE DIRECTORY</vt:lpstr>
      <vt:lpstr>CONCEPTOS – CONTROLADOR DE DOMINIO</vt:lpstr>
      <vt:lpstr>CONCEPTOS –OBJETO 1/2</vt:lpstr>
      <vt:lpstr>CONCEPTOS –OBJETO 2/2</vt:lpstr>
      <vt:lpstr>CONCEPTOS –UNIDAD ORGANIZATIVA 1/2</vt:lpstr>
      <vt:lpstr>CONCEPTOS –UNIDAD ORGANIZATIVA 2/2</vt:lpstr>
      <vt:lpstr>CONCEPTOS –ESQUEMA / SITIO / RELACIÓN DE CONFIANZA.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ADMINISTRACIÓN DE SERVIDORES</dc:title>
  <dc:creator>Usuario de Microsoft Office</dc:creator>
  <cp:lastModifiedBy>Juan Apellaniz Caño</cp:lastModifiedBy>
  <cp:revision>17</cp:revision>
  <dcterms:created xsi:type="dcterms:W3CDTF">2015-03-18T20:53:24Z</dcterms:created>
  <dcterms:modified xsi:type="dcterms:W3CDTF">2017-04-03T12:00:32Z</dcterms:modified>
</cp:coreProperties>
</file>