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4" r:id="rId5"/>
    <p:sldId id="258" r:id="rId6"/>
    <p:sldId id="267" r:id="rId7"/>
    <p:sldId id="259" r:id="rId8"/>
    <p:sldId id="266" r:id="rId9"/>
    <p:sldId id="263" r:id="rId10"/>
    <p:sldId id="260"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02"/>
    <p:restoredTop sz="94495"/>
  </p:normalViewPr>
  <p:slideViewPr>
    <p:cSldViewPr snapToGrid="0" snapToObjects="1">
      <p:cViewPr>
        <p:scale>
          <a:sx n="101" d="100"/>
          <a:sy n="101" d="100"/>
        </p:scale>
        <p:origin x="144"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_tradnl" smtClean="0"/>
              <a:t>Clic para editar título</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_tradnl" smtClean="0"/>
              <a:t>Clic para editar título</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_tradnl" smtClean="0"/>
              <a:t>Clic para editar título</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_tradnl" smtClean="0"/>
              <a:t>Clic para editar título</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_tradnl" smtClean="0"/>
              <a:t>Clic para editar título</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_tradnl" smtClean="0"/>
              <a:t>Clic para editar título</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_tradnl" smtClean="0"/>
              <a:t>Arrastre la imagen al marcador de posición o haga clic en el icono para agregar</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_tradnl" smtClean="0"/>
              <a:t>Arrastre la imagen al marcador de posición o haga clic en el icono para agregar</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_tradnl" smtClean="0"/>
              <a:t>Arrastre la imagen al marcador de posición o haga clic en el icono para agregar</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_tradnl" smtClean="0"/>
              <a:t>Clic para editar título</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_tradnl" smtClean="0"/>
              <a:t>Clic para editar título</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_tradnl" smtClean="0"/>
              <a:t>Clic para editar título</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_tradnl" smtClean="0"/>
              <a:t>Clic para editar título</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_tradnl" smtClean="0"/>
              <a:t>Clic para editar título</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_tradnl" smtClean="0"/>
              <a:t>Clic para editar título</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_tradnl" smtClean="0"/>
              <a:t>Clic para editar título</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3/22/17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SERVIDOR DHCP</a:t>
            </a:r>
            <a:endParaRPr lang="es-ES" dirty="0"/>
          </a:p>
        </p:txBody>
      </p:sp>
      <p:sp>
        <p:nvSpPr>
          <p:cNvPr id="3" name="Subtítulo 2"/>
          <p:cNvSpPr>
            <a:spLocks noGrp="1"/>
          </p:cNvSpPr>
          <p:nvPr>
            <p:ph type="subTitle" idx="1"/>
          </p:nvPr>
        </p:nvSpPr>
        <p:spPr/>
        <p:txBody>
          <a:bodyPr/>
          <a:lstStyle/>
          <a:p>
            <a:r>
              <a:rPr lang="es-ES" dirty="0" err="1" smtClean="0"/>
              <a:t>Dynamic</a:t>
            </a:r>
            <a:r>
              <a:rPr lang="es-ES" dirty="0" smtClean="0"/>
              <a:t> Host </a:t>
            </a:r>
            <a:r>
              <a:rPr lang="es-ES" dirty="0" err="1" smtClean="0"/>
              <a:t>Configuration</a:t>
            </a:r>
            <a:r>
              <a:rPr lang="es-ES" dirty="0" smtClean="0"/>
              <a:t> </a:t>
            </a:r>
            <a:r>
              <a:rPr lang="es-ES" dirty="0" err="1" smtClean="0"/>
              <a:t>Protocol</a:t>
            </a:r>
            <a:endParaRPr lang="es-ES"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DHCP</a:t>
            </a:r>
            <a:endParaRPr lang="es-ES" dirty="0"/>
          </a:p>
        </p:txBody>
      </p:sp>
      <p:pic>
        <p:nvPicPr>
          <p:cNvPr id="5" name="Imagen 4"/>
          <p:cNvPicPr>
            <a:picLocks noChangeAspect="1"/>
          </p:cNvPicPr>
          <p:nvPr/>
        </p:nvPicPr>
        <p:blipFill>
          <a:blip r:embed="rId2"/>
          <a:stretch>
            <a:fillRect/>
          </a:stretch>
        </p:blipFill>
        <p:spPr>
          <a:xfrm>
            <a:off x="2705324" y="1810531"/>
            <a:ext cx="6781351" cy="4105405"/>
          </a:xfrm>
          <a:prstGeom prst="rect">
            <a:avLst/>
          </a:prstGeom>
        </p:spPr>
      </p:pic>
    </p:spTree>
    <p:extLst>
      <p:ext uri="{BB962C8B-B14F-4D97-AF65-F5344CB8AC3E}">
        <p14:creationId xmlns:p14="http://schemas.microsoft.com/office/powerpoint/2010/main" val="848934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DHCP</a:t>
            </a:r>
            <a:endParaRPr lang="es-ES" dirty="0"/>
          </a:p>
        </p:txBody>
      </p:sp>
      <p:pic>
        <p:nvPicPr>
          <p:cNvPr id="6" name="Imagen 5"/>
          <p:cNvPicPr>
            <a:picLocks noChangeAspect="1"/>
          </p:cNvPicPr>
          <p:nvPr/>
        </p:nvPicPr>
        <p:blipFill>
          <a:blip r:embed="rId2"/>
          <a:stretch>
            <a:fillRect/>
          </a:stretch>
        </p:blipFill>
        <p:spPr>
          <a:xfrm>
            <a:off x="2881385" y="1741061"/>
            <a:ext cx="6429229" cy="4104536"/>
          </a:xfrm>
          <a:prstGeom prst="rect">
            <a:avLst/>
          </a:prstGeom>
        </p:spPr>
      </p:pic>
    </p:spTree>
    <p:extLst>
      <p:ext uri="{BB962C8B-B14F-4D97-AF65-F5344CB8AC3E}">
        <p14:creationId xmlns:p14="http://schemas.microsoft.com/office/powerpoint/2010/main" val="65120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DHCP</a:t>
            </a:r>
            <a:endParaRPr lang="es-ES" dirty="0"/>
          </a:p>
        </p:txBody>
      </p:sp>
      <p:pic>
        <p:nvPicPr>
          <p:cNvPr id="4" name="Imagen 3"/>
          <p:cNvPicPr>
            <a:picLocks noChangeAspect="1"/>
          </p:cNvPicPr>
          <p:nvPr/>
        </p:nvPicPr>
        <p:blipFill>
          <a:blip r:embed="rId2"/>
          <a:stretch>
            <a:fillRect/>
          </a:stretch>
        </p:blipFill>
        <p:spPr>
          <a:xfrm>
            <a:off x="2791656" y="1816491"/>
            <a:ext cx="6608688" cy="4108691"/>
          </a:xfrm>
          <a:prstGeom prst="rect">
            <a:avLst/>
          </a:prstGeom>
        </p:spPr>
      </p:pic>
    </p:spTree>
    <p:extLst>
      <p:ext uri="{BB962C8B-B14F-4D97-AF65-F5344CB8AC3E}">
        <p14:creationId xmlns:p14="http://schemas.microsoft.com/office/powerpoint/2010/main" val="1663568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DHCP (DYNAMIC HOST CONFIGURATION PROTOCOL) - VENTAJAS</a:t>
            </a:r>
            <a:endParaRPr lang="es-ES" dirty="0"/>
          </a:p>
        </p:txBody>
      </p:sp>
      <p:sp>
        <p:nvSpPr>
          <p:cNvPr id="3" name="Marcador de contenido 2"/>
          <p:cNvSpPr>
            <a:spLocks noGrp="1"/>
          </p:cNvSpPr>
          <p:nvPr>
            <p:ph sz="quarter" idx="13"/>
          </p:nvPr>
        </p:nvSpPr>
        <p:spPr/>
        <p:txBody>
          <a:bodyPr>
            <a:normAutofit/>
          </a:bodyPr>
          <a:lstStyle/>
          <a:p>
            <a:r>
              <a:rPr lang="es-ES" dirty="0" smtClean="0"/>
              <a:t>Se utiliza para simplificar la </a:t>
            </a:r>
            <a:r>
              <a:rPr lang="es-ES" dirty="0" err="1" smtClean="0"/>
              <a:t>administraci</a:t>
            </a:r>
            <a:r>
              <a:rPr lang="es-ES_tradnl" dirty="0" err="1" smtClean="0"/>
              <a:t>ón</a:t>
            </a:r>
            <a:r>
              <a:rPr lang="es-ES_tradnl" dirty="0" smtClean="0"/>
              <a:t> de los equipos </a:t>
            </a:r>
            <a:r>
              <a:rPr lang="es-ES_tradnl" dirty="0" smtClean="0"/>
              <a:t>de una red.</a:t>
            </a:r>
            <a:endParaRPr lang="es-ES_tradnl" dirty="0" smtClean="0"/>
          </a:p>
          <a:p>
            <a:r>
              <a:rPr lang="es-ES_tradnl" dirty="0" smtClean="0"/>
              <a:t>Permite asignar dinámicamente </a:t>
            </a:r>
            <a:r>
              <a:rPr lang="es-ES_tradnl" dirty="0" smtClean="0"/>
              <a:t>configuración de red a </a:t>
            </a:r>
            <a:r>
              <a:rPr lang="es-ES_tradnl" dirty="0" smtClean="0"/>
              <a:t>los clientes de una red TCP/IP.</a:t>
            </a:r>
          </a:p>
          <a:p>
            <a:r>
              <a:rPr lang="es-ES_tradnl" dirty="0" smtClean="0"/>
              <a:t>Ahorra tiempo en la configuración.</a:t>
            </a:r>
          </a:p>
          <a:p>
            <a:r>
              <a:rPr lang="es-ES_tradnl" dirty="0" smtClean="0"/>
              <a:t>Proporciona un mecanismo centralizado de actualización de configuración de red de los ordenadores, Dirección IP, Máscara subred, PUERTA DE ENLACE Y DNS.</a:t>
            </a:r>
            <a:r>
              <a:rPr lang="es-ES_tradnl" dirty="0"/>
              <a:t> </a:t>
            </a:r>
            <a:r>
              <a:rPr lang="es-ES_tradnl" dirty="0" smtClean="0"/>
              <a:t>Se puede configurar para que solo de Dirección IP y máscara subred</a:t>
            </a:r>
            <a:r>
              <a:rPr lang="es-ES_tradnl" dirty="0" smtClean="0"/>
              <a:t>.</a:t>
            </a:r>
            <a:endParaRPr lang="es-ES_tradnl" dirty="0" smtClean="0"/>
          </a:p>
        </p:txBody>
      </p:sp>
    </p:spTree>
    <p:extLst>
      <p:ext uri="{BB962C8B-B14F-4D97-AF65-F5344CB8AC3E}">
        <p14:creationId xmlns:p14="http://schemas.microsoft.com/office/powerpoint/2010/main" val="1129566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DHCP (DYNAMIC HOST CONFIGURATION PROTOCOL) - VENTAJAS</a:t>
            </a:r>
            <a:endParaRPr lang="es-ES" dirty="0"/>
          </a:p>
        </p:txBody>
      </p:sp>
      <p:sp>
        <p:nvSpPr>
          <p:cNvPr id="3" name="Marcador de contenido 2"/>
          <p:cNvSpPr>
            <a:spLocks noGrp="1"/>
          </p:cNvSpPr>
          <p:nvPr>
            <p:ph sz="quarter" idx="13"/>
          </p:nvPr>
        </p:nvSpPr>
        <p:spPr/>
        <p:txBody>
          <a:bodyPr>
            <a:normAutofit/>
          </a:bodyPr>
          <a:lstStyle/>
          <a:p>
            <a:r>
              <a:rPr lang="es-ES_tradnl" dirty="0" smtClean="0"/>
              <a:t>utilizar </a:t>
            </a:r>
            <a:r>
              <a:rPr lang="es-ES_tradnl" dirty="0" smtClean="0"/>
              <a:t>para IPv4 </a:t>
            </a:r>
            <a:r>
              <a:rPr lang="es-ES_tradnl" dirty="0" smtClean="0"/>
              <a:t>e </a:t>
            </a:r>
            <a:r>
              <a:rPr lang="es-ES_tradnl" dirty="0" smtClean="0"/>
              <a:t>IPv6.</a:t>
            </a:r>
          </a:p>
          <a:p>
            <a:r>
              <a:rPr lang="es-ES_tradnl" dirty="0" smtClean="0"/>
              <a:t>El servidor </a:t>
            </a:r>
            <a:r>
              <a:rPr lang="es-ES_tradnl" dirty="0" err="1" smtClean="0"/>
              <a:t>dHCP</a:t>
            </a:r>
            <a:r>
              <a:rPr lang="es-ES_tradnl" dirty="0" smtClean="0"/>
              <a:t> guarda una registro de las direcciones concedidas y a que equipo se la ha concedido (nombre de equipo).</a:t>
            </a:r>
          </a:p>
          <a:p>
            <a:r>
              <a:rPr lang="es-ES_tradnl" dirty="0" smtClean="0"/>
              <a:t>realizar </a:t>
            </a:r>
            <a:r>
              <a:rPr lang="es-ES_tradnl" dirty="0" smtClean="0"/>
              <a:t>una denegación de concesión de dirección a ciertos equipos.</a:t>
            </a:r>
          </a:p>
          <a:p>
            <a:r>
              <a:rPr lang="es-ES_tradnl" dirty="0" smtClean="0"/>
              <a:t>Dentro del rango de direcciones </a:t>
            </a:r>
            <a:r>
              <a:rPr lang="es-ES_tradnl" dirty="0" err="1" smtClean="0"/>
              <a:t>IP’s</a:t>
            </a:r>
            <a:r>
              <a:rPr lang="es-ES_tradnl" dirty="0" smtClean="0"/>
              <a:t> que va a repartir se puede hacer excepciones.</a:t>
            </a:r>
          </a:p>
          <a:p>
            <a:r>
              <a:rPr lang="es-ES_tradnl" dirty="0" smtClean="0"/>
              <a:t>La direcciones </a:t>
            </a:r>
            <a:r>
              <a:rPr lang="es-ES_tradnl" dirty="0" err="1" smtClean="0"/>
              <a:t>Ip’s</a:t>
            </a:r>
            <a:r>
              <a:rPr lang="es-ES_tradnl" dirty="0" smtClean="0"/>
              <a:t> concedidas tienen un tiempo de concesión, después de ese tiempo se renovarán. Dicho tiempo es configurable.</a:t>
            </a:r>
          </a:p>
        </p:txBody>
      </p:sp>
    </p:spTree>
    <p:extLst>
      <p:ext uri="{BB962C8B-B14F-4D97-AF65-F5344CB8AC3E}">
        <p14:creationId xmlns:p14="http://schemas.microsoft.com/office/powerpoint/2010/main" val="673045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DHCP (DYNAMIC HOST CONFIGURATION PROTOCOL) - </a:t>
            </a:r>
            <a:r>
              <a:rPr lang="es-ES" dirty="0" err="1" smtClean="0"/>
              <a:t>desVENTAJAS</a:t>
            </a:r>
            <a:endParaRPr lang="es-ES" dirty="0"/>
          </a:p>
        </p:txBody>
      </p:sp>
      <p:sp>
        <p:nvSpPr>
          <p:cNvPr id="3" name="Marcador de contenido 2"/>
          <p:cNvSpPr>
            <a:spLocks noGrp="1"/>
          </p:cNvSpPr>
          <p:nvPr>
            <p:ph sz="quarter" idx="13"/>
          </p:nvPr>
        </p:nvSpPr>
        <p:spPr/>
        <p:txBody>
          <a:bodyPr>
            <a:normAutofit/>
          </a:bodyPr>
          <a:lstStyle/>
          <a:p>
            <a:r>
              <a:rPr lang="es-ES" dirty="0" smtClean="0"/>
              <a:t>descontrol </a:t>
            </a:r>
            <a:r>
              <a:rPr lang="es-ES" dirty="0" smtClean="0"/>
              <a:t>en la concesión de configuración de red.</a:t>
            </a:r>
            <a:endParaRPr lang="es-ES_tradnl" dirty="0" smtClean="0"/>
          </a:p>
        </p:txBody>
      </p:sp>
    </p:spTree>
    <p:extLst>
      <p:ext uri="{BB962C8B-B14F-4D97-AF65-F5344CB8AC3E}">
        <p14:creationId xmlns:p14="http://schemas.microsoft.com/office/powerpoint/2010/main" val="673880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DHCP</a:t>
            </a:r>
            <a:endParaRPr lang="es-ES" dirty="0"/>
          </a:p>
        </p:txBody>
      </p:sp>
      <p:sp>
        <p:nvSpPr>
          <p:cNvPr id="3" name="Marcador de contenido 2"/>
          <p:cNvSpPr>
            <a:spLocks noGrp="1"/>
          </p:cNvSpPr>
          <p:nvPr>
            <p:ph sz="quarter" idx="13"/>
          </p:nvPr>
        </p:nvSpPr>
        <p:spPr/>
        <p:txBody>
          <a:bodyPr>
            <a:normAutofit fontScale="32500" lnSpcReduction="20000"/>
          </a:bodyPr>
          <a:lstStyle/>
          <a:p>
            <a:r>
              <a:rPr lang="es-ES_tradnl" sz="4000" dirty="0" smtClean="0"/>
              <a:t>Se creará un ámbito con un nombre y un rango de direcciones </a:t>
            </a:r>
            <a:r>
              <a:rPr lang="es-ES_tradnl" sz="4000" dirty="0" err="1" smtClean="0"/>
              <a:t>IP’s</a:t>
            </a:r>
            <a:r>
              <a:rPr lang="es-ES_tradnl" sz="4000" dirty="0" smtClean="0"/>
              <a:t> con su máscara de subred, su puerta de enlace y los </a:t>
            </a:r>
            <a:r>
              <a:rPr lang="es-ES_tradnl" sz="4000" dirty="0" err="1" smtClean="0"/>
              <a:t>DNS’s</a:t>
            </a:r>
            <a:r>
              <a:rPr lang="es-ES_tradnl" sz="4000" dirty="0" smtClean="0"/>
              <a:t>.</a:t>
            </a:r>
          </a:p>
          <a:p>
            <a:r>
              <a:rPr lang="es-ES_tradnl" sz="4000" dirty="0" smtClean="0"/>
              <a:t>Si hubiera, se configuraría excepciones dentro del rango para que esas direcciones </a:t>
            </a:r>
            <a:r>
              <a:rPr lang="es-ES_tradnl" sz="4000" dirty="0" err="1" smtClean="0"/>
              <a:t>IP’s</a:t>
            </a:r>
            <a:r>
              <a:rPr lang="es-ES_tradnl" sz="4000" dirty="0" smtClean="0"/>
              <a:t> no se concedieran a nadie.</a:t>
            </a:r>
          </a:p>
          <a:p>
            <a:r>
              <a:rPr lang="es-ES_tradnl" sz="4000" dirty="0"/>
              <a:t>Como </a:t>
            </a:r>
            <a:r>
              <a:rPr lang="es-ES_tradnl" sz="4000" dirty="0" smtClean="0"/>
              <a:t>funciona el DHCP: El </a:t>
            </a:r>
            <a:r>
              <a:rPr lang="es-ES_tradnl" sz="4000" dirty="0"/>
              <a:t>objetivo del servicio DHCP es automatizar la configuración IP de un grupo de </a:t>
            </a:r>
            <a:r>
              <a:rPr lang="es-ES_tradnl" sz="4000" dirty="0" smtClean="0"/>
              <a:t>máquinas Cuando </a:t>
            </a:r>
            <a:r>
              <a:rPr lang="es-ES_tradnl" sz="4000" dirty="0"/>
              <a:t>se disponen máquinas en una red con protocolo TCP/IP, como </a:t>
            </a:r>
            <a:r>
              <a:rPr lang="es-ES_tradnl" sz="4000" dirty="0" smtClean="0"/>
              <a:t>se sabe, </a:t>
            </a:r>
            <a:r>
              <a:rPr lang="es-ES_tradnl" sz="4000" dirty="0"/>
              <a:t>es necesario configurarle parámetros adecuados, obligatoriamente Dirección IP y Máscara de </a:t>
            </a:r>
            <a:r>
              <a:rPr lang="es-ES_tradnl" sz="4000" dirty="0" smtClean="0"/>
              <a:t>red</a:t>
            </a:r>
            <a:r>
              <a:rPr lang="es-ES_tradnl" sz="4000" dirty="0"/>
              <a:t>, y seguramente algunos más como son la Puerta de Enlace (Default Gateway), dirección de servidores DNS y/o WINS, sufijo de dominio, etc.</a:t>
            </a:r>
          </a:p>
          <a:p>
            <a:r>
              <a:rPr lang="es-ES_tradnl" sz="4000" dirty="0"/>
              <a:t>Lo anterior lo podemos hacer manualmente máquina por máquina, si son pocas puede ser una opción, pero a medida que aumenta la cantidad de equipos, o que cambien parámetros, o inclusive si disponemos de más de una red, el tema se va tornando más complicado, pues además de tener que cambiar la configuración en cada máquina </a:t>
            </a:r>
            <a:r>
              <a:rPr lang="es-ES_tradnl" sz="4000" dirty="0" smtClean="0"/>
              <a:t>se debe llevar </a:t>
            </a:r>
            <a:r>
              <a:rPr lang="es-ES_tradnl" sz="4000" dirty="0"/>
              <a:t>el control de que no se repitan las direcciones IP, o marcarlas cuándo se dejan de </a:t>
            </a:r>
            <a:r>
              <a:rPr lang="es-ES_tradnl" sz="4000" dirty="0" smtClean="0"/>
              <a:t>usar Justamente </a:t>
            </a:r>
            <a:r>
              <a:rPr lang="es-ES_tradnl" sz="4000" dirty="0"/>
              <a:t>para evitar ese trabajo, es que </a:t>
            </a:r>
            <a:r>
              <a:rPr lang="es-ES_tradnl" sz="4000" dirty="0" smtClean="0"/>
              <a:t>se usa el </a:t>
            </a:r>
            <a:r>
              <a:rPr lang="es-ES_tradnl" sz="4000" dirty="0"/>
              <a:t>servicio </a:t>
            </a:r>
            <a:r>
              <a:rPr lang="es-ES_tradnl" sz="4000" dirty="0" smtClean="0"/>
              <a:t>DHCP. Aunque </a:t>
            </a:r>
            <a:r>
              <a:rPr lang="es-ES_tradnl" sz="4000" dirty="0"/>
              <a:t>este servicio es habitual que funcione en </a:t>
            </a:r>
            <a:r>
              <a:rPr lang="es-ES_tradnl" sz="4000" dirty="0" err="1"/>
              <a:t>Routers</a:t>
            </a:r>
            <a:r>
              <a:rPr lang="es-ES_tradnl" sz="4000" dirty="0"/>
              <a:t> (Enrutadores), </a:t>
            </a:r>
            <a:r>
              <a:rPr lang="es-ES_tradnl" sz="4000" dirty="0" smtClean="0"/>
              <a:t>también se usa en servidores</a:t>
            </a:r>
            <a:r>
              <a:rPr lang="es-ES_tradnl" sz="4000" dirty="0" smtClean="0"/>
              <a:t>.</a:t>
            </a:r>
            <a:r>
              <a:rPr lang="es-ES_tradnl" dirty="0"/>
              <a:t/>
            </a:r>
            <a:br>
              <a:rPr lang="es-ES_tradnl" dirty="0"/>
            </a:br>
            <a:endParaRPr lang="es-ES_tradnl" dirty="0" smtClean="0"/>
          </a:p>
        </p:txBody>
      </p:sp>
    </p:spTree>
    <p:extLst>
      <p:ext uri="{BB962C8B-B14F-4D97-AF65-F5344CB8AC3E}">
        <p14:creationId xmlns:p14="http://schemas.microsoft.com/office/powerpoint/2010/main" val="629580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DHCP</a:t>
            </a:r>
            <a:endParaRPr lang="es-ES" dirty="0"/>
          </a:p>
        </p:txBody>
      </p:sp>
      <p:sp>
        <p:nvSpPr>
          <p:cNvPr id="3" name="Marcador de contenido 2"/>
          <p:cNvSpPr>
            <a:spLocks noGrp="1"/>
          </p:cNvSpPr>
          <p:nvPr>
            <p:ph sz="quarter" idx="13"/>
          </p:nvPr>
        </p:nvSpPr>
        <p:spPr/>
        <p:txBody>
          <a:bodyPr>
            <a:normAutofit fontScale="32500" lnSpcReduction="20000"/>
          </a:bodyPr>
          <a:lstStyle/>
          <a:p>
            <a:r>
              <a:rPr lang="es-ES_tradnl" sz="4000" dirty="0" smtClean="0"/>
              <a:t>El </a:t>
            </a:r>
            <a:r>
              <a:rPr lang="es-ES_tradnl" sz="4000" dirty="0"/>
              <a:t>servicio DHCP se debe instalar sobre un sistema operativo de tipo servidor, que tenga configurados parámetros de IP en forma manual, no automática. Esto es importante porque un “Servidor DHCP” no puede ser al mismo tiempo “Cliente </a:t>
            </a:r>
            <a:r>
              <a:rPr lang="es-ES_tradnl" sz="4000" dirty="0" smtClean="0"/>
              <a:t>DHCP”. Una </a:t>
            </a:r>
            <a:r>
              <a:rPr lang="es-ES_tradnl" sz="4000" dirty="0"/>
              <a:t>vez instalado el servicio hay que configurar un Ámbito, o sea un rango de direcciones IP que “alquilará” temporalmente a los clientes que lo soliciten. Este mismo Ámbito </a:t>
            </a:r>
            <a:r>
              <a:rPr lang="es-ES_tradnl" sz="4000" dirty="0" smtClean="0"/>
              <a:t>se puede configurar </a:t>
            </a:r>
            <a:r>
              <a:rPr lang="es-ES_tradnl" sz="4000" dirty="0"/>
              <a:t>para que conjuntamente con Dirección IP y Máscara de </a:t>
            </a:r>
            <a:r>
              <a:rPr lang="es-ES_tradnl" sz="4000" dirty="0" smtClean="0"/>
              <a:t>red </a:t>
            </a:r>
            <a:r>
              <a:rPr lang="es-ES_tradnl" sz="4000" dirty="0"/>
              <a:t>(los dos obligatorios) además configure otros parámetros adicionales que </a:t>
            </a:r>
            <a:r>
              <a:rPr lang="es-ES_tradnl" sz="4000" dirty="0" smtClean="0"/>
              <a:t>se necesitan, </a:t>
            </a:r>
            <a:r>
              <a:rPr lang="es-ES_tradnl" sz="4000" dirty="0"/>
              <a:t>como ser </a:t>
            </a:r>
            <a:r>
              <a:rPr lang="es-ES_tradnl" sz="4000" dirty="0" smtClean="0"/>
              <a:t>Puerta </a:t>
            </a:r>
            <a:r>
              <a:rPr lang="es-ES_tradnl" sz="4000" dirty="0"/>
              <a:t>de Enlace (Default Gateway), servidores DNS, etc.</a:t>
            </a:r>
          </a:p>
          <a:p>
            <a:r>
              <a:rPr lang="es-ES_tradnl" sz="4000" dirty="0"/>
              <a:t>Una vez que </a:t>
            </a:r>
            <a:r>
              <a:rPr lang="es-ES_tradnl" sz="4000" dirty="0" smtClean="0"/>
              <a:t>se tiene el </a:t>
            </a:r>
            <a:r>
              <a:rPr lang="es-ES_tradnl" sz="4000" dirty="0"/>
              <a:t>ámbito creado y configurado ya tenemos el servicio disponible para ser </a:t>
            </a:r>
            <a:r>
              <a:rPr lang="es-ES_tradnl" sz="4000" dirty="0" smtClean="0"/>
              <a:t>usado. Esta parte es la más fácil, </a:t>
            </a:r>
            <a:r>
              <a:rPr lang="es-ES_tradnl" sz="4000" dirty="0"/>
              <a:t>ya que por omisión las máquinas Windows quedan en su configuración IP para obtener una dirección IP y DNS en forma automática. Eso es todo</a:t>
            </a:r>
          </a:p>
          <a:p>
            <a:r>
              <a:rPr lang="es-ES_tradnl" sz="4000" dirty="0" smtClean="0"/>
              <a:t>En </a:t>
            </a:r>
            <a:r>
              <a:rPr lang="es-ES_tradnl" sz="4000" dirty="0"/>
              <a:t>una red TCP/IPv4 existe </a:t>
            </a:r>
            <a:r>
              <a:rPr lang="es-ES_tradnl" sz="4000" dirty="0" smtClean="0"/>
              <a:t>3 tipos </a:t>
            </a:r>
            <a:r>
              <a:rPr lang="es-ES_tradnl" sz="4000" dirty="0"/>
              <a:t>de tráfico:</a:t>
            </a:r>
          </a:p>
          <a:p>
            <a:pPr lvl="1"/>
            <a:r>
              <a:rPr lang="es-ES_tradnl" sz="4000" dirty="0" err="1"/>
              <a:t>Unicast</a:t>
            </a:r>
            <a:r>
              <a:rPr lang="es-ES_tradnl" sz="4000" dirty="0"/>
              <a:t>: tráfico de uno a </a:t>
            </a:r>
            <a:r>
              <a:rPr lang="es-ES_tradnl" sz="4000" dirty="0" smtClean="0"/>
              <a:t>uno.</a:t>
            </a:r>
            <a:endParaRPr lang="es-ES_tradnl" sz="4000" dirty="0"/>
          </a:p>
          <a:p>
            <a:pPr lvl="1"/>
            <a:r>
              <a:rPr lang="es-ES_tradnl" sz="4000" dirty="0" err="1"/>
              <a:t>Broadcast</a:t>
            </a:r>
            <a:r>
              <a:rPr lang="es-ES_tradnl" sz="4000" dirty="0"/>
              <a:t>: tráfico de uno a </a:t>
            </a:r>
            <a:r>
              <a:rPr lang="es-ES_tradnl" sz="4000" dirty="0" smtClean="0"/>
              <a:t>todos.</a:t>
            </a:r>
            <a:endParaRPr lang="es-ES_tradnl" sz="4000" dirty="0"/>
          </a:p>
          <a:p>
            <a:pPr lvl="1"/>
            <a:r>
              <a:rPr lang="es-ES_tradnl" sz="4000" dirty="0" err="1"/>
              <a:t>Multicast</a:t>
            </a:r>
            <a:r>
              <a:rPr lang="es-ES_tradnl" sz="4000" dirty="0"/>
              <a:t>: tráfico de uno a un grupo determinado, no </a:t>
            </a:r>
            <a:r>
              <a:rPr lang="es-ES_tradnl" sz="4000" dirty="0" smtClean="0"/>
              <a:t>todos.</a:t>
            </a:r>
            <a:r>
              <a:rPr lang="es-ES_tradnl" dirty="0"/>
              <a:t/>
            </a:r>
            <a:br>
              <a:rPr lang="es-ES_tradnl" dirty="0"/>
            </a:br>
            <a:endParaRPr lang="es-ES_tradnl" dirty="0" smtClean="0"/>
          </a:p>
        </p:txBody>
      </p:sp>
    </p:spTree>
    <p:extLst>
      <p:ext uri="{BB962C8B-B14F-4D97-AF65-F5344CB8AC3E}">
        <p14:creationId xmlns:p14="http://schemas.microsoft.com/office/powerpoint/2010/main" val="651220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DHCP</a:t>
            </a:r>
            <a:endParaRPr lang="es-ES" dirty="0"/>
          </a:p>
        </p:txBody>
      </p:sp>
      <p:sp>
        <p:nvSpPr>
          <p:cNvPr id="3" name="Marcador de contenido 2"/>
          <p:cNvSpPr>
            <a:spLocks noGrp="1"/>
          </p:cNvSpPr>
          <p:nvPr>
            <p:ph sz="quarter" idx="13"/>
          </p:nvPr>
        </p:nvSpPr>
        <p:spPr/>
        <p:txBody>
          <a:bodyPr>
            <a:noAutofit/>
          </a:bodyPr>
          <a:lstStyle/>
          <a:p>
            <a:r>
              <a:rPr lang="es-ES_tradnl" sz="1200" dirty="0"/>
              <a:t>Cuando </a:t>
            </a:r>
            <a:r>
              <a:rPr lang="es-ES_tradnl" sz="1200" dirty="0" smtClean="0"/>
              <a:t>se configura una </a:t>
            </a:r>
            <a:r>
              <a:rPr lang="es-ES_tradnl" sz="1200" dirty="0"/>
              <a:t>máquina para que obtenga configuración IPv4 automáticamente, ésta </a:t>
            </a:r>
            <a:r>
              <a:rPr lang="es-ES_tradnl" sz="1200" dirty="0" smtClean="0"/>
              <a:t>inicializa </a:t>
            </a:r>
            <a:r>
              <a:rPr lang="es-ES_tradnl" sz="1200" dirty="0"/>
              <a:t>una versión reducida del protocolo TCP/IPv4 la cual permite enviar tráfico desde la dirección IP 0.0.0.0 (</a:t>
            </a:r>
            <a:r>
              <a:rPr lang="es-ES_tradnl" sz="1200" dirty="0" err="1"/>
              <a:t>undefined</a:t>
            </a:r>
            <a:r>
              <a:rPr lang="es-ES_tradnl" sz="1200" dirty="0"/>
              <a:t> = no definida) hacia 255.255.255.255 (la dirección IPv4 de </a:t>
            </a:r>
            <a:r>
              <a:rPr lang="es-ES_tradnl" sz="1200" dirty="0" err="1"/>
              <a:t>Broadcast</a:t>
            </a:r>
            <a:r>
              <a:rPr lang="es-ES_tradnl" sz="1200" dirty="0"/>
              <a:t>); además le permite recibir tráfico de </a:t>
            </a:r>
            <a:r>
              <a:rPr lang="es-ES_tradnl" sz="1200" dirty="0" err="1"/>
              <a:t>Broadcast</a:t>
            </a:r>
            <a:r>
              <a:rPr lang="es-ES_tradnl" sz="1200" dirty="0"/>
              <a:t> (</a:t>
            </a:r>
            <a:r>
              <a:rPr lang="es-ES_tradnl" sz="1200" dirty="0" smtClean="0"/>
              <a:t>255.255.255.255). Entonces </a:t>
            </a:r>
            <a:r>
              <a:rPr lang="es-ES_tradnl" sz="1200" dirty="0"/>
              <a:t>el primer paso que debe hacer el cliente es averiguar si hay algún servidor DHCP que le pueda asignar su configuración. Para esto envía un </a:t>
            </a:r>
            <a:r>
              <a:rPr lang="es-ES_tradnl" sz="1200" dirty="0" err="1"/>
              <a:t>Broadcast</a:t>
            </a:r>
            <a:r>
              <a:rPr lang="es-ES_tradnl" sz="1200" dirty="0"/>
              <a:t> llamado “DHCP </a:t>
            </a:r>
            <a:r>
              <a:rPr lang="es-ES_tradnl" sz="1200" dirty="0" err="1"/>
              <a:t>Discover</a:t>
            </a:r>
            <a:r>
              <a:rPr lang="es-ES_tradnl" sz="1200" dirty="0"/>
              <a:t>”, usando como dirección de origen 0.0.0.0 y como destino </a:t>
            </a:r>
            <a:r>
              <a:rPr lang="es-ES_tradnl" sz="1200" dirty="0" smtClean="0"/>
              <a:t>255.255.255.255. Todos </a:t>
            </a:r>
            <a:r>
              <a:rPr lang="es-ES_tradnl" sz="1200" dirty="0"/>
              <a:t>los servidores DHCP, porque en algunas circunstancias podría haber más de uno, que escuchen este pedido, y que dispongan de una dirección IPv4 libre y válida como para ofrecer lo harán. Elegirán una dirección IP de su ámbito, la marcarán como ofrecida, y se la harán llegar al cliente a </a:t>
            </a:r>
            <a:r>
              <a:rPr lang="es-ES_tradnl" sz="1200" dirty="0" smtClean="0"/>
              <a:t>través </a:t>
            </a:r>
            <a:r>
              <a:rPr lang="es-ES_tradnl" sz="1200" dirty="0"/>
              <a:t>de un </a:t>
            </a:r>
            <a:r>
              <a:rPr lang="es-ES_tradnl" sz="1200" dirty="0" err="1"/>
              <a:t>Broadcast</a:t>
            </a:r>
            <a:r>
              <a:rPr lang="es-ES_tradnl" sz="1200" dirty="0"/>
              <a:t> llamado “DHCP </a:t>
            </a:r>
            <a:r>
              <a:rPr lang="es-ES_tradnl" sz="1200" dirty="0" err="1"/>
              <a:t>Offer</a:t>
            </a:r>
            <a:r>
              <a:rPr lang="es-ES_tradnl" sz="1200" dirty="0"/>
              <a:t>” usando como dirección de origen la dirección del servidor DHCP, y como origen 255.255.255.255 que es lo único que puede recibir el cliente</a:t>
            </a:r>
          </a:p>
          <a:p>
            <a:r>
              <a:rPr lang="es-ES_tradnl" sz="1200" dirty="0"/>
              <a:t>Si el cliente recibiera más de un ofrecimiento de DHCP, aceptará el primero que reciba, y este es uno de los motivos por los que no hay balance de carga por parte del cliente entre varios servidores </a:t>
            </a:r>
            <a:r>
              <a:rPr lang="es-ES_tradnl" sz="1200" dirty="0" smtClean="0"/>
              <a:t>DHCP. DESPUÉS</a:t>
            </a:r>
            <a:r>
              <a:rPr lang="es-ES_tradnl" sz="1200" dirty="0"/>
              <a:t> </a:t>
            </a:r>
            <a:r>
              <a:rPr lang="es-ES_tradnl" sz="1200" dirty="0" smtClean="0"/>
              <a:t>de que </a:t>
            </a:r>
            <a:r>
              <a:rPr lang="es-ES_tradnl" sz="1200" dirty="0"/>
              <a:t>el cliente acepta el ofrecimiento, se lo hará saber a los servidores DHCP que le han ofrecido configuración enviando un </a:t>
            </a:r>
            <a:r>
              <a:rPr lang="es-ES_tradnl" sz="1200" dirty="0" err="1"/>
              <a:t>Broadcast</a:t>
            </a:r>
            <a:r>
              <a:rPr lang="es-ES_tradnl" sz="1200" dirty="0"/>
              <a:t> llamado “DHCP </a:t>
            </a:r>
            <a:r>
              <a:rPr lang="es-ES_tradnl" sz="1200" dirty="0" err="1"/>
              <a:t>Request</a:t>
            </a:r>
            <a:r>
              <a:rPr lang="es-ES_tradnl" sz="1200" dirty="0"/>
              <a:t>” que incluye la dirección IP del server del cual aceptó el ofrecimiento. Todavía sigue usando como origen 0.0.0.0 ya que aún no ha finalizado el </a:t>
            </a:r>
            <a:r>
              <a:rPr lang="es-ES_tradnl" sz="1200" dirty="0" smtClean="0"/>
              <a:t>proceso. Los </a:t>
            </a:r>
            <a:r>
              <a:rPr lang="es-ES_tradnl" sz="1200" dirty="0"/>
              <a:t>servidores DHCP que reciban este tráfico del cliente y que no les fue aceptado el ofrecimiento, vuelven a marcar la dirección ofrecida como libre; pero en cambio el servidor al cual se le aceptó el procedimiento (indicado en el “DHCP </a:t>
            </a:r>
            <a:r>
              <a:rPr lang="es-ES_tradnl" sz="1200" dirty="0" err="1"/>
              <a:t>Request</a:t>
            </a:r>
            <a:r>
              <a:rPr lang="es-ES_tradnl" sz="1200" dirty="0"/>
              <a:t>”) marcará la dirección como ocupada, y se la confirmará al cliente con un </a:t>
            </a:r>
            <a:r>
              <a:rPr lang="es-ES_tradnl" sz="1200" dirty="0" err="1"/>
              <a:t>Broadcast</a:t>
            </a:r>
            <a:r>
              <a:rPr lang="es-ES_tradnl" sz="1200" dirty="0"/>
              <a:t> llamado “DHCP </a:t>
            </a:r>
            <a:r>
              <a:rPr lang="es-ES_tradnl" sz="1200" dirty="0" err="1" smtClean="0"/>
              <a:t>Ack</a:t>
            </a:r>
            <a:r>
              <a:rPr lang="es-ES_tradnl" sz="1200" dirty="0" smtClean="0"/>
              <a:t>” Recién </a:t>
            </a:r>
            <a:r>
              <a:rPr lang="es-ES_tradnl" sz="1200" dirty="0"/>
              <a:t>cuando el cliente reciba este cuarto mensaje (“DHCP </a:t>
            </a:r>
            <a:r>
              <a:rPr lang="es-ES_tradnl" sz="1200" dirty="0" err="1"/>
              <a:t>Ack</a:t>
            </a:r>
            <a:r>
              <a:rPr lang="es-ES_tradnl" sz="1200" dirty="0"/>
              <a:t>”) terminará de </a:t>
            </a:r>
            <a:r>
              <a:rPr lang="es-ES_tradnl" sz="1200" dirty="0" smtClean="0"/>
              <a:t>inicializar </a:t>
            </a:r>
            <a:r>
              <a:rPr lang="es-ES_tradnl" sz="1200" dirty="0"/>
              <a:t>TCP/IPv4 y comenzará a usar los parámetros asignados, incluyendo la dirección </a:t>
            </a:r>
            <a:r>
              <a:rPr lang="es-ES_tradnl" sz="1200" dirty="0" smtClean="0"/>
              <a:t>IP.</a:t>
            </a:r>
          </a:p>
        </p:txBody>
      </p:sp>
    </p:spTree>
    <p:extLst>
      <p:ext uri="{BB962C8B-B14F-4D97-AF65-F5344CB8AC3E}">
        <p14:creationId xmlns:p14="http://schemas.microsoft.com/office/powerpoint/2010/main" val="1650994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DHCP</a:t>
            </a:r>
            <a:endParaRPr lang="es-ES" dirty="0"/>
          </a:p>
        </p:txBody>
      </p:sp>
      <p:sp>
        <p:nvSpPr>
          <p:cNvPr id="3" name="Marcador de contenido 2"/>
          <p:cNvSpPr>
            <a:spLocks noGrp="1"/>
          </p:cNvSpPr>
          <p:nvPr>
            <p:ph sz="quarter" idx="13"/>
          </p:nvPr>
        </p:nvSpPr>
        <p:spPr/>
        <p:txBody>
          <a:bodyPr>
            <a:noAutofit/>
          </a:bodyPr>
          <a:lstStyle/>
          <a:p>
            <a:r>
              <a:rPr lang="es-ES_tradnl" sz="1400" dirty="0" smtClean="0"/>
              <a:t>Resumiendo</a:t>
            </a:r>
            <a:r>
              <a:rPr lang="es-ES_tradnl" sz="1400" dirty="0"/>
              <a:t>, hay cuatro mensajes de tipo </a:t>
            </a:r>
            <a:r>
              <a:rPr lang="es-ES_tradnl" sz="1400" dirty="0" err="1"/>
              <a:t>Broadcast</a:t>
            </a:r>
            <a:r>
              <a:rPr lang="es-ES_tradnl" sz="1400" dirty="0"/>
              <a:t> durante la obtención de una dirección IPv4, a través de DHCP</a:t>
            </a:r>
          </a:p>
          <a:p>
            <a:pPr lvl="1"/>
            <a:r>
              <a:rPr lang="es-ES_tradnl" sz="1400" dirty="0"/>
              <a:t>DHCP </a:t>
            </a:r>
            <a:r>
              <a:rPr lang="es-ES_tradnl" sz="1400" dirty="0" err="1"/>
              <a:t>Discover</a:t>
            </a:r>
            <a:r>
              <a:rPr lang="es-ES_tradnl" sz="1400" dirty="0"/>
              <a:t>               (</a:t>
            </a:r>
            <a:r>
              <a:rPr lang="es-ES_tradnl" sz="1400" dirty="0" err="1"/>
              <a:t>Broadcast</a:t>
            </a:r>
            <a:r>
              <a:rPr lang="es-ES_tradnl" sz="1400" dirty="0"/>
              <a:t> de cliente a servidores</a:t>
            </a:r>
            <a:r>
              <a:rPr lang="es-ES_tradnl" sz="1400" dirty="0" smtClean="0"/>
              <a:t>).</a:t>
            </a:r>
            <a:endParaRPr lang="es-ES_tradnl" sz="1400" dirty="0"/>
          </a:p>
          <a:p>
            <a:pPr lvl="1"/>
            <a:r>
              <a:rPr lang="es-ES_tradnl" sz="1400" dirty="0"/>
              <a:t>DHCP </a:t>
            </a:r>
            <a:r>
              <a:rPr lang="es-ES_tradnl" sz="1400" dirty="0" err="1"/>
              <a:t>Offer</a:t>
            </a:r>
            <a:r>
              <a:rPr lang="es-ES_tradnl" sz="1400" dirty="0"/>
              <a:t>                     (</a:t>
            </a:r>
            <a:r>
              <a:rPr lang="es-ES_tradnl" sz="1400" dirty="0" err="1"/>
              <a:t>Broadcast</a:t>
            </a:r>
            <a:r>
              <a:rPr lang="es-ES_tradnl" sz="1400" dirty="0"/>
              <a:t> de servidores a cliente</a:t>
            </a:r>
            <a:r>
              <a:rPr lang="es-ES_tradnl" sz="1400" dirty="0" smtClean="0"/>
              <a:t>).</a:t>
            </a:r>
            <a:endParaRPr lang="es-ES_tradnl" sz="1400" dirty="0"/>
          </a:p>
          <a:p>
            <a:pPr lvl="1"/>
            <a:r>
              <a:rPr lang="es-ES_tradnl" sz="1400" dirty="0"/>
              <a:t>DHCP </a:t>
            </a:r>
            <a:r>
              <a:rPr lang="es-ES_tradnl" sz="1400" dirty="0" err="1"/>
              <a:t>Request</a:t>
            </a:r>
            <a:r>
              <a:rPr lang="es-ES_tradnl" sz="1400" dirty="0"/>
              <a:t>               (</a:t>
            </a:r>
            <a:r>
              <a:rPr lang="es-ES_tradnl" sz="1400" dirty="0" err="1"/>
              <a:t>Broadcast</a:t>
            </a:r>
            <a:r>
              <a:rPr lang="es-ES_tradnl" sz="1400" dirty="0"/>
              <a:t> de cliente a servidores</a:t>
            </a:r>
            <a:r>
              <a:rPr lang="es-ES_tradnl" sz="1400" dirty="0" smtClean="0"/>
              <a:t>).</a:t>
            </a:r>
            <a:endParaRPr lang="es-ES_tradnl" sz="1400" dirty="0"/>
          </a:p>
          <a:p>
            <a:pPr lvl="1"/>
            <a:r>
              <a:rPr lang="es-ES_tradnl" sz="1400" dirty="0"/>
              <a:t>DHCP </a:t>
            </a:r>
            <a:r>
              <a:rPr lang="es-ES_tradnl" sz="1400" dirty="0" err="1"/>
              <a:t>Ack</a:t>
            </a:r>
            <a:r>
              <a:rPr lang="es-ES_tradnl" sz="1400" dirty="0"/>
              <a:t>                       (</a:t>
            </a:r>
            <a:r>
              <a:rPr lang="es-ES_tradnl" sz="1400" dirty="0" err="1"/>
              <a:t>Broadcast</a:t>
            </a:r>
            <a:r>
              <a:rPr lang="es-ES_tradnl" sz="1400" dirty="0"/>
              <a:t> de servidor DHCP a </a:t>
            </a:r>
            <a:r>
              <a:rPr lang="es-ES_tradnl" sz="1400" dirty="0" smtClean="0"/>
              <a:t>cliente).</a:t>
            </a:r>
            <a:endParaRPr lang="es-ES_tradnl" sz="1400" dirty="0"/>
          </a:p>
          <a:p>
            <a:r>
              <a:rPr lang="es-ES_tradnl" sz="1400" dirty="0"/>
              <a:t>Para completar la información, la configuración que ofrece el servidor DHCP a los clientes tiene un período de validez que el cliente deberá renovar periódicamente, por eso se habla de una “alquiler” o “</a:t>
            </a:r>
            <a:r>
              <a:rPr lang="es-ES_tradnl" sz="1400" dirty="0" err="1" smtClean="0"/>
              <a:t>lease</a:t>
            </a:r>
            <a:r>
              <a:rPr lang="es-ES_tradnl" sz="1400" dirty="0" smtClean="0"/>
              <a:t>”. Si </a:t>
            </a:r>
            <a:r>
              <a:rPr lang="es-ES_tradnl" sz="1400" dirty="0"/>
              <a:t>la máquina cliente </a:t>
            </a:r>
            <a:r>
              <a:rPr lang="es-ES_tradnl" sz="1400" dirty="0" smtClean="0"/>
              <a:t>dispondrá de esta IP durante el tiempo y su </a:t>
            </a:r>
            <a:r>
              <a:rPr lang="es-ES_tradnl" sz="1400" dirty="0"/>
              <a:t>renovación del “</a:t>
            </a:r>
            <a:r>
              <a:rPr lang="es-ES_tradnl" sz="1400" dirty="0" err="1"/>
              <a:t>lease</a:t>
            </a:r>
            <a:r>
              <a:rPr lang="es-ES_tradnl" sz="1400" dirty="0"/>
              <a:t>” </a:t>
            </a:r>
            <a:r>
              <a:rPr lang="es-ES_tradnl" sz="1400" dirty="0" smtClean="0"/>
              <a:t>se realiza cuando alcance </a:t>
            </a:r>
            <a:r>
              <a:rPr lang="es-ES_tradnl" sz="1400" dirty="0"/>
              <a:t>el 50% del tiempo de </a:t>
            </a:r>
            <a:r>
              <a:rPr lang="es-ES_tradnl" sz="1400" dirty="0" smtClean="0"/>
              <a:t>asignación. Si </a:t>
            </a:r>
            <a:r>
              <a:rPr lang="es-ES_tradnl" sz="1400" dirty="0"/>
              <a:t>la máquina cliente se apagara o </a:t>
            </a:r>
            <a:r>
              <a:rPr lang="es-ES_tradnl" sz="1400" dirty="0" smtClean="0"/>
              <a:t>reiniciara, </a:t>
            </a:r>
            <a:r>
              <a:rPr lang="es-ES_tradnl" sz="1400" dirty="0"/>
              <a:t>se renovará en cada </a:t>
            </a:r>
            <a:r>
              <a:rPr lang="es-ES_tradnl" sz="1400" dirty="0" smtClean="0"/>
              <a:t>arranque. Cuando pase el tiempo de 100% y la máquina este apagada dicha </a:t>
            </a:r>
            <a:r>
              <a:rPr lang="es-ES_tradnl" sz="1400" dirty="0" err="1" smtClean="0"/>
              <a:t>ip</a:t>
            </a:r>
            <a:r>
              <a:rPr lang="es-ES_tradnl" sz="1400" dirty="0" smtClean="0"/>
              <a:t> se libera.</a:t>
            </a:r>
            <a:endParaRPr lang="es-ES_tradnl" sz="1400" dirty="0"/>
          </a:p>
          <a:p>
            <a:r>
              <a:rPr lang="es-ES_tradnl" sz="1400" dirty="0" smtClean="0"/>
              <a:t>EL servidor DHCP intenta conceder siempre la misma </a:t>
            </a:r>
            <a:r>
              <a:rPr lang="es-ES_tradnl" sz="1400" dirty="0" err="1" smtClean="0"/>
              <a:t>ip</a:t>
            </a:r>
            <a:r>
              <a:rPr lang="es-ES_tradnl" sz="1400" dirty="0" smtClean="0"/>
              <a:t> al mismo equipo pero que si dicha </a:t>
            </a:r>
            <a:r>
              <a:rPr lang="es-ES_tradnl" sz="1400" dirty="0" err="1" smtClean="0"/>
              <a:t>ip</a:t>
            </a:r>
            <a:r>
              <a:rPr lang="es-ES_tradnl" sz="1400" dirty="0" smtClean="0"/>
              <a:t> esta ocupada concede otra dirección IP.</a:t>
            </a:r>
            <a:endParaRPr lang="es-ES_tradnl" sz="1400" dirty="0"/>
          </a:p>
        </p:txBody>
      </p:sp>
    </p:spTree>
    <p:extLst>
      <p:ext uri="{BB962C8B-B14F-4D97-AF65-F5344CB8AC3E}">
        <p14:creationId xmlns:p14="http://schemas.microsoft.com/office/powerpoint/2010/main" val="200460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DHCP</a:t>
            </a:r>
            <a:endParaRPr lang="es-ES" dirty="0"/>
          </a:p>
        </p:txBody>
      </p:sp>
      <p:sp>
        <p:nvSpPr>
          <p:cNvPr id="3" name="Marcador de contenido 2"/>
          <p:cNvSpPr>
            <a:spLocks noGrp="1"/>
          </p:cNvSpPr>
          <p:nvPr>
            <p:ph sz="quarter" idx="13"/>
          </p:nvPr>
        </p:nvSpPr>
        <p:spPr/>
        <p:txBody>
          <a:bodyPr>
            <a:noAutofit/>
          </a:bodyPr>
          <a:lstStyle/>
          <a:p>
            <a:r>
              <a:rPr lang="es-ES_tradnl" sz="1800" dirty="0" smtClean="0"/>
              <a:t>PUERTO SERVIDOR: 67</a:t>
            </a:r>
          </a:p>
          <a:p>
            <a:r>
              <a:rPr lang="es-ES_tradnl" sz="1800" dirty="0" smtClean="0"/>
              <a:t>PUERTO CLIENTE: 68</a:t>
            </a:r>
          </a:p>
          <a:p>
            <a:r>
              <a:rPr lang="es-ES_tradnl" sz="1800" dirty="0" smtClean="0"/>
              <a:t>Puerto de conexión o socket es el camino/VIA para la comunicación de los diferentes programas o protocolos </a:t>
            </a:r>
            <a:r>
              <a:rPr lang="es-ES_tradnl" sz="1800" dirty="0" err="1" smtClean="0"/>
              <a:t>TCp</a:t>
            </a:r>
            <a:r>
              <a:rPr lang="es-ES_tradnl" sz="1800" dirty="0" smtClean="0"/>
              <a:t>/IP desde la misma dirección IP.</a:t>
            </a:r>
          </a:p>
          <a:p>
            <a:r>
              <a:rPr lang="es-ES_tradnl" sz="1800" dirty="0" smtClean="0"/>
              <a:t>Dirección IP + puerto.</a:t>
            </a:r>
          </a:p>
          <a:p>
            <a:r>
              <a:rPr lang="es-ES_tradnl" sz="1800" dirty="0" smtClean="0"/>
              <a:t>Dentro de la familia de protocolos TCP/IP, hay varios protocolos y para que se puedan comunicar a la vez con una misma </a:t>
            </a:r>
            <a:r>
              <a:rPr lang="es-ES_tradnl" sz="1800" dirty="0" err="1" smtClean="0"/>
              <a:t>Ip</a:t>
            </a:r>
            <a:r>
              <a:rPr lang="es-ES_tradnl" sz="1800" dirty="0" smtClean="0"/>
              <a:t>, utilizan puertos de conexión o sockets para cada servicio o programas. Utilizan lo que llaman </a:t>
            </a:r>
            <a:r>
              <a:rPr lang="es-ES_tradnl" sz="1800" dirty="0" err="1" smtClean="0"/>
              <a:t>multiplexación</a:t>
            </a:r>
            <a:r>
              <a:rPr lang="es-ES_tradnl" sz="1800" dirty="0" smtClean="0"/>
              <a:t>.</a:t>
            </a:r>
            <a:endParaRPr lang="es-ES_tradnl" sz="1800" dirty="0"/>
          </a:p>
        </p:txBody>
      </p:sp>
    </p:spTree>
    <p:extLst>
      <p:ext uri="{BB962C8B-B14F-4D97-AF65-F5344CB8AC3E}">
        <p14:creationId xmlns:p14="http://schemas.microsoft.com/office/powerpoint/2010/main" val="1928520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449</TotalTime>
  <Words>1135</Words>
  <Application>Microsoft Macintosh PowerPoint</Application>
  <PresentationFormat>Panorámica</PresentationFormat>
  <Paragraphs>47</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Tw Cen MT</vt:lpstr>
      <vt:lpstr>Arial</vt:lpstr>
      <vt:lpstr>Gota</vt:lpstr>
      <vt:lpstr>SERVIDOR DHCP</vt:lpstr>
      <vt:lpstr>DHCP (DYNAMIC HOST CONFIGURATION PROTOCOL) - VENTAJAS</vt:lpstr>
      <vt:lpstr>DHCP (DYNAMIC HOST CONFIGURATION PROTOCOL) - VENTAJAS</vt:lpstr>
      <vt:lpstr>DHCP (DYNAMIC HOST CONFIGURATION PROTOCOL) - desVENTAJAS</vt:lpstr>
      <vt:lpstr>DHCP</vt:lpstr>
      <vt:lpstr>DHCP</vt:lpstr>
      <vt:lpstr>DHCP</vt:lpstr>
      <vt:lpstr>DHCP</vt:lpstr>
      <vt:lpstr>DHCP</vt:lpstr>
      <vt:lpstr>DHCP</vt:lpstr>
      <vt:lpstr>DHCP</vt:lpstr>
      <vt:lpstr>DHCP</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SERVIDOR DHCP</dc:title>
  <dc:creator>Usuario de Microsoft Office</dc:creator>
  <cp:lastModifiedBy>Juan Apellaniz Caño</cp:lastModifiedBy>
  <cp:revision>15</cp:revision>
  <dcterms:created xsi:type="dcterms:W3CDTF">2015-03-29T09:58:02Z</dcterms:created>
  <dcterms:modified xsi:type="dcterms:W3CDTF">2017-03-22T10:08:24Z</dcterms:modified>
</cp:coreProperties>
</file>