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hewy" charset="1" panose="02000000000000000000"/>
      <p:regular r:id="rId28"/>
    </p:embeddedFont>
    <p:embeddedFont>
      <p:font typeface="Cloud" charset="1" panose="02000000000000000000"/>
      <p:regular r:id="rId29"/>
    </p:embeddedFont>
    <p:embeddedFont>
      <p:font typeface="Anantason Bold" charset="1" panose="00000000000000000000"/>
      <p:regular r:id="rId30"/>
    </p:embeddedFont>
    <p:embeddedFont>
      <p:font typeface="Canva Sans" charset="1" panose="020B0503030501040103"/>
      <p:regular r:id="rId31"/>
    </p:embeddedFont>
    <p:embeddedFont>
      <p:font typeface="Cloud Bold" charset="1" panose="02000000000000000000"/>
      <p:regular r:id="rId32"/>
    </p:embeddedFont>
    <p:embeddedFont>
      <p:font typeface="Canva Sans Bold" charset="1" panose="020B0803030501040103"/>
      <p:regular r:id="rId33"/>
    </p:embeddedFont>
    <p:embeddedFont>
      <p:font typeface="Montserrat"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634754" y="2728524"/>
            <a:ext cx="13018493" cy="2168772"/>
          </a:xfrm>
          <a:prstGeom prst="rect">
            <a:avLst/>
          </a:prstGeom>
        </p:spPr>
        <p:txBody>
          <a:bodyPr anchor="t" rtlCol="false" tIns="0" lIns="0" bIns="0" rIns="0">
            <a:spAutoFit/>
          </a:bodyPr>
          <a:lstStyle/>
          <a:p>
            <a:pPr algn="ctr">
              <a:lnSpc>
                <a:spcPts val="17489"/>
              </a:lnSpc>
            </a:pPr>
            <a:r>
              <a:rPr lang="en-US" sz="12492">
                <a:solidFill>
                  <a:srgbClr val="0C3571"/>
                </a:solidFill>
                <a:latin typeface="Chewy"/>
                <a:ea typeface="Chewy"/>
                <a:cs typeface="Chewy"/>
                <a:sym typeface="Chewy"/>
              </a:rPr>
              <a:t>PRESENTATION</a:t>
            </a:r>
          </a:p>
        </p:txBody>
      </p:sp>
      <p:sp>
        <p:nvSpPr>
          <p:cNvPr name="TextBox 9" id="9"/>
          <p:cNvSpPr txBox="true"/>
          <p:nvPr/>
        </p:nvSpPr>
        <p:spPr>
          <a:xfrm rot="0">
            <a:off x="4882925" y="4792521"/>
            <a:ext cx="8522150" cy="1022333"/>
          </a:xfrm>
          <a:prstGeom prst="rect">
            <a:avLst/>
          </a:prstGeom>
        </p:spPr>
        <p:txBody>
          <a:bodyPr anchor="t" rtlCol="false" tIns="0" lIns="0" bIns="0" rIns="0">
            <a:spAutoFit/>
          </a:bodyPr>
          <a:lstStyle/>
          <a:p>
            <a:pPr algn="ctr">
              <a:lnSpc>
                <a:spcPts val="8222"/>
              </a:lnSpc>
            </a:pPr>
            <a:r>
              <a:rPr lang="en-US" sz="5873">
                <a:solidFill>
                  <a:srgbClr val="0C3571"/>
                </a:solidFill>
                <a:latin typeface="Cloud"/>
                <a:ea typeface="Cloud"/>
                <a:cs typeface="Cloud"/>
                <a:sym typeface="Cloud"/>
              </a:rPr>
              <a:t>FESI Crew</a:t>
            </a:r>
          </a:p>
        </p:txBody>
      </p:sp>
      <p:sp>
        <p:nvSpPr>
          <p:cNvPr name="TextBox 10" id="10"/>
          <p:cNvSpPr txBox="true"/>
          <p:nvPr/>
        </p:nvSpPr>
        <p:spPr>
          <a:xfrm rot="0">
            <a:off x="2955813" y="5919421"/>
            <a:ext cx="12376375" cy="2390140"/>
          </a:xfrm>
          <a:prstGeom prst="rect">
            <a:avLst/>
          </a:prstGeom>
        </p:spPr>
        <p:txBody>
          <a:bodyPr anchor="t" rtlCol="false" tIns="0" lIns="0" bIns="0" rIns="0">
            <a:spAutoFit/>
          </a:bodyPr>
          <a:lstStyle/>
          <a:p>
            <a:pPr algn="ctr">
              <a:lnSpc>
                <a:spcPts val="4759"/>
              </a:lnSpc>
            </a:pPr>
            <a:r>
              <a:rPr lang="en-US" sz="3399">
                <a:solidFill>
                  <a:srgbClr val="0C3571"/>
                </a:solidFill>
                <a:latin typeface="Cloud"/>
                <a:ea typeface="Cloud"/>
                <a:cs typeface="Cloud"/>
                <a:sym typeface="Cloud"/>
              </a:rPr>
              <a:t>Samuel Kosasih- 234232Z</a:t>
            </a:r>
          </a:p>
          <a:p>
            <a:pPr algn="ctr">
              <a:lnSpc>
                <a:spcPts val="4759"/>
              </a:lnSpc>
            </a:pPr>
            <a:r>
              <a:rPr lang="en-US" sz="3399">
                <a:solidFill>
                  <a:srgbClr val="0C3571"/>
                </a:solidFill>
                <a:latin typeface="Cloud"/>
                <a:ea typeface="Cloud"/>
                <a:cs typeface="Cloud"/>
                <a:sym typeface="Cloud"/>
              </a:rPr>
              <a:t>Marcus Teo Ming Xuan - 230208B</a:t>
            </a:r>
          </a:p>
          <a:p>
            <a:pPr algn="ctr">
              <a:lnSpc>
                <a:spcPts val="4759"/>
              </a:lnSpc>
            </a:pPr>
            <a:r>
              <a:rPr lang="en-US" sz="3399">
                <a:solidFill>
                  <a:srgbClr val="0C3571"/>
                </a:solidFill>
                <a:latin typeface="Cloud"/>
                <a:ea typeface="Cloud"/>
                <a:cs typeface="Cloud"/>
                <a:sym typeface="Cloud"/>
              </a:rPr>
              <a:t>Lee Yit Rhong Mattias - 231988D</a:t>
            </a:r>
          </a:p>
          <a:p>
            <a:pPr algn="ctr">
              <a:lnSpc>
                <a:spcPts val="4759"/>
              </a:lnSpc>
            </a:pPr>
            <a:r>
              <a:rPr lang="en-US" sz="3399">
                <a:solidFill>
                  <a:srgbClr val="0C3571"/>
                </a:solidFill>
                <a:latin typeface="Cloud"/>
                <a:ea typeface="Cloud"/>
                <a:cs typeface="Cloud"/>
                <a:sym typeface="Cloud"/>
              </a:rPr>
              <a:t>Ryan Yong - 221084U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64229" y="2976624"/>
            <a:ext cx="10392472" cy="4519593"/>
          </a:xfrm>
          <a:prstGeom prst="rect">
            <a:avLst/>
          </a:prstGeom>
        </p:spPr>
        <p:txBody>
          <a:bodyPr anchor="t" rtlCol="false" tIns="0" lIns="0" bIns="0" rIns="0">
            <a:spAutoFit/>
          </a:bodyPr>
          <a:lstStyle/>
          <a:p>
            <a:pPr algn="just" marL="616390" indent="-308195" lvl="1">
              <a:lnSpc>
                <a:spcPts val="3996"/>
              </a:lnSpc>
              <a:buFont typeface="Arial"/>
              <a:buChar char="•"/>
            </a:pPr>
            <a:r>
              <a:rPr lang="en-US" b="true" sz="2854">
                <a:solidFill>
                  <a:srgbClr val="0C3571"/>
                </a:solidFill>
                <a:latin typeface="Cloud Bold"/>
                <a:ea typeface="Cloud Bold"/>
                <a:cs typeface="Cloud Bold"/>
                <a:sym typeface="Cloud Bold"/>
              </a:rPr>
              <a:t>Behaviour (Delivery</a:t>
            </a:r>
            <a:r>
              <a:rPr lang="en-US" sz="2854">
                <a:solidFill>
                  <a:srgbClr val="0C3571"/>
                </a:solidFill>
                <a:latin typeface="Cloud"/>
                <a:ea typeface="Cloud"/>
                <a:cs typeface="Cloud"/>
                <a:sym typeface="Cloud"/>
              </a:rPr>
              <a:t>) - Tag every order on-time or late and record its delivery lag in days.</a:t>
            </a:r>
          </a:p>
          <a:p>
            <a:pPr algn="just" marL="616390" indent="-308195" lvl="1">
              <a:lnSpc>
                <a:spcPts val="3996"/>
              </a:lnSpc>
              <a:buFont typeface="Arial"/>
              <a:buChar char="•"/>
            </a:pPr>
            <a:r>
              <a:rPr lang="en-US" sz="2854">
                <a:solidFill>
                  <a:srgbClr val="0C3571"/>
                </a:solidFill>
                <a:latin typeface="Cloud"/>
                <a:ea typeface="Cloud"/>
                <a:cs typeface="Cloud"/>
                <a:sym typeface="Cloud"/>
              </a:rPr>
              <a:t>on_time_ratio  —  % of their orders that arrived as promised</a:t>
            </a:r>
          </a:p>
          <a:p>
            <a:pPr algn="just" marL="616390" indent="-308195" lvl="1">
              <a:lnSpc>
                <a:spcPts val="3996"/>
              </a:lnSpc>
              <a:buFont typeface="Arial"/>
              <a:buChar char="•"/>
            </a:pPr>
            <a:r>
              <a:rPr lang="en-US" sz="2854">
                <a:solidFill>
                  <a:srgbClr val="0C3571"/>
                </a:solidFill>
                <a:latin typeface="Cloud"/>
                <a:ea typeface="Cloud"/>
                <a:cs typeface="Cloud"/>
                <a:sym typeface="Cloud"/>
              </a:rPr>
              <a:t>mean_lag  —  average shipping delay</a:t>
            </a:r>
          </a:p>
          <a:p>
            <a:pPr algn="just" marL="616390" indent="-308195" lvl="1">
              <a:lnSpc>
                <a:spcPts val="3996"/>
              </a:lnSpc>
              <a:buFont typeface="Arial"/>
              <a:buChar char="•"/>
            </a:pPr>
            <a:r>
              <a:rPr lang="en-US" sz="2854">
                <a:solidFill>
                  <a:srgbClr val="0C3571"/>
                </a:solidFill>
                <a:latin typeface="Cloud"/>
                <a:ea typeface="Cloud"/>
                <a:cs typeface="Cloud"/>
                <a:sym typeface="Cloud"/>
              </a:rPr>
              <a:t>std_lag  —  consistency of that delay</a:t>
            </a:r>
          </a:p>
          <a:p>
            <a:pPr algn="just" marL="616390" indent="-308195" lvl="1">
              <a:lnSpc>
                <a:spcPts val="3996"/>
              </a:lnSpc>
              <a:buFont typeface="Arial"/>
              <a:buChar char="•"/>
            </a:pPr>
            <a:r>
              <a:rPr lang="en-US" sz="2854">
                <a:solidFill>
                  <a:srgbClr val="0C3571"/>
                </a:solidFill>
                <a:latin typeface="Cloud"/>
                <a:ea typeface="Cloud"/>
                <a:cs typeface="Cloud"/>
                <a:sym typeface="Cloud"/>
              </a:rPr>
              <a:t>Higher on-time ratios and lower, steadier lags are strong signals a customer will order again.</a:t>
            </a:r>
          </a:p>
          <a:p>
            <a:pPr algn="just">
              <a:lnSpc>
                <a:spcPts val="3996"/>
              </a:lnSpc>
            </a:pPr>
          </a:p>
          <a:p>
            <a:pPr algn="just">
              <a:lnSpc>
                <a:spcPts val="3996"/>
              </a:lnSpc>
            </a:pPr>
          </a:p>
        </p:txBody>
      </p:sp>
      <p:sp>
        <p:nvSpPr>
          <p:cNvPr name="Freeform 8" id="8"/>
          <p:cNvSpPr/>
          <p:nvPr/>
        </p:nvSpPr>
        <p:spPr>
          <a:xfrm flipH="false" flipV="false" rot="0">
            <a:off x="3809836" y="6994724"/>
            <a:ext cx="11301259" cy="1002987"/>
          </a:xfrm>
          <a:custGeom>
            <a:avLst/>
            <a:gdLst/>
            <a:ahLst/>
            <a:cxnLst/>
            <a:rect r="r" b="b" t="t" l="l"/>
            <a:pathLst>
              <a:path h="1002987" w="11301259">
                <a:moveTo>
                  <a:pt x="0" y="0"/>
                </a:moveTo>
                <a:lnTo>
                  <a:pt x="11301258" y="0"/>
                </a:lnTo>
                <a:lnTo>
                  <a:pt x="11301258" y="1002986"/>
                </a:lnTo>
                <a:lnTo>
                  <a:pt x="0" y="1002986"/>
                </a:lnTo>
                <a:lnTo>
                  <a:pt x="0" y="0"/>
                </a:lnTo>
                <a:close/>
              </a:path>
            </a:pathLst>
          </a:custGeom>
          <a:blipFill>
            <a:blip r:embed="rId8"/>
            <a:stretch>
              <a:fillRect l="0" t="0" r="0" b="0"/>
            </a:stretch>
          </a:blipFill>
        </p:spPr>
      </p:sp>
      <p:sp>
        <p:nvSpPr>
          <p:cNvPr name="Freeform 9" id="9"/>
          <p:cNvSpPr/>
          <p:nvPr/>
        </p:nvSpPr>
        <p:spPr>
          <a:xfrm flipH="false" flipV="false" rot="0">
            <a:off x="3809836" y="7997710"/>
            <a:ext cx="11301259" cy="1673814"/>
          </a:xfrm>
          <a:custGeom>
            <a:avLst/>
            <a:gdLst/>
            <a:ahLst/>
            <a:cxnLst/>
            <a:rect r="r" b="b" t="t" l="l"/>
            <a:pathLst>
              <a:path h="1673814" w="11301259">
                <a:moveTo>
                  <a:pt x="0" y="0"/>
                </a:moveTo>
                <a:lnTo>
                  <a:pt x="11301258" y="0"/>
                </a:lnTo>
                <a:lnTo>
                  <a:pt x="11301258" y="1673814"/>
                </a:lnTo>
                <a:lnTo>
                  <a:pt x="0" y="1673814"/>
                </a:lnTo>
                <a:lnTo>
                  <a:pt x="0" y="0"/>
                </a:lnTo>
                <a:close/>
              </a:path>
            </a:pathLst>
          </a:custGeom>
          <a:blipFill>
            <a:blip r:embed="rId9"/>
            <a:stretch>
              <a:fillRect l="0" t="-9716" r="0" b="0"/>
            </a:stretch>
          </a:blipFill>
        </p:spPr>
      </p:sp>
      <p:sp>
        <p:nvSpPr>
          <p:cNvPr name="TextBox 10" id="10"/>
          <p:cNvSpPr txBox="true"/>
          <p:nvPr/>
        </p:nvSpPr>
        <p:spPr>
          <a:xfrm rot="0">
            <a:off x="1661630" y="1341165"/>
            <a:ext cx="15597670" cy="1643341"/>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FEATURE ENGINEERING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955813" y="2272262"/>
            <a:ext cx="12376375" cy="4190365"/>
          </a:xfrm>
          <a:prstGeom prst="rect">
            <a:avLst/>
          </a:prstGeom>
        </p:spPr>
        <p:txBody>
          <a:bodyPr anchor="t" rtlCol="false" tIns="0" lIns="0" bIns="0" rIns="0">
            <a:spAutoFit/>
          </a:bodyPr>
          <a:lstStyle/>
          <a:p>
            <a:pPr algn="just">
              <a:lnSpc>
                <a:spcPts val="4759"/>
              </a:lnSpc>
            </a:pPr>
          </a:p>
          <a:p>
            <a:pPr algn="just" marL="734058" indent="-367029" lvl="1">
              <a:lnSpc>
                <a:spcPts val="4759"/>
              </a:lnSpc>
              <a:buFont typeface="Arial"/>
              <a:buChar char="•"/>
            </a:pPr>
            <a:r>
              <a:rPr lang="en-US" b="true" sz="3399">
                <a:solidFill>
                  <a:srgbClr val="0C3571"/>
                </a:solidFill>
                <a:latin typeface="Cloud Bold"/>
                <a:ea typeface="Cloud Bold"/>
                <a:cs typeface="Cloud Bold"/>
                <a:sym typeface="Cloud Bold"/>
              </a:rPr>
              <a:t>Behaviour (Reviews)</a:t>
            </a:r>
            <a:r>
              <a:rPr lang="en-US" sz="3399">
                <a:solidFill>
                  <a:srgbClr val="0C3571"/>
                </a:solidFill>
                <a:latin typeface="Cloud"/>
                <a:ea typeface="Cloud"/>
                <a:cs typeface="Cloud"/>
                <a:sym typeface="Cloud"/>
              </a:rPr>
              <a:t> – Joined reviews to orders via order_id</a:t>
            </a:r>
          </a:p>
          <a:p>
            <a:pPr algn="just" marL="734058" indent="-367029" lvl="1">
              <a:lnSpc>
                <a:spcPts val="4759"/>
              </a:lnSpc>
              <a:buFont typeface="Arial"/>
              <a:buChar char="•"/>
            </a:pPr>
            <a:r>
              <a:rPr lang="en-US" sz="3399">
                <a:solidFill>
                  <a:srgbClr val="0C3571"/>
                </a:solidFill>
                <a:latin typeface="Cloud"/>
                <a:ea typeface="Cloud"/>
                <a:cs typeface="Cloud"/>
                <a:sym typeface="Cloud"/>
              </a:rPr>
              <a:t>Per customer, calculate:</a:t>
            </a:r>
          </a:p>
          <a:p>
            <a:pPr algn="just" marL="734058" indent="-367029" lvl="1">
              <a:lnSpc>
                <a:spcPts val="4759"/>
              </a:lnSpc>
              <a:buFont typeface="Arial"/>
              <a:buChar char="•"/>
            </a:pPr>
            <a:r>
              <a:rPr lang="en-US" sz="3399">
                <a:solidFill>
                  <a:srgbClr val="0C3571"/>
                </a:solidFill>
                <a:latin typeface="Cloud"/>
                <a:ea typeface="Cloud"/>
                <a:cs typeface="Cloud"/>
                <a:sym typeface="Cloud"/>
              </a:rPr>
              <a:t> Average rating</a:t>
            </a:r>
          </a:p>
          <a:p>
            <a:pPr algn="just" marL="734058" indent="-367029" lvl="1">
              <a:lnSpc>
                <a:spcPts val="4759"/>
              </a:lnSpc>
              <a:buFont typeface="Arial"/>
              <a:buChar char="•"/>
            </a:pPr>
            <a:r>
              <a:rPr lang="en-US" sz="3399">
                <a:solidFill>
                  <a:srgbClr val="0C3571"/>
                </a:solidFill>
                <a:latin typeface="Cloud"/>
                <a:ea typeface="Cloud"/>
                <a:cs typeface="Cloud"/>
                <a:sym typeface="Cloud"/>
              </a:rPr>
              <a:t> Total review count</a:t>
            </a:r>
          </a:p>
          <a:p>
            <a:pPr algn="just">
              <a:lnSpc>
                <a:spcPts val="4759"/>
              </a:lnSpc>
            </a:pPr>
          </a:p>
          <a:p>
            <a:pPr algn="just">
              <a:lnSpc>
                <a:spcPts val="4759"/>
              </a:lnSpc>
            </a:pPr>
          </a:p>
        </p:txBody>
      </p:sp>
      <p:sp>
        <p:nvSpPr>
          <p:cNvPr name="Freeform 8" id="8"/>
          <p:cNvSpPr/>
          <p:nvPr/>
        </p:nvSpPr>
        <p:spPr>
          <a:xfrm flipH="false" flipV="false" rot="0">
            <a:off x="3493371" y="5565737"/>
            <a:ext cx="11301259" cy="3969567"/>
          </a:xfrm>
          <a:custGeom>
            <a:avLst/>
            <a:gdLst/>
            <a:ahLst/>
            <a:cxnLst/>
            <a:rect r="r" b="b" t="t" l="l"/>
            <a:pathLst>
              <a:path h="3969567" w="11301259">
                <a:moveTo>
                  <a:pt x="0" y="0"/>
                </a:moveTo>
                <a:lnTo>
                  <a:pt x="11301258" y="0"/>
                </a:lnTo>
                <a:lnTo>
                  <a:pt x="11301258" y="3969567"/>
                </a:lnTo>
                <a:lnTo>
                  <a:pt x="0" y="3969567"/>
                </a:lnTo>
                <a:lnTo>
                  <a:pt x="0" y="0"/>
                </a:lnTo>
                <a:close/>
              </a:path>
            </a:pathLst>
          </a:custGeom>
          <a:blipFill>
            <a:blip r:embed="rId8"/>
            <a:stretch>
              <a:fillRect l="0" t="0" r="0" b="0"/>
            </a:stretch>
          </a:blipFill>
        </p:spPr>
      </p:sp>
      <p:sp>
        <p:nvSpPr>
          <p:cNvPr name="TextBox 9" id="9"/>
          <p:cNvSpPr txBox="true"/>
          <p:nvPr/>
        </p:nvSpPr>
        <p:spPr>
          <a:xfrm rot="0">
            <a:off x="1345165" y="1116742"/>
            <a:ext cx="15597670"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FEATURE ENGINEERING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1326294" y="70163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236368" y="4840541"/>
            <a:ext cx="13815264" cy="2469478"/>
          </a:xfrm>
          <a:custGeom>
            <a:avLst/>
            <a:gdLst/>
            <a:ahLst/>
            <a:cxnLst/>
            <a:rect r="r" b="b" t="t" l="l"/>
            <a:pathLst>
              <a:path h="2469478" w="13815264">
                <a:moveTo>
                  <a:pt x="0" y="0"/>
                </a:moveTo>
                <a:lnTo>
                  <a:pt x="13815264" y="0"/>
                </a:lnTo>
                <a:lnTo>
                  <a:pt x="13815264" y="2469478"/>
                </a:lnTo>
                <a:lnTo>
                  <a:pt x="0" y="2469478"/>
                </a:lnTo>
                <a:lnTo>
                  <a:pt x="0" y="0"/>
                </a:lnTo>
                <a:close/>
              </a:path>
            </a:pathLst>
          </a:custGeom>
          <a:blipFill>
            <a:blip r:embed="rId8"/>
            <a:stretch>
              <a:fillRect l="0" t="0" r="0" b="0"/>
            </a:stretch>
          </a:blipFill>
        </p:spPr>
      </p:sp>
      <p:sp>
        <p:nvSpPr>
          <p:cNvPr name="TextBox 9" id="9"/>
          <p:cNvSpPr txBox="true"/>
          <p:nvPr/>
        </p:nvSpPr>
        <p:spPr>
          <a:xfrm rot="0">
            <a:off x="1661630" y="1519237"/>
            <a:ext cx="15597670"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FEATURE ENGINEERING</a:t>
            </a:r>
          </a:p>
        </p:txBody>
      </p:sp>
      <p:sp>
        <p:nvSpPr>
          <p:cNvPr name="TextBox 10" id="10"/>
          <p:cNvSpPr txBox="true"/>
          <p:nvPr/>
        </p:nvSpPr>
        <p:spPr>
          <a:xfrm rot="0">
            <a:off x="2236368" y="3678050"/>
            <a:ext cx="10835391" cy="580390"/>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C3571"/>
                </a:solidFill>
                <a:latin typeface="Canva Sans Bold"/>
                <a:ea typeface="Canva Sans Bold"/>
                <a:cs typeface="Canva Sans Bold"/>
                <a:sym typeface="Canva Sans Bold"/>
              </a:rPr>
              <a:t>Target</a:t>
            </a:r>
            <a:r>
              <a:rPr lang="en-US" sz="3399">
                <a:solidFill>
                  <a:srgbClr val="0C3571"/>
                </a:solidFill>
                <a:latin typeface="Canva Sans"/>
                <a:ea typeface="Canva Sans"/>
                <a:cs typeface="Canva Sans"/>
                <a:sym typeface="Canva Sans"/>
              </a:rPr>
              <a:t> -To identify returning customers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1075694" y="665293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140282" y="2733641"/>
            <a:ext cx="10007436" cy="4978700"/>
          </a:xfrm>
          <a:custGeom>
            <a:avLst/>
            <a:gdLst/>
            <a:ahLst/>
            <a:cxnLst/>
            <a:rect r="r" b="b" t="t" l="l"/>
            <a:pathLst>
              <a:path h="4978700" w="10007436">
                <a:moveTo>
                  <a:pt x="0" y="0"/>
                </a:moveTo>
                <a:lnTo>
                  <a:pt x="10007436" y="0"/>
                </a:lnTo>
                <a:lnTo>
                  <a:pt x="10007436" y="4978699"/>
                </a:lnTo>
                <a:lnTo>
                  <a:pt x="0" y="4978699"/>
                </a:lnTo>
                <a:lnTo>
                  <a:pt x="0" y="0"/>
                </a:lnTo>
                <a:close/>
              </a:path>
            </a:pathLst>
          </a:custGeom>
          <a:blipFill>
            <a:blip r:embed="rId8"/>
            <a:stretch>
              <a:fillRect l="0" t="0" r="0" b="0"/>
            </a:stretch>
          </a:blipFill>
        </p:spPr>
      </p:sp>
      <p:sp>
        <p:nvSpPr>
          <p:cNvPr name="TextBox 9" id="9"/>
          <p:cNvSpPr txBox="true"/>
          <p:nvPr/>
        </p:nvSpPr>
        <p:spPr>
          <a:xfrm rot="0">
            <a:off x="4227065" y="447835"/>
            <a:ext cx="10009291"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INSIGHTS</a:t>
            </a:r>
          </a:p>
        </p:txBody>
      </p:sp>
      <p:sp>
        <p:nvSpPr>
          <p:cNvPr name="TextBox 10" id="10"/>
          <p:cNvSpPr txBox="true"/>
          <p:nvPr/>
        </p:nvSpPr>
        <p:spPr>
          <a:xfrm rot="0">
            <a:off x="1028700" y="8283840"/>
            <a:ext cx="16717808" cy="580390"/>
          </a:xfrm>
          <a:prstGeom prst="rect">
            <a:avLst/>
          </a:prstGeom>
        </p:spPr>
        <p:txBody>
          <a:bodyPr anchor="t" rtlCol="false" tIns="0" lIns="0" bIns="0" rIns="0">
            <a:spAutoFit/>
          </a:bodyPr>
          <a:lstStyle/>
          <a:p>
            <a:pPr algn="ctr" marL="734059" indent="-367030" lvl="1">
              <a:lnSpc>
                <a:spcPts val="4759"/>
              </a:lnSpc>
              <a:spcBef>
                <a:spcPct val="0"/>
              </a:spcBef>
              <a:buAutoNum type="arabicPeriod" startAt="1"/>
            </a:pPr>
            <a:r>
              <a:rPr lang="en-US" sz="3399">
                <a:solidFill>
                  <a:srgbClr val="000000"/>
                </a:solidFill>
                <a:latin typeface="Canva Sans"/>
                <a:ea typeface="Canva Sans"/>
                <a:cs typeface="Canva Sans"/>
                <a:sym typeface="Canva Sans"/>
              </a:rPr>
              <a:t>Do take note that data was only collected from 2016Q3 to 2018Q3.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1075694" y="665293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567410" y="776866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434344" y="1914638"/>
            <a:ext cx="6974334" cy="3373834"/>
          </a:xfrm>
          <a:custGeom>
            <a:avLst/>
            <a:gdLst/>
            <a:ahLst/>
            <a:cxnLst/>
            <a:rect r="r" b="b" t="t" l="l"/>
            <a:pathLst>
              <a:path h="3373834" w="6974334">
                <a:moveTo>
                  <a:pt x="0" y="0"/>
                </a:moveTo>
                <a:lnTo>
                  <a:pt x="6974334" y="0"/>
                </a:lnTo>
                <a:lnTo>
                  <a:pt x="6974334" y="3373834"/>
                </a:lnTo>
                <a:lnTo>
                  <a:pt x="0" y="3373834"/>
                </a:lnTo>
                <a:lnTo>
                  <a:pt x="0" y="0"/>
                </a:lnTo>
                <a:close/>
              </a:path>
            </a:pathLst>
          </a:custGeom>
          <a:blipFill>
            <a:blip r:embed="rId8"/>
            <a:stretch>
              <a:fillRect l="0" t="0" r="0" b="0"/>
            </a:stretch>
          </a:blipFill>
        </p:spPr>
      </p:sp>
      <p:sp>
        <p:nvSpPr>
          <p:cNvPr name="TextBox 9" id="9"/>
          <p:cNvSpPr txBox="true"/>
          <p:nvPr/>
        </p:nvSpPr>
        <p:spPr>
          <a:xfrm rot="0">
            <a:off x="4227065" y="447835"/>
            <a:ext cx="10009291"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INSIGHTS</a:t>
            </a:r>
          </a:p>
        </p:txBody>
      </p:sp>
      <p:sp>
        <p:nvSpPr>
          <p:cNvPr name="TextBox 10" id="10"/>
          <p:cNvSpPr txBox="true"/>
          <p:nvPr/>
        </p:nvSpPr>
        <p:spPr>
          <a:xfrm rot="0">
            <a:off x="1028700" y="6320190"/>
            <a:ext cx="16159559" cy="239014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C3571"/>
                </a:solidFill>
                <a:latin typeface="Cloud"/>
                <a:ea typeface="Cloud"/>
                <a:cs typeface="Cloud"/>
                <a:sym typeface="Cloud"/>
              </a:rPr>
              <a:t>2. On average, returning customers tend to use more vouchers as compared to non-returning customers.</a:t>
            </a:r>
          </a:p>
          <a:p>
            <a:pPr algn="ctr" marL="0" indent="0" lvl="0">
              <a:lnSpc>
                <a:spcPts val="4759"/>
              </a:lnSpc>
              <a:spcBef>
                <a:spcPct val="0"/>
              </a:spcBef>
            </a:pPr>
            <a:r>
              <a:rPr lang="en-US" sz="3399" strike="noStrike" u="none">
                <a:solidFill>
                  <a:srgbClr val="0C3571"/>
                </a:solidFill>
                <a:latin typeface="Cloud"/>
                <a:ea typeface="Cloud"/>
                <a:cs typeface="Cloud"/>
                <a:sym typeface="Cloud"/>
              </a:rPr>
              <a:t>For example, in Q1, the average voucher used for returning customer was 0.11, where as non-returning customers used an average of 0.05.</a:t>
            </a:r>
          </a:p>
        </p:txBody>
      </p:sp>
      <p:sp>
        <p:nvSpPr>
          <p:cNvPr name="TextBox 11" id="11"/>
          <p:cNvSpPr txBox="true"/>
          <p:nvPr/>
        </p:nvSpPr>
        <p:spPr>
          <a:xfrm rot="0">
            <a:off x="6273055" y="5202747"/>
            <a:ext cx="5296912" cy="689784"/>
          </a:xfrm>
          <a:prstGeom prst="rect">
            <a:avLst/>
          </a:prstGeom>
        </p:spPr>
        <p:txBody>
          <a:bodyPr anchor="t" rtlCol="false" tIns="0" lIns="0" bIns="0" rIns="0">
            <a:spAutoFit/>
          </a:bodyPr>
          <a:lstStyle/>
          <a:p>
            <a:pPr algn="ctr" marL="0" indent="0" lvl="0">
              <a:lnSpc>
                <a:spcPts val="5558"/>
              </a:lnSpc>
              <a:spcBef>
                <a:spcPct val="0"/>
              </a:spcBef>
            </a:pPr>
            <a:r>
              <a:rPr lang="en-US" sz="3970">
                <a:solidFill>
                  <a:srgbClr val="0C3571"/>
                </a:solidFill>
                <a:latin typeface="Cloud"/>
                <a:ea typeface="Cloud"/>
                <a:cs typeface="Cloud"/>
                <a:sym typeface="Cloud"/>
              </a:rPr>
              <a:t>Average Voucher Used: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1075694" y="665293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227065" y="447835"/>
            <a:ext cx="10009291"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INSIGHTS</a:t>
            </a:r>
          </a:p>
        </p:txBody>
      </p:sp>
      <p:sp>
        <p:nvSpPr>
          <p:cNvPr name="Freeform 9" id="9"/>
          <p:cNvSpPr/>
          <p:nvPr/>
        </p:nvSpPr>
        <p:spPr>
          <a:xfrm flipH="false" flipV="false" rot="0">
            <a:off x="5340969" y="2266005"/>
            <a:ext cx="7781483" cy="4017190"/>
          </a:xfrm>
          <a:custGeom>
            <a:avLst/>
            <a:gdLst/>
            <a:ahLst/>
            <a:cxnLst/>
            <a:rect r="r" b="b" t="t" l="l"/>
            <a:pathLst>
              <a:path h="4017190" w="7781483">
                <a:moveTo>
                  <a:pt x="0" y="0"/>
                </a:moveTo>
                <a:lnTo>
                  <a:pt x="7781482" y="0"/>
                </a:lnTo>
                <a:lnTo>
                  <a:pt x="7781482" y="4017190"/>
                </a:lnTo>
                <a:lnTo>
                  <a:pt x="0" y="4017190"/>
                </a:lnTo>
                <a:lnTo>
                  <a:pt x="0" y="0"/>
                </a:lnTo>
                <a:close/>
              </a:path>
            </a:pathLst>
          </a:custGeom>
          <a:blipFill>
            <a:blip r:embed="rId8"/>
            <a:stretch>
              <a:fillRect l="0" t="0" r="0" b="0"/>
            </a:stretch>
          </a:blipFill>
        </p:spPr>
      </p:sp>
      <p:sp>
        <p:nvSpPr>
          <p:cNvPr name="TextBox 10" id="10"/>
          <p:cNvSpPr txBox="true"/>
          <p:nvPr/>
        </p:nvSpPr>
        <p:spPr>
          <a:xfrm rot="0">
            <a:off x="2101195" y="7617090"/>
            <a:ext cx="14261030" cy="1298102"/>
          </a:xfrm>
          <a:prstGeom prst="rect">
            <a:avLst/>
          </a:prstGeom>
        </p:spPr>
        <p:txBody>
          <a:bodyPr anchor="t" rtlCol="false" tIns="0" lIns="0" bIns="0" rIns="0">
            <a:spAutoFit/>
          </a:bodyPr>
          <a:lstStyle/>
          <a:p>
            <a:pPr algn="ctr" marL="0" indent="0" lvl="0">
              <a:lnSpc>
                <a:spcPts val="5107"/>
              </a:lnSpc>
              <a:spcBef>
                <a:spcPct val="0"/>
              </a:spcBef>
            </a:pPr>
            <a:r>
              <a:rPr lang="en-US" sz="3648">
                <a:solidFill>
                  <a:srgbClr val="0C3571"/>
                </a:solidFill>
                <a:latin typeface="Cloud"/>
                <a:ea typeface="Cloud"/>
                <a:cs typeface="Cloud"/>
                <a:sym typeface="Cloud"/>
              </a:rPr>
              <a:t>3. Returning customers tend to buy more items as compared to non-returning customers</a:t>
            </a:r>
          </a:p>
        </p:txBody>
      </p:sp>
      <p:sp>
        <p:nvSpPr>
          <p:cNvPr name="TextBox 11" id="11"/>
          <p:cNvSpPr txBox="true"/>
          <p:nvPr/>
        </p:nvSpPr>
        <p:spPr>
          <a:xfrm rot="0">
            <a:off x="5417552" y="6197470"/>
            <a:ext cx="7452895" cy="689784"/>
          </a:xfrm>
          <a:prstGeom prst="rect">
            <a:avLst/>
          </a:prstGeom>
        </p:spPr>
        <p:txBody>
          <a:bodyPr anchor="t" rtlCol="false" tIns="0" lIns="0" bIns="0" rIns="0">
            <a:spAutoFit/>
          </a:bodyPr>
          <a:lstStyle/>
          <a:p>
            <a:pPr algn="ctr" marL="0" indent="0" lvl="0">
              <a:lnSpc>
                <a:spcPts val="5558"/>
              </a:lnSpc>
              <a:spcBef>
                <a:spcPct val="0"/>
              </a:spcBef>
            </a:pPr>
            <a:r>
              <a:rPr lang="en-US" sz="3970">
                <a:solidFill>
                  <a:srgbClr val="0C3571"/>
                </a:solidFill>
                <a:latin typeface="Cloud"/>
                <a:ea typeface="Cloud"/>
                <a:cs typeface="Cloud"/>
                <a:sym typeface="Cloud"/>
              </a:rPr>
              <a:t>Average amount of items bought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1447788" y="7028727"/>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12785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567815" y="8130045"/>
            <a:ext cx="3071030" cy="5804353"/>
          </a:xfrm>
          <a:custGeom>
            <a:avLst/>
            <a:gdLst/>
            <a:ahLst/>
            <a:cxnLst/>
            <a:rect r="r" b="b" t="t" l="l"/>
            <a:pathLst>
              <a:path h="5804353" w="3071030">
                <a:moveTo>
                  <a:pt x="0" y="0"/>
                </a:moveTo>
                <a:lnTo>
                  <a:pt x="3071030" y="0"/>
                </a:lnTo>
                <a:lnTo>
                  <a:pt x="3071030" y="5804353"/>
                </a:lnTo>
                <a:lnTo>
                  <a:pt x="0" y="58043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288495" y="1700212"/>
            <a:ext cx="5605075" cy="3671324"/>
          </a:xfrm>
          <a:custGeom>
            <a:avLst/>
            <a:gdLst/>
            <a:ahLst/>
            <a:cxnLst/>
            <a:rect r="r" b="b" t="t" l="l"/>
            <a:pathLst>
              <a:path h="3671324" w="5605075">
                <a:moveTo>
                  <a:pt x="0" y="0"/>
                </a:moveTo>
                <a:lnTo>
                  <a:pt x="5605075" y="0"/>
                </a:lnTo>
                <a:lnTo>
                  <a:pt x="5605075" y="3671325"/>
                </a:lnTo>
                <a:lnTo>
                  <a:pt x="0" y="3671325"/>
                </a:lnTo>
                <a:lnTo>
                  <a:pt x="0" y="0"/>
                </a:lnTo>
                <a:close/>
              </a:path>
            </a:pathLst>
          </a:custGeom>
          <a:blipFill>
            <a:blip r:embed="rId8"/>
            <a:stretch>
              <a:fillRect l="0" t="0" r="0" b="0"/>
            </a:stretch>
          </a:blipFill>
        </p:spPr>
      </p:sp>
      <p:sp>
        <p:nvSpPr>
          <p:cNvPr name="Freeform 9" id="9"/>
          <p:cNvSpPr/>
          <p:nvPr/>
        </p:nvSpPr>
        <p:spPr>
          <a:xfrm flipH="false" flipV="false" rot="0">
            <a:off x="9748980" y="1558514"/>
            <a:ext cx="5975565" cy="3630156"/>
          </a:xfrm>
          <a:custGeom>
            <a:avLst/>
            <a:gdLst/>
            <a:ahLst/>
            <a:cxnLst/>
            <a:rect r="r" b="b" t="t" l="l"/>
            <a:pathLst>
              <a:path h="3630156" w="5975565">
                <a:moveTo>
                  <a:pt x="0" y="0"/>
                </a:moveTo>
                <a:lnTo>
                  <a:pt x="5975565" y="0"/>
                </a:lnTo>
                <a:lnTo>
                  <a:pt x="5975565" y="3630155"/>
                </a:lnTo>
                <a:lnTo>
                  <a:pt x="0" y="3630155"/>
                </a:lnTo>
                <a:lnTo>
                  <a:pt x="0" y="0"/>
                </a:lnTo>
                <a:close/>
              </a:path>
            </a:pathLst>
          </a:custGeom>
          <a:blipFill>
            <a:blip r:embed="rId9"/>
            <a:stretch>
              <a:fillRect l="0" t="0" r="0" b="0"/>
            </a:stretch>
          </a:blipFill>
        </p:spPr>
      </p:sp>
      <p:sp>
        <p:nvSpPr>
          <p:cNvPr name="TextBox 10" id="10"/>
          <p:cNvSpPr txBox="true"/>
          <p:nvPr/>
        </p:nvSpPr>
        <p:spPr>
          <a:xfrm rot="0">
            <a:off x="4139355" y="56826"/>
            <a:ext cx="10009291"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INSIGHTS</a:t>
            </a:r>
          </a:p>
        </p:txBody>
      </p:sp>
      <p:sp>
        <p:nvSpPr>
          <p:cNvPr name="TextBox 11" id="11"/>
          <p:cNvSpPr txBox="true"/>
          <p:nvPr/>
        </p:nvSpPr>
        <p:spPr>
          <a:xfrm rot="0">
            <a:off x="2288495" y="5315484"/>
            <a:ext cx="4969014" cy="1189990"/>
          </a:xfrm>
          <a:prstGeom prst="rect">
            <a:avLst/>
          </a:prstGeom>
        </p:spPr>
        <p:txBody>
          <a:bodyPr anchor="t" rtlCol="false" tIns="0" lIns="0" bIns="0" rIns="0">
            <a:spAutoFit/>
          </a:bodyPr>
          <a:lstStyle/>
          <a:p>
            <a:pPr algn="ctr">
              <a:lnSpc>
                <a:spcPts val="4759"/>
              </a:lnSpc>
            </a:pPr>
            <a:r>
              <a:rPr lang="en-US" sz="3399">
                <a:solidFill>
                  <a:srgbClr val="0C3571"/>
                </a:solidFill>
                <a:latin typeface="Cloud"/>
                <a:ea typeface="Cloud"/>
                <a:cs typeface="Cloud"/>
                <a:sym typeface="Cloud"/>
              </a:rPr>
              <a:t>Review score of </a:t>
            </a:r>
          </a:p>
          <a:p>
            <a:pPr algn="ctr" marL="0" indent="0" lvl="0">
              <a:lnSpc>
                <a:spcPts val="4759"/>
              </a:lnSpc>
              <a:spcBef>
                <a:spcPct val="0"/>
              </a:spcBef>
            </a:pPr>
            <a:r>
              <a:rPr lang="en-US" sz="3399">
                <a:solidFill>
                  <a:srgbClr val="0C3571"/>
                </a:solidFill>
                <a:latin typeface="Cloud"/>
                <a:ea typeface="Cloud"/>
                <a:cs typeface="Cloud"/>
                <a:sym typeface="Cloud"/>
              </a:rPr>
              <a:t>Non Returning Customers</a:t>
            </a:r>
          </a:p>
        </p:txBody>
      </p:sp>
      <p:sp>
        <p:nvSpPr>
          <p:cNvPr name="TextBox 12" id="12"/>
          <p:cNvSpPr txBox="true"/>
          <p:nvPr/>
        </p:nvSpPr>
        <p:spPr>
          <a:xfrm rot="0">
            <a:off x="10636590" y="5337802"/>
            <a:ext cx="4200346" cy="1189990"/>
          </a:xfrm>
          <a:prstGeom prst="rect">
            <a:avLst/>
          </a:prstGeom>
        </p:spPr>
        <p:txBody>
          <a:bodyPr anchor="t" rtlCol="false" tIns="0" lIns="0" bIns="0" rIns="0">
            <a:spAutoFit/>
          </a:bodyPr>
          <a:lstStyle/>
          <a:p>
            <a:pPr algn="ctr">
              <a:lnSpc>
                <a:spcPts val="4759"/>
              </a:lnSpc>
            </a:pPr>
            <a:r>
              <a:rPr lang="en-US" sz="3399">
                <a:solidFill>
                  <a:srgbClr val="0C3571"/>
                </a:solidFill>
                <a:latin typeface="Cloud"/>
                <a:ea typeface="Cloud"/>
                <a:cs typeface="Cloud"/>
                <a:sym typeface="Cloud"/>
              </a:rPr>
              <a:t>Review Score of</a:t>
            </a:r>
          </a:p>
          <a:p>
            <a:pPr algn="ctr" marL="0" indent="0" lvl="0">
              <a:lnSpc>
                <a:spcPts val="4759"/>
              </a:lnSpc>
              <a:spcBef>
                <a:spcPct val="0"/>
              </a:spcBef>
            </a:pPr>
            <a:r>
              <a:rPr lang="en-US" sz="3399">
                <a:solidFill>
                  <a:srgbClr val="0C3571"/>
                </a:solidFill>
                <a:latin typeface="Cloud"/>
                <a:ea typeface="Cloud"/>
                <a:cs typeface="Cloud"/>
                <a:sym typeface="Cloud"/>
              </a:rPr>
              <a:t>Returning Customers </a:t>
            </a:r>
          </a:p>
        </p:txBody>
      </p:sp>
      <p:sp>
        <p:nvSpPr>
          <p:cNvPr name="TextBox 13" id="13"/>
          <p:cNvSpPr txBox="true"/>
          <p:nvPr/>
        </p:nvSpPr>
        <p:spPr>
          <a:xfrm rot="0">
            <a:off x="1350080" y="6952527"/>
            <a:ext cx="15587840" cy="1189990"/>
          </a:xfrm>
          <a:prstGeom prst="rect">
            <a:avLst/>
          </a:prstGeom>
        </p:spPr>
        <p:txBody>
          <a:bodyPr anchor="t" rtlCol="false" tIns="0" lIns="0" bIns="0" rIns="0">
            <a:spAutoFit/>
          </a:bodyPr>
          <a:lstStyle/>
          <a:p>
            <a:pPr algn="ctr">
              <a:lnSpc>
                <a:spcPts val="4759"/>
              </a:lnSpc>
            </a:pPr>
            <a:r>
              <a:rPr lang="en-US" sz="3399">
                <a:solidFill>
                  <a:srgbClr val="0C3571"/>
                </a:solidFill>
                <a:latin typeface="Cloud"/>
                <a:ea typeface="Cloud"/>
                <a:cs typeface="Cloud"/>
                <a:sym typeface="Cloud"/>
              </a:rPr>
              <a:t>4. Returning customers are slightly more satisfied than non returning customers.</a:t>
            </a:r>
          </a:p>
          <a:p>
            <a:pPr algn="ctr" marL="0" indent="0" lvl="0">
              <a:lnSpc>
                <a:spcPts val="4759"/>
              </a:lnSpc>
              <a:spcBef>
                <a:spcPct val="0"/>
              </a:spcBef>
            </a:pPr>
            <a:r>
              <a:rPr lang="en-US" sz="3399">
                <a:solidFill>
                  <a:srgbClr val="0C3571"/>
                </a:solidFill>
                <a:latin typeface="Cloud"/>
                <a:ea typeface="Cloud"/>
                <a:cs typeface="Cloud"/>
                <a:sym typeface="Cloud"/>
              </a:rPr>
              <a:t>63% of returning voted for 5 star reviews, while only 57% on non-returning</a:t>
            </a:r>
          </a:p>
        </p:txBody>
      </p:sp>
      <p:sp>
        <p:nvSpPr>
          <p:cNvPr name="TextBox 14" id="14"/>
          <p:cNvSpPr txBox="true"/>
          <p:nvPr/>
        </p:nvSpPr>
        <p:spPr>
          <a:xfrm rot="0">
            <a:off x="2142679" y="8323492"/>
            <a:ext cx="14002642" cy="58991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C3571"/>
                </a:solidFill>
                <a:latin typeface="Cloud"/>
                <a:ea typeface="Cloud"/>
                <a:cs typeface="Cloud"/>
                <a:sym typeface="Cloud"/>
              </a:rPr>
              <a:t>11% of non returning voted for 1 star, while only 8% of returning did so.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90253" y="4364779"/>
            <a:ext cx="10776025" cy="1054176"/>
          </a:xfrm>
          <a:custGeom>
            <a:avLst/>
            <a:gdLst/>
            <a:ahLst/>
            <a:cxnLst/>
            <a:rect r="r" b="b" t="t" l="l"/>
            <a:pathLst>
              <a:path h="1054176" w="10776025">
                <a:moveTo>
                  <a:pt x="0" y="0"/>
                </a:moveTo>
                <a:lnTo>
                  <a:pt x="10776025" y="0"/>
                </a:lnTo>
                <a:lnTo>
                  <a:pt x="10776025" y="1054176"/>
                </a:lnTo>
                <a:lnTo>
                  <a:pt x="0" y="1054176"/>
                </a:lnTo>
                <a:lnTo>
                  <a:pt x="0" y="0"/>
                </a:lnTo>
                <a:close/>
              </a:path>
            </a:pathLst>
          </a:custGeom>
          <a:blipFill>
            <a:blip r:embed="rId8"/>
            <a:stretch>
              <a:fillRect l="0" t="0" r="0" b="0"/>
            </a:stretch>
          </a:blipFill>
        </p:spPr>
      </p:sp>
      <p:sp>
        <p:nvSpPr>
          <p:cNvPr name="Freeform 9" id="9"/>
          <p:cNvSpPr/>
          <p:nvPr/>
        </p:nvSpPr>
        <p:spPr>
          <a:xfrm flipH="false" flipV="false" rot="0">
            <a:off x="790253" y="5566875"/>
            <a:ext cx="10435548" cy="1369666"/>
          </a:xfrm>
          <a:custGeom>
            <a:avLst/>
            <a:gdLst/>
            <a:ahLst/>
            <a:cxnLst/>
            <a:rect r="r" b="b" t="t" l="l"/>
            <a:pathLst>
              <a:path h="1369666" w="10435548">
                <a:moveTo>
                  <a:pt x="0" y="0"/>
                </a:moveTo>
                <a:lnTo>
                  <a:pt x="10435548" y="0"/>
                </a:lnTo>
                <a:lnTo>
                  <a:pt x="10435548" y="1369666"/>
                </a:lnTo>
                <a:lnTo>
                  <a:pt x="0" y="1369666"/>
                </a:lnTo>
                <a:lnTo>
                  <a:pt x="0" y="0"/>
                </a:lnTo>
                <a:close/>
              </a:path>
            </a:pathLst>
          </a:custGeom>
          <a:blipFill>
            <a:blip r:embed="rId9"/>
            <a:stretch>
              <a:fillRect l="0" t="0" r="0" b="0"/>
            </a:stretch>
          </a:blipFill>
        </p:spPr>
      </p:sp>
      <p:sp>
        <p:nvSpPr>
          <p:cNvPr name="TextBox 10" id="10"/>
          <p:cNvSpPr txBox="true"/>
          <p:nvPr/>
        </p:nvSpPr>
        <p:spPr>
          <a:xfrm rot="0">
            <a:off x="2529250" y="1435550"/>
            <a:ext cx="13229500" cy="1038165"/>
          </a:xfrm>
          <a:prstGeom prst="rect">
            <a:avLst/>
          </a:prstGeom>
        </p:spPr>
        <p:txBody>
          <a:bodyPr anchor="t" rtlCol="false" tIns="0" lIns="0" bIns="0" rIns="0">
            <a:spAutoFit/>
          </a:bodyPr>
          <a:lstStyle/>
          <a:p>
            <a:pPr algn="ctr">
              <a:lnSpc>
                <a:spcPts val="8400"/>
              </a:lnSpc>
            </a:pPr>
            <a:r>
              <a:rPr lang="en-US" b="true" sz="6000">
                <a:solidFill>
                  <a:srgbClr val="0C3571"/>
                </a:solidFill>
                <a:latin typeface="Anantason Bold"/>
                <a:ea typeface="Anantason Bold"/>
                <a:cs typeface="Anantason Bold"/>
                <a:sym typeface="Anantason Bold"/>
              </a:rPr>
              <a:t>MACHINE LEARNING INGESTION</a:t>
            </a:r>
          </a:p>
        </p:txBody>
      </p:sp>
      <p:sp>
        <p:nvSpPr>
          <p:cNvPr name="TextBox 11" id="11"/>
          <p:cNvSpPr txBox="true"/>
          <p:nvPr/>
        </p:nvSpPr>
        <p:spPr>
          <a:xfrm rot="0">
            <a:off x="0" y="2886494"/>
            <a:ext cx="18288000" cy="1189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C3571"/>
                </a:solidFill>
                <a:latin typeface="Cloud"/>
                <a:ea typeface="Cloud"/>
                <a:cs typeface="Cloud"/>
                <a:sym typeface="Cloud"/>
              </a:rPr>
              <a:t>We defined a function (preprocess_data() )where it merges all datasets/data that is needed for the machine learning model (random forest).  </a:t>
            </a:r>
          </a:p>
        </p:txBody>
      </p:sp>
      <p:sp>
        <p:nvSpPr>
          <p:cNvPr name="TextBox 12" id="12"/>
          <p:cNvSpPr txBox="true"/>
          <p:nvPr/>
        </p:nvSpPr>
        <p:spPr>
          <a:xfrm rot="0">
            <a:off x="12085493" y="4153937"/>
            <a:ext cx="5926740" cy="1931501"/>
          </a:xfrm>
          <a:prstGeom prst="rect">
            <a:avLst/>
          </a:prstGeom>
        </p:spPr>
        <p:txBody>
          <a:bodyPr anchor="t" rtlCol="false" tIns="0" lIns="0" bIns="0" rIns="0">
            <a:spAutoFit/>
          </a:bodyPr>
          <a:lstStyle/>
          <a:p>
            <a:pPr algn="ctr" marL="0" indent="0" lvl="0">
              <a:lnSpc>
                <a:spcPts val="3875"/>
              </a:lnSpc>
              <a:spcBef>
                <a:spcPct val="0"/>
              </a:spcBef>
            </a:pPr>
            <a:r>
              <a:rPr lang="en-US" sz="2768">
                <a:solidFill>
                  <a:srgbClr val="000000"/>
                </a:solidFill>
                <a:latin typeface="Canva Sans"/>
                <a:ea typeface="Canva Sans"/>
                <a:cs typeface="Canva Sans"/>
                <a:sym typeface="Canva Sans"/>
              </a:rPr>
              <a:t>We imported the function from our datapreparation.py, then ran our uncleaned data for our machine learning ready dataset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737262" y="3167697"/>
            <a:ext cx="13115645" cy="589915"/>
          </a:xfrm>
          <a:prstGeom prst="rect">
            <a:avLst/>
          </a:prstGeom>
        </p:spPr>
        <p:txBody>
          <a:bodyPr anchor="t" rtlCol="false" tIns="0" lIns="0" bIns="0" rIns="0">
            <a:spAutoFit/>
          </a:bodyPr>
          <a:lstStyle/>
          <a:p>
            <a:pPr algn="just">
              <a:lnSpc>
                <a:spcPts val="4759"/>
              </a:lnSpc>
            </a:pPr>
            <a:r>
              <a:rPr lang="en-US" sz="3399">
                <a:solidFill>
                  <a:srgbClr val="0C3571"/>
                </a:solidFill>
                <a:latin typeface="Cloud"/>
                <a:ea typeface="Cloud"/>
                <a:cs typeface="Cloud"/>
                <a:sym typeface="Cloud"/>
              </a:rPr>
              <a:t>For our model, we have decided to choose a random forest model.</a:t>
            </a:r>
          </a:p>
        </p:txBody>
      </p:sp>
      <p:sp>
        <p:nvSpPr>
          <p:cNvPr name="TextBox 9" id="9"/>
          <p:cNvSpPr txBox="true"/>
          <p:nvPr/>
        </p:nvSpPr>
        <p:spPr>
          <a:xfrm rot="0">
            <a:off x="2737262" y="4258802"/>
            <a:ext cx="13115645" cy="2990215"/>
          </a:xfrm>
          <a:prstGeom prst="rect">
            <a:avLst/>
          </a:prstGeom>
        </p:spPr>
        <p:txBody>
          <a:bodyPr anchor="t" rtlCol="false" tIns="0" lIns="0" bIns="0" rIns="0">
            <a:spAutoFit/>
          </a:bodyPr>
          <a:lstStyle/>
          <a:p>
            <a:pPr algn="just">
              <a:lnSpc>
                <a:spcPts val="4759"/>
              </a:lnSpc>
            </a:pPr>
            <a:r>
              <a:rPr lang="en-US" sz="3399">
                <a:solidFill>
                  <a:srgbClr val="0C3571"/>
                </a:solidFill>
                <a:latin typeface="Cloud"/>
                <a:ea typeface="Cloud"/>
                <a:cs typeface="Cloud"/>
                <a:sym typeface="Cloud"/>
              </a:rPr>
              <a:t>Returning customer (our target) is a binary class (YES/NO), which is well suited for classification models such as random forest.</a:t>
            </a:r>
          </a:p>
          <a:p>
            <a:pPr algn="just">
              <a:lnSpc>
                <a:spcPts val="4759"/>
              </a:lnSpc>
            </a:pPr>
            <a:r>
              <a:rPr lang="en-US" sz="3399">
                <a:solidFill>
                  <a:srgbClr val="0C3571"/>
                </a:solidFill>
                <a:latin typeface="Cloud"/>
                <a:ea typeface="Cloud"/>
                <a:cs typeface="Cloud"/>
                <a:sym typeface="Cloud"/>
              </a:rPr>
              <a:t>Random forest is able to handle large amounts of data, such as 90k rows of data.</a:t>
            </a:r>
          </a:p>
          <a:p>
            <a:pPr algn="just">
              <a:lnSpc>
                <a:spcPts val="4759"/>
              </a:lnSpc>
            </a:pPr>
          </a:p>
        </p:txBody>
      </p:sp>
      <p:sp>
        <p:nvSpPr>
          <p:cNvPr name="TextBox 10" id="10"/>
          <p:cNvSpPr txBox="true"/>
          <p:nvPr/>
        </p:nvSpPr>
        <p:spPr>
          <a:xfrm rot="0">
            <a:off x="2529250" y="1435550"/>
            <a:ext cx="13229500" cy="1038225"/>
          </a:xfrm>
          <a:prstGeom prst="rect">
            <a:avLst/>
          </a:prstGeom>
        </p:spPr>
        <p:txBody>
          <a:bodyPr anchor="t" rtlCol="false" tIns="0" lIns="0" bIns="0" rIns="0">
            <a:spAutoFit/>
          </a:bodyPr>
          <a:lstStyle/>
          <a:p>
            <a:pPr algn="ctr">
              <a:lnSpc>
                <a:spcPts val="8400"/>
              </a:lnSpc>
            </a:pPr>
            <a:r>
              <a:rPr lang="en-US" b="true" sz="6000">
                <a:solidFill>
                  <a:srgbClr val="0C3571"/>
                </a:solidFill>
                <a:latin typeface="Anantason Bold"/>
                <a:ea typeface="Anantason Bold"/>
                <a:cs typeface="Anantason Bold"/>
                <a:sym typeface="Anantason Bold"/>
              </a:rPr>
              <a:t>MACHINE LEARNING MODEL</a:t>
            </a:r>
          </a:p>
        </p:txBody>
      </p:sp>
      <p:sp>
        <p:nvSpPr>
          <p:cNvPr name="TextBox 11" id="11"/>
          <p:cNvSpPr txBox="true"/>
          <p:nvPr/>
        </p:nvSpPr>
        <p:spPr>
          <a:xfrm rot="0">
            <a:off x="2529250" y="6782435"/>
            <a:ext cx="13714186" cy="239014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C3571"/>
                </a:solidFill>
                <a:latin typeface="Cloud"/>
                <a:ea typeface="Cloud"/>
                <a:cs typeface="Cloud"/>
                <a:sym typeface="Cloud"/>
              </a:rPr>
              <a:t>As there are way more non-returning customers than returning customers, it is very easy for our model to become overfitted. Random forest is able to reduce overfitting and is therefore the most optimal model for this scenario.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671257" y="-357188"/>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38766" y="3856802"/>
            <a:ext cx="7845706" cy="4539772"/>
          </a:xfrm>
          <a:custGeom>
            <a:avLst/>
            <a:gdLst/>
            <a:ahLst/>
            <a:cxnLst/>
            <a:rect r="r" b="b" t="t" l="l"/>
            <a:pathLst>
              <a:path h="4539772" w="7845706">
                <a:moveTo>
                  <a:pt x="0" y="0"/>
                </a:moveTo>
                <a:lnTo>
                  <a:pt x="7845706" y="0"/>
                </a:lnTo>
                <a:lnTo>
                  <a:pt x="7845706" y="4539772"/>
                </a:lnTo>
                <a:lnTo>
                  <a:pt x="0" y="4539772"/>
                </a:lnTo>
                <a:lnTo>
                  <a:pt x="0" y="0"/>
                </a:lnTo>
                <a:close/>
              </a:path>
            </a:pathLst>
          </a:custGeom>
          <a:blipFill>
            <a:blip r:embed="rId8"/>
            <a:stretch>
              <a:fillRect l="0" t="0" r="-6660" b="0"/>
            </a:stretch>
          </a:blipFill>
        </p:spPr>
      </p:sp>
      <p:sp>
        <p:nvSpPr>
          <p:cNvPr name="TextBox 9" id="9"/>
          <p:cNvSpPr txBox="true"/>
          <p:nvPr/>
        </p:nvSpPr>
        <p:spPr>
          <a:xfrm rot="0">
            <a:off x="-624614" y="1096900"/>
            <a:ext cx="16825610" cy="1226879"/>
          </a:xfrm>
          <a:prstGeom prst="rect">
            <a:avLst/>
          </a:prstGeom>
        </p:spPr>
        <p:txBody>
          <a:bodyPr anchor="t" rtlCol="false" tIns="0" lIns="0" bIns="0" rIns="0">
            <a:spAutoFit/>
          </a:bodyPr>
          <a:lstStyle/>
          <a:p>
            <a:pPr algn="ctr">
              <a:lnSpc>
                <a:spcPts val="10080"/>
              </a:lnSpc>
            </a:pPr>
            <a:r>
              <a:rPr lang="en-US" b="true" sz="7200">
                <a:solidFill>
                  <a:srgbClr val="0C3571"/>
                </a:solidFill>
                <a:latin typeface="Anantason Bold"/>
                <a:ea typeface="Anantason Bold"/>
                <a:cs typeface="Anantason Bold"/>
                <a:sym typeface="Anantason Bold"/>
              </a:rPr>
              <a:t>MACHINE LEARNING INSIGHTS</a:t>
            </a:r>
          </a:p>
        </p:txBody>
      </p:sp>
      <p:sp>
        <p:nvSpPr>
          <p:cNvPr name="TextBox 10" id="10"/>
          <p:cNvSpPr txBox="true"/>
          <p:nvPr/>
        </p:nvSpPr>
        <p:spPr>
          <a:xfrm rot="0">
            <a:off x="9582909" y="3149554"/>
            <a:ext cx="7155194" cy="1830022"/>
          </a:xfrm>
          <a:prstGeom prst="rect">
            <a:avLst/>
          </a:prstGeom>
        </p:spPr>
        <p:txBody>
          <a:bodyPr anchor="t" rtlCol="false" tIns="0" lIns="0" bIns="0" rIns="0">
            <a:spAutoFit/>
          </a:bodyPr>
          <a:lstStyle/>
          <a:p>
            <a:pPr algn="ctr" marL="556348" indent="-278174" lvl="1">
              <a:lnSpc>
                <a:spcPts val="3607"/>
              </a:lnSpc>
              <a:buAutoNum type="arabicPeriod" startAt="1"/>
            </a:pPr>
            <a:r>
              <a:rPr lang="en-US" sz="2576">
                <a:solidFill>
                  <a:srgbClr val="0C3571"/>
                </a:solidFill>
                <a:latin typeface="Cloud"/>
                <a:ea typeface="Cloud"/>
                <a:cs typeface="Cloud"/>
                <a:sym typeface="Cloud"/>
              </a:rPr>
              <a:t>Time or date related features seem to play a huge part in feature importance. For example, order_to_approval time have a feature importance of 651</a:t>
            </a:r>
          </a:p>
        </p:txBody>
      </p:sp>
      <p:sp>
        <p:nvSpPr>
          <p:cNvPr name="TextBox 11" id="11"/>
          <p:cNvSpPr txBox="true"/>
          <p:nvPr/>
        </p:nvSpPr>
        <p:spPr>
          <a:xfrm rot="0">
            <a:off x="9741976" y="6742478"/>
            <a:ext cx="6498750" cy="1830022"/>
          </a:xfrm>
          <a:prstGeom prst="rect">
            <a:avLst/>
          </a:prstGeom>
        </p:spPr>
        <p:txBody>
          <a:bodyPr anchor="t" rtlCol="false" tIns="0" lIns="0" bIns="0" rIns="0">
            <a:spAutoFit/>
          </a:bodyPr>
          <a:lstStyle/>
          <a:p>
            <a:pPr algn="ctr">
              <a:lnSpc>
                <a:spcPts val="3607"/>
              </a:lnSpc>
            </a:pPr>
            <a:r>
              <a:rPr lang="en-US" sz="2576">
                <a:solidFill>
                  <a:srgbClr val="0C3571"/>
                </a:solidFill>
                <a:latin typeface="Cloud"/>
                <a:ea typeface="Cloud"/>
                <a:cs typeface="Cloud"/>
                <a:sym typeface="Cloud"/>
              </a:rPr>
              <a:t>3. Quantity and Review score does not seem to play a big part in terms of feature importance, only having a score of 73 and 15.</a:t>
            </a:r>
          </a:p>
        </p:txBody>
      </p:sp>
      <p:sp>
        <p:nvSpPr>
          <p:cNvPr name="TextBox 12" id="12"/>
          <p:cNvSpPr txBox="true"/>
          <p:nvPr/>
        </p:nvSpPr>
        <p:spPr>
          <a:xfrm rot="0">
            <a:off x="9741976" y="5093160"/>
            <a:ext cx="6837060" cy="1372822"/>
          </a:xfrm>
          <a:prstGeom prst="rect">
            <a:avLst/>
          </a:prstGeom>
        </p:spPr>
        <p:txBody>
          <a:bodyPr anchor="t" rtlCol="false" tIns="0" lIns="0" bIns="0" rIns="0">
            <a:spAutoFit/>
          </a:bodyPr>
          <a:lstStyle/>
          <a:p>
            <a:pPr algn="ctr">
              <a:lnSpc>
                <a:spcPts val="3607"/>
              </a:lnSpc>
            </a:pPr>
            <a:r>
              <a:rPr lang="en-US" sz="2576">
                <a:solidFill>
                  <a:srgbClr val="0C3571"/>
                </a:solidFill>
                <a:latin typeface="Cloud"/>
                <a:ea typeface="Cloud"/>
                <a:cs typeface="Cloud"/>
                <a:sym typeface="Cloud"/>
              </a:rPr>
              <a:t>2. Price and freight value also plays a big part in feature importance as well, having a score of 645 and 609 respectively</a:t>
            </a:r>
          </a:p>
        </p:txBody>
      </p:sp>
      <p:sp>
        <p:nvSpPr>
          <p:cNvPr name="TextBox 13" id="13"/>
          <p:cNvSpPr txBox="true"/>
          <p:nvPr/>
        </p:nvSpPr>
        <p:spPr>
          <a:xfrm rot="0">
            <a:off x="2037325" y="3106617"/>
            <a:ext cx="5848588" cy="655906"/>
          </a:xfrm>
          <a:prstGeom prst="rect">
            <a:avLst/>
          </a:prstGeom>
        </p:spPr>
        <p:txBody>
          <a:bodyPr anchor="t" rtlCol="false" tIns="0" lIns="0" bIns="0" rIns="0">
            <a:spAutoFit/>
          </a:bodyPr>
          <a:lstStyle/>
          <a:p>
            <a:pPr algn="ctr" marL="0" indent="0" lvl="0">
              <a:lnSpc>
                <a:spcPts val="5325"/>
              </a:lnSpc>
              <a:spcBef>
                <a:spcPct val="0"/>
              </a:spcBef>
            </a:pPr>
            <a:r>
              <a:rPr lang="en-US" sz="3804">
                <a:solidFill>
                  <a:srgbClr val="000000"/>
                </a:solidFill>
                <a:latin typeface="Montserrat"/>
                <a:ea typeface="Montserrat"/>
                <a:cs typeface="Montserrat"/>
                <a:sym typeface="Montserrat"/>
              </a:rPr>
              <a:t>Top feature importance: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745617"/>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139355" y="1901314"/>
            <a:ext cx="10009291" cy="1643341"/>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GOAL</a:t>
            </a:r>
          </a:p>
        </p:txBody>
      </p:sp>
      <p:sp>
        <p:nvSpPr>
          <p:cNvPr name="Freeform 6" id="6"/>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078713" y="3565080"/>
            <a:ext cx="13867445" cy="2390140"/>
          </a:xfrm>
          <a:prstGeom prst="rect">
            <a:avLst/>
          </a:prstGeom>
        </p:spPr>
        <p:txBody>
          <a:bodyPr anchor="t" rtlCol="false" tIns="0" lIns="0" bIns="0" rIns="0">
            <a:spAutoFit/>
          </a:bodyPr>
          <a:lstStyle/>
          <a:p>
            <a:pPr algn="ctr">
              <a:lnSpc>
                <a:spcPts val="4759"/>
              </a:lnSpc>
            </a:pPr>
            <a:r>
              <a:rPr lang="en-US" sz="3399">
                <a:solidFill>
                  <a:srgbClr val="0C3571"/>
                </a:solidFill>
                <a:latin typeface="Cloud"/>
                <a:ea typeface="Cloud"/>
                <a:cs typeface="Cloud"/>
                <a:sym typeface="Cloud"/>
              </a:rPr>
              <a:t>Create effective machine learning model that is able to identify potential ‘repeat buyers’ that may come back to our platform,</a:t>
            </a:r>
          </a:p>
          <a:p>
            <a:pPr algn="ctr">
              <a:lnSpc>
                <a:spcPts val="4759"/>
              </a:lnSpc>
            </a:pPr>
            <a:r>
              <a:rPr lang="en-US" sz="3399">
                <a:solidFill>
                  <a:srgbClr val="0C3571"/>
                </a:solidFill>
                <a:latin typeface="Cloud"/>
                <a:ea typeface="Cloud"/>
                <a:cs typeface="Cloud"/>
                <a:sym typeface="Cloud"/>
              </a:rPr>
              <a:t>so that the company can create better marketing strategies or campaigns to cater towards these buyers.</a:t>
            </a:r>
          </a:p>
        </p:txBody>
      </p:sp>
      <p:sp>
        <p:nvSpPr>
          <p:cNvPr name="Freeform 8" id="8"/>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2293694" y="6782435"/>
            <a:ext cx="13700613" cy="179006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C3571"/>
                </a:solidFill>
                <a:latin typeface="Cloud"/>
                <a:ea typeface="Cloud"/>
                <a:cs typeface="Cloud"/>
                <a:sym typeface="Cloud"/>
              </a:rPr>
              <a:t>In our case- we are considering repeat buyers to be rows where customer_unique_id, from the customers dataset, are considered duplicates.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469957"/>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61112" y="5143500"/>
            <a:ext cx="10324397" cy="609631"/>
          </a:xfrm>
          <a:custGeom>
            <a:avLst/>
            <a:gdLst/>
            <a:ahLst/>
            <a:cxnLst/>
            <a:rect r="r" b="b" t="t" l="l"/>
            <a:pathLst>
              <a:path h="609631" w="10324397">
                <a:moveTo>
                  <a:pt x="0" y="0"/>
                </a:moveTo>
                <a:lnTo>
                  <a:pt x="10324397" y="0"/>
                </a:lnTo>
                <a:lnTo>
                  <a:pt x="10324397" y="609631"/>
                </a:lnTo>
                <a:lnTo>
                  <a:pt x="0" y="609631"/>
                </a:lnTo>
                <a:lnTo>
                  <a:pt x="0" y="0"/>
                </a:lnTo>
                <a:close/>
              </a:path>
            </a:pathLst>
          </a:custGeom>
          <a:blipFill>
            <a:blip r:embed="rId8"/>
            <a:stretch>
              <a:fillRect l="0" t="0" r="0" b="0"/>
            </a:stretch>
          </a:blipFill>
        </p:spPr>
      </p:sp>
      <p:sp>
        <p:nvSpPr>
          <p:cNvPr name="Freeform 9" id="9"/>
          <p:cNvSpPr/>
          <p:nvPr/>
        </p:nvSpPr>
        <p:spPr>
          <a:xfrm flipH="false" flipV="false" rot="0">
            <a:off x="561112" y="4541789"/>
            <a:ext cx="10052495" cy="394215"/>
          </a:xfrm>
          <a:custGeom>
            <a:avLst/>
            <a:gdLst/>
            <a:ahLst/>
            <a:cxnLst/>
            <a:rect r="r" b="b" t="t" l="l"/>
            <a:pathLst>
              <a:path h="394215" w="10052495">
                <a:moveTo>
                  <a:pt x="0" y="0"/>
                </a:moveTo>
                <a:lnTo>
                  <a:pt x="10052495" y="0"/>
                </a:lnTo>
                <a:lnTo>
                  <a:pt x="10052495" y="394216"/>
                </a:lnTo>
                <a:lnTo>
                  <a:pt x="0" y="394216"/>
                </a:lnTo>
                <a:lnTo>
                  <a:pt x="0" y="0"/>
                </a:lnTo>
                <a:close/>
              </a:path>
            </a:pathLst>
          </a:custGeom>
          <a:blipFill>
            <a:blip r:embed="rId9"/>
            <a:stretch>
              <a:fillRect l="0" t="0" r="0" b="0"/>
            </a:stretch>
          </a:blipFill>
        </p:spPr>
      </p:sp>
      <p:sp>
        <p:nvSpPr>
          <p:cNvPr name="TextBox 10" id="10"/>
          <p:cNvSpPr txBox="true"/>
          <p:nvPr/>
        </p:nvSpPr>
        <p:spPr>
          <a:xfrm rot="0">
            <a:off x="3936893" y="1278313"/>
            <a:ext cx="10890353"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MODEL RESULTS</a:t>
            </a:r>
          </a:p>
        </p:txBody>
      </p:sp>
      <p:sp>
        <p:nvSpPr>
          <p:cNvPr name="TextBox 11" id="11"/>
          <p:cNvSpPr txBox="true"/>
          <p:nvPr/>
        </p:nvSpPr>
        <p:spPr>
          <a:xfrm rot="0">
            <a:off x="11192194" y="4302909"/>
            <a:ext cx="6562456" cy="3590290"/>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C3571"/>
                </a:solidFill>
                <a:latin typeface="Cloud"/>
                <a:ea typeface="Cloud"/>
                <a:cs typeface="Cloud"/>
                <a:sym typeface="Cloud"/>
              </a:rPr>
              <a:t>We have an overall accuracy of 94.43%, and a weighted average accuracy of 0.92.</a:t>
            </a:r>
          </a:p>
          <a:p>
            <a:pPr algn="just" marL="734058" indent="-367029" lvl="1">
              <a:lnSpc>
                <a:spcPts val="4759"/>
              </a:lnSpc>
              <a:buFont typeface="Arial"/>
              <a:buChar char="•"/>
            </a:pPr>
            <a:r>
              <a:rPr lang="en-US" sz="3399">
                <a:solidFill>
                  <a:srgbClr val="0C3571"/>
                </a:solidFill>
                <a:latin typeface="Cloud"/>
                <a:ea typeface="Cloud"/>
                <a:cs typeface="Cloud"/>
                <a:sym typeface="Cloud"/>
              </a:rPr>
              <a:t>This means that our model is capable of identifying repeat customers reliably.</a:t>
            </a:r>
          </a:p>
        </p:txBody>
      </p:sp>
      <p:sp>
        <p:nvSpPr>
          <p:cNvPr name="TextBox 12" id="12"/>
          <p:cNvSpPr txBox="true"/>
          <p:nvPr/>
        </p:nvSpPr>
        <p:spPr>
          <a:xfrm rot="0">
            <a:off x="3849184" y="3380355"/>
            <a:ext cx="1415249" cy="424629"/>
          </a:xfrm>
          <a:prstGeom prst="rect">
            <a:avLst/>
          </a:prstGeom>
        </p:spPr>
        <p:txBody>
          <a:bodyPr anchor="t" rtlCol="false" tIns="0" lIns="0" bIns="0" rIns="0">
            <a:spAutoFit/>
          </a:bodyPr>
          <a:lstStyle/>
          <a:p>
            <a:pPr algn="ctr" marL="0" indent="0" lvl="0">
              <a:lnSpc>
                <a:spcPts val="3493"/>
              </a:lnSpc>
              <a:spcBef>
                <a:spcPct val="0"/>
              </a:spcBef>
            </a:pPr>
            <a:r>
              <a:rPr lang="en-US" sz="2495">
                <a:solidFill>
                  <a:srgbClr val="000000"/>
                </a:solidFill>
                <a:latin typeface="Canva Sans"/>
                <a:ea typeface="Canva Sans"/>
                <a:cs typeface="Canva Sans"/>
                <a:sym typeface="Canva Sans"/>
              </a:rPr>
              <a:t>Precision</a:t>
            </a:r>
          </a:p>
        </p:txBody>
      </p:sp>
      <p:sp>
        <p:nvSpPr>
          <p:cNvPr name="TextBox 13" id="13"/>
          <p:cNvSpPr txBox="true"/>
          <p:nvPr/>
        </p:nvSpPr>
        <p:spPr>
          <a:xfrm rot="0">
            <a:off x="5815817" y="3380355"/>
            <a:ext cx="929519" cy="424629"/>
          </a:xfrm>
          <a:prstGeom prst="rect">
            <a:avLst/>
          </a:prstGeom>
        </p:spPr>
        <p:txBody>
          <a:bodyPr anchor="t" rtlCol="false" tIns="0" lIns="0" bIns="0" rIns="0">
            <a:spAutoFit/>
          </a:bodyPr>
          <a:lstStyle/>
          <a:p>
            <a:pPr algn="ctr" marL="0" indent="0" lvl="0">
              <a:lnSpc>
                <a:spcPts val="3493"/>
              </a:lnSpc>
              <a:spcBef>
                <a:spcPct val="0"/>
              </a:spcBef>
            </a:pPr>
            <a:r>
              <a:rPr lang="en-US" sz="2495">
                <a:solidFill>
                  <a:srgbClr val="000000"/>
                </a:solidFill>
                <a:latin typeface="Canva Sans"/>
                <a:ea typeface="Canva Sans"/>
                <a:cs typeface="Canva Sans"/>
                <a:sym typeface="Canva Sans"/>
              </a:rPr>
              <a:t>Recall</a:t>
            </a:r>
          </a:p>
        </p:txBody>
      </p:sp>
      <p:sp>
        <p:nvSpPr>
          <p:cNvPr name="TextBox 14" id="14"/>
          <p:cNvSpPr txBox="true"/>
          <p:nvPr/>
        </p:nvSpPr>
        <p:spPr>
          <a:xfrm rot="0">
            <a:off x="7425787" y="3380355"/>
            <a:ext cx="1347357" cy="424629"/>
          </a:xfrm>
          <a:prstGeom prst="rect">
            <a:avLst/>
          </a:prstGeom>
        </p:spPr>
        <p:txBody>
          <a:bodyPr anchor="t" rtlCol="false" tIns="0" lIns="0" bIns="0" rIns="0">
            <a:spAutoFit/>
          </a:bodyPr>
          <a:lstStyle/>
          <a:p>
            <a:pPr algn="ctr" marL="0" indent="0" lvl="0">
              <a:lnSpc>
                <a:spcPts val="3493"/>
              </a:lnSpc>
              <a:spcBef>
                <a:spcPct val="0"/>
              </a:spcBef>
            </a:pPr>
            <a:r>
              <a:rPr lang="en-US" sz="2495">
                <a:solidFill>
                  <a:srgbClr val="000000"/>
                </a:solidFill>
                <a:latin typeface="Canva Sans"/>
                <a:ea typeface="Canva Sans"/>
                <a:cs typeface="Canva Sans"/>
                <a:sym typeface="Canva Sans"/>
              </a:rPr>
              <a:t>F1-Score</a:t>
            </a:r>
          </a:p>
        </p:txBody>
      </p:sp>
      <p:sp>
        <p:nvSpPr>
          <p:cNvPr name="TextBox 15" id="15"/>
          <p:cNvSpPr txBox="true"/>
          <p:nvPr/>
        </p:nvSpPr>
        <p:spPr>
          <a:xfrm rot="0">
            <a:off x="9341807" y="3354227"/>
            <a:ext cx="1252465" cy="424629"/>
          </a:xfrm>
          <a:prstGeom prst="rect">
            <a:avLst/>
          </a:prstGeom>
        </p:spPr>
        <p:txBody>
          <a:bodyPr anchor="t" rtlCol="false" tIns="0" lIns="0" bIns="0" rIns="0">
            <a:spAutoFit/>
          </a:bodyPr>
          <a:lstStyle/>
          <a:p>
            <a:pPr algn="ctr" marL="0" indent="0" lvl="0">
              <a:lnSpc>
                <a:spcPts val="3493"/>
              </a:lnSpc>
              <a:spcBef>
                <a:spcPct val="0"/>
              </a:spcBef>
            </a:pPr>
            <a:r>
              <a:rPr lang="en-US" sz="2495">
                <a:solidFill>
                  <a:srgbClr val="000000"/>
                </a:solidFill>
                <a:latin typeface="Canva Sans"/>
                <a:ea typeface="Canva Sans"/>
                <a:cs typeface="Canva Sans"/>
                <a:sym typeface="Canva Sans"/>
              </a:rPr>
              <a:t>Support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493371" y="2473715"/>
            <a:ext cx="11301259" cy="5579997"/>
          </a:xfrm>
          <a:custGeom>
            <a:avLst/>
            <a:gdLst/>
            <a:ahLst/>
            <a:cxnLst/>
            <a:rect r="r" b="b" t="t" l="l"/>
            <a:pathLst>
              <a:path h="5579997" w="11301259">
                <a:moveTo>
                  <a:pt x="0" y="0"/>
                </a:moveTo>
                <a:lnTo>
                  <a:pt x="11301258" y="0"/>
                </a:lnTo>
                <a:lnTo>
                  <a:pt x="11301258" y="5579997"/>
                </a:lnTo>
                <a:lnTo>
                  <a:pt x="0" y="5579997"/>
                </a:lnTo>
                <a:lnTo>
                  <a:pt x="0" y="0"/>
                </a:lnTo>
                <a:close/>
              </a:path>
            </a:pathLst>
          </a:custGeom>
          <a:blipFill>
            <a:blip r:embed="rId8"/>
            <a:stretch>
              <a:fillRect l="0" t="0" r="0" b="0"/>
            </a:stretch>
          </a:blipFill>
        </p:spPr>
      </p:sp>
      <p:sp>
        <p:nvSpPr>
          <p:cNvPr name="TextBox 9" id="9"/>
          <p:cNvSpPr txBox="true"/>
          <p:nvPr/>
        </p:nvSpPr>
        <p:spPr>
          <a:xfrm rot="0">
            <a:off x="2529250" y="1435550"/>
            <a:ext cx="13229500" cy="1038165"/>
          </a:xfrm>
          <a:prstGeom prst="rect">
            <a:avLst/>
          </a:prstGeom>
        </p:spPr>
        <p:txBody>
          <a:bodyPr anchor="t" rtlCol="false" tIns="0" lIns="0" bIns="0" rIns="0">
            <a:spAutoFit/>
          </a:bodyPr>
          <a:lstStyle/>
          <a:p>
            <a:pPr algn="ctr">
              <a:lnSpc>
                <a:spcPts val="8400"/>
              </a:lnSpc>
            </a:pPr>
            <a:r>
              <a:rPr lang="en-US" b="true" sz="6000">
                <a:solidFill>
                  <a:srgbClr val="0C3571"/>
                </a:solidFill>
                <a:latin typeface="Anantason Bold"/>
                <a:ea typeface="Anantason Bold"/>
                <a:cs typeface="Anantason Bold"/>
                <a:sym typeface="Anantason Bold"/>
              </a:rPr>
              <a:t>DOCKERFILE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719712" y="2619794"/>
            <a:ext cx="18742720" cy="3081227"/>
          </a:xfrm>
          <a:prstGeom prst="rect">
            <a:avLst/>
          </a:prstGeom>
        </p:spPr>
        <p:txBody>
          <a:bodyPr anchor="t" rtlCol="false" tIns="0" lIns="0" bIns="0" rIns="0">
            <a:spAutoFit/>
          </a:bodyPr>
          <a:lstStyle/>
          <a:p>
            <a:pPr algn="ctr">
              <a:lnSpc>
                <a:spcPts val="25179"/>
              </a:lnSpc>
            </a:pPr>
            <a:r>
              <a:rPr lang="en-US" b="true" sz="17985">
                <a:solidFill>
                  <a:srgbClr val="0C3571"/>
                </a:solidFill>
                <a:latin typeface="Anantason Bold"/>
                <a:ea typeface="Anantason Bold"/>
                <a:cs typeface="Anantason Bold"/>
                <a:sym typeface="Anantason Bold"/>
              </a:rPr>
              <a:t>THANK YOU</a:t>
            </a:r>
          </a:p>
        </p:txBody>
      </p:sp>
      <p:sp>
        <p:nvSpPr>
          <p:cNvPr name="TextBox 9" id="9"/>
          <p:cNvSpPr txBox="true"/>
          <p:nvPr/>
        </p:nvSpPr>
        <p:spPr>
          <a:xfrm rot="0">
            <a:off x="4493182" y="5453371"/>
            <a:ext cx="8316932" cy="2296207"/>
          </a:xfrm>
          <a:prstGeom prst="rect">
            <a:avLst/>
          </a:prstGeom>
        </p:spPr>
        <p:txBody>
          <a:bodyPr anchor="t" rtlCol="false" tIns="0" lIns="0" bIns="0" rIns="0">
            <a:spAutoFit/>
          </a:bodyPr>
          <a:lstStyle/>
          <a:p>
            <a:pPr algn="ctr" marL="0" indent="0" lvl="0">
              <a:lnSpc>
                <a:spcPts val="18865"/>
              </a:lnSpc>
              <a:spcBef>
                <a:spcPct val="0"/>
              </a:spcBef>
            </a:pPr>
            <a:r>
              <a:rPr lang="en-US" b="true" sz="13475">
                <a:solidFill>
                  <a:srgbClr val="0C3571"/>
                </a:solidFill>
                <a:latin typeface="Anantason Bold"/>
                <a:ea typeface="Anantason Bold"/>
                <a:cs typeface="Anantason Bold"/>
                <a:sym typeface="Anantason Bold"/>
              </a:rPr>
              <a:t>Q&amp;A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1758373" y="6663783"/>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492733" y="-438287"/>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649500" y="3571686"/>
            <a:ext cx="7097313" cy="5827267"/>
          </a:xfrm>
          <a:custGeom>
            <a:avLst/>
            <a:gdLst/>
            <a:ahLst/>
            <a:cxnLst/>
            <a:rect r="r" b="b" t="t" l="l"/>
            <a:pathLst>
              <a:path h="5827267" w="7097313">
                <a:moveTo>
                  <a:pt x="0" y="0"/>
                </a:moveTo>
                <a:lnTo>
                  <a:pt x="7097312" y="0"/>
                </a:lnTo>
                <a:lnTo>
                  <a:pt x="7097312" y="5827268"/>
                </a:lnTo>
                <a:lnTo>
                  <a:pt x="0" y="5827268"/>
                </a:lnTo>
                <a:lnTo>
                  <a:pt x="0" y="0"/>
                </a:lnTo>
                <a:close/>
              </a:path>
            </a:pathLst>
          </a:custGeom>
          <a:blipFill>
            <a:blip r:embed="rId8"/>
            <a:stretch>
              <a:fillRect l="0" t="0" r="0" b="0"/>
            </a:stretch>
          </a:blipFill>
        </p:spPr>
      </p:sp>
      <p:sp>
        <p:nvSpPr>
          <p:cNvPr name="TextBox 9" id="9"/>
          <p:cNvSpPr txBox="true"/>
          <p:nvPr/>
        </p:nvSpPr>
        <p:spPr>
          <a:xfrm rot="0">
            <a:off x="3078851" y="615165"/>
            <a:ext cx="12375461" cy="2794100"/>
          </a:xfrm>
          <a:prstGeom prst="rect">
            <a:avLst/>
          </a:prstGeom>
        </p:spPr>
        <p:txBody>
          <a:bodyPr anchor="t" rtlCol="false" tIns="0" lIns="0" bIns="0" rIns="0">
            <a:spAutoFit/>
          </a:bodyPr>
          <a:lstStyle/>
          <a:p>
            <a:pPr algn="ctr">
              <a:lnSpc>
                <a:spcPts val="11210"/>
              </a:lnSpc>
            </a:pPr>
            <a:r>
              <a:rPr lang="en-US" b="true" sz="8007">
                <a:solidFill>
                  <a:srgbClr val="0C3571"/>
                </a:solidFill>
                <a:latin typeface="Anantason Bold"/>
                <a:ea typeface="Anantason Bold"/>
                <a:cs typeface="Anantason Bold"/>
                <a:sym typeface="Anantason Bold"/>
              </a:rPr>
              <a:t>STANDARD INDUSTRY PRACTICES</a:t>
            </a:r>
          </a:p>
        </p:txBody>
      </p:sp>
      <p:sp>
        <p:nvSpPr>
          <p:cNvPr name="TextBox 10" id="10"/>
          <p:cNvSpPr txBox="true"/>
          <p:nvPr/>
        </p:nvSpPr>
        <p:spPr>
          <a:xfrm rot="0">
            <a:off x="305600" y="4192307"/>
            <a:ext cx="9991011" cy="4528876"/>
          </a:xfrm>
          <a:prstGeom prst="rect">
            <a:avLst/>
          </a:prstGeom>
        </p:spPr>
        <p:txBody>
          <a:bodyPr anchor="t" rtlCol="false" tIns="0" lIns="0" bIns="0" rIns="0">
            <a:spAutoFit/>
          </a:bodyPr>
          <a:lstStyle/>
          <a:p>
            <a:pPr algn="just" marL="613990" indent="-306995" lvl="1">
              <a:lnSpc>
                <a:spcPts val="3981"/>
              </a:lnSpc>
              <a:buFont typeface="Arial"/>
              <a:buChar char="•"/>
            </a:pPr>
            <a:r>
              <a:rPr lang="en-US" sz="2843">
                <a:solidFill>
                  <a:srgbClr val="0C3571"/>
                </a:solidFill>
                <a:latin typeface="Cloud"/>
                <a:ea typeface="Cloud"/>
                <a:cs typeface="Cloud"/>
                <a:sym typeface="Cloud"/>
              </a:rPr>
              <a:t>winfsp/macfsp - Allows for creation of virtual drives, dedicated for data storage.</a:t>
            </a:r>
          </a:p>
          <a:p>
            <a:pPr algn="just" marL="613990" indent="-306995" lvl="1">
              <a:lnSpc>
                <a:spcPts val="3981"/>
              </a:lnSpc>
              <a:buFont typeface="Arial"/>
              <a:buChar char="•"/>
            </a:pPr>
            <a:r>
              <a:rPr lang="en-US" sz="2843">
                <a:solidFill>
                  <a:srgbClr val="0C3571"/>
                </a:solidFill>
                <a:latin typeface="Cloud"/>
                <a:ea typeface="Cloud"/>
                <a:cs typeface="Cloud"/>
                <a:sym typeface="Cloud"/>
              </a:rPr>
              <a:t>Rclone  -  Allows virtual drives to mount onto windows (C:).</a:t>
            </a:r>
          </a:p>
          <a:p>
            <a:pPr algn="l" marL="613990" indent="-306995" lvl="1">
              <a:lnSpc>
                <a:spcPts val="3981"/>
              </a:lnSpc>
              <a:buFont typeface="Arial"/>
              <a:buChar char="•"/>
            </a:pPr>
            <a:r>
              <a:rPr lang="en-US" sz="2843">
                <a:solidFill>
                  <a:srgbClr val="0C3571"/>
                </a:solidFill>
                <a:latin typeface="Cloud"/>
                <a:ea typeface="Cloud"/>
                <a:cs typeface="Cloud"/>
                <a:sym typeface="Cloud"/>
              </a:rPr>
              <a:t>Github is used for version control. However, it isn’t good with storing datasets. Hence through this practice, FESI Crew was able to easily update and share new altered dataset, via this virtual mounted drive, seamlessly among the members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624614" y="6515100"/>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1924574" y="-357188"/>
            <a:ext cx="7059478" cy="4114800"/>
          </a:xfrm>
          <a:custGeom>
            <a:avLst/>
            <a:gdLst/>
            <a:ahLst/>
            <a:cxnLst/>
            <a:rect r="r" b="b" t="t" l="l"/>
            <a:pathLst>
              <a:path h="4114800" w="7059478">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698823" y="701509"/>
            <a:ext cx="10890353"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DATA CLEANING</a:t>
            </a:r>
          </a:p>
        </p:txBody>
      </p:sp>
      <p:sp>
        <p:nvSpPr>
          <p:cNvPr name="TextBox 9" id="9"/>
          <p:cNvSpPr txBox="true"/>
          <p:nvPr/>
        </p:nvSpPr>
        <p:spPr>
          <a:xfrm rot="0">
            <a:off x="3077938" y="2523820"/>
            <a:ext cx="12376375" cy="1790065"/>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C3571"/>
                </a:solidFill>
                <a:latin typeface="Cloud"/>
                <a:ea typeface="Cloud"/>
                <a:cs typeface="Cloud"/>
                <a:sym typeface="Cloud"/>
              </a:rPr>
              <a:t>Delete Duplicate and null values used. Some duplicate and null values are useful. We kept them as they are able to contribute to accuracy/performance of model.</a:t>
            </a:r>
          </a:p>
        </p:txBody>
      </p:sp>
      <p:sp>
        <p:nvSpPr>
          <p:cNvPr name="TextBox 10" id="10"/>
          <p:cNvSpPr txBox="true"/>
          <p:nvPr/>
        </p:nvSpPr>
        <p:spPr>
          <a:xfrm rot="0">
            <a:off x="3077938" y="4494861"/>
            <a:ext cx="12376375" cy="589915"/>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C3571"/>
                </a:solidFill>
                <a:latin typeface="Cloud"/>
                <a:ea typeface="Cloud"/>
                <a:cs typeface="Cloud"/>
                <a:sym typeface="Cloud"/>
              </a:rPr>
              <a:t>Combined and aggregated repeated useful data.</a:t>
            </a:r>
          </a:p>
        </p:txBody>
      </p:sp>
      <p:sp>
        <p:nvSpPr>
          <p:cNvPr name="TextBox 11" id="11"/>
          <p:cNvSpPr txBox="true"/>
          <p:nvPr/>
        </p:nvSpPr>
        <p:spPr>
          <a:xfrm rot="0">
            <a:off x="3077938" y="5265751"/>
            <a:ext cx="12376375" cy="1790065"/>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C3571"/>
                </a:solidFill>
                <a:latin typeface="Cloud"/>
                <a:ea typeface="Cloud"/>
                <a:cs typeface="Cloud"/>
                <a:sym typeface="Cloud"/>
              </a:rPr>
              <a:t>Ensure all data is mergeable. Ensure all identifiers (order_id, etc.) are unique. Future-proofing any data manipulation needed.</a:t>
            </a:r>
          </a:p>
        </p:txBody>
      </p:sp>
      <p:sp>
        <p:nvSpPr>
          <p:cNvPr name="TextBox 12" id="12"/>
          <p:cNvSpPr txBox="true"/>
          <p:nvPr/>
        </p:nvSpPr>
        <p:spPr>
          <a:xfrm rot="0">
            <a:off x="3077938" y="7236791"/>
            <a:ext cx="12376375" cy="1189990"/>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C3571"/>
                </a:solidFill>
                <a:latin typeface="Cloud"/>
                <a:ea typeface="Cloud"/>
                <a:cs typeface="Cloud"/>
                <a:sym typeface="Cloud"/>
              </a:rPr>
              <a:t>Data correlates with metadata provided by olist_datadict.xlsx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false" flipV="false" rot="0">
            <a:off x="-779624" y="8054273"/>
            <a:ext cx="7059478" cy="4114800"/>
          </a:xfrm>
          <a:custGeom>
            <a:avLst/>
            <a:gdLst/>
            <a:ahLst/>
            <a:cxnLst/>
            <a:rect r="r" b="b" t="t" l="l"/>
            <a:pathLst>
              <a:path h="4114800" w="7059478">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3524490" y="-708027"/>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7488824">
            <a:off x="-58443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64471" y="3406773"/>
            <a:ext cx="11767452" cy="1305440"/>
          </a:xfrm>
          <a:custGeom>
            <a:avLst/>
            <a:gdLst/>
            <a:ahLst/>
            <a:cxnLst/>
            <a:rect r="r" b="b" t="t" l="l"/>
            <a:pathLst>
              <a:path h="1305440" w="11767452">
                <a:moveTo>
                  <a:pt x="0" y="0"/>
                </a:moveTo>
                <a:lnTo>
                  <a:pt x="11767452" y="0"/>
                </a:lnTo>
                <a:lnTo>
                  <a:pt x="11767452" y="1305439"/>
                </a:lnTo>
                <a:lnTo>
                  <a:pt x="0" y="1305439"/>
                </a:lnTo>
                <a:lnTo>
                  <a:pt x="0" y="0"/>
                </a:lnTo>
                <a:close/>
              </a:path>
            </a:pathLst>
          </a:custGeom>
          <a:blipFill>
            <a:blip r:embed="rId8"/>
            <a:stretch>
              <a:fillRect l="0" t="-49860" r="0" b="0"/>
            </a:stretch>
          </a:blipFill>
        </p:spPr>
      </p:sp>
      <p:sp>
        <p:nvSpPr>
          <p:cNvPr name="Freeform 9" id="9"/>
          <p:cNvSpPr/>
          <p:nvPr/>
        </p:nvSpPr>
        <p:spPr>
          <a:xfrm flipH="false" flipV="false" rot="0">
            <a:off x="1864471" y="6030290"/>
            <a:ext cx="11767452" cy="709533"/>
          </a:xfrm>
          <a:custGeom>
            <a:avLst/>
            <a:gdLst/>
            <a:ahLst/>
            <a:cxnLst/>
            <a:rect r="r" b="b" t="t" l="l"/>
            <a:pathLst>
              <a:path h="709533" w="11767452">
                <a:moveTo>
                  <a:pt x="0" y="0"/>
                </a:moveTo>
                <a:lnTo>
                  <a:pt x="11767452" y="0"/>
                </a:lnTo>
                <a:lnTo>
                  <a:pt x="11767452" y="709533"/>
                </a:lnTo>
                <a:lnTo>
                  <a:pt x="0" y="709533"/>
                </a:lnTo>
                <a:lnTo>
                  <a:pt x="0" y="0"/>
                </a:lnTo>
                <a:close/>
              </a:path>
            </a:pathLst>
          </a:custGeom>
          <a:blipFill>
            <a:blip r:embed="rId9"/>
            <a:stretch>
              <a:fillRect l="0" t="-124265" r="-502" b="-107011"/>
            </a:stretch>
          </a:blipFill>
        </p:spPr>
      </p:sp>
      <p:sp>
        <p:nvSpPr>
          <p:cNvPr name="TextBox 10" id="10"/>
          <p:cNvSpPr txBox="true"/>
          <p:nvPr/>
        </p:nvSpPr>
        <p:spPr>
          <a:xfrm rot="0">
            <a:off x="3698823" y="-171"/>
            <a:ext cx="10890353"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DATA CLEANING</a:t>
            </a:r>
          </a:p>
        </p:txBody>
      </p:sp>
      <p:sp>
        <p:nvSpPr>
          <p:cNvPr name="TextBox 11" id="11"/>
          <p:cNvSpPr txBox="true"/>
          <p:nvPr/>
        </p:nvSpPr>
        <p:spPr>
          <a:xfrm rot="0">
            <a:off x="299539" y="2639161"/>
            <a:ext cx="5146536"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ea typeface="Canva Sans"/>
                <a:cs typeface="Canva Sans"/>
                <a:sym typeface="Canva Sans"/>
              </a:rPr>
              <a:t>Order_items_df features:</a:t>
            </a:r>
          </a:p>
        </p:txBody>
      </p:sp>
      <p:sp>
        <p:nvSpPr>
          <p:cNvPr name="TextBox 12" id="12"/>
          <p:cNvSpPr txBox="true"/>
          <p:nvPr/>
        </p:nvSpPr>
        <p:spPr>
          <a:xfrm rot="0">
            <a:off x="2074434" y="4674112"/>
            <a:ext cx="11225393" cy="638642"/>
          </a:xfrm>
          <a:prstGeom prst="rect">
            <a:avLst/>
          </a:prstGeom>
        </p:spPr>
        <p:txBody>
          <a:bodyPr anchor="t" rtlCol="false" tIns="0" lIns="0" bIns="0" rIns="0">
            <a:spAutoFit/>
          </a:bodyPr>
          <a:lstStyle/>
          <a:p>
            <a:pPr algn="ctr">
              <a:lnSpc>
                <a:spcPts val="2592"/>
              </a:lnSpc>
            </a:pPr>
            <a:r>
              <a:rPr lang="en-US" sz="1851">
                <a:solidFill>
                  <a:srgbClr val="000000"/>
                </a:solidFill>
                <a:latin typeface="Cloud"/>
                <a:ea typeface="Cloud"/>
                <a:cs typeface="Cloud"/>
                <a:sym typeface="Cloud"/>
              </a:rPr>
              <a:t>When a customer buys 3 of the same product, it is registered as 3 different rows. </a:t>
            </a:r>
          </a:p>
          <a:p>
            <a:pPr algn="ctr" marL="0" indent="0" lvl="0">
              <a:lnSpc>
                <a:spcPts val="2592"/>
              </a:lnSpc>
              <a:spcBef>
                <a:spcPct val="0"/>
              </a:spcBef>
            </a:pPr>
            <a:r>
              <a:rPr lang="en-US" sz="1851">
                <a:solidFill>
                  <a:srgbClr val="000000"/>
                </a:solidFill>
                <a:latin typeface="Cloud"/>
                <a:ea typeface="Cloud"/>
                <a:cs typeface="Cloud"/>
                <a:sym typeface="Cloud"/>
              </a:rPr>
              <a:t>Hence same product ID, same order ID, but different order_item_id. </a:t>
            </a:r>
          </a:p>
        </p:txBody>
      </p:sp>
      <p:sp>
        <p:nvSpPr>
          <p:cNvPr name="TextBox 13" id="13"/>
          <p:cNvSpPr txBox="true"/>
          <p:nvPr/>
        </p:nvSpPr>
        <p:spPr>
          <a:xfrm rot="0">
            <a:off x="3249906" y="6796973"/>
            <a:ext cx="9620990" cy="2071281"/>
          </a:xfrm>
          <a:prstGeom prst="rect">
            <a:avLst/>
          </a:prstGeom>
        </p:spPr>
        <p:txBody>
          <a:bodyPr anchor="t" rtlCol="false" tIns="0" lIns="0" bIns="0" rIns="0">
            <a:spAutoFit/>
          </a:bodyPr>
          <a:lstStyle/>
          <a:p>
            <a:pPr algn="ctr">
              <a:lnSpc>
                <a:spcPts val="3271"/>
              </a:lnSpc>
            </a:pPr>
            <a:r>
              <a:rPr lang="en-US" sz="2336">
                <a:solidFill>
                  <a:srgbClr val="000000"/>
                </a:solidFill>
                <a:latin typeface="Cloud"/>
                <a:ea typeface="Cloud"/>
                <a:cs typeface="Cloud"/>
                <a:sym typeface="Cloud"/>
              </a:rPr>
              <a:t>We removed the rows with the lower “order_item_id”, leaving only the row with the highest order_item_id, then renaming the column into ‘quantity’.</a:t>
            </a:r>
          </a:p>
          <a:p>
            <a:pPr algn="ctr">
              <a:lnSpc>
                <a:spcPts val="3271"/>
              </a:lnSpc>
            </a:pPr>
          </a:p>
          <a:p>
            <a:pPr algn="ctr" marL="0" indent="0" lvl="0">
              <a:lnSpc>
                <a:spcPts val="3271"/>
              </a:lnSpc>
              <a:spcBef>
                <a:spcPct val="0"/>
              </a:spcBef>
            </a:pPr>
            <a:r>
              <a:rPr lang="en-US" sz="2336">
                <a:solidFill>
                  <a:srgbClr val="000000"/>
                </a:solidFill>
                <a:latin typeface="Cloud"/>
                <a:ea typeface="Cloud"/>
                <a:cs typeface="Cloud"/>
                <a:sym typeface="Cloud"/>
              </a:rPr>
              <a:t>We summed the price and freight value as well.</a:t>
            </a:r>
          </a:p>
        </p:txBody>
      </p:sp>
      <p:sp>
        <p:nvSpPr>
          <p:cNvPr name="TextBox 14" id="14"/>
          <p:cNvSpPr txBox="true"/>
          <p:nvPr/>
        </p:nvSpPr>
        <p:spPr>
          <a:xfrm rot="0">
            <a:off x="299539" y="1752097"/>
            <a:ext cx="3549790" cy="953739"/>
          </a:xfrm>
          <a:prstGeom prst="rect">
            <a:avLst/>
          </a:prstGeom>
        </p:spPr>
        <p:txBody>
          <a:bodyPr anchor="t" rtlCol="false" tIns="0" lIns="0" bIns="0" rIns="0">
            <a:spAutoFit/>
          </a:bodyPr>
          <a:lstStyle/>
          <a:p>
            <a:pPr algn="ctr">
              <a:lnSpc>
                <a:spcPts val="7813"/>
              </a:lnSpc>
              <a:spcBef>
                <a:spcPct val="0"/>
              </a:spcBef>
            </a:pPr>
            <a:r>
              <a:rPr lang="en-US" b="true" sz="5581">
                <a:solidFill>
                  <a:srgbClr val="000000"/>
                </a:solidFill>
                <a:latin typeface="Anantason Bold"/>
                <a:ea typeface="Anantason Bold"/>
                <a:cs typeface="Anantason Bold"/>
                <a:sym typeface="Anantason Bold"/>
              </a:rPr>
              <a:t>EXAMPLE:</a:t>
            </a:r>
          </a:p>
        </p:txBody>
      </p:sp>
      <p:sp>
        <p:nvSpPr>
          <p:cNvPr name="TextBox 15" id="15"/>
          <p:cNvSpPr txBox="true"/>
          <p:nvPr/>
        </p:nvSpPr>
        <p:spPr>
          <a:xfrm rot="0">
            <a:off x="4210444" y="2058473"/>
            <a:ext cx="10846355" cy="456863"/>
          </a:xfrm>
          <a:prstGeom prst="rect">
            <a:avLst/>
          </a:prstGeom>
        </p:spPr>
        <p:txBody>
          <a:bodyPr anchor="t" rtlCol="false" tIns="0" lIns="0" bIns="0" rIns="0">
            <a:spAutoFit/>
          </a:bodyPr>
          <a:lstStyle/>
          <a:p>
            <a:pPr algn="ctr" marL="0" indent="0" lvl="0">
              <a:lnSpc>
                <a:spcPts val="3690"/>
              </a:lnSpc>
              <a:spcBef>
                <a:spcPct val="0"/>
              </a:spcBef>
            </a:pPr>
            <a:r>
              <a:rPr lang="en-US" sz="2635">
                <a:solidFill>
                  <a:srgbClr val="000000"/>
                </a:solidFill>
                <a:latin typeface="Cloud"/>
                <a:ea typeface="Cloud"/>
                <a:cs typeface="Cloud"/>
                <a:sym typeface="Cloud"/>
              </a:rPr>
              <a:t>The following is an example of how we ensured the keys remain unique.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79060" y="3296017"/>
            <a:ext cx="10292312" cy="4014002"/>
          </a:xfrm>
          <a:custGeom>
            <a:avLst/>
            <a:gdLst/>
            <a:ahLst/>
            <a:cxnLst/>
            <a:rect r="r" b="b" t="t" l="l"/>
            <a:pathLst>
              <a:path h="4014002" w="10292312">
                <a:moveTo>
                  <a:pt x="0" y="0"/>
                </a:moveTo>
                <a:lnTo>
                  <a:pt x="10292312" y="0"/>
                </a:lnTo>
                <a:lnTo>
                  <a:pt x="10292312" y="4014002"/>
                </a:lnTo>
                <a:lnTo>
                  <a:pt x="0" y="4014002"/>
                </a:lnTo>
                <a:lnTo>
                  <a:pt x="0" y="0"/>
                </a:lnTo>
                <a:close/>
              </a:path>
            </a:pathLst>
          </a:custGeom>
          <a:blipFill>
            <a:blip r:embed="rId8"/>
            <a:stretch>
              <a:fillRect l="0" t="0" r="0" b="0"/>
            </a:stretch>
          </a:blipFill>
        </p:spPr>
      </p:sp>
      <p:sp>
        <p:nvSpPr>
          <p:cNvPr name="TextBox 8" id="8"/>
          <p:cNvSpPr txBox="true"/>
          <p:nvPr/>
        </p:nvSpPr>
        <p:spPr>
          <a:xfrm rot="0">
            <a:off x="1661630" y="759776"/>
            <a:ext cx="15597670"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DATA MERGING</a:t>
            </a:r>
          </a:p>
        </p:txBody>
      </p:sp>
      <p:sp>
        <p:nvSpPr>
          <p:cNvPr name="TextBox 9" id="9"/>
          <p:cNvSpPr txBox="true"/>
          <p:nvPr/>
        </p:nvSpPr>
        <p:spPr>
          <a:xfrm rot="0">
            <a:off x="1314450" y="2382304"/>
            <a:ext cx="3733681"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C3571"/>
                </a:solidFill>
                <a:latin typeface="Canva Sans"/>
                <a:ea typeface="Canva Sans"/>
                <a:cs typeface="Canva Sans"/>
                <a:sym typeface="Canva Sans"/>
              </a:rPr>
              <a:t>Correlation Table:</a:t>
            </a:r>
          </a:p>
        </p:txBody>
      </p:sp>
      <p:sp>
        <p:nvSpPr>
          <p:cNvPr name="TextBox 10" id="10"/>
          <p:cNvSpPr txBox="true"/>
          <p:nvPr/>
        </p:nvSpPr>
        <p:spPr>
          <a:xfrm rot="0">
            <a:off x="1179060" y="7576719"/>
            <a:ext cx="13856323" cy="1180465"/>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ea typeface="Canva Sans"/>
                <a:cs typeface="Canva Sans"/>
                <a:sym typeface="Canva Sans"/>
              </a:rPr>
              <a:t>We merged the datasets as above so it is ready for feature engineering and machine learning.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61630" y="1749646"/>
            <a:ext cx="15597670"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FEATURE ENGINEERING</a:t>
            </a:r>
          </a:p>
        </p:txBody>
      </p:sp>
      <p:sp>
        <p:nvSpPr>
          <p:cNvPr name="TextBox 8" id="8"/>
          <p:cNvSpPr txBox="true"/>
          <p:nvPr/>
        </p:nvSpPr>
        <p:spPr>
          <a:xfrm rot="0">
            <a:off x="2636886" y="3751705"/>
            <a:ext cx="13647158" cy="4591073"/>
          </a:xfrm>
          <a:prstGeom prst="rect">
            <a:avLst/>
          </a:prstGeom>
        </p:spPr>
        <p:txBody>
          <a:bodyPr anchor="t" rtlCol="false" tIns="0" lIns="0" bIns="0" rIns="0">
            <a:spAutoFit/>
          </a:bodyPr>
          <a:lstStyle/>
          <a:p>
            <a:pPr algn="just" marL="809429" indent="-404715" lvl="1">
              <a:lnSpc>
                <a:spcPts val="5248"/>
              </a:lnSpc>
              <a:buFont typeface="Arial"/>
              <a:buChar char="•"/>
            </a:pPr>
            <a:r>
              <a:rPr lang="en-US" b="true" sz="3749">
                <a:solidFill>
                  <a:srgbClr val="0C3571"/>
                </a:solidFill>
                <a:latin typeface="Cloud Bold"/>
                <a:ea typeface="Cloud Bold"/>
                <a:cs typeface="Cloud Bold"/>
                <a:sym typeface="Cloud Bold"/>
              </a:rPr>
              <a:t>Recency</a:t>
            </a:r>
            <a:r>
              <a:rPr lang="en-US" sz="3749">
                <a:solidFill>
                  <a:srgbClr val="0C3571"/>
                </a:solidFill>
                <a:latin typeface="Cloud"/>
                <a:ea typeface="Cloud"/>
                <a:cs typeface="Cloud"/>
                <a:sym typeface="Cloud"/>
              </a:rPr>
              <a:t> – days since their last order</a:t>
            </a:r>
          </a:p>
          <a:p>
            <a:pPr algn="just" marL="809429" indent="-404715" lvl="1">
              <a:lnSpc>
                <a:spcPts val="5248"/>
              </a:lnSpc>
              <a:buFont typeface="Arial"/>
              <a:buChar char="•"/>
            </a:pPr>
            <a:r>
              <a:rPr lang="en-US" b="true" sz="3749">
                <a:solidFill>
                  <a:srgbClr val="0C3571"/>
                </a:solidFill>
                <a:latin typeface="Cloud Bold"/>
                <a:ea typeface="Cloud Bold"/>
                <a:cs typeface="Cloud Bold"/>
                <a:sym typeface="Cloud Bold"/>
              </a:rPr>
              <a:t>Frequency</a:t>
            </a:r>
            <a:r>
              <a:rPr lang="en-US" sz="3749">
                <a:solidFill>
                  <a:srgbClr val="0C3571"/>
                </a:solidFill>
                <a:latin typeface="Cloud"/>
                <a:ea typeface="Cloud"/>
                <a:cs typeface="Cloud"/>
                <a:sym typeface="Cloud"/>
              </a:rPr>
              <a:t> – how many orders in the last 6 months</a:t>
            </a:r>
          </a:p>
          <a:p>
            <a:pPr algn="just" marL="809429" indent="-404715" lvl="1">
              <a:lnSpc>
                <a:spcPts val="5248"/>
              </a:lnSpc>
              <a:buFont typeface="Arial"/>
              <a:buChar char="•"/>
            </a:pPr>
            <a:r>
              <a:rPr lang="en-US" b="true" sz="3749">
                <a:solidFill>
                  <a:srgbClr val="0C3571"/>
                </a:solidFill>
                <a:latin typeface="Cloud Bold"/>
                <a:ea typeface="Cloud Bold"/>
                <a:cs typeface="Cloud Bold"/>
                <a:sym typeface="Cloud Bold"/>
              </a:rPr>
              <a:t>Monetary</a:t>
            </a:r>
            <a:r>
              <a:rPr lang="en-US" sz="3749">
                <a:solidFill>
                  <a:srgbClr val="0C3571"/>
                </a:solidFill>
                <a:latin typeface="Cloud"/>
                <a:ea typeface="Cloud"/>
                <a:cs typeface="Cloud"/>
                <a:sym typeface="Cloud"/>
              </a:rPr>
              <a:t> – total &amp; average spend</a:t>
            </a:r>
          </a:p>
          <a:p>
            <a:pPr algn="just" marL="809429" indent="-404715" lvl="1">
              <a:lnSpc>
                <a:spcPts val="5248"/>
              </a:lnSpc>
              <a:buFont typeface="Arial"/>
              <a:buChar char="•"/>
            </a:pPr>
            <a:r>
              <a:rPr lang="en-US" b="true" sz="3749">
                <a:solidFill>
                  <a:srgbClr val="0C3571"/>
                </a:solidFill>
                <a:latin typeface="Cloud Bold"/>
                <a:ea typeface="Cloud Bold"/>
                <a:cs typeface="Cloud Bold"/>
                <a:sym typeface="Cloud Bold"/>
              </a:rPr>
              <a:t>Behaviour</a:t>
            </a:r>
            <a:r>
              <a:rPr lang="en-US" sz="3749">
                <a:solidFill>
                  <a:srgbClr val="0C3571"/>
                </a:solidFill>
                <a:latin typeface="Cloud"/>
                <a:ea typeface="Cloud"/>
                <a:cs typeface="Cloud"/>
                <a:sym typeface="Cloud"/>
              </a:rPr>
              <a:t> – delivery-on-time rate, average shipping delay, review score/count</a:t>
            </a:r>
          </a:p>
          <a:p>
            <a:pPr algn="just" marL="809429" indent="-404715" lvl="1">
              <a:lnSpc>
                <a:spcPts val="5248"/>
              </a:lnSpc>
              <a:buFont typeface="Arial"/>
              <a:buChar char="•"/>
            </a:pPr>
            <a:r>
              <a:rPr lang="en-US" b="true" sz="3749">
                <a:solidFill>
                  <a:srgbClr val="0C3571"/>
                </a:solidFill>
                <a:latin typeface="Cloud Bold"/>
                <a:ea typeface="Cloud Bold"/>
                <a:cs typeface="Cloud Bold"/>
                <a:sym typeface="Cloud Bold"/>
              </a:rPr>
              <a:t>Target </a:t>
            </a:r>
            <a:r>
              <a:rPr lang="en-US" sz="3749">
                <a:solidFill>
                  <a:srgbClr val="0C3571"/>
                </a:solidFill>
                <a:latin typeface="Cloud"/>
                <a:ea typeface="Cloud"/>
                <a:cs typeface="Cloud"/>
                <a:sym typeface="Cloud"/>
              </a:rPr>
              <a:t>- Target for our Machine Learning Model</a:t>
            </a:r>
          </a:p>
          <a:p>
            <a:pPr algn="just">
              <a:lnSpc>
                <a:spcPts val="524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809836" y="5429250"/>
            <a:ext cx="11301259" cy="3588150"/>
          </a:xfrm>
          <a:custGeom>
            <a:avLst/>
            <a:gdLst/>
            <a:ahLst/>
            <a:cxnLst/>
            <a:rect r="r" b="b" t="t" l="l"/>
            <a:pathLst>
              <a:path h="3588150" w="11301259">
                <a:moveTo>
                  <a:pt x="0" y="0"/>
                </a:moveTo>
                <a:lnTo>
                  <a:pt x="11301258" y="0"/>
                </a:lnTo>
                <a:lnTo>
                  <a:pt x="11301258" y="3588150"/>
                </a:lnTo>
                <a:lnTo>
                  <a:pt x="0" y="3588150"/>
                </a:lnTo>
                <a:lnTo>
                  <a:pt x="0" y="0"/>
                </a:lnTo>
                <a:close/>
              </a:path>
            </a:pathLst>
          </a:custGeom>
          <a:blipFill>
            <a:blip r:embed="rId8"/>
            <a:stretch>
              <a:fillRect l="0" t="0" r="0" b="0"/>
            </a:stretch>
          </a:blipFill>
        </p:spPr>
      </p:sp>
      <p:sp>
        <p:nvSpPr>
          <p:cNvPr name="TextBox 8" id="8"/>
          <p:cNvSpPr txBox="true"/>
          <p:nvPr/>
        </p:nvSpPr>
        <p:spPr>
          <a:xfrm rot="0">
            <a:off x="1661630" y="1500498"/>
            <a:ext cx="15597670"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FEATURE ENGINEERING</a:t>
            </a:r>
          </a:p>
        </p:txBody>
      </p:sp>
      <p:sp>
        <p:nvSpPr>
          <p:cNvPr name="TextBox 9" id="9"/>
          <p:cNvSpPr txBox="true"/>
          <p:nvPr/>
        </p:nvSpPr>
        <p:spPr>
          <a:xfrm rot="0">
            <a:off x="3272278" y="3353435"/>
            <a:ext cx="12376375" cy="1790065"/>
          </a:xfrm>
          <a:prstGeom prst="rect">
            <a:avLst/>
          </a:prstGeom>
        </p:spPr>
        <p:txBody>
          <a:bodyPr anchor="t" rtlCol="false" tIns="0" lIns="0" bIns="0" rIns="0">
            <a:spAutoFit/>
          </a:bodyPr>
          <a:lstStyle/>
          <a:p>
            <a:pPr algn="just" marL="734058" indent="-367029" lvl="1">
              <a:lnSpc>
                <a:spcPts val="4759"/>
              </a:lnSpc>
              <a:buFont typeface="Arial"/>
              <a:buChar char="•"/>
            </a:pPr>
            <a:r>
              <a:rPr lang="en-US" b="true" sz="3399">
                <a:solidFill>
                  <a:srgbClr val="0C3571"/>
                </a:solidFill>
                <a:latin typeface="Cloud Bold"/>
                <a:ea typeface="Cloud Bold"/>
                <a:cs typeface="Cloud Bold"/>
                <a:sym typeface="Cloud Bold"/>
              </a:rPr>
              <a:t>Recency </a:t>
            </a:r>
            <a:r>
              <a:rPr lang="en-US" sz="3399">
                <a:solidFill>
                  <a:srgbClr val="0C3571"/>
                </a:solidFill>
                <a:latin typeface="Cloud"/>
                <a:ea typeface="Cloud"/>
                <a:cs typeface="Cloud"/>
                <a:sym typeface="Cloud"/>
              </a:rPr>
              <a:t>- Finds each customer’s most-recent purchase_dt, subtracts it from the reference date, and stores the result in recency_days. Smaller gaps → More engaged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9E7FA"/>
        </a:solidFill>
      </p:bgPr>
    </p:bg>
    <p:spTree>
      <p:nvGrpSpPr>
        <p:cNvPr id="1" name=""/>
        <p:cNvGrpSpPr/>
        <p:nvPr/>
      </p:nvGrpSpPr>
      <p:grpSpPr>
        <a:xfrm>
          <a:off x="0" y="0"/>
          <a:ext cx="0" cy="0"/>
          <a:chOff x="0" y="0"/>
          <a:chExt cx="0" cy="0"/>
        </a:xfrm>
      </p:grpSpPr>
      <p:sp>
        <p:nvSpPr>
          <p:cNvPr name="Freeform 2" id="2"/>
          <p:cNvSpPr/>
          <p:nvPr/>
        </p:nvSpPr>
        <p:spPr>
          <a:xfrm flipH="true" flipV="true" rot="0">
            <a:off x="12137583" y="-614045"/>
            <a:ext cx="7059478" cy="4114800"/>
          </a:xfrm>
          <a:custGeom>
            <a:avLst/>
            <a:gdLst/>
            <a:ahLst/>
            <a:cxnLst/>
            <a:rect r="r" b="b" t="t" l="l"/>
            <a:pathLst>
              <a:path h="4114800" w="7059478">
                <a:moveTo>
                  <a:pt x="7059478" y="4114800"/>
                </a:moveTo>
                <a:lnTo>
                  <a:pt x="0" y="4114800"/>
                </a:lnTo>
                <a:lnTo>
                  <a:pt x="0" y="0"/>
                </a:lnTo>
                <a:lnTo>
                  <a:pt x="7059478" y="0"/>
                </a:lnTo>
                <a:lnTo>
                  <a:pt x="705947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02168">
            <a:off x="-1222246" y="-3356253"/>
            <a:ext cx="5987226" cy="5998131"/>
          </a:xfrm>
          <a:custGeom>
            <a:avLst/>
            <a:gdLst/>
            <a:ahLst/>
            <a:cxnLst/>
            <a:rect r="r" b="b" t="t" l="l"/>
            <a:pathLst>
              <a:path h="5998131" w="5987226">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002168">
            <a:off x="14265687" y="7630834"/>
            <a:ext cx="5987226" cy="5998131"/>
          </a:xfrm>
          <a:custGeom>
            <a:avLst/>
            <a:gdLst/>
            <a:ahLst/>
            <a:cxnLst/>
            <a:rect r="r" b="b" t="t" l="l"/>
            <a:pathLst>
              <a:path h="5998131" w="5987226">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88824">
            <a:off x="-221065" y="7727724"/>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88824">
            <a:off x="17178162" y="-1873476"/>
            <a:ext cx="3071030" cy="5804353"/>
          </a:xfrm>
          <a:custGeom>
            <a:avLst/>
            <a:gdLst/>
            <a:ahLst/>
            <a:cxnLst/>
            <a:rect r="r" b="b" t="t" l="l"/>
            <a:pathLst>
              <a:path h="5804353" w="3071030">
                <a:moveTo>
                  <a:pt x="0" y="0"/>
                </a:moveTo>
                <a:lnTo>
                  <a:pt x="3071030" y="0"/>
                </a:lnTo>
                <a:lnTo>
                  <a:pt x="3071030" y="5804352"/>
                </a:lnTo>
                <a:lnTo>
                  <a:pt x="0" y="58043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640875" y="5265070"/>
            <a:ext cx="7006250" cy="4089899"/>
          </a:xfrm>
          <a:custGeom>
            <a:avLst/>
            <a:gdLst/>
            <a:ahLst/>
            <a:cxnLst/>
            <a:rect r="r" b="b" t="t" l="l"/>
            <a:pathLst>
              <a:path h="4089899" w="7006250">
                <a:moveTo>
                  <a:pt x="0" y="0"/>
                </a:moveTo>
                <a:lnTo>
                  <a:pt x="7006250" y="0"/>
                </a:lnTo>
                <a:lnTo>
                  <a:pt x="7006250" y="4089898"/>
                </a:lnTo>
                <a:lnTo>
                  <a:pt x="0" y="4089898"/>
                </a:lnTo>
                <a:lnTo>
                  <a:pt x="0" y="0"/>
                </a:lnTo>
                <a:close/>
              </a:path>
            </a:pathLst>
          </a:custGeom>
          <a:blipFill>
            <a:blip r:embed="rId8"/>
            <a:stretch>
              <a:fillRect l="0" t="0" r="0" b="0"/>
            </a:stretch>
          </a:blipFill>
        </p:spPr>
      </p:sp>
      <p:sp>
        <p:nvSpPr>
          <p:cNvPr name="TextBox 8" id="8"/>
          <p:cNvSpPr txBox="true"/>
          <p:nvPr/>
        </p:nvSpPr>
        <p:spPr>
          <a:xfrm rot="0">
            <a:off x="1661630" y="1116921"/>
            <a:ext cx="15597670" cy="1643387"/>
          </a:xfrm>
          <a:prstGeom prst="rect">
            <a:avLst/>
          </a:prstGeom>
        </p:spPr>
        <p:txBody>
          <a:bodyPr anchor="t" rtlCol="false" tIns="0" lIns="0" bIns="0" rIns="0">
            <a:spAutoFit/>
          </a:bodyPr>
          <a:lstStyle/>
          <a:p>
            <a:pPr algn="ctr">
              <a:lnSpc>
                <a:spcPts val="13446"/>
              </a:lnSpc>
            </a:pPr>
            <a:r>
              <a:rPr lang="en-US" b="true" sz="9604">
                <a:solidFill>
                  <a:srgbClr val="0C3571"/>
                </a:solidFill>
                <a:latin typeface="Anantason Bold"/>
                <a:ea typeface="Anantason Bold"/>
                <a:cs typeface="Anantason Bold"/>
                <a:sym typeface="Anantason Bold"/>
              </a:rPr>
              <a:t>FEATURE ENGINEERING</a:t>
            </a:r>
          </a:p>
        </p:txBody>
      </p:sp>
      <p:sp>
        <p:nvSpPr>
          <p:cNvPr name="TextBox 9" id="9"/>
          <p:cNvSpPr txBox="true"/>
          <p:nvPr/>
        </p:nvSpPr>
        <p:spPr>
          <a:xfrm rot="0">
            <a:off x="2955813" y="2886494"/>
            <a:ext cx="12376375" cy="2390140"/>
          </a:xfrm>
          <a:prstGeom prst="rect">
            <a:avLst/>
          </a:prstGeom>
        </p:spPr>
        <p:txBody>
          <a:bodyPr anchor="t" rtlCol="false" tIns="0" lIns="0" bIns="0" rIns="0">
            <a:spAutoFit/>
          </a:bodyPr>
          <a:lstStyle/>
          <a:p>
            <a:pPr algn="just" marL="734058" indent="-367029" lvl="1">
              <a:lnSpc>
                <a:spcPts val="4759"/>
              </a:lnSpc>
              <a:buFont typeface="Arial"/>
              <a:buChar char="•"/>
            </a:pPr>
            <a:r>
              <a:rPr lang="en-US" b="true" sz="3399">
                <a:solidFill>
                  <a:srgbClr val="0C3571"/>
                </a:solidFill>
                <a:latin typeface="Cloud Bold"/>
                <a:ea typeface="Cloud Bold"/>
                <a:cs typeface="Cloud Bold"/>
                <a:sym typeface="Cloud Bold"/>
              </a:rPr>
              <a:t>Frequency – </a:t>
            </a:r>
            <a:r>
              <a:rPr lang="en-US" sz="3399">
                <a:solidFill>
                  <a:srgbClr val="0C3571"/>
                </a:solidFill>
                <a:latin typeface="Cloud"/>
                <a:ea typeface="Cloud"/>
                <a:cs typeface="Cloud"/>
                <a:sym typeface="Cloud"/>
              </a:rPr>
              <a:t>counts each customer’s orders </a:t>
            </a:r>
          </a:p>
          <a:p>
            <a:pPr algn="just" marL="734058" indent="-367029" lvl="1">
              <a:lnSpc>
                <a:spcPts val="4759"/>
              </a:lnSpc>
              <a:buFont typeface="Arial"/>
              <a:buChar char="•"/>
            </a:pPr>
            <a:r>
              <a:rPr lang="en-US" b="true" sz="3399">
                <a:solidFill>
                  <a:srgbClr val="0C3571"/>
                </a:solidFill>
                <a:latin typeface="Cloud Bold"/>
                <a:ea typeface="Cloud Bold"/>
                <a:cs typeface="Cloud Bold"/>
                <a:sym typeface="Cloud Bold"/>
              </a:rPr>
              <a:t>Monetary – </a:t>
            </a:r>
            <a:r>
              <a:rPr lang="en-US" sz="3399">
                <a:solidFill>
                  <a:srgbClr val="0C3571"/>
                </a:solidFill>
                <a:latin typeface="Cloud"/>
                <a:ea typeface="Cloud"/>
                <a:cs typeface="Cloud"/>
                <a:sym typeface="Cloud"/>
              </a:rPr>
              <a:t>total spend and average order_value per customer.</a:t>
            </a:r>
          </a:p>
          <a:p>
            <a:pPr algn="just">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DAGpZAdNDA0</dc:identifier>
  <dcterms:modified xsi:type="dcterms:W3CDTF">2011-08-01T06:04:30Z</dcterms:modified>
  <cp:revision>1</cp:revision>
  <dc:title>FESI Crew</dc:title>
</cp:coreProperties>
</file>