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1945600" cy="32918400"/>
  <p:notesSz cx="6858000" cy="9144000"/>
  <p:defaultTextStyle>
    <a:lvl1pPr algn="ctr" defTabSz="584200">
      <a:defRPr sz="12000">
        <a:latin typeface="Helvetica Light"/>
        <a:ea typeface="Helvetica Light"/>
        <a:cs typeface="Helvetica Light"/>
        <a:sym typeface="Helvetica Light"/>
      </a:defRPr>
    </a:lvl1pPr>
    <a:lvl2pPr algn="ctr" defTabSz="584200">
      <a:defRPr sz="12000">
        <a:latin typeface="Helvetica Light"/>
        <a:ea typeface="Helvetica Light"/>
        <a:cs typeface="Helvetica Light"/>
        <a:sym typeface="Helvetica Light"/>
      </a:defRPr>
    </a:lvl2pPr>
    <a:lvl3pPr algn="ctr" defTabSz="584200">
      <a:defRPr sz="12000">
        <a:latin typeface="Helvetica Light"/>
        <a:ea typeface="Helvetica Light"/>
        <a:cs typeface="Helvetica Light"/>
        <a:sym typeface="Helvetica Light"/>
      </a:defRPr>
    </a:lvl3pPr>
    <a:lvl4pPr algn="ctr" defTabSz="584200">
      <a:defRPr sz="12000">
        <a:latin typeface="Helvetica Light"/>
        <a:ea typeface="Helvetica Light"/>
        <a:cs typeface="Helvetica Light"/>
        <a:sym typeface="Helvetica Light"/>
      </a:defRPr>
    </a:lvl4pPr>
    <a:lvl5pPr algn="ctr" defTabSz="584200">
      <a:defRPr sz="12000">
        <a:latin typeface="Helvetica Light"/>
        <a:ea typeface="Helvetica Light"/>
        <a:cs typeface="Helvetica Light"/>
        <a:sym typeface="Helvetica Light"/>
      </a:defRPr>
    </a:lvl5pPr>
    <a:lvl6pPr algn="ctr" defTabSz="584200">
      <a:defRPr sz="12000">
        <a:latin typeface="Helvetica Light"/>
        <a:ea typeface="Helvetica Light"/>
        <a:cs typeface="Helvetica Light"/>
        <a:sym typeface="Helvetica Light"/>
      </a:defRPr>
    </a:lvl6pPr>
    <a:lvl7pPr algn="ctr" defTabSz="584200">
      <a:defRPr sz="12000">
        <a:latin typeface="Helvetica Light"/>
        <a:ea typeface="Helvetica Light"/>
        <a:cs typeface="Helvetica Light"/>
        <a:sym typeface="Helvetica Light"/>
      </a:defRPr>
    </a:lvl7pPr>
    <a:lvl8pPr algn="ctr" defTabSz="584200">
      <a:defRPr sz="12000">
        <a:latin typeface="Helvetica Light"/>
        <a:ea typeface="Helvetica Light"/>
        <a:cs typeface="Helvetica Light"/>
        <a:sym typeface="Helvetica Light"/>
      </a:defRPr>
    </a:lvl8pPr>
    <a:lvl9pPr algn="ctr" defTabSz="584200">
      <a:defRPr sz="12000"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6621651" y="0"/>
            <a:ext cx="7534659" cy="379563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8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>
            <p:ph type="title"/>
          </p:nvPr>
        </p:nvSpPr>
        <p:spPr>
          <a:xfrm>
            <a:off x="6621651" y="0"/>
            <a:ext cx="7534659" cy="379563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8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800"/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0800"/>
              <a:t>Body Level One</a:t>
            </a:r>
            <a:endParaRPr sz="10800"/>
          </a:p>
          <a:p>
            <a:pPr lvl="1">
              <a:defRPr sz="1800"/>
            </a:pPr>
            <a:r>
              <a:rPr sz="10800"/>
              <a:t>Body Level Two</a:t>
            </a:r>
            <a:endParaRPr sz="10800"/>
          </a:p>
          <a:p>
            <a:pPr lvl="2">
              <a:defRPr sz="1800"/>
            </a:pPr>
            <a:r>
              <a:rPr sz="10800"/>
              <a:t>Body Level Three</a:t>
            </a:r>
            <a:endParaRPr sz="10800"/>
          </a:p>
          <a:p>
            <a:pPr lvl="3">
              <a:defRPr sz="1800"/>
            </a:pPr>
            <a:r>
              <a:rPr sz="10800"/>
              <a:t>Body Level Four</a:t>
            </a:r>
            <a:endParaRPr sz="10800"/>
          </a:p>
          <a:p>
            <a:pPr lvl="4">
              <a:defRPr sz="1800"/>
            </a:pPr>
            <a:r>
              <a:rPr sz="10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7205471" y="15270478"/>
            <a:ext cx="7534658" cy="2377443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268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6976871" y="5175502"/>
            <a:ext cx="3840482" cy="11100818"/>
          </a:xfrm>
          <a:prstGeom prst="rect">
            <a:avLst/>
          </a:prstGeom>
        </p:spPr>
        <p:txBody>
          <a:bodyPr/>
          <a:lstStyle>
            <a:lvl1pPr>
              <a:defRPr sz="20000"/>
            </a:lvl1pPr>
          </a:lstStyle>
          <a:p>
            <a:pPr lvl="0">
              <a:defRPr sz="1800"/>
            </a:pPr>
            <a:r>
              <a:rPr sz="20000"/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6976871" y="16376902"/>
            <a:ext cx="3840482" cy="1118311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0800"/>
              <a:t>Body Level One</a:t>
            </a:r>
            <a:endParaRPr sz="10800"/>
          </a:p>
          <a:p>
            <a:pPr lvl="1">
              <a:defRPr sz="1800"/>
            </a:pPr>
            <a:r>
              <a:rPr sz="10800"/>
              <a:t>Body Level Two</a:t>
            </a:r>
            <a:endParaRPr sz="10800"/>
          </a:p>
          <a:p>
            <a:pPr lvl="2">
              <a:defRPr sz="1800"/>
            </a:pPr>
            <a:r>
              <a:rPr sz="10800"/>
              <a:t>Body Level Three</a:t>
            </a:r>
            <a:endParaRPr sz="10800"/>
          </a:p>
          <a:p>
            <a:pPr lvl="3">
              <a:defRPr sz="1800"/>
            </a:pPr>
            <a:r>
              <a:rPr sz="10800"/>
              <a:t>Body Level Four</a:t>
            </a:r>
            <a:endParaRPr sz="10800"/>
          </a:p>
          <a:p>
            <a:pPr lvl="4">
              <a:defRPr sz="1800"/>
            </a:pPr>
            <a:r>
              <a:rPr sz="10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6976871" y="13267943"/>
            <a:ext cx="7991858" cy="1554482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268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6976871" y="13267943"/>
            <a:ext cx="7991858" cy="1554482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26800"/>
              <a:t>Title Text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6976871" y="14822422"/>
            <a:ext cx="7991858" cy="4526283"/>
          </a:xfrm>
          <a:prstGeom prst="rect">
            <a:avLst/>
          </a:prstGeom>
        </p:spPr>
        <p:txBody>
          <a:bodyPr anchor="ctr"/>
          <a:lstStyle>
            <a:lvl1pPr marL="1481665" indent="-1481665" algn="l">
              <a:spcBef>
                <a:spcPts val="4200"/>
              </a:spcBef>
              <a:buSzPct val="75000"/>
              <a:buChar char="•"/>
              <a:defRPr sz="12000"/>
            </a:lvl1pPr>
            <a:lvl2pPr marL="1926165" indent="-1481665" algn="l">
              <a:spcBef>
                <a:spcPts val="4200"/>
              </a:spcBef>
              <a:buSzPct val="75000"/>
              <a:buChar char="•"/>
              <a:defRPr sz="12000"/>
            </a:lvl2pPr>
            <a:lvl3pPr marL="2370665" indent="-1481665" algn="l">
              <a:spcBef>
                <a:spcPts val="4200"/>
              </a:spcBef>
              <a:buSzPct val="75000"/>
              <a:buChar char="•"/>
              <a:defRPr sz="12000"/>
            </a:lvl3pPr>
            <a:lvl4pPr marL="2815165" indent="-1481665" algn="l">
              <a:spcBef>
                <a:spcPts val="4200"/>
              </a:spcBef>
              <a:buSzPct val="75000"/>
              <a:buChar char="•"/>
              <a:defRPr sz="12000"/>
            </a:lvl4pPr>
            <a:lvl5pPr marL="3259666" indent="-1481665" algn="l">
              <a:spcBef>
                <a:spcPts val="4200"/>
              </a:spcBef>
              <a:buSzPct val="75000"/>
              <a:buChar char="•"/>
              <a:defRPr sz="12000"/>
            </a:lvl5pPr>
          </a:lstStyle>
          <a:p>
            <a:pPr lvl="0">
              <a:defRPr sz="1800"/>
            </a:pPr>
            <a:r>
              <a:rPr sz="12000"/>
              <a:t>Body Level One</a:t>
            </a:r>
            <a:endParaRPr sz="12000"/>
          </a:p>
          <a:p>
            <a:pPr lvl="1">
              <a:defRPr sz="1800"/>
            </a:pPr>
            <a:r>
              <a:rPr sz="12000"/>
              <a:t>Body Level Two</a:t>
            </a:r>
            <a:endParaRPr sz="12000"/>
          </a:p>
          <a:p>
            <a:pPr lvl="2">
              <a:defRPr sz="1800"/>
            </a:pPr>
            <a:r>
              <a:rPr sz="12000"/>
              <a:t>Body Level Three</a:t>
            </a:r>
            <a:endParaRPr sz="12000"/>
          </a:p>
          <a:p>
            <a:pPr lvl="3">
              <a:defRPr sz="1800"/>
            </a:pPr>
            <a:r>
              <a:rPr sz="12000"/>
              <a:t>Body Level Four</a:t>
            </a:r>
            <a:endParaRPr sz="12000"/>
          </a:p>
          <a:p>
            <a:pPr lvl="4">
              <a:defRPr sz="1800"/>
            </a:pPr>
            <a:r>
              <a:rPr sz="120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6976871" y="13267943"/>
            <a:ext cx="7991858" cy="1554482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26800"/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6976871" y="14822422"/>
            <a:ext cx="3840482" cy="4526283"/>
          </a:xfrm>
          <a:prstGeom prst="rect">
            <a:avLst/>
          </a:prstGeom>
        </p:spPr>
        <p:txBody>
          <a:bodyPr anchor="ctr"/>
          <a:lstStyle>
            <a:lvl1pPr marL="1126670" indent="-1126670" algn="l">
              <a:spcBef>
                <a:spcPts val="3200"/>
              </a:spcBef>
              <a:buSzPct val="75000"/>
              <a:buChar char="•"/>
              <a:defRPr sz="9200"/>
            </a:lvl1pPr>
            <a:lvl2pPr marL="1469570" indent="-1126670" algn="l">
              <a:spcBef>
                <a:spcPts val="3200"/>
              </a:spcBef>
              <a:buSzPct val="75000"/>
              <a:buChar char="•"/>
              <a:defRPr sz="9200"/>
            </a:lvl2pPr>
            <a:lvl3pPr marL="1812470" indent="-1126670" algn="l">
              <a:spcBef>
                <a:spcPts val="3200"/>
              </a:spcBef>
              <a:buSzPct val="75000"/>
              <a:buChar char="•"/>
              <a:defRPr sz="9200"/>
            </a:lvl3pPr>
            <a:lvl4pPr marL="2155370" indent="-1126670" algn="l">
              <a:spcBef>
                <a:spcPts val="3200"/>
              </a:spcBef>
              <a:buSzPct val="75000"/>
              <a:buChar char="•"/>
              <a:defRPr sz="9200"/>
            </a:lvl4pPr>
            <a:lvl5pPr marL="2498270" indent="-1126670" algn="l">
              <a:spcBef>
                <a:spcPts val="3200"/>
              </a:spcBef>
              <a:buSzPct val="75000"/>
              <a:buChar char="•"/>
              <a:defRPr sz="9200"/>
            </a:lvl5pPr>
          </a:lstStyle>
          <a:p>
            <a:pPr lvl="0">
              <a:defRPr sz="1800"/>
            </a:pPr>
            <a:r>
              <a:rPr sz="9200"/>
              <a:t>Body Level One</a:t>
            </a:r>
            <a:endParaRPr sz="9200"/>
          </a:p>
          <a:p>
            <a:pPr lvl="1">
              <a:defRPr sz="1800"/>
            </a:pPr>
            <a:r>
              <a:rPr sz="9200"/>
              <a:t>Body Level Two</a:t>
            </a:r>
            <a:endParaRPr sz="9200"/>
          </a:p>
          <a:p>
            <a:pPr lvl="2">
              <a:defRPr sz="1800"/>
            </a:pPr>
            <a:r>
              <a:rPr sz="9200"/>
              <a:t>Body Level Three</a:t>
            </a:r>
            <a:endParaRPr sz="9200"/>
          </a:p>
          <a:p>
            <a:pPr lvl="3">
              <a:defRPr sz="1800"/>
            </a:pPr>
            <a:r>
              <a:rPr sz="9200"/>
              <a:t>Body Level Four</a:t>
            </a:r>
            <a:endParaRPr sz="9200"/>
          </a:p>
          <a:p>
            <a:pPr lvl="4">
              <a:defRPr sz="1800"/>
            </a:pPr>
            <a:r>
              <a:rPr sz="9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6976871" y="11339321"/>
            <a:ext cx="7991858" cy="10239757"/>
          </a:xfrm>
          <a:prstGeom prst="rect">
            <a:avLst/>
          </a:prstGeom>
        </p:spPr>
        <p:txBody>
          <a:bodyPr anchor="ctr"/>
          <a:lstStyle>
            <a:lvl1pPr marL="1481665" indent="-1481665" algn="l">
              <a:spcBef>
                <a:spcPts val="4200"/>
              </a:spcBef>
              <a:buSzPct val="75000"/>
              <a:buChar char="•"/>
              <a:defRPr sz="12000"/>
            </a:lvl1pPr>
            <a:lvl2pPr marL="1926165" indent="-1481665" algn="l">
              <a:spcBef>
                <a:spcPts val="4200"/>
              </a:spcBef>
              <a:buSzPct val="75000"/>
              <a:buChar char="•"/>
              <a:defRPr sz="12000"/>
            </a:lvl2pPr>
            <a:lvl3pPr marL="2370665" indent="-1481665" algn="l">
              <a:spcBef>
                <a:spcPts val="4200"/>
              </a:spcBef>
              <a:buSzPct val="75000"/>
              <a:buChar char="•"/>
              <a:defRPr sz="12000"/>
            </a:lvl3pPr>
            <a:lvl4pPr marL="2815165" indent="-1481665" algn="l">
              <a:spcBef>
                <a:spcPts val="4200"/>
              </a:spcBef>
              <a:buSzPct val="75000"/>
              <a:buChar char="•"/>
              <a:defRPr sz="12000"/>
            </a:lvl4pPr>
            <a:lvl5pPr marL="3259666" indent="-1481665" algn="l">
              <a:spcBef>
                <a:spcPts val="4200"/>
              </a:spcBef>
              <a:buSzPct val="75000"/>
              <a:buChar char="•"/>
              <a:defRPr sz="12000"/>
            </a:lvl5pPr>
          </a:lstStyle>
          <a:p>
            <a:pPr lvl="0">
              <a:defRPr sz="1800"/>
            </a:pPr>
            <a:r>
              <a:rPr sz="12000"/>
              <a:t>Body Level One</a:t>
            </a:r>
            <a:endParaRPr sz="12000"/>
          </a:p>
          <a:p>
            <a:pPr lvl="1">
              <a:defRPr sz="1800"/>
            </a:pPr>
            <a:r>
              <a:rPr sz="12000"/>
              <a:t>Body Level Two</a:t>
            </a:r>
            <a:endParaRPr sz="12000"/>
          </a:p>
          <a:p>
            <a:pPr lvl="2">
              <a:defRPr sz="1800"/>
            </a:pPr>
            <a:r>
              <a:rPr sz="12000"/>
              <a:t>Body Level Three</a:t>
            </a:r>
            <a:endParaRPr sz="12000"/>
          </a:p>
          <a:p>
            <a:pPr lvl="3">
              <a:defRPr sz="1800"/>
            </a:pPr>
            <a:r>
              <a:rPr sz="12000"/>
              <a:t>Body Level Four</a:t>
            </a:r>
            <a:endParaRPr sz="12000"/>
          </a:p>
          <a:p>
            <a:pPr lvl="4">
              <a:defRPr sz="1800"/>
            </a:pPr>
            <a:r>
              <a:rPr sz="120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7205471" y="9555480"/>
            <a:ext cx="7534658" cy="9253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lvl="0">
              <a:defRPr sz="1800"/>
            </a:pPr>
            <a:r>
              <a:rPr sz="268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7205471" y="18845784"/>
            <a:ext cx="7534658" cy="9043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0800"/>
              <a:t>Body Level One</a:t>
            </a:r>
            <a:endParaRPr sz="10800"/>
          </a:p>
          <a:p>
            <a:pPr lvl="1">
              <a:defRPr sz="1800"/>
            </a:pPr>
            <a:r>
              <a:rPr sz="10800"/>
              <a:t>Body Level Two</a:t>
            </a:r>
            <a:endParaRPr sz="10800"/>
          </a:p>
          <a:p>
            <a:pPr lvl="2">
              <a:defRPr sz="1800"/>
            </a:pPr>
            <a:r>
              <a:rPr sz="10800"/>
              <a:t>Body Level Three</a:t>
            </a:r>
            <a:endParaRPr sz="10800"/>
          </a:p>
          <a:p>
            <a:pPr lvl="3">
              <a:defRPr sz="1800"/>
            </a:pPr>
            <a:r>
              <a:rPr sz="10800"/>
              <a:t>Body Level Four</a:t>
            </a:r>
            <a:endParaRPr sz="10800"/>
          </a:p>
          <a:p>
            <a:pPr lvl="4">
              <a:defRPr sz="1800"/>
            </a:pPr>
            <a:r>
              <a:rPr sz="10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spd="med" advClick="1"/>
  <p:txStyles>
    <p:titleStyle>
      <a:lvl1pPr algn="ctr" defTabSz="584200">
        <a:defRPr sz="26800"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26800"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26800"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26800"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26800">
          <a:latin typeface="Helvetica Light"/>
          <a:ea typeface="Helvetica Light"/>
          <a:cs typeface="Helvetica Light"/>
          <a:sym typeface="Helvetica Light"/>
        </a:defRPr>
      </a:lvl5pPr>
      <a:lvl6pPr algn="ctr" defTabSz="584200">
        <a:defRPr sz="26800">
          <a:latin typeface="Helvetica Light"/>
          <a:ea typeface="Helvetica Light"/>
          <a:cs typeface="Helvetica Light"/>
          <a:sym typeface="Helvetica Light"/>
        </a:defRPr>
      </a:lvl6pPr>
      <a:lvl7pPr algn="ctr" defTabSz="584200">
        <a:defRPr sz="26800">
          <a:latin typeface="Helvetica Light"/>
          <a:ea typeface="Helvetica Light"/>
          <a:cs typeface="Helvetica Light"/>
          <a:sym typeface="Helvetica Light"/>
        </a:defRPr>
      </a:lvl7pPr>
      <a:lvl8pPr algn="ctr" defTabSz="584200">
        <a:defRPr sz="26800">
          <a:latin typeface="Helvetica Light"/>
          <a:ea typeface="Helvetica Light"/>
          <a:cs typeface="Helvetica Light"/>
          <a:sym typeface="Helvetica Light"/>
        </a:defRPr>
      </a:lvl8pPr>
      <a:lvl9pPr algn="ctr" defTabSz="584200">
        <a:defRPr sz="268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algn="ctr" defTabSz="584200">
        <a:defRPr sz="10800"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10800"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10800"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10800"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10800">
          <a:latin typeface="Helvetica Light"/>
          <a:ea typeface="Helvetica Light"/>
          <a:cs typeface="Helvetica Light"/>
          <a:sym typeface="Helvetica Light"/>
        </a:defRPr>
      </a:lvl5pPr>
      <a:lvl6pPr marL="3555999" indent="-1333499" algn="ctr" defTabSz="584200">
        <a:buSzPct val="75000"/>
        <a:buChar char="•"/>
        <a:defRPr sz="10800">
          <a:latin typeface="Helvetica Light"/>
          <a:ea typeface="Helvetica Light"/>
          <a:cs typeface="Helvetica Light"/>
          <a:sym typeface="Helvetica Light"/>
        </a:defRPr>
      </a:lvl6pPr>
      <a:lvl7pPr marL="4000499" indent="-1333499" algn="ctr" defTabSz="584200">
        <a:buSzPct val="75000"/>
        <a:buChar char="•"/>
        <a:defRPr sz="10800">
          <a:latin typeface="Helvetica Light"/>
          <a:ea typeface="Helvetica Light"/>
          <a:cs typeface="Helvetica Light"/>
          <a:sym typeface="Helvetica Light"/>
        </a:defRPr>
      </a:lvl7pPr>
      <a:lvl8pPr marL="4444999" indent="-1333499" algn="ctr" defTabSz="584200">
        <a:buSzPct val="75000"/>
        <a:buChar char="•"/>
        <a:defRPr sz="10800">
          <a:latin typeface="Helvetica Light"/>
          <a:ea typeface="Helvetica Light"/>
          <a:cs typeface="Helvetica Light"/>
          <a:sym typeface="Helvetica Light"/>
        </a:defRPr>
      </a:lvl8pPr>
      <a:lvl9pPr marL="4889499" indent="-1333499" algn="ctr" defTabSz="584200">
        <a:buSzPct val="75000"/>
        <a:buChar char="•"/>
        <a:defRPr sz="108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244" y="2277789"/>
            <a:ext cx="21950088" cy="3610028"/>
          </a:xfrm>
          <a:prstGeom prst="rect">
            <a:avLst/>
          </a:prstGeom>
          <a:solidFill>
            <a:srgbClr val="E0E0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8000">
                <a:solidFill>
                  <a:srgbClr val="FFFFFF"/>
                </a:solidFill>
              </a:defRPr>
            </a:pPr>
          </a:p>
        </p:txBody>
      </p:sp>
      <p:sp>
        <p:nvSpPr>
          <p:cNvPr id="34" name="Shape 34"/>
          <p:cNvSpPr/>
          <p:nvPr/>
        </p:nvSpPr>
        <p:spPr>
          <a:xfrm>
            <a:off x="-2244" y="-17781"/>
            <a:ext cx="21950088" cy="229080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8000">
                <a:solidFill>
                  <a:srgbClr val="FFFFFF"/>
                </a:solidFill>
              </a:defRPr>
            </a:pPr>
          </a:p>
        </p:txBody>
      </p:sp>
      <p:sp>
        <p:nvSpPr>
          <p:cNvPr id="35" name="Shape 35"/>
          <p:cNvSpPr/>
          <p:nvPr/>
        </p:nvSpPr>
        <p:spPr>
          <a:xfrm>
            <a:off x="334211" y="2499612"/>
            <a:ext cx="12059641" cy="744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5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/>
            </a:pPr>
            <a:r>
              <a:rPr sz="5000"/>
              <a:t>PhD UMass CS, 2013-2018?</a:t>
            </a:r>
          </a:p>
        </p:txBody>
      </p:sp>
      <p:sp>
        <p:nvSpPr>
          <p:cNvPr id="36" name="Shape 36"/>
          <p:cNvSpPr/>
          <p:nvPr/>
        </p:nvSpPr>
        <p:spPr>
          <a:xfrm>
            <a:off x="7376649" y="310757"/>
            <a:ext cx="5132866" cy="1773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>
                <a:solidFill>
                  <a:srgbClr val="AB15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0">
                <a:solidFill>
                  <a:srgbClr val="AB1500"/>
                </a:solidFill>
              </a:rPr>
              <a:t>NAME</a:t>
            </a:r>
          </a:p>
        </p:txBody>
      </p:sp>
      <p:sp>
        <p:nvSpPr>
          <p:cNvPr id="37" name="Shape 37"/>
          <p:cNvSpPr/>
          <p:nvPr/>
        </p:nvSpPr>
        <p:spPr>
          <a:xfrm>
            <a:off x="339715" y="4204330"/>
            <a:ext cx="21266172" cy="1506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l">
              <a:defRPr sz="1800"/>
            </a:pPr>
            <a:r>
              <a:rPr sz="5000">
                <a:latin typeface="+mj-lt"/>
                <a:ea typeface="+mj-ea"/>
                <a:cs typeface="+mj-cs"/>
                <a:sym typeface="Helvetica Neue"/>
              </a:rPr>
              <a:t>Internship, AT&amp;T Labs, </a:t>
            </a:r>
            <a:r>
              <a:rPr sz="5000">
                <a:latin typeface="Helvetica Neue Thin"/>
                <a:ea typeface="Helvetica Neue Thin"/>
                <a:cs typeface="Helvetica Neue Thin"/>
                <a:sym typeface="Helvetica Neue Thin"/>
              </a:rPr>
              <a:t>speech recognition</a:t>
            </a:r>
            <a:endParaRPr sz="5000">
              <a:latin typeface="+mj-lt"/>
              <a:ea typeface="+mj-ea"/>
              <a:cs typeface="+mj-cs"/>
              <a:sym typeface="Helvetica Neue"/>
            </a:endParaRPr>
          </a:p>
          <a:p>
            <a:pPr lvl="0" algn="l">
              <a:defRPr sz="1800"/>
            </a:pPr>
            <a:r>
              <a:rPr sz="5000">
                <a:latin typeface="+mj-lt"/>
                <a:ea typeface="+mj-ea"/>
                <a:cs typeface="+mj-cs"/>
                <a:sym typeface="Helvetica Neue"/>
              </a:rPr>
              <a:t>BS, CS, University of Maine, </a:t>
            </a:r>
            <a:r>
              <a:rPr sz="5000">
                <a:latin typeface="Helvetica Neue Thin"/>
                <a:ea typeface="Helvetica Neue Thin"/>
                <a:cs typeface="Helvetica Neue Thin"/>
                <a:sym typeface="Helvetica Neue Thin"/>
              </a:rPr>
              <a:t>quantum computing, internet worms</a:t>
            </a:r>
          </a:p>
        </p:txBody>
      </p:sp>
      <p:sp>
        <p:nvSpPr>
          <p:cNvPr id="38" name="Shape 38"/>
          <p:cNvSpPr/>
          <p:nvPr/>
        </p:nvSpPr>
        <p:spPr>
          <a:xfrm>
            <a:off x="827085" y="6296406"/>
            <a:ext cx="20291430" cy="271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9000">
                <a:solidFill>
                  <a:srgbClr val="005493"/>
                </a:solidFill>
                <a:latin typeface="+mj-lt"/>
                <a:ea typeface="+mj-ea"/>
                <a:cs typeface="+mj-cs"/>
                <a:sym typeface="Helvetica Neue"/>
              </a:rPr>
              <a:t>Learning Dynamic Feature Selection </a:t>
            </a:r>
          </a:p>
          <a:p>
            <a:pPr lvl="0">
              <a:defRPr sz="1800"/>
            </a:pPr>
            <a:r>
              <a:rPr sz="9000">
                <a:solidFill>
                  <a:srgbClr val="005493"/>
                </a:solidFill>
                <a:latin typeface="+mj-lt"/>
                <a:ea typeface="+mj-ea"/>
                <a:cs typeface="+mj-cs"/>
                <a:sym typeface="Helvetica Neue"/>
              </a:rPr>
              <a:t>for Fast Sequential Prediction</a:t>
            </a:r>
          </a:p>
        </p:txBody>
      </p:sp>
      <p:sp>
        <p:nvSpPr>
          <p:cNvPr id="39" name="Shape 39"/>
          <p:cNvSpPr/>
          <p:nvPr/>
        </p:nvSpPr>
        <p:spPr>
          <a:xfrm>
            <a:off x="757472" y="9648456"/>
            <a:ext cx="9235983" cy="917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z="6000">
                <a:solidFill>
                  <a:srgbClr val="AB15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0">
                <a:solidFill>
                  <a:srgbClr val="AB1500"/>
                </a:solidFill>
              </a:rPr>
              <a:t>Problem</a:t>
            </a:r>
          </a:p>
        </p:txBody>
      </p:sp>
      <p:sp>
        <p:nvSpPr>
          <p:cNvPr id="40" name="Shape 40"/>
          <p:cNvSpPr/>
          <p:nvPr/>
        </p:nvSpPr>
        <p:spPr>
          <a:xfrm>
            <a:off x="757472" y="19619473"/>
            <a:ext cx="9235983" cy="917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z="6000">
                <a:solidFill>
                  <a:srgbClr val="AB15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0">
                <a:solidFill>
                  <a:srgbClr val="AB1500"/>
                </a:solidFill>
              </a:rPr>
              <a:t>Solution</a:t>
            </a:r>
          </a:p>
        </p:txBody>
      </p:sp>
      <p:sp>
        <p:nvSpPr>
          <p:cNvPr id="41" name="Shape 41"/>
          <p:cNvSpPr/>
          <p:nvPr/>
        </p:nvSpPr>
        <p:spPr>
          <a:xfrm>
            <a:off x="912455" y="13612815"/>
            <a:ext cx="9835795" cy="1890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4200">
                <a:solidFill>
                  <a:srgbClr val="A6AAA9"/>
                </a:solidFill>
                <a:latin typeface="+mj-lt"/>
                <a:ea typeface="+mj-ea"/>
                <a:cs typeface="+mj-cs"/>
                <a:sym typeface="Helvetica Neue"/>
              </a:rPr>
              <a:t>What are you trying to do?</a:t>
            </a:r>
          </a:p>
          <a:p>
            <a:pPr lvl="0" algn="l">
              <a:defRPr sz="1800"/>
            </a:pPr>
            <a:r>
              <a:rPr sz="4200">
                <a:solidFill>
                  <a:srgbClr val="A6AAA9"/>
                </a:solidFill>
                <a:latin typeface="+mj-lt"/>
                <a:ea typeface="+mj-ea"/>
                <a:cs typeface="+mj-cs"/>
                <a:sym typeface="Helvetica Neue"/>
              </a:rPr>
              <a:t>Why does it matter?</a:t>
            </a:r>
          </a:p>
          <a:p>
            <a:pPr lvl="0" algn="l">
              <a:defRPr sz="1800"/>
            </a:pPr>
            <a:r>
              <a:rPr sz="4200">
                <a:solidFill>
                  <a:srgbClr val="A6AAA9"/>
                </a:solidFill>
                <a:latin typeface="+mj-lt"/>
                <a:ea typeface="+mj-ea"/>
                <a:cs typeface="+mj-cs"/>
                <a:sym typeface="Helvetica Neue"/>
              </a:rPr>
              <a:t>(Articulate your objectives without jargon)</a:t>
            </a:r>
          </a:p>
        </p:txBody>
      </p:sp>
      <p:sp>
        <p:nvSpPr>
          <p:cNvPr id="42" name="Shape 42"/>
          <p:cNvSpPr/>
          <p:nvPr/>
        </p:nvSpPr>
        <p:spPr>
          <a:xfrm>
            <a:off x="631582" y="11026350"/>
            <a:ext cx="10973614" cy="1890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4200">
                <a:solidFill>
                  <a:srgbClr val="A6AAA9"/>
                </a:solidFill>
                <a:latin typeface="+mj-lt"/>
                <a:ea typeface="+mj-ea"/>
                <a:cs typeface="+mj-cs"/>
                <a:sym typeface="Helvetica Neue"/>
              </a:rPr>
              <a:t>(Delete these notes as you add your material.)</a:t>
            </a:r>
          </a:p>
          <a:p>
            <a:pPr lvl="0" algn="l">
              <a:defRPr sz="1800"/>
            </a:pPr>
            <a:r>
              <a:rPr sz="4200">
                <a:solidFill>
                  <a:srgbClr val="A6AAA9"/>
                </a:solidFill>
                <a:latin typeface="+mj-lt"/>
                <a:ea typeface="+mj-ea"/>
                <a:cs typeface="+mj-cs"/>
                <a:sym typeface="Helvetica Neue"/>
              </a:rPr>
              <a:t>Use diagrams, graphs, charts, pictures.</a:t>
            </a:r>
          </a:p>
          <a:p>
            <a:pPr lvl="0" algn="l">
              <a:defRPr sz="1800"/>
            </a:pPr>
            <a:r>
              <a:rPr sz="4200">
                <a:solidFill>
                  <a:srgbClr val="A6AAA9"/>
                </a:solidFill>
                <a:latin typeface="+mj-lt"/>
                <a:ea typeface="+mj-ea"/>
                <a:cs typeface="+mj-cs"/>
                <a:sym typeface="Helvetica Neue"/>
              </a:rPr>
              <a:t>Do not fill your poster with text.</a:t>
            </a:r>
          </a:p>
        </p:txBody>
      </p:sp>
      <p:sp>
        <p:nvSpPr>
          <p:cNvPr id="43" name="Shape 43"/>
          <p:cNvSpPr/>
          <p:nvPr/>
        </p:nvSpPr>
        <p:spPr>
          <a:xfrm>
            <a:off x="803971" y="17945594"/>
            <a:ext cx="9205392" cy="1255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4200">
                <a:solidFill>
                  <a:srgbClr val="A6AAA9"/>
                </a:solidFill>
                <a:latin typeface="+mj-lt"/>
                <a:ea typeface="+mj-ea"/>
                <a:cs typeface="+mj-cs"/>
                <a:sym typeface="Helvetica Neue"/>
              </a:rPr>
              <a:t>How is it has it been done in the past?</a:t>
            </a:r>
          </a:p>
          <a:p>
            <a:pPr lvl="0" algn="l">
              <a:defRPr sz="1800"/>
            </a:pPr>
            <a:r>
              <a:rPr sz="4200">
                <a:solidFill>
                  <a:srgbClr val="A6AAA9"/>
                </a:solidFill>
                <a:latin typeface="+mj-lt"/>
                <a:ea typeface="+mj-ea"/>
                <a:cs typeface="+mj-cs"/>
                <a:sym typeface="Helvetica Neue"/>
              </a:rPr>
              <a:t>What are the current limitations?</a:t>
            </a:r>
          </a:p>
        </p:txBody>
      </p:sp>
      <p:sp>
        <p:nvSpPr>
          <p:cNvPr id="44" name="Shape 44"/>
          <p:cNvSpPr/>
          <p:nvPr/>
        </p:nvSpPr>
        <p:spPr>
          <a:xfrm>
            <a:off x="1469119" y="21434831"/>
            <a:ext cx="7959828" cy="620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4200">
                <a:solidFill>
                  <a:srgbClr val="A6AAA9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A6AAA9"/>
                </a:solidFill>
              </a:rPr>
              <a:t>General approach, without jargon</a:t>
            </a:r>
          </a:p>
        </p:txBody>
      </p:sp>
      <p:sp>
        <p:nvSpPr>
          <p:cNvPr id="45" name="Shape 45"/>
          <p:cNvSpPr/>
          <p:nvPr/>
        </p:nvSpPr>
        <p:spPr>
          <a:xfrm>
            <a:off x="11557674" y="25195423"/>
            <a:ext cx="9235982" cy="917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z="6000">
                <a:solidFill>
                  <a:srgbClr val="AB15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0">
                <a:solidFill>
                  <a:srgbClr val="AB1500"/>
                </a:solidFill>
              </a:rPr>
              <a:t>Future</a:t>
            </a:r>
          </a:p>
        </p:txBody>
      </p:sp>
      <p:sp>
        <p:nvSpPr>
          <p:cNvPr id="46" name="Shape 46"/>
          <p:cNvSpPr/>
          <p:nvPr/>
        </p:nvSpPr>
        <p:spPr>
          <a:xfrm>
            <a:off x="13247983" y="26575745"/>
            <a:ext cx="7190208" cy="1255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4200">
                <a:solidFill>
                  <a:srgbClr val="A6AAA9"/>
                </a:solidFill>
                <a:latin typeface="+mj-lt"/>
                <a:ea typeface="+mj-ea"/>
                <a:cs typeface="+mj-cs"/>
                <a:sym typeface="Helvetica Neue"/>
              </a:rPr>
              <a:t>Future work enhancements to</a:t>
            </a:r>
          </a:p>
          <a:p>
            <a:pPr lvl="0" algn="l">
              <a:defRPr sz="1800"/>
            </a:pPr>
            <a:r>
              <a:rPr sz="4200">
                <a:solidFill>
                  <a:srgbClr val="A6AAA9"/>
                </a:solidFill>
                <a:latin typeface="+mj-lt"/>
                <a:ea typeface="+mj-ea"/>
                <a:cs typeface="+mj-cs"/>
                <a:sym typeface="Helvetica Neue"/>
              </a:rPr>
              <a:t>the work above.</a:t>
            </a:r>
          </a:p>
        </p:txBody>
      </p:sp>
      <p:sp>
        <p:nvSpPr>
          <p:cNvPr id="47" name="Shape 47"/>
          <p:cNvSpPr/>
          <p:nvPr/>
        </p:nvSpPr>
        <p:spPr>
          <a:xfrm>
            <a:off x="14282714" y="29675109"/>
            <a:ext cx="5900370" cy="1890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4200">
                <a:solidFill>
                  <a:srgbClr val="A6AAA9"/>
                </a:solidFill>
                <a:latin typeface="+mj-lt"/>
                <a:ea typeface="+mj-ea"/>
                <a:cs typeface="+mj-cs"/>
                <a:sym typeface="Helvetica Neue"/>
              </a:rPr>
              <a:t>Future career goals</a:t>
            </a:r>
          </a:p>
          <a:p>
            <a:pPr lvl="0" algn="l">
              <a:defRPr sz="1800"/>
            </a:pPr>
            <a:r>
              <a:rPr sz="4200">
                <a:solidFill>
                  <a:srgbClr val="A6AAA9"/>
                </a:solidFill>
                <a:latin typeface="+mj-lt"/>
                <a:ea typeface="+mj-ea"/>
                <a:cs typeface="+mj-cs"/>
                <a:sym typeface="Helvetica Neue"/>
              </a:rPr>
              <a:t>Technical area / level.</a:t>
            </a:r>
          </a:p>
          <a:p>
            <a:pPr lvl="0" algn="l">
              <a:defRPr sz="1800"/>
            </a:pPr>
            <a:r>
              <a:rPr sz="4200">
                <a:solidFill>
                  <a:srgbClr val="A6AAA9"/>
                </a:solidFill>
                <a:latin typeface="+mj-lt"/>
                <a:ea typeface="+mj-ea"/>
                <a:cs typeface="+mj-cs"/>
                <a:sym typeface="Helvetica Neue"/>
              </a:rPr>
              <a:t>Geographic preferences.</a:t>
            </a:r>
          </a:p>
        </p:txBody>
      </p:sp>
      <p:sp>
        <p:nvSpPr>
          <p:cNvPr id="48" name="Shape 48"/>
          <p:cNvSpPr/>
          <p:nvPr/>
        </p:nvSpPr>
        <p:spPr>
          <a:xfrm>
            <a:off x="12106701" y="9648456"/>
            <a:ext cx="9235982" cy="917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z="6000">
                <a:solidFill>
                  <a:srgbClr val="AB15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0">
                <a:solidFill>
                  <a:srgbClr val="AB1500"/>
                </a:solidFill>
              </a:rPr>
              <a:t>Results</a:t>
            </a:r>
          </a:p>
        </p:txBody>
      </p:sp>
      <p:sp>
        <p:nvSpPr>
          <p:cNvPr id="49" name="Shape 49"/>
          <p:cNvSpPr/>
          <p:nvPr/>
        </p:nvSpPr>
        <p:spPr>
          <a:xfrm>
            <a:off x="1373007" y="23752646"/>
            <a:ext cx="9490762" cy="1255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4200">
                <a:solidFill>
                  <a:srgbClr val="A6AAA9"/>
                </a:solidFill>
                <a:latin typeface="+mj-lt"/>
                <a:ea typeface="+mj-ea"/>
                <a:cs typeface="+mj-cs"/>
                <a:sym typeface="Helvetica Neue"/>
              </a:rPr>
              <a:t>Show technical approach with a picture</a:t>
            </a:r>
          </a:p>
          <a:p>
            <a:pPr lvl="0" algn="l">
              <a:defRPr sz="1800"/>
            </a:pPr>
            <a:r>
              <a:rPr sz="4200">
                <a:solidFill>
                  <a:srgbClr val="A6AAA9"/>
                </a:solidFill>
                <a:latin typeface="+mj-lt"/>
                <a:ea typeface="+mj-ea"/>
                <a:cs typeface="+mj-cs"/>
                <a:sym typeface="Helvetica Neue"/>
              </a:rPr>
              <a:t>or two.</a:t>
            </a:r>
          </a:p>
        </p:txBody>
      </p:sp>
      <p:sp>
        <p:nvSpPr>
          <p:cNvPr id="50" name="Shape 50"/>
          <p:cNvSpPr/>
          <p:nvPr/>
        </p:nvSpPr>
        <p:spPr>
          <a:xfrm>
            <a:off x="750097" y="16436202"/>
            <a:ext cx="9397874" cy="620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4200">
                <a:solidFill>
                  <a:srgbClr val="A6AAA9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A6AAA9"/>
                </a:solidFill>
              </a:rPr>
              <a:t>Show task/problem/data with a picture.</a:t>
            </a:r>
          </a:p>
        </p:txBody>
      </p:sp>
      <p:sp>
        <p:nvSpPr>
          <p:cNvPr id="51" name="Shape 51"/>
          <p:cNvSpPr/>
          <p:nvPr/>
        </p:nvSpPr>
        <p:spPr>
          <a:xfrm>
            <a:off x="13193971" y="11661350"/>
            <a:ext cx="6212942" cy="8875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/>
            </a:pPr>
            <a:r>
              <a:rPr sz="4200">
                <a:latin typeface="+mj-lt"/>
                <a:ea typeface="+mj-ea"/>
                <a:cs typeface="+mj-cs"/>
                <a:sym typeface="Helvetica Neue"/>
              </a:rPr>
              <a:t>Baseline</a:t>
            </a:r>
            <a:endParaRPr sz="4200">
              <a:latin typeface="+mj-lt"/>
              <a:ea typeface="+mj-ea"/>
              <a:cs typeface="+mj-cs"/>
              <a:sym typeface="Helvetica Neue"/>
            </a:endParaRPr>
          </a:p>
          <a:p>
            <a:pPr lvl="0" algn="l">
              <a:defRPr sz="1800"/>
            </a:pPr>
            <a:r>
              <a:rPr sz="4200">
                <a:solidFill>
                  <a:srgbClr val="A6AAA9"/>
                </a:solidFill>
                <a:latin typeface="+mj-lt"/>
                <a:ea typeface="+mj-ea"/>
                <a:cs typeface="+mj-cs"/>
                <a:sym typeface="Helvetica Neue"/>
              </a:rPr>
              <a:t>LSTM</a:t>
            </a:r>
            <a:endParaRPr sz="4200">
              <a:solidFill>
                <a:srgbClr val="A6AAA9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marL="421105" indent="-421105" algn="l">
              <a:buSzPct val="100000"/>
              <a:buChar char="-"/>
              <a:defRPr sz="1800"/>
            </a:pPr>
            <a:r>
              <a:rPr sz="4200">
                <a:solidFill>
                  <a:srgbClr val="A6AAA9"/>
                </a:solidFill>
                <a:latin typeface="+mj-lt"/>
                <a:ea typeface="+mj-ea"/>
                <a:cs typeface="+mj-cs"/>
                <a:sym typeface="Helvetica Neue"/>
              </a:rPr>
              <a:t>word-based model</a:t>
            </a:r>
            <a:endParaRPr sz="4200">
              <a:solidFill>
                <a:srgbClr val="A6AAA9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marL="421105" indent="-421105" algn="l">
              <a:buSzPct val="100000"/>
              <a:buChar char="-"/>
              <a:defRPr sz="1800"/>
            </a:pPr>
            <a:r>
              <a:rPr sz="4200">
                <a:solidFill>
                  <a:srgbClr val="A6AAA9"/>
                </a:solidFill>
                <a:latin typeface="+mj-lt"/>
                <a:ea typeface="+mj-ea"/>
                <a:cs typeface="+mj-cs"/>
                <a:sym typeface="Helvetica Neue"/>
              </a:rPr>
              <a:t>—random</a:t>
            </a:r>
            <a:endParaRPr sz="4200">
              <a:solidFill>
                <a:srgbClr val="A6AAA9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marL="421105" indent="-421105" algn="l">
              <a:buSzPct val="100000"/>
              <a:buChar char="-"/>
              <a:defRPr sz="1800"/>
            </a:pPr>
            <a:r>
              <a:rPr sz="4200">
                <a:solidFill>
                  <a:srgbClr val="A6AAA9"/>
                </a:solidFill>
                <a:latin typeface="+mj-lt"/>
                <a:ea typeface="+mj-ea"/>
                <a:cs typeface="+mj-cs"/>
                <a:sym typeface="Helvetica Neue"/>
              </a:rPr>
              <a:t>—GLOVE</a:t>
            </a:r>
            <a:endParaRPr sz="4200">
              <a:solidFill>
                <a:srgbClr val="A6AAA9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marL="421105" indent="-421105" algn="l">
              <a:buSzPct val="100000"/>
              <a:buChar char="-"/>
              <a:defRPr sz="1800"/>
            </a:pPr>
            <a:r>
              <a:rPr sz="4200">
                <a:solidFill>
                  <a:srgbClr val="A6AAA9"/>
                </a:solidFill>
                <a:latin typeface="+mj-lt"/>
                <a:ea typeface="+mj-ea"/>
                <a:cs typeface="+mj-cs"/>
                <a:sym typeface="Helvetica Neue"/>
              </a:rPr>
              <a:t>—bidir</a:t>
            </a:r>
            <a:endParaRPr sz="4200">
              <a:solidFill>
                <a:srgbClr val="A6AAA9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marL="421105" indent="-421105" algn="l">
              <a:buSzPct val="100000"/>
              <a:buChar char="-"/>
              <a:defRPr sz="1800"/>
            </a:pPr>
            <a:r>
              <a:rPr sz="4200">
                <a:solidFill>
                  <a:srgbClr val="A6AAA9"/>
                </a:solidFill>
                <a:latin typeface="+mj-lt"/>
                <a:ea typeface="+mj-ea"/>
                <a:cs typeface="+mj-cs"/>
                <a:sym typeface="Helvetica Neue"/>
              </a:rPr>
              <a:t>char-based model?</a:t>
            </a:r>
            <a:endParaRPr sz="4200">
              <a:solidFill>
                <a:srgbClr val="A6AAA9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marL="421105" indent="-421105" algn="l">
              <a:buSzPct val="100000"/>
              <a:buChar char="-"/>
              <a:defRPr sz="1800"/>
            </a:pPr>
            <a:r>
              <a:rPr sz="4200">
                <a:solidFill>
                  <a:srgbClr val="A6AAA9"/>
                </a:solidFill>
                <a:latin typeface="+mj-lt"/>
                <a:ea typeface="+mj-ea"/>
                <a:cs typeface="+mj-cs"/>
                <a:sym typeface="Helvetica Neue"/>
              </a:rPr>
              <a:t>word+char (ensemble)</a:t>
            </a:r>
            <a:endParaRPr sz="4200">
              <a:solidFill>
                <a:srgbClr val="A6AAA9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marL="421105" indent="-421105" algn="l">
              <a:buSzPct val="100000"/>
              <a:buChar char="-"/>
              <a:defRPr sz="1800"/>
            </a:pPr>
            <a:r>
              <a:rPr sz="4200">
                <a:solidFill>
                  <a:srgbClr val="A6AAA9"/>
                </a:solidFill>
                <a:latin typeface="+mj-lt"/>
                <a:ea typeface="+mj-ea"/>
                <a:cs typeface="+mj-cs"/>
                <a:sym typeface="Helvetica Neue"/>
              </a:rPr>
              <a:t>word+SSWE</a:t>
            </a:r>
            <a:endParaRPr sz="4200">
              <a:solidFill>
                <a:srgbClr val="A6AAA9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marL="180473" indent="-180473" algn="l">
              <a:buSzPct val="100000"/>
              <a:buChar char="-"/>
              <a:defRPr sz="1800"/>
            </a:pPr>
            <a:endParaRPr sz="4200">
              <a:solidFill>
                <a:srgbClr val="A6AAA9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algn="l">
              <a:defRPr sz="1800"/>
            </a:pPr>
            <a:r>
              <a:rPr sz="4200">
                <a:solidFill>
                  <a:srgbClr val="A6AAA9"/>
                </a:solidFill>
                <a:latin typeface="+mj-lt"/>
                <a:ea typeface="+mj-ea"/>
                <a:cs typeface="+mj-cs"/>
                <a:sym typeface="Helvetica Neue"/>
              </a:rPr>
              <a:t>DCNN</a:t>
            </a:r>
            <a:endParaRPr sz="4200">
              <a:solidFill>
                <a:srgbClr val="A6AAA9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marL="421105" indent="-421105" algn="l">
              <a:buSzPct val="100000"/>
              <a:buChar char="-"/>
              <a:defRPr sz="1800"/>
            </a:pPr>
            <a:r>
              <a:rPr sz="4200">
                <a:solidFill>
                  <a:srgbClr val="A6AAA9"/>
                </a:solidFill>
                <a:latin typeface="+mj-lt"/>
                <a:ea typeface="+mj-ea"/>
                <a:cs typeface="+mj-cs"/>
                <a:sym typeface="Helvetica Neue"/>
              </a:rPr>
              <a:t>trained on SEMEVAL ‘16</a:t>
            </a:r>
            <a:endParaRPr sz="4200">
              <a:solidFill>
                <a:srgbClr val="A6AAA9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marL="421105" indent="-421105" algn="l">
              <a:buSzPct val="100000"/>
              <a:buChar char="-"/>
              <a:defRPr sz="1800"/>
            </a:pPr>
            <a:r>
              <a:rPr sz="4200">
                <a:solidFill>
                  <a:srgbClr val="A6AAA9"/>
                </a:solidFill>
                <a:latin typeface="+mj-lt"/>
                <a:ea typeface="+mj-ea"/>
                <a:cs typeface="+mj-cs"/>
                <a:sym typeface="Helvetica Neue"/>
              </a:rPr>
              <a:t>trained on 1.6M</a:t>
            </a:r>
            <a:endParaRPr sz="4200">
              <a:solidFill>
                <a:srgbClr val="A6AAA9"/>
              </a:solidFill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302798" y="29834169"/>
            <a:ext cx="3153361" cy="620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4200">
                <a:solidFill>
                  <a:srgbClr val="A6AAA9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A6AAA9"/>
                </a:solidFill>
              </a:rPr>
              <a:t>Related work</a:t>
            </a:r>
          </a:p>
        </p:txBody>
      </p:sp>
      <p:sp>
        <p:nvSpPr>
          <p:cNvPr id="53" name="Shape 53"/>
          <p:cNvSpPr/>
          <p:nvPr/>
        </p:nvSpPr>
        <p:spPr>
          <a:xfrm>
            <a:off x="334263" y="6186737"/>
            <a:ext cx="21203921" cy="446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3000">
                <a:solidFill>
                  <a:srgbClr val="A6AAA9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A6AAA9"/>
                </a:solidFill>
              </a:rPr>
              <a:t>(Can be about your work-in-progress or completed work; research, a MS project, a class project, or even simply aspirations.)</a:t>
            </a:r>
          </a:p>
        </p:txBody>
      </p:sp>
      <p:sp>
        <p:nvSpPr>
          <p:cNvPr id="54" name="Shape 54"/>
          <p:cNvSpPr/>
          <p:nvPr/>
        </p:nvSpPr>
        <p:spPr>
          <a:xfrm>
            <a:off x="11557674" y="28636732"/>
            <a:ext cx="9235982" cy="917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z="6000">
                <a:solidFill>
                  <a:srgbClr val="AB15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0">
                <a:solidFill>
                  <a:srgbClr val="AB1500"/>
                </a:solidFill>
              </a:rPr>
              <a:t>Seeking...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6576" tIns="36576" rIns="36576" bIns="36576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36576" tIns="36576" rIns="36576" bIns="36576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6576" tIns="36576" rIns="36576" bIns="36576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36576" tIns="36576" rIns="36576" bIns="36576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