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8" r:id="rId5"/>
    <p:sldId id="260" r:id="rId6"/>
    <p:sldId id="261" r:id="rId7"/>
    <p:sldId id="263" r:id="rId8"/>
    <p:sldId id="294" r:id="rId9"/>
    <p:sldId id="293" r:id="rId10"/>
    <p:sldId id="270" r:id="rId11"/>
    <p:sldId id="291" r:id="rId12"/>
    <p:sldId id="295" r:id="rId13"/>
    <p:sldId id="296" r:id="rId14"/>
    <p:sldId id="297" r:id="rId15"/>
    <p:sldId id="290" r:id="rId16"/>
    <p:sldId id="28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EDF0109-3573-4BEF-A10D-FAF853EF01F3}" type="datetimeFigureOut">
              <a:rPr lang="en-US" smtClean="0"/>
              <a:pPr/>
              <a:t>12/6/2016</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07F0898E-7903-465D-A47B-49EF1A16A1A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DF0109-3573-4BEF-A10D-FAF853EF01F3}" type="datetimeFigureOut">
              <a:rPr lang="en-US" smtClean="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F0898E-7903-465D-A47B-49EF1A16A1A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DF0109-3573-4BEF-A10D-FAF853EF01F3}" type="datetimeFigureOut">
              <a:rPr lang="en-US" smtClean="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F0898E-7903-465D-A47B-49EF1A16A1A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DF0109-3573-4BEF-A10D-FAF853EF01F3}" type="datetimeFigureOut">
              <a:rPr lang="en-US" smtClean="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F0898E-7903-465D-A47B-49EF1A16A1A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EDF0109-3573-4BEF-A10D-FAF853EF01F3}" type="datetimeFigureOut">
              <a:rPr lang="en-US" smtClean="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F0898E-7903-465D-A47B-49EF1A16A1A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EDF0109-3573-4BEF-A10D-FAF853EF01F3}" type="datetimeFigureOut">
              <a:rPr lang="en-US" smtClean="0"/>
              <a:pPr/>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F0898E-7903-465D-A47B-49EF1A16A1A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EDF0109-3573-4BEF-A10D-FAF853EF01F3}" type="datetimeFigureOut">
              <a:rPr lang="en-US" smtClean="0"/>
              <a:pPr/>
              <a:t>12/6/2016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F0898E-7903-465D-A47B-49EF1A16A1A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EDF0109-3573-4BEF-A10D-FAF853EF01F3}" type="datetimeFigureOut">
              <a:rPr lang="en-US" smtClean="0"/>
              <a:pPr/>
              <a:t>12/6/2016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F0898E-7903-465D-A47B-49EF1A16A1A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DF0109-3573-4BEF-A10D-FAF853EF01F3}" type="datetimeFigureOut">
              <a:rPr lang="en-US" smtClean="0"/>
              <a:pPr/>
              <a:t>12/6/2016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7F0898E-7903-465D-A47B-49EF1A16A1A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EDF0109-3573-4BEF-A10D-FAF853EF01F3}" type="datetimeFigureOut">
              <a:rPr lang="en-US" smtClean="0"/>
              <a:pPr/>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F0898E-7903-465D-A47B-49EF1A16A1A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DF0109-3573-4BEF-A10D-FAF853EF01F3}" type="datetimeFigureOut">
              <a:rPr lang="en-US" smtClean="0"/>
              <a:pPr/>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07F0898E-7903-465D-A47B-49EF1A16A1A2}"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EDF0109-3573-4BEF-A10D-FAF853EF01F3}" type="datetimeFigureOut">
              <a:rPr lang="en-US" smtClean="0"/>
              <a:pPr/>
              <a:t>12/6/2016</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7F0898E-7903-465D-A47B-49EF1A16A1A2}"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438400"/>
            <a:ext cx="8229600" cy="1706562"/>
          </a:xfrm>
        </p:spPr>
        <p:txBody>
          <a:bodyPr>
            <a:normAutofit/>
          </a:bodyPr>
          <a:lstStyle/>
          <a:p>
            <a:pPr algn="ctr"/>
            <a:r>
              <a:rPr lang="en-US" sz="3600" dirty="0" smtClean="0">
                <a:latin typeface="Times New Roman" pitchFamily="18" charset="0"/>
                <a:cs typeface="Times New Roman" pitchFamily="18" charset="0"/>
              </a:rPr>
              <a:t>Stratified </a:t>
            </a:r>
            <a:r>
              <a:rPr lang="en-US" sz="3600" dirty="0">
                <a:latin typeface="Times New Roman" pitchFamily="18" charset="0"/>
                <a:cs typeface="Times New Roman" pitchFamily="18" charset="0"/>
              </a:rPr>
              <a:t>Approach Using Conditional</a:t>
            </a:r>
            <a:br>
              <a:rPr lang="en-US" sz="3600" dirty="0">
                <a:latin typeface="Times New Roman" pitchFamily="18" charset="0"/>
                <a:cs typeface="Times New Roman" pitchFamily="18" charset="0"/>
              </a:rPr>
            </a:br>
            <a:r>
              <a:rPr lang="en-IN" sz="3600" dirty="0">
                <a:latin typeface="Times New Roman" pitchFamily="18" charset="0"/>
                <a:cs typeface="Times New Roman" pitchFamily="18" charset="0"/>
              </a:rPr>
              <a:t>Random Fields for </a:t>
            </a:r>
            <a:r>
              <a:rPr lang="en-IN" sz="3600" dirty="0" smtClean="0">
                <a:latin typeface="Times New Roman" pitchFamily="18" charset="0"/>
                <a:cs typeface="Times New Roman" pitchFamily="18" charset="0"/>
              </a:rPr>
              <a:t>Diagnosis Of  Intrusions</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pPr algn="ctr"/>
            <a:r>
              <a:rPr lang="en-US" sz="3200" b="1" dirty="0" smtClean="0">
                <a:latin typeface="Times New Roman" pitchFamily="18" charset="0"/>
                <a:cs typeface="Times New Roman" pitchFamily="18" charset="0"/>
              </a:rPr>
              <a:t>System Design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Usecase Diagram:</a:t>
            </a:r>
          </a:p>
          <a:p>
            <a:endParaRPr lang="en-US" sz="1800" dirty="0">
              <a:latin typeface="Times New Roman" pitchFamily="18" charset="0"/>
              <a:cs typeface="Times New Roman" pitchFamily="18" charset="0"/>
            </a:endParaRPr>
          </a:p>
        </p:txBody>
      </p:sp>
      <p:sp>
        <p:nvSpPr>
          <p:cNvPr id="122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descr="C:\Users\admin\Desktop\Untitled.png"/>
          <p:cNvPicPr/>
          <p:nvPr/>
        </p:nvPicPr>
        <p:blipFill>
          <a:blip r:embed="rId2" cstate="print"/>
          <a:srcRect/>
          <a:stretch>
            <a:fillRect/>
          </a:stretch>
        </p:blipFill>
        <p:spPr bwMode="auto">
          <a:xfrm>
            <a:off x="1295400" y="2209800"/>
            <a:ext cx="7391399"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3200" b="1" dirty="0" smtClean="0">
                <a:latin typeface="Times New Roman" pitchFamily="18" charset="0"/>
                <a:cs typeface="Times New Roman" pitchFamily="18" charset="0"/>
              </a:rPr>
              <a:t>Sequence Diagram</a:t>
            </a:r>
            <a:endParaRPr lang="en-US" sz="3200" b="1" dirty="0">
              <a:latin typeface="Times New Roman" pitchFamily="18" charset="0"/>
              <a:cs typeface="Times New Roman" pitchFamily="18" charset="0"/>
            </a:endParaRPr>
          </a:p>
        </p:txBody>
      </p:sp>
      <p:pic>
        <p:nvPicPr>
          <p:cNvPr id="1026" name="Picture 2" descr="C:\Users\admin\Desktop\Capture5.JPG"/>
          <p:cNvPicPr>
            <a:picLocks noGrp="1" noChangeAspect="1" noChangeArrowheads="1"/>
          </p:cNvPicPr>
          <p:nvPr>
            <p:ph idx="1"/>
          </p:nvPr>
        </p:nvPicPr>
        <p:blipFill>
          <a:blip r:embed="rId2" cstate="print"/>
          <a:srcRect/>
          <a:stretch>
            <a:fillRect/>
          </a:stretch>
        </p:blipFill>
        <p:spPr bwMode="auto">
          <a:xfrm>
            <a:off x="838200" y="1828801"/>
            <a:ext cx="7391400" cy="44958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itchFamily="18" charset="0"/>
                <a:cs typeface="Times New Roman" pitchFamily="18" charset="0"/>
              </a:rPr>
              <a:t>Conclusion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400" dirty="0" smtClean="0">
                <a:latin typeface="Times New Roman" pitchFamily="18" charset="0"/>
                <a:cs typeface="Times New Roman" pitchFamily="18" charset="0"/>
              </a:rPr>
              <a:t>Finally, proposed system has the advantage that the number of layers can be increased or decreased depending upon the environment in which the system is deployed, giving flexibility to the network administrators. </a:t>
            </a:r>
          </a:p>
          <a:p>
            <a:pPr algn="just"/>
            <a:r>
              <a:rPr lang="en-US" sz="2400" dirty="0" smtClean="0">
                <a:latin typeface="Times New Roman" pitchFamily="18" charset="0"/>
                <a:cs typeface="Times New Roman" pitchFamily="18" charset="0"/>
              </a:rPr>
              <a:t>The areas for future research include the use of our method for extracting features that can aid in the development of signatures for signature-based systems. The signature-based systems can be deployed at the periphery of a network to filter out attacks that are frequent and previously known, leaving the detection of new unknown attacks for anomaly and hybrid systems.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a:bodyPr>
          <a:lstStyle/>
          <a:p>
            <a:pPr algn="ctr"/>
            <a:r>
              <a:rPr lang="en-US" sz="3200" dirty="0" smtClean="0">
                <a:latin typeface="Times New Roman" pitchFamily="18" charset="0"/>
                <a:cs typeface="Times New Roman" pitchFamily="18" charset="0"/>
              </a:rPr>
              <a:t>References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pPr algn="just">
              <a:lnSpc>
                <a:spcPct val="170000"/>
              </a:lnSpc>
            </a:pPr>
            <a:r>
              <a:rPr lang="en-US" sz="3800" dirty="0" smtClean="0">
                <a:latin typeface="Times New Roman" pitchFamily="18" charset="0"/>
                <a:cs typeface="Times New Roman" pitchFamily="18" charset="0"/>
              </a:rPr>
              <a:t>1.. Lee, S. </a:t>
            </a:r>
            <a:r>
              <a:rPr lang="en-US" sz="3800" dirty="0" err="1" smtClean="0">
                <a:latin typeface="Times New Roman" pitchFamily="18" charset="0"/>
                <a:cs typeface="Times New Roman" pitchFamily="18" charset="0"/>
              </a:rPr>
              <a:t>Stolfo</a:t>
            </a:r>
            <a:r>
              <a:rPr lang="en-US" sz="3800" dirty="0" smtClean="0">
                <a:latin typeface="Times New Roman" pitchFamily="18" charset="0"/>
                <a:cs typeface="Times New Roman" pitchFamily="18" charset="0"/>
              </a:rPr>
              <a:t>, and K. </a:t>
            </a:r>
            <a:r>
              <a:rPr lang="en-US" sz="3800" dirty="0" err="1" smtClean="0">
                <a:latin typeface="Times New Roman" pitchFamily="18" charset="0"/>
                <a:cs typeface="Times New Roman" pitchFamily="18" charset="0"/>
              </a:rPr>
              <a:t>Mok</a:t>
            </a:r>
            <a:r>
              <a:rPr lang="en-US" sz="3800" dirty="0" smtClean="0">
                <a:latin typeface="Times New Roman" pitchFamily="18" charset="0"/>
                <a:cs typeface="Times New Roman" pitchFamily="18" charset="0"/>
              </a:rPr>
              <a:t>, “Mining Audit Data to Build        Intrusion Detection Models,” Proc. Fourth Int’l Conf. Knowledge       Discovery and Data Mining (KDD ’98), pp. 66-72, 1998.</a:t>
            </a:r>
          </a:p>
          <a:p>
            <a:pPr algn="just">
              <a:lnSpc>
                <a:spcPct val="170000"/>
              </a:lnSpc>
            </a:pPr>
            <a:r>
              <a:rPr lang="en-US" sz="3800" dirty="0" smtClean="0">
                <a:latin typeface="Times New Roman" pitchFamily="18" charset="0"/>
                <a:cs typeface="Times New Roman" pitchFamily="18" charset="0"/>
              </a:rPr>
              <a:t>2.. </a:t>
            </a:r>
            <a:r>
              <a:rPr lang="en-US" sz="3800" dirty="0" err="1" smtClean="0">
                <a:latin typeface="Times New Roman" pitchFamily="18" charset="0"/>
                <a:cs typeface="Times New Roman" pitchFamily="18" charset="0"/>
              </a:rPr>
              <a:t>Puketza</a:t>
            </a:r>
            <a:r>
              <a:rPr lang="en-US" sz="3800" dirty="0" smtClean="0">
                <a:latin typeface="Times New Roman" pitchFamily="18" charset="0"/>
                <a:cs typeface="Times New Roman" pitchFamily="18" charset="0"/>
              </a:rPr>
              <a:t>, Nicholas Joseph (2000).  Approaches to Computer Security:  Filtering, Testing, and Detection.  California: University of California.</a:t>
            </a:r>
          </a:p>
          <a:p>
            <a:pPr algn="just">
              <a:lnSpc>
                <a:spcPct val="170000"/>
              </a:lnSpc>
            </a:pPr>
            <a:r>
              <a:rPr lang="en-US" sz="3800" dirty="0" smtClean="0">
                <a:latin typeface="Times New Roman" pitchFamily="18" charset="0"/>
                <a:cs typeface="Times New Roman" pitchFamily="18" charset="0"/>
              </a:rPr>
              <a:t>3.Suman </a:t>
            </a:r>
            <a:r>
              <a:rPr lang="en-US" sz="3800" dirty="0" err="1" smtClean="0">
                <a:latin typeface="Times New Roman" pitchFamily="18" charset="0"/>
                <a:cs typeface="Times New Roman" pitchFamily="18" charset="0"/>
              </a:rPr>
              <a:t>Bharti</a:t>
            </a:r>
            <a:r>
              <a:rPr lang="en-US" sz="3800" dirty="0" smtClean="0">
                <a:latin typeface="Times New Roman" pitchFamily="18" charset="0"/>
                <a:cs typeface="Times New Roman" pitchFamily="18" charset="0"/>
              </a:rPr>
              <a:t>, Dr. </a:t>
            </a:r>
            <a:r>
              <a:rPr lang="en-US" sz="3800" dirty="0" err="1" smtClean="0">
                <a:latin typeface="Times New Roman" pitchFamily="18" charset="0"/>
                <a:cs typeface="Times New Roman" pitchFamily="18" charset="0"/>
              </a:rPr>
              <a:t>Savita</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shiwani</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Dinesh</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Goyal</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Vinit</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Agrawal</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Jaipur</a:t>
            </a:r>
            <a:r>
              <a:rPr lang="en-US" sz="3800" dirty="0" smtClean="0">
                <a:latin typeface="Times New Roman" pitchFamily="18" charset="0"/>
                <a:cs typeface="Times New Roman" pitchFamily="18" charset="0"/>
              </a:rPr>
              <a:t>, India </a:t>
            </a:r>
            <a:r>
              <a:rPr lang="en-US" sz="3800" dirty="0" err="1" smtClean="0">
                <a:latin typeface="Times New Roman" pitchFamily="18" charset="0"/>
                <a:cs typeface="Times New Roman" pitchFamily="18" charset="0"/>
              </a:rPr>
              <a:t>India</a:t>
            </a:r>
            <a:r>
              <a:rPr lang="en-US" sz="3800" dirty="0" smtClean="0">
                <a:latin typeface="Times New Roman" pitchFamily="18" charset="0"/>
                <a:cs typeface="Times New Roman" pitchFamily="18" charset="0"/>
              </a:rPr>
              <a:t>,. Intrusion Detection System (IDS) Using Layered Based Approach For Finding Attack. Issue No.8, pp : 1082-1084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References(cont…)</a:t>
            </a:r>
            <a:endParaRPr lang="en-US" dirty="0"/>
          </a:p>
        </p:txBody>
      </p:sp>
      <p:sp>
        <p:nvSpPr>
          <p:cNvPr id="3" name="Content Placeholder 2"/>
          <p:cNvSpPr>
            <a:spLocks noGrp="1"/>
          </p:cNvSpPr>
          <p:nvPr>
            <p:ph idx="1"/>
          </p:nvPr>
        </p:nvSpPr>
        <p:spPr/>
        <p:txBody>
          <a:bodyPr>
            <a:normAutofit fontScale="62500" lnSpcReduction="20000"/>
          </a:bodyPr>
          <a:lstStyle/>
          <a:p>
            <a:pPr algn="just">
              <a:lnSpc>
                <a:spcPct val="120000"/>
              </a:lnSpc>
            </a:pPr>
            <a:r>
              <a:rPr lang="en-US" sz="2800" dirty="0" smtClean="0">
                <a:latin typeface="Times New Roman" pitchFamily="18" charset="0"/>
                <a:cs typeface="Times New Roman" pitchFamily="18" charset="0"/>
              </a:rPr>
              <a:t>4.A. McCallum, D. </a:t>
            </a:r>
            <a:r>
              <a:rPr lang="en-US" sz="2800" dirty="0" err="1" smtClean="0">
                <a:latin typeface="Times New Roman" pitchFamily="18" charset="0"/>
                <a:cs typeface="Times New Roman" pitchFamily="18" charset="0"/>
              </a:rPr>
              <a:t>Freitag</a:t>
            </a:r>
            <a:r>
              <a:rPr lang="en-US" sz="2800" dirty="0" smtClean="0">
                <a:latin typeface="Times New Roman" pitchFamily="18" charset="0"/>
                <a:cs typeface="Times New Roman" pitchFamily="18" charset="0"/>
              </a:rPr>
              <a:t>, and F. Pereira, “Maximum Entropy  Markov Models for Information Extraction and Segmentation,”   Proc. 17th Int’l Conf. Machine Learning (ICML ’00), pp. 591598,2000. </a:t>
            </a:r>
          </a:p>
          <a:p>
            <a:pPr algn="just">
              <a:lnSpc>
                <a:spcPct val="120000"/>
              </a:lnSpc>
            </a:pPr>
            <a:r>
              <a:rPr lang="en-US" sz="2800" dirty="0" smtClean="0">
                <a:latin typeface="Times New Roman" pitchFamily="18" charset="0"/>
                <a:cs typeface="Times New Roman" pitchFamily="18" charset="0"/>
              </a:rPr>
              <a:t>5. N.B. Amor, S. Benferhat, and Z. Elouedi, “Naive Bayes vs. Decision Trees in Intrusion Detection Systems,” Proc. ACM </a:t>
            </a:r>
            <a:r>
              <a:rPr lang="en-US" sz="2800" dirty="0" err="1" smtClean="0">
                <a:latin typeface="Times New Roman" pitchFamily="18" charset="0"/>
                <a:cs typeface="Times New Roman" pitchFamily="18" charset="0"/>
              </a:rPr>
              <a:t>Symp</a:t>
            </a:r>
            <a:r>
              <a:rPr lang="en-US" sz="2800" dirty="0" smtClean="0">
                <a:latin typeface="Times New Roman" pitchFamily="18" charset="0"/>
                <a:cs typeface="Times New Roman" pitchFamily="18" charset="0"/>
              </a:rPr>
              <a:t>. Applied Computing (SAC ’04), pp. 420-424, 2004.  </a:t>
            </a:r>
          </a:p>
          <a:p>
            <a:pPr algn="just">
              <a:lnSpc>
                <a:spcPct val="120000"/>
              </a:lnSpc>
            </a:pPr>
            <a:r>
              <a:rPr lang="en-US" sz="2800" dirty="0" smtClean="0">
                <a:latin typeface="Times New Roman" pitchFamily="18" charset="0"/>
                <a:cs typeface="Times New Roman" pitchFamily="18" charset="0"/>
              </a:rPr>
              <a:t>6. D.S. Kim and J.S. Park, “Network-Based Intrusion Detection with  Support Vector Machines,” Proc. Information Networking, Networking   Technologies for Enhanced Internet Services Int’l Conf. (ICOIN ’03),  pp. 747-756, 2003.</a:t>
            </a:r>
          </a:p>
          <a:p>
            <a:pPr algn="just">
              <a:lnSpc>
                <a:spcPct val="120000"/>
              </a:lnSpc>
            </a:pPr>
            <a:r>
              <a:rPr lang="en-US" sz="2800" dirty="0" smtClean="0">
                <a:latin typeface="Times New Roman" pitchFamily="18" charset="0"/>
                <a:cs typeface="Times New Roman" pitchFamily="18" charset="0"/>
              </a:rPr>
              <a:t>7. R. </a:t>
            </a:r>
            <a:r>
              <a:rPr lang="en-US" sz="2800" dirty="0" err="1" smtClean="0">
                <a:latin typeface="Times New Roman" pitchFamily="18" charset="0"/>
                <a:cs typeface="Times New Roman" pitchFamily="18" charset="0"/>
              </a:rPr>
              <a:t>Agrawal</a:t>
            </a:r>
            <a:r>
              <a:rPr lang="en-US" sz="2800" dirty="0" smtClean="0">
                <a:latin typeface="Times New Roman" pitchFamily="18" charset="0"/>
                <a:cs typeface="Times New Roman" pitchFamily="18" charset="0"/>
              </a:rPr>
              <a:t>, T. Imielinski, and A. Swami, (1993)“Mining Association Rules between Sets of Items in Large   Databases”, Proc. ACM SIGMOD, vol. 22, no. 2, pp. 207-216. </a:t>
            </a:r>
          </a:p>
          <a:p>
            <a:pPr algn="just">
              <a:lnSpc>
                <a:spcPct val="120000"/>
              </a:lnSpc>
            </a:pPr>
            <a:r>
              <a:rPr lang="en-US" sz="2800" dirty="0" smtClean="0">
                <a:latin typeface="Times New Roman" pitchFamily="18" charset="0"/>
                <a:cs typeface="Times New Roman" pitchFamily="18" charset="0"/>
              </a:rPr>
              <a:t>8. K.K. Gupta, B. </a:t>
            </a:r>
            <a:r>
              <a:rPr lang="en-US" sz="2800" dirty="0" err="1" smtClean="0">
                <a:latin typeface="Times New Roman" pitchFamily="18" charset="0"/>
                <a:cs typeface="Times New Roman" pitchFamily="18" charset="0"/>
              </a:rPr>
              <a:t>Nath</a:t>
            </a:r>
            <a:r>
              <a:rPr lang="en-US" sz="2800" dirty="0" smtClean="0">
                <a:latin typeface="Times New Roman" pitchFamily="18" charset="0"/>
                <a:cs typeface="Times New Roman" pitchFamily="18" charset="0"/>
              </a:rPr>
              <a:t>, and R. </a:t>
            </a:r>
            <a:r>
              <a:rPr lang="en-US" sz="2800" dirty="0" err="1" smtClean="0">
                <a:latin typeface="Times New Roman" pitchFamily="18" charset="0"/>
                <a:cs typeface="Times New Roman" pitchFamily="18" charset="0"/>
              </a:rPr>
              <a:t>Kotagiri</a:t>
            </a:r>
            <a:r>
              <a:rPr lang="en-US" sz="2800" dirty="0" smtClean="0">
                <a:latin typeface="Times New Roman" pitchFamily="18" charset="0"/>
                <a:cs typeface="Times New Roman" pitchFamily="18" charset="0"/>
              </a:rPr>
              <a:t>, (2006)“Network Security Framework”, Int’l J. Computer Science and Network Security, vol. 6, no. 7B,pp. 151-157. </a:t>
            </a:r>
          </a:p>
          <a:p>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8432496">
            <a:off x="2167825" y="2628220"/>
            <a:ext cx="4285336" cy="1265132"/>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THANK YOU</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1595123" y="2280155"/>
            <a:ext cx="4915386" cy="1387818"/>
          </a:xfrm>
        </p:spPr>
        <p:txBody>
          <a:bodyPr>
            <a:normAutofit/>
          </a:bodyPr>
          <a:lstStyle/>
          <a:p>
            <a:pPr algn="ctr"/>
            <a:r>
              <a:rPr lang="en-US" sz="3600" dirty="0" smtClean="0">
                <a:latin typeface="Times New Roman" pitchFamily="18" charset="0"/>
                <a:cs typeface="Times New Roman" pitchFamily="18" charset="0"/>
              </a:rPr>
              <a:t>ANY QUERIES??</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pPr algn="ctr"/>
            <a:r>
              <a:rPr lang="en-US" sz="3200" b="1" dirty="0" smtClean="0">
                <a:latin typeface="Times New Roman" pitchFamily="18" charset="0"/>
                <a:cs typeface="Times New Roman" pitchFamily="18" charset="0"/>
              </a:rPr>
              <a:t>Abstract</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IN" sz="1900" dirty="0" smtClean="0">
                <a:latin typeface="Times New Roman" pitchFamily="18" charset="0"/>
                <a:cs typeface="Times New Roman" pitchFamily="18" charset="0"/>
              </a:rPr>
              <a:t>An intrusion detection system must reliably detect malicious activities in a network and must perform efficiently to cope with the large amount of network traffic. </a:t>
            </a:r>
          </a:p>
          <a:p>
            <a:pPr algn="just">
              <a:lnSpc>
                <a:spcPct val="150000"/>
              </a:lnSpc>
            </a:pPr>
            <a:r>
              <a:rPr lang="en-IN" sz="1900" dirty="0" smtClean="0">
                <a:latin typeface="Times New Roman" pitchFamily="18" charset="0"/>
                <a:cs typeface="Times New Roman" pitchFamily="18" charset="0"/>
              </a:rPr>
              <a:t>  High attack detection accuracy can be achieved by using Conditional Random Fields (CRF) and high efficiency by implementing the Layered Approach.</a:t>
            </a:r>
          </a:p>
          <a:p>
            <a:pPr algn="just">
              <a:lnSpc>
                <a:spcPct val="150000"/>
              </a:lnSpc>
              <a:buNone/>
            </a:pPr>
            <a:r>
              <a:rPr lang="en-IN" sz="19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algn="ctr"/>
            <a:r>
              <a:rPr lang="en-US" sz="3200" b="1" dirty="0" smtClean="0">
                <a:latin typeface="Times New Roman" pitchFamily="18" charset="0"/>
                <a:cs typeface="Times New Roman" pitchFamily="18" charset="0"/>
              </a:rPr>
              <a:t>Introduction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60000"/>
              </a:lnSpc>
              <a:buFont typeface="Wingdings" pitchFamily="2" charset="2"/>
              <a:buChar char="Ø"/>
            </a:pPr>
            <a:r>
              <a:rPr lang="en-US" sz="2000" dirty="0" smtClean="0">
                <a:latin typeface="Times New Roman" pitchFamily="18" charset="0"/>
                <a:cs typeface="Times New Roman" pitchFamily="18" charset="0"/>
              </a:rPr>
              <a:t>Intrusion detection systems are classified as network based, host based, or application based depending on their mode of deployment and data used for analysis .</a:t>
            </a:r>
          </a:p>
          <a:p>
            <a:pPr algn="just">
              <a:lnSpc>
                <a:spcPct val="160000"/>
              </a:lnSpc>
              <a:buFont typeface="Wingdings" pitchFamily="2" charset="2"/>
              <a:buChar char="Ø"/>
            </a:pPr>
            <a:r>
              <a:rPr lang="en-US" sz="2000" dirty="0">
                <a:latin typeface="Times New Roman" pitchFamily="18" charset="0"/>
                <a:cs typeface="Times New Roman" pitchFamily="18" charset="0"/>
              </a:rPr>
              <a:t>Additionally, intrusion detection systems can also be classified as signature based or anomaly based depending upon the attack detection </a:t>
            </a:r>
            <a:r>
              <a:rPr lang="en-US" sz="2000" dirty="0" smtClean="0">
                <a:latin typeface="Times New Roman" pitchFamily="18" charset="0"/>
                <a:cs typeface="Times New Roman" pitchFamily="18" charset="0"/>
              </a:rPr>
              <a:t>.</a:t>
            </a:r>
          </a:p>
          <a:p>
            <a:pPr algn="just">
              <a:lnSpc>
                <a:spcPct val="160000"/>
              </a:lnSpc>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200" dirty="0" smtClean="0">
                <a:latin typeface="Times New Roman" pitchFamily="18" charset="0"/>
                <a:cs typeface="Times New Roman" pitchFamily="18" charset="0"/>
              </a:rPr>
              <a:t>Impact of intrusions</a:t>
            </a:r>
            <a:endParaRPr lang="en-US" sz="3200"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pPr algn="just">
              <a:lnSpc>
                <a:spcPct val="150000"/>
              </a:lnSpc>
            </a:pPr>
            <a:r>
              <a:rPr lang="en-US" sz="2000" dirty="0" smtClean="0">
                <a:latin typeface="Times New Roman" pitchFamily="18" charset="0"/>
                <a:cs typeface="Times New Roman" pitchFamily="18" charset="0"/>
              </a:rPr>
              <a:t>The impact of occurrence of intrusions may lead to the loss of confidentiality of data that exists.</a:t>
            </a:r>
          </a:p>
          <a:p>
            <a:pPr algn="just">
              <a:lnSpc>
                <a:spcPct val="150000"/>
              </a:lnSpc>
            </a:pPr>
            <a:r>
              <a:rPr lang="en-US" sz="2000" dirty="0" smtClean="0">
                <a:latin typeface="Times New Roman" pitchFamily="18" charset="0"/>
                <a:cs typeface="Times New Roman" pitchFamily="18" charset="0"/>
              </a:rPr>
              <a:t>It may lead to violation of the system vulnerabilities.</a:t>
            </a:r>
          </a:p>
          <a:p>
            <a:pPr algn="just">
              <a:lnSpc>
                <a:spcPct val="150000"/>
              </a:lnSpc>
            </a:pPr>
            <a:r>
              <a:rPr lang="en-US" sz="2000" dirty="0" smtClean="0">
                <a:latin typeface="Times New Roman" pitchFamily="18" charset="0"/>
                <a:cs typeface="Times New Roman" pitchFamily="18" charset="0"/>
              </a:rPr>
              <a:t>ACID properties such as availability, confidentiality, integrity, durability of the data may not be ensured due to the occurrence of intrusions</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38200"/>
          </a:xfrm>
        </p:spPr>
        <p:txBody>
          <a:bodyPr>
            <a:normAutofit/>
          </a:bodyPr>
          <a:lstStyle/>
          <a:p>
            <a:pPr algn="ctr"/>
            <a:r>
              <a:rPr lang="en-US" sz="3200" b="1" dirty="0" smtClean="0">
                <a:latin typeface="Times New Roman" pitchFamily="18" charset="0"/>
                <a:cs typeface="Times New Roman" pitchFamily="18" charset="0"/>
              </a:rPr>
              <a:t>Software Requirements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lvl="0">
              <a:lnSpc>
                <a:spcPct val="150000"/>
              </a:lnSpc>
            </a:pPr>
            <a:r>
              <a:rPr lang="en-US" sz="2000" dirty="0">
                <a:latin typeface="Times New Roman" pitchFamily="18" charset="0"/>
                <a:cs typeface="Times New Roman" pitchFamily="18" charset="0"/>
              </a:rPr>
              <a:t>Front End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JAVA, RMI,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Swing</a:t>
            </a:r>
          </a:p>
          <a:p>
            <a:pPr>
              <a:lnSpc>
                <a:spcPct val="150000"/>
              </a:lnSpc>
            </a:pPr>
            <a:r>
              <a:rPr lang="en-US" sz="2000" dirty="0" smtClean="0">
                <a:latin typeface="Times New Roman" pitchFamily="18" charset="0"/>
                <a:cs typeface="Times New Roman" pitchFamily="18" charset="0"/>
              </a:rPr>
              <a:t>Back End        :  JDBC</a:t>
            </a:r>
          </a:p>
          <a:p>
            <a:pPr>
              <a:lnSpc>
                <a:spcPct val="150000"/>
              </a:lnSpc>
            </a:pPr>
            <a:r>
              <a:rPr lang="en-US" sz="2000" dirty="0" smtClean="0">
                <a:latin typeface="Times New Roman" pitchFamily="18" charset="0"/>
                <a:cs typeface="Times New Roman" pitchFamily="18" charset="0"/>
              </a:rPr>
              <a:t>Java is being used to implement the modules such a way that it can be accessed on any system .</a:t>
            </a:r>
          </a:p>
          <a:p>
            <a:pPr algn="just">
              <a:lnSpc>
                <a:spcPct val="150000"/>
              </a:lnSpc>
            </a:pPr>
            <a:r>
              <a:rPr lang="en-US" sz="2000" dirty="0" smtClean="0">
                <a:latin typeface="Times New Roman" pitchFamily="18" charset="0"/>
                <a:cs typeface="Times New Roman" pitchFamily="18" charset="0"/>
              </a:rPr>
              <a:t>Java Data Base Connectivity is used to connect through the database in order to access the data from it where data is stored ensuring that authorized access is done.</a:t>
            </a:r>
          </a:p>
          <a:p>
            <a:pPr algn="just">
              <a:lnSpc>
                <a:spcPct val="150000"/>
              </a:lnSpc>
            </a:pPr>
            <a:r>
              <a:rPr lang="en-US" sz="2000" dirty="0" smtClean="0">
                <a:latin typeface="Times New Roman" pitchFamily="18" charset="0"/>
                <a:cs typeface="Times New Roman" pitchFamily="18" charset="0"/>
              </a:rPr>
              <a:t>Remote Method Invocation(RMI) is being used for the accessing of the resources  through implementing client server environment.</a:t>
            </a:r>
          </a:p>
          <a:p>
            <a:pPr algn="just">
              <a:lnSpc>
                <a:spcPct val="150000"/>
              </a:lnSpc>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04088"/>
            <a:ext cx="8229600" cy="972312"/>
          </a:xfrm>
        </p:spPr>
        <p:txBody>
          <a:bodyPr>
            <a:normAutofit/>
          </a:bodyPr>
          <a:lstStyle/>
          <a:p>
            <a:pPr algn="ctr"/>
            <a:r>
              <a:rPr lang="en-US" sz="3200" b="1" dirty="0" smtClean="0">
                <a:latin typeface="Times New Roman" pitchFamily="18" charset="0"/>
                <a:cs typeface="Times New Roman" pitchFamily="18" charset="0"/>
              </a:rPr>
              <a:t>Existing System</a:t>
            </a:r>
            <a:endParaRPr lang="en-US" sz="3200" b="1" dirty="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pPr algn="just">
              <a:lnSpc>
                <a:spcPct val="150000"/>
              </a:lnSpc>
              <a:buFont typeface="Wingdings" pitchFamily="2" charset="2"/>
              <a:buChar char="Ø"/>
            </a:pPr>
            <a:r>
              <a:rPr lang="en-US" sz="2000" dirty="0" smtClean="0">
                <a:latin typeface="Times New Roman" pitchFamily="18" charset="0"/>
                <a:cs typeface="Times New Roman" pitchFamily="18" charset="0"/>
              </a:rPr>
              <a:t>To detect intrusions association </a:t>
            </a:r>
            <a:r>
              <a:rPr lang="en-US" sz="2000" dirty="0">
                <a:latin typeface="Times New Roman" pitchFamily="18" charset="0"/>
                <a:cs typeface="Times New Roman" pitchFamily="18" charset="0"/>
              </a:rPr>
              <a:t>rules, clustering, naive Bayes classifier, support vector machines, genetic algorithms, artificial neural </a:t>
            </a:r>
            <a:r>
              <a:rPr lang="en-US" sz="2000" dirty="0" smtClean="0">
                <a:latin typeface="Times New Roman" pitchFamily="18" charset="0"/>
                <a:cs typeface="Times New Roman" pitchFamily="18" charset="0"/>
              </a:rPr>
              <a:t>networks are adapted.</a:t>
            </a:r>
          </a:p>
          <a:p>
            <a:pPr algn="just">
              <a:lnSpc>
                <a:spcPct val="150000"/>
              </a:lnSpc>
              <a:buFont typeface="Wingdings"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drawback of such frameworks is that they tend to produce a large number of rules and thereby, increase the complexity of the system. </a:t>
            </a:r>
            <a:endParaRPr lang="en-US" sz="2000" dirty="0" smtClean="0">
              <a:latin typeface="Times New Roman" pitchFamily="18" charset="0"/>
              <a:cs typeface="Times New Roman" pitchFamily="18" charset="0"/>
            </a:endParaRPr>
          </a:p>
          <a:p>
            <a:pPr algn="just">
              <a:lnSpc>
                <a:spcPct val="150000"/>
              </a:lnSpc>
              <a:buFont typeface="Wingdings" pitchFamily="2" charset="2"/>
              <a:buChar char="Ø"/>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200" b="1" dirty="0" smtClean="0">
                <a:latin typeface="Times New Roman" pitchFamily="18" charset="0"/>
                <a:cs typeface="Times New Roman" pitchFamily="18" charset="0"/>
              </a:rPr>
              <a:t>Proposed System</a:t>
            </a:r>
            <a:endParaRPr lang="en-US" sz="3200" b="1" dirty="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pPr algn="just">
              <a:lnSpc>
                <a:spcPct val="170000"/>
              </a:lnSpc>
              <a:buNone/>
            </a:pPr>
            <a:r>
              <a:rPr lang="en-US" sz="2000" dirty="0" smtClean="0">
                <a:latin typeface="Times New Roman" pitchFamily="18" charset="0"/>
                <a:cs typeface="Times New Roman" pitchFamily="18" charset="0"/>
              </a:rPr>
              <a:t>     Every </a:t>
            </a:r>
            <a:r>
              <a:rPr lang="en-US" sz="2000" dirty="0">
                <a:latin typeface="Times New Roman" pitchFamily="18" charset="0"/>
                <a:cs typeface="Times New Roman" pitchFamily="18" charset="0"/>
              </a:rPr>
              <a:t>layer </a:t>
            </a:r>
            <a:r>
              <a:rPr lang="en-US" sz="2000" dirty="0" smtClean="0">
                <a:latin typeface="Times New Roman" pitchFamily="18" charset="0"/>
                <a:cs typeface="Times New Roman" pitchFamily="18" charset="0"/>
              </a:rPr>
              <a:t>in the Layered Intrusion Detection System (LIDS) </a:t>
            </a:r>
            <a:r>
              <a:rPr lang="en-US" sz="2000" dirty="0">
                <a:latin typeface="Times New Roman" pitchFamily="18" charset="0"/>
                <a:cs typeface="Times New Roman" pitchFamily="18" charset="0"/>
              </a:rPr>
              <a:t>framework is trained separately and then deployed sequentially.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F</a:t>
            </a:r>
            <a:r>
              <a:rPr lang="en-US" sz="2000" dirty="0" smtClean="0">
                <a:latin typeface="Times New Roman" pitchFamily="18" charset="0"/>
                <a:cs typeface="Times New Roman" pitchFamily="18" charset="0"/>
              </a:rPr>
              <a:t>our </a:t>
            </a:r>
            <a:r>
              <a:rPr lang="en-US" sz="2000" dirty="0">
                <a:latin typeface="Times New Roman" pitchFamily="18" charset="0"/>
                <a:cs typeface="Times New Roman" pitchFamily="18" charset="0"/>
              </a:rPr>
              <a:t>layers that correspond to the four attack </a:t>
            </a:r>
            <a:r>
              <a:rPr lang="en-US" sz="2000" dirty="0" smtClean="0">
                <a:latin typeface="Times New Roman" pitchFamily="18" charset="0"/>
                <a:cs typeface="Times New Roman" pitchFamily="18" charset="0"/>
              </a:rPr>
              <a:t>groups are being defined.</a:t>
            </a:r>
          </a:p>
          <a:p>
            <a:pPr algn="just">
              <a:lnSpc>
                <a:spcPct val="170000"/>
              </a:lnSpc>
              <a:buFont typeface="Wingdings" pitchFamily="2" charset="2"/>
              <a:buChar char="Ø"/>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a:bodyPr>
          <a:lstStyle/>
          <a:p>
            <a:pPr algn="ctr"/>
            <a:r>
              <a:rPr lang="en-US" sz="3200" b="1" dirty="0" smtClean="0">
                <a:latin typeface="Times New Roman" pitchFamily="18" charset="0"/>
                <a:cs typeface="Times New Roman" pitchFamily="18" charset="0"/>
              </a:rPr>
              <a:t>MODULES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150000"/>
              </a:lnSpc>
            </a:pPr>
            <a:r>
              <a:rPr lang="en-US" dirty="0" smtClean="0"/>
              <a:t>Conditional Random Field</a:t>
            </a:r>
          </a:p>
          <a:p>
            <a:pPr>
              <a:lnSpc>
                <a:spcPct val="150000"/>
              </a:lnSpc>
            </a:pPr>
            <a:r>
              <a:rPr lang="en-US" dirty="0" smtClean="0"/>
              <a:t>DOS layer(Denial of Service)</a:t>
            </a:r>
          </a:p>
          <a:p>
            <a:pPr>
              <a:lnSpc>
                <a:spcPct val="150000"/>
              </a:lnSpc>
            </a:pPr>
            <a:r>
              <a:rPr lang="en-US" dirty="0" smtClean="0"/>
              <a:t>Probe Layer</a:t>
            </a:r>
          </a:p>
          <a:p>
            <a:pPr>
              <a:lnSpc>
                <a:spcPct val="150000"/>
              </a:lnSpc>
            </a:pPr>
            <a:r>
              <a:rPr lang="en-US" dirty="0" smtClean="0"/>
              <a:t>R2L Layer(Remote to Local)</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3200" b="1" dirty="0" smtClean="0">
                <a:latin typeface="Times New Roman" pitchFamily="18" charset="0"/>
                <a:cs typeface="Times New Roman" pitchFamily="18" charset="0"/>
              </a:rPr>
              <a:t>ALGORITHM</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eaLnBrk="0" fontAlgn="base" hangingPunct="0">
              <a:lnSpc>
                <a:spcPct val="170000"/>
              </a:lnSpc>
              <a:spcBef>
                <a:spcPct val="0"/>
              </a:spcBef>
              <a:spcAft>
                <a:spcPct val="0"/>
              </a:spcAft>
              <a:buFont typeface="Wingdings" pitchFamily="2" charset="2"/>
              <a:buChar char="Ø"/>
            </a:pPr>
            <a:r>
              <a:rPr lang="en-US" sz="2000" dirty="0" smtClean="0">
                <a:latin typeface="Times New Roman" pitchFamily="18" charset="0"/>
                <a:cs typeface="Times New Roman" pitchFamily="18" charset="0"/>
              </a:rPr>
              <a:t> </a:t>
            </a:r>
            <a:r>
              <a:rPr lang="en-US" sz="2000" dirty="0" smtClean="0">
                <a:latin typeface="Times New Roman" pitchFamily="18" charset="0"/>
                <a:ea typeface="Calibri" pitchFamily="34" charset="0"/>
                <a:cs typeface="Times New Roman" pitchFamily="18" charset="0"/>
              </a:rPr>
              <a:t>Step 1: choose the four layers</a:t>
            </a:r>
          </a:p>
          <a:p>
            <a:pPr lvl="0" algn="just" eaLnBrk="0" fontAlgn="base" hangingPunct="0">
              <a:lnSpc>
                <a:spcPct val="170000"/>
              </a:lnSpc>
              <a:spcBef>
                <a:spcPct val="0"/>
              </a:spcBef>
              <a:spcAft>
                <a:spcPct val="0"/>
              </a:spcAft>
              <a:buFont typeface="Wingdings" pitchFamily="2" charset="2"/>
              <a:buChar char="Ø"/>
            </a:pPr>
            <a:r>
              <a:rPr lang="en-US" sz="2000" dirty="0" smtClean="0">
                <a:latin typeface="Times New Roman" pitchFamily="18" charset="0"/>
                <a:cs typeface="Times New Roman" pitchFamily="18" charset="0"/>
              </a:rPr>
              <a:t> </a:t>
            </a:r>
            <a:r>
              <a:rPr lang="en-US" sz="2000" dirty="0" smtClean="0">
                <a:latin typeface="Times New Roman" pitchFamily="18" charset="0"/>
                <a:ea typeface="Calibri" pitchFamily="34" charset="0"/>
                <a:cs typeface="Times New Roman" pitchFamily="18" charset="0"/>
              </a:rPr>
              <a:t>Step 2: perform various options on every layer</a:t>
            </a:r>
            <a:endParaRPr lang="en-US" sz="2000" dirty="0" smtClean="0">
              <a:latin typeface="Times New Roman" pitchFamily="18" charset="0"/>
              <a:cs typeface="Times New Roman" pitchFamily="18" charset="0"/>
            </a:endParaRPr>
          </a:p>
          <a:p>
            <a:pPr lvl="0" algn="just" eaLnBrk="0" fontAlgn="base" hangingPunct="0">
              <a:lnSpc>
                <a:spcPct val="170000"/>
              </a:lnSpc>
              <a:spcBef>
                <a:spcPct val="0"/>
              </a:spcBef>
              <a:spcAft>
                <a:spcPct val="0"/>
              </a:spcAft>
              <a:buFont typeface="Wingdings" pitchFamily="2" charset="2"/>
              <a:buChar char="Ø"/>
            </a:pPr>
            <a:r>
              <a:rPr lang="en-US" sz="2000" dirty="0" smtClean="0">
                <a:latin typeface="Times New Roman" pitchFamily="18" charset="0"/>
                <a:ea typeface="Calibri" pitchFamily="34" charset="0"/>
                <a:cs typeface="Times New Roman" pitchFamily="18" charset="0"/>
              </a:rPr>
              <a:t>Step 3:once the input is given the corresponding CRF measure is considered</a:t>
            </a:r>
          </a:p>
          <a:p>
            <a:pPr lvl="0" algn="just" eaLnBrk="0" fontAlgn="base" hangingPunct="0">
              <a:lnSpc>
                <a:spcPct val="150000"/>
              </a:lnSpc>
              <a:spcBef>
                <a:spcPct val="0"/>
              </a:spcBef>
              <a:spcAft>
                <a:spcPct val="0"/>
              </a:spcAft>
              <a:buFont typeface="Wingdings" pitchFamily="2" charset="2"/>
              <a:buChar char="Ø"/>
            </a:pPr>
            <a:r>
              <a:rPr lang="en-IN" sz="2000" dirty="0" smtClean="0">
                <a:latin typeface="Times New Roman" pitchFamily="18" charset="0"/>
                <a:ea typeface="Calibri" pitchFamily="34" charset="0"/>
                <a:cs typeface="Times New Roman" pitchFamily="18" charset="0"/>
              </a:rPr>
              <a:t>Step 5:  check  for every input from step 3 to 7</a:t>
            </a:r>
          </a:p>
          <a:p>
            <a:pPr lvl="0" algn="just" eaLnBrk="0" fontAlgn="base" hangingPunct="0">
              <a:lnSpc>
                <a:spcPct val="150000"/>
              </a:lnSpc>
              <a:spcBef>
                <a:spcPct val="0"/>
              </a:spcBef>
              <a:spcAft>
                <a:spcPct val="0"/>
              </a:spcAft>
              <a:buFont typeface="Wingdings" pitchFamily="2" charset="2"/>
              <a:buChar char="Ø"/>
            </a:pPr>
            <a:r>
              <a:rPr lang="en-IN" sz="2000" dirty="0" smtClean="0">
                <a:latin typeface="Times New Roman" pitchFamily="18" charset="0"/>
                <a:ea typeface="Calibri" pitchFamily="34" charset="0"/>
                <a:cs typeface="Times New Roman" pitchFamily="18" charset="0"/>
              </a:rPr>
              <a:t>Step 6: determine whether instance is normal or attack.</a:t>
            </a:r>
          </a:p>
          <a:p>
            <a:pPr algn="just" eaLnBrk="0" fontAlgn="base" hangingPunct="0">
              <a:lnSpc>
                <a:spcPct val="150000"/>
              </a:lnSpc>
              <a:spcBef>
                <a:spcPct val="0"/>
              </a:spcBef>
              <a:spcAft>
                <a:spcPct val="0"/>
              </a:spcAft>
              <a:buFont typeface="Wingdings" pitchFamily="2" charset="2"/>
              <a:buChar char="Ø"/>
            </a:pPr>
            <a:r>
              <a:rPr lang="en-US" sz="2000" dirty="0" smtClean="0">
                <a:latin typeface="Times New Roman" pitchFamily="18" charset="0"/>
                <a:ea typeface="Calibri" pitchFamily="34" charset="0"/>
                <a:cs typeface="Times New Roman" pitchFamily="18" charset="0"/>
              </a:rPr>
              <a:t>Step 7: If the occurrence is identified  as intrusion, avoid it and identify it as an intrusion  by the layer name at that it's detected and visit Step five. Else pass the sequence to ensuring layer.</a:t>
            </a:r>
            <a:endParaRPr lang="en-US" sz="2000" dirty="0" smtClean="0">
              <a:latin typeface="Arial" pitchFamily="34" charset="0"/>
              <a:cs typeface="Arial" pitchFamily="34" charset="0"/>
            </a:endParaRPr>
          </a:p>
          <a:p>
            <a:pPr lvl="0" algn="just" eaLnBrk="0" fontAlgn="base" hangingPunct="0">
              <a:lnSpc>
                <a:spcPct val="150000"/>
              </a:lnSpc>
              <a:spcBef>
                <a:spcPct val="0"/>
              </a:spcBef>
              <a:spcAft>
                <a:spcPct val="0"/>
              </a:spcAft>
              <a:buFont typeface="Wingdings" pitchFamily="2" charset="2"/>
              <a:buChar char="Ø"/>
            </a:pPr>
            <a:endParaRPr lang="en-IN" sz="2000" dirty="0" smtClean="0">
              <a:latin typeface="Times New Roman" pitchFamily="18" charset="0"/>
              <a:ea typeface="Calibri" pitchFamily="34" charset="0"/>
              <a:cs typeface="Times New Roman" pitchFamily="18" charset="0"/>
            </a:endParaRPr>
          </a:p>
          <a:p>
            <a:pPr lvl="0" algn="just" eaLnBrk="0" fontAlgn="base" hangingPunct="0">
              <a:lnSpc>
                <a:spcPct val="170000"/>
              </a:lnSpc>
              <a:spcBef>
                <a:spcPct val="0"/>
              </a:spcBef>
              <a:spcAft>
                <a:spcPct val="0"/>
              </a:spcAft>
              <a:buFont typeface="Wingdings" pitchFamily="2" charset="2"/>
              <a:buChar char="Ø"/>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271</TotalTime>
  <Words>800</Words>
  <Application>Microsoft Office PowerPoint</Application>
  <PresentationFormat>On-screen Show (4:3)</PresentationFormat>
  <Paragraphs>53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Stratified Approach Using Conditional Random Fields for Diagnosis Of  Intrusions</vt:lpstr>
      <vt:lpstr>Abstract</vt:lpstr>
      <vt:lpstr>Introduction</vt:lpstr>
      <vt:lpstr>Impact of intrusions</vt:lpstr>
      <vt:lpstr>Software Requirements</vt:lpstr>
      <vt:lpstr>Existing System</vt:lpstr>
      <vt:lpstr>Proposed System</vt:lpstr>
      <vt:lpstr>MODULES</vt:lpstr>
      <vt:lpstr>ALGORITHM</vt:lpstr>
      <vt:lpstr>System Design</vt:lpstr>
      <vt:lpstr>Sequence Diagram</vt:lpstr>
      <vt:lpstr>Conclusion</vt:lpstr>
      <vt:lpstr>References</vt:lpstr>
      <vt:lpstr>          References(cont…)</vt:lpstr>
      <vt:lpstr>     THANK YOU</vt:lpstr>
      <vt:lpstr>ANY QUERIES??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Layered Approach Using Conditional Random Fields for Intrusion Detection</dc:title>
  <dc:creator>user</dc:creator>
  <cp:lastModifiedBy>kranthi</cp:lastModifiedBy>
  <cp:revision>78</cp:revision>
  <dcterms:created xsi:type="dcterms:W3CDTF">2016-04-19T00:23:34Z</dcterms:created>
  <dcterms:modified xsi:type="dcterms:W3CDTF">2016-12-06T08:08:13Z</dcterms:modified>
</cp:coreProperties>
</file>