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f2bc0d68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f2bc0d6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2bc0d68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f2bc0d68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f2bc0d68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f2bc0d68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f2bc0d68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f2bc0d68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f2bc0d68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f2bc0d68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f2bc0d68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f2bc0d68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f2bc0d68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f2bc0d68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f2bc0d68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f2bc0d68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f2bc0d68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f2bc0d68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f2bc0d68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f2bc0d68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f2bc0d6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f2bc0d6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f2bc0d68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f2bc0d68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f2bc0d68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f2bc0d68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f2bc0d68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f2bc0d68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f2bc0d68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f2bc0d68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f2bc0d68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f2bc0d68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f2bc0d68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f2bc0d68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f2bc0d68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f2bc0d68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f2bc0d68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f2bc0d68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f2bc0d68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f2bc0d68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f2bc0d68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f2bc0d68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f2bc0d68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f2bc0d68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f2bc0d68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f2bc0d68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f2bc0d68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f2bc0d68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f2bc0d68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f2bc0d68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2bc0d68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2bc0d68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f2bc0d68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f2bc0d68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f2bc0d68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f2bc0d68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10.jpg"/><Relationship Id="rId5" Type="http://schemas.openxmlformats.org/officeDocument/2006/relationships/image" Target="../media/image13.jpg"/><Relationship Id="rId6" Type="http://schemas.openxmlformats.org/officeDocument/2006/relationships/image" Target="../media/image8.jpg"/><Relationship Id="rId7"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jpg"/><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jp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jpg"/><Relationship Id="rId4"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jpg"/><Relationship Id="rId4" Type="http://schemas.openxmlformats.org/officeDocument/2006/relationships/image" Target="../media/image30.jpg"/><Relationship Id="rId5" Type="http://schemas.openxmlformats.org/officeDocument/2006/relationships/image" Target="../media/image4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8.jpg"/><Relationship Id="rId4" Type="http://schemas.openxmlformats.org/officeDocument/2006/relationships/image" Target="../media/image35.png"/><Relationship Id="rId5" Type="http://schemas.openxmlformats.org/officeDocument/2006/relationships/image" Target="../media/image3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jpg"/><Relationship Id="rId4" Type="http://schemas.openxmlformats.org/officeDocument/2006/relationships/image" Target="../media/image32.jpg"/><Relationship Id="rId5" Type="http://schemas.openxmlformats.org/officeDocument/2006/relationships/image" Target="../media/image3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6.jpg"/><Relationship Id="rId4" Type="http://schemas.openxmlformats.org/officeDocument/2006/relationships/image" Target="../media/image3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000">
                <a:solidFill>
                  <a:srgbClr val="222222"/>
                </a:solidFill>
              </a:rPr>
              <a:t>Unmanned aerial vehicle</a:t>
            </a:r>
            <a:endParaRPr/>
          </a:p>
        </p:txBody>
      </p:sp>
      <p:sp>
        <p:nvSpPr>
          <p:cNvPr id="55" name="Google Shape;55;p13"/>
          <p:cNvSpPr txBox="1"/>
          <p:nvPr>
            <p:ph idx="1" type="subTitle"/>
          </p:nvPr>
        </p:nvSpPr>
        <p:spPr>
          <a:xfrm>
            <a:off x="311700" y="3165225"/>
            <a:ext cx="8520600" cy="77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solidFill>
                  <a:srgbClr val="0000FF"/>
                </a:solidFill>
              </a:rPr>
              <a:t>(UAV)</a:t>
            </a:r>
            <a:endParaRPr sz="3100">
              <a:solidFill>
                <a:srgbClr val="0000FF"/>
              </a:solidFill>
            </a:endParaRPr>
          </a:p>
        </p:txBody>
      </p:sp>
      <p:sp>
        <p:nvSpPr>
          <p:cNvPr id="56" name="Google Shape;56;p13"/>
          <p:cNvSpPr txBox="1"/>
          <p:nvPr/>
        </p:nvSpPr>
        <p:spPr>
          <a:xfrm>
            <a:off x="414250" y="4165425"/>
            <a:ext cx="28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D966"/>
                </a:highlight>
              </a:rPr>
              <a:t>By 1523889</a:t>
            </a:r>
            <a:endParaRPr>
              <a:highlight>
                <a:srgbClr val="FFD966"/>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000">
                <a:highlight>
                  <a:srgbClr val="00FFFF"/>
                </a:highlight>
              </a:rPr>
              <a:t>Locomotion system &amp; actuators</a:t>
            </a:r>
            <a:endParaRPr>
              <a:highlight>
                <a:srgbClr val="00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highlight>
                  <a:srgbClr val="0000FF"/>
                </a:highlight>
                <a:latin typeface="Times New Roman"/>
                <a:ea typeface="Times New Roman"/>
                <a:cs typeface="Times New Roman"/>
                <a:sym typeface="Times New Roman"/>
              </a:rPr>
              <a:t>Motors</a:t>
            </a:r>
            <a:endParaRPr>
              <a:solidFill>
                <a:srgbClr val="FFFFFF"/>
              </a:solidFill>
              <a:highlight>
                <a:srgbClr val="0000FF"/>
              </a:highlight>
              <a:latin typeface="Times New Roman"/>
              <a:ea typeface="Times New Roman"/>
              <a:cs typeface="Times New Roman"/>
              <a:sym typeface="Times New Roman"/>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1"/>
              </a:buClr>
              <a:buSzPts val="1100"/>
              <a:buFont typeface="Arial"/>
              <a:buNone/>
            </a:pPr>
            <a:r>
              <a:rPr b="1" lang="en" sz="1600">
                <a:solidFill>
                  <a:srgbClr val="202124"/>
                </a:solidFill>
                <a:highlight>
                  <a:srgbClr val="FFFFFF"/>
                </a:highlight>
              </a:rPr>
              <a:t>Generally, brushed motors are used in the smallest drones, whereas larger drones and UAVs will use brushless motors, as they can carry the extra weight of the additional electronics. Brushless drone motors also require an electronic speed controller (ESC) to operate.</a:t>
            </a:r>
            <a:endParaRPr b="1" sz="1600">
              <a:solidFill>
                <a:srgbClr val="202124"/>
              </a:solidFill>
              <a:highlight>
                <a:srgbClr val="FFFFFF"/>
              </a:highlight>
            </a:endParaRPr>
          </a:p>
          <a:p>
            <a:pPr indent="0" lvl="0" marL="0" marR="76200" rtl="0" algn="l">
              <a:lnSpc>
                <a:spcPct val="150000"/>
              </a:lnSpc>
              <a:spcBef>
                <a:spcPts val="0"/>
              </a:spcBef>
              <a:spcAft>
                <a:spcPts val="0"/>
              </a:spcAft>
              <a:buClr>
                <a:schemeClr val="dk1"/>
              </a:buClr>
              <a:buSzPts val="1100"/>
              <a:buFont typeface="Arial"/>
              <a:buNone/>
            </a:pPr>
            <a:r>
              <a:t/>
            </a:r>
            <a:endParaRPr sz="1200">
              <a:solidFill>
                <a:srgbClr val="202124"/>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0"/>
            <a:ext cx="8520600" cy="30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461600"/>
            <a:ext cx="8520600" cy="4681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500">
                <a:solidFill>
                  <a:srgbClr val="202124"/>
                </a:solidFill>
                <a:highlight>
                  <a:srgbClr val="FFFFFF"/>
                </a:highlight>
              </a:rPr>
              <a:t>5 Best Recommendation for Drone Motors</a:t>
            </a:r>
            <a:endParaRPr b="1" sz="1500">
              <a:solidFill>
                <a:srgbClr val="202124"/>
              </a:solidFill>
              <a:highlight>
                <a:srgbClr val="FFFFFF"/>
              </a:highlight>
            </a:endParaRPr>
          </a:p>
          <a:p>
            <a:pPr indent="-323850" lvl="0" marL="647700" marR="190500" rtl="0" algn="l">
              <a:lnSpc>
                <a:spcPct val="150000"/>
              </a:lnSpc>
              <a:spcBef>
                <a:spcPts val="2400"/>
              </a:spcBef>
              <a:spcAft>
                <a:spcPts val="0"/>
              </a:spcAft>
              <a:buClr>
                <a:srgbClr val="202124"/>
              </a:buClr>
              <a:buSzPts val="1500"/>
              <a:buChar char="●"/>
            </a:pPr>
            <a:r>
              <a:rPr b="1" lang="en" sz="1500">
                <a:solidFill>
                  <a:srgbClr val="202124"/>
                </a:solidFill>
                <a:highlight>
                  <a:srgbClr val="FFFFFF"/>
                </a:highlight>
              </a:rPr>
              <a:t>Coolplay syma x5c-1 x5c x5 motors.</a:t>
            </a:r>
            <a:endParaRPr b="1" sz="1500">
              <a:solidFill>
                <a:srgbClr val="202124"/>
              </a:solidFill>
              <a:highlight>
                <a:srgbClr val="FFFFFF"/>
              </a:highlight>
            </a:endParaRPr>
          </a:p>
          <a:p>
            <a:pPr indent="-323850" lvl="0" marL="647700" marR="190500" rtl="0" algn="l">
              <a:lnSpc>
                <a:spcPct val="150000"/>
              </a:lnSpc>
              <a:spcBef>
                <a:spcPts val="0"/>
              </a:spcBef>
              <a:spcAft>
                <a:spcPts val="0"/>
              </a:spcAft>
              <a:buClr>
                <a:srgbClr val="202124"/>
              </a:buClr>
              <a:buSzPts val="1500"/>
              <a:buChar char="●"/>
            </a:pPr>
            <a:r>
              <a:rPr b="1" lang="en" sz="1500">
                <a:solidFill>
                  <a:srgbClr val="202124"/>
                </a:solidFill>
                <a:highlight>
                  <a:srgbClr val="FFFFFF"/>
                </a:highlight>
              </a:rPr>
              <a:t>Hobbymate quadcopter kit motor.</a:t>
            </a:r>
            <a:endParaRPr b="1" sz="1500">
              <a:solidFill>
                <a:srgbClr val="202124"/>
              </a:solidFill>
              <a:highlight>
                <a:srgbClr val="FFFFFF"/>
              </a:highlight>
            </a:endParaRPr>
          </a:p>
          <a:p>
            <a:pPr indent="-323850" lvl="0" marL="647700" marR="190500" rtl="0" algn="l">
              <a:lnSpc>
                <a:spcPct val="150000"/>
              </a:lnSpc>
              <a:spcBef>
                <a:spcPts val="0"/>
              </a:spcBef>
              <a:spcAft>
                <a:spcPts val="0"/>
              </a:spcAft>
              <a:buClr>
                <a:srgbClr val="202124"/>
              </a:buClr>
              <a:buSzPts val="1500"/>
              <a:buChar char="●"/>
            </a:pPr>
            <a:r>
              <a:rPr b="1" lang="en" sz="1500">
                <a:solidFill>
                  <a:srgbClr val="202124"/>
                </a:solidFill>
                <a:highlight>
                  <a:srgbClr val="FFFFFF"/>
                </a:highlight>
              </a:rPr>
              <a:t>Parrot AR Drone 2.0 motor.</a:t>
            </a:r>
            <a:endParaRPr b="1" sz="1500">
              <a:solidFill>
                <a:srgbClr val="202124"/>
              </a:solidFill>
              <a:highlight>
                <a:srgbClr val="FFFFFF"/>
              </a:highlight>
            </a:endParaRPr>
          </a:p>
          <a:p>
            <a:pPr indent="-323850" lvl="0" marL="647700" marR="190500" rtl="0" algn="l">
              <a:lnSpc>
                <a:spcPct val="150000"/>
              </a:lnSpc>
              <a:spcBef>
                <a:spcPts val="0"/>
              </a:spcBef>
              <a:spcAft>
                <a:spcPts val="0"/>
              </a:spcAft>
              <a:buClr>
                <a:srgbClr val="202124"/>
              </a:buClr>
              <a:buSzPts val="1500"/>
              <a:buChar char="●"/>
            </a:pPr>
            <a:r>
              <a:rPr b="1" lang="en" sz="1500">
                <a:solidFill>
                  <a:srgbClr val="202124"/>
                </a:solidFill>
                <a:highlight>
                  <a:srgbClr val="FFFFFF"/>
                </a:highlight>
              </a:rPr>
              <a:t>Hobbypower A2212 brushless motor.</a:t>
            </a:r>
            <a:endParaRPr b="1" sz="1500">
              <a:solidFill>
                <a:srgbClr val="202124"/>
              </a:solidFill>
              <a:highlight>
                <a:srgbClr val="FFFFFF"/>
              </a:highlight>
            </a:endParaRPr>
          </a:p>
          <a:p>
            <a:pPr indent="-323850" lvl="0" marL="647700" marR="190500" rtl="0" algn="l">
              <a:lnSpc>
                <a:spcPct val="150000"/>
              </a:lnSpc>
              <a:spcBef>
                <a:spcPts val="0"/>
              </a:spcBef>
              <a:spcAft>
                <a:spcPts val="0"/>
              </a:spcAft>
              <a:buClr>
                <a:srgbClr val="202124"/>
              </a:buClr>
              <a:buSzPts val="1500"/>
              <a:buChar char="●"/>
            </a:pPr>
            <a:r>
              <a:rPr b="1" lang="en" sz="1500">
                <a:solidFill>
                  <a:srgbClr val="202124"/>
                </a:solidFill>
                <a:highlight>
                  <a:srgbClr val="FFFFFF"/>
                </a:highlight>
              </a:rPr>
              <a:t>Emax Mt2213 brushless motor.</a:t>
            </a:r>
            <a:endParaRPr b="1" sz="1500">
              <a:solidFill>
                <a:srgbClr val="202124"/>
              </a:solidFill>
              <a:highlight>
                <a:srgbClr val="FFFFFF"/>
              </a:highlight>
            </a:endParaRPr>
          </a:p>
          <a:p>
            <a:pPr indent="0" lvl="0" marL="457200" marR="190500" rtl="0" algn="l">
              <a:spcBef>
                <a:spcPts val="1800"/>
              </a:spcBef>
              <a:spcAft>
                <a:spcPts val="0"/>
              </a:spcAft>
              <a:buNone/>
            </a:pPr>
            <a:r>
              <a:t/>
            </a:r>
            <a:endParaRPr sz="1200">
              <a:solidFill>
                <a:srgbClr val="202124"/>
              </a:solidFill>
              <a:highlight>
                <a:srgbClr val="FFFFFF"/>
              </a:highlight>
            </a:endParaRPr>
          </a:p>
          <a:p>
            <a:pPr indent="0" lvl="0" marL="0" rtl="0" algn="l">
              <a:spcBef>
                <a:spcPts val="150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653213" y="2985663"/>
            <a:ext cx="2562225" cy="1781175"/>
          </a:xfrm>
          <a:prstGeom prst="rect">
            <a:avLst/>
          </a:prstGeom>
          <a:noFill/>
          <a:ln>
            <a:noFill/>
          </a:ln>
        </p:spPr>
      </p:pic>
      <p:pic>
        <p:nvPicPr>
          <p:cNvPr id="128" name="Google Shape;128;p24"/>
          <p:cNvPicPr preferRelativeResize="0"/>
          <p:nvPr/>
        </p:nvPicPr>
        <p:blipFill>
          <a:blip r:embed="rId4">
            <a:alphaModFix/>
          </a:blip>
          <a:stretch>
            <a:fillRect/>
          </a:stretch>
        </p:blipFill>
        <p:spPr>
          <a:xfrm>
            <a:off x="4572000" y="461600"/>
            <a:ext cx="2195101" cy="2195101"/>
          </a:xfrm>
          <a:prstGeom prst="rect">
            <a:avLst/>
          </a:prstGeom>
          <a:noFill/>
          <a:ln>
            <a:noFill/>
          </a:ln>
        </p:spPr>
      </p:pic>
      <p:pic>
        <p:nvPicPr>
          <p:cNvPr id="129" name="Google Shape;129;p24"/>
          <p:cNvPicPr preferRelativeResize="0"/>
          <p:nvPr/>
        </p:nvPicPr>
        <p:blipFill>
          <a:blip r:embed="rId5">
            <a:alphaModFix/>
          </a:blip>
          <a:stretch>
            <a:fillRect/>
          </a:stretch>
        </p:blipFill>
        <p:spPr>
          <a:xfrm>
            <a:off x="6767088" y="579575"/>
            <a:ext cx="2466975" cy="1847850"/>
          </a:xfrm>
          <a:prstGeom prst="rect">
            <a:avLst/>
          </a:prstGeom>
          <a:noFill/>
          <a:ln>
            <a:noFill/>
          </a:ln>
        </p:spPr>
      </p:pic>
      <p:pic>
        <p:nvPicPr>
          <p:cNvPr id="130" name="Google Shape;130;p24"/>
          <p:cNvPicPr preferRelativeResize="0"/>
          <p:nvPr/>
        </p:nvPicPr>
        <p:blipFill>
          <a:blip r:embed="rId6">
            <a:alphaModFix/>
          </a:blip>
          <a:stretch>
            <a:fillRect/>
          </a:stretch>
        </p:blipFill>
        <p:spPr>
          <a:xfrm>
            <a:off x="3913688" y="3166338"/>
            <a:ext cx="2714625" cy="1685925"/>
          </a:xfrm>
          <a:prstGeom prst="rect">
            <a:avLst/>
          </a:prstGeom>
          <a:noFill/>
          <a:ln>
            <a:noFill/>
          </a:ln>
        </p:spPr>
      </p:pic>
      <p:pic>
        <p:nvPicPr>
          <p:cNvPr id="131" name="Google Shape;131;p24"/>
          <p:cNvPicPr preferRelativeResize="0"/>
          <p:nvPr/>
        </p:nvPicPr>
        <p:blipFill>
          <a:blip r:embed="rId7">
            <a:alphaModFix/>
          </a:blip>
          <a:stretch>
            <a:fillRect/>
          </a:stretch>
        </p:blipFill>
        <p:spPr>
          <a:xfrm>
            <a:off x="6581775" y="2427425"/>
            <a:ext cx="2562225" cy="256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FFFFFF"/>
                </a:solidFill>
                <a:highlight>
                  <a:srgbClr val="0000FF"/>
                </a:highlight>
                <a:latin typeface="Times New Roman"/>
                <a:ea typeface="Times New Roman"/>
                <a:cs typeface="Times New Roman"/>
                <a:sym typeface="Times New Roman"/>
              </a:rPr>
              <a:t>Propellers</a:t>
            </a:r>
            <a:endParaRPr sz="2400">
              <a:solidFill>
                <a:srgbClr val="FFFFFF"/>
              </a:solidFill>
              <a:highlight>
                <a:srgbClr val="0000FF"/>
              </a:highlight>
              <a:latin typeface="Times New Roman"/>
              <a:ea typeface="Times New Roman"/>
              <a:cs typeface="Times New Roman"/>
              <a:sym typeface="Times New Roman"/>
            </a:endParaRPr>
          </a:p>
        </p:txBody>
      </p:sp>
      <p:sp>
        <p:nvSpPr>
          <p:cNvPr id="137" name="Google Shape;137;p25"/>
          <p:cNvSpPr txBox="1"/>
          <p:nvPr>
            <p:ph idx="1" type="body"/>
          </p:nvPr>
        </p:nvSpPr>
        <p:spPr>
          <a:xfrm>
            <a:off x="311700" y="1152475"/>
            <a:ext cx="8520600" cy="4083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rgbClr val="202124"/>
                </a:solidFill>
                <a:highlight>
                  <a:srgbClr val="FFFFFF"/>
                </a:highlight>
              </a:rPr>
              <a:t>Propellers are devices that transform rotary motion into linear thrust. Drone propellers provide lift for the aircraft by spinning and creating an airflow, which results in a pressure difference between the top and bottom surfaces of the propeller.</a:t>
            </a:r>
            <a:endParaRPr sz="2400"/>
          </a:p>
        </p:txBody>
      </p:sp>
      <p:pic>
        <p:nvPicPr>
          <p:cNvPr id="138" name="Google Shape;138;p25"/>
          <p:cNvPicPr preferRelativeResize="0"/>
          <p:nvPr/>
        </p:nvPicPr>
        <p:blipFill>
          <a:blip r:embed="rId3">
            <a:alphaModFix/>
          </a:blip>
          <a:stretch>
            <a:fillRect/>
          </a:stretch>
        </p:blipFill>
        <p:spPr>
          <a:xfrm>
            <a:off x="2857500" y="2657463"/>
            <a:ext cx="3429000" cy="248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0"/>
            <a:ext cx="8520600" cy="52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6"/>
          <p:cNvSpPr txBox="1"/>
          <p:nvPr>
            <p:ph idx="1" type="body"/>
          </p:nvPr>
        </p:nvSpPr>
        <p:spPr>
          <a:xfrm>
            <a:off x="311700" y="659425"/>
            <a:ext cx="8520600" cy="441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1111"/>
                </a:solidFill>
                <a:highlight>
                  <a:srgbClr val="FFFFFF"/>
                </a:highlight>
              </a:rPr>
              <a:t>UAV propeller blades are made from a variety of different materials including carbon fiber, wood and plastic.</a:t>
            </a:r>
            <a:endParaRPr>
              <a:solidFill>
                <a:srgbClr val="111111"/>
              </a:solidFill>
              <a:highlight>
                <a:srgbClr val="FFFFFF"/>
              </a:highlight>
            </a:endParaRPr>
          </a:p>
          <a:p>
            <a:pPr indent="0" lvl="0" marL="0" rtl="0" algn="l">
              <a:spcBef>
                <a:spcPts val="1200"/>
              </a:spcBef>
              <a:spcAft>
                <a:spcPts val="1200"/>
              </a:spcAft>
              <a:buNone/>
            </a:pPr>
            <a:r>
              <a:rPr lang="en">
                <a:solidFill>
                  <a:srgbClr val="111111"/>
                </a:solidFill>
                <a:highlight>
                  <a:srgbClr val="FFFFFF"/>
                </a:highlight>
              </a:rPr>
              <a:t>Carbon fiber blades have many advantages, including less vibration due to their stiffness, they are lighter and stronger than plastic, which also means less inertia, thus faster speed change. Wooden blades are heavier and less responsive to speed changes.</a:t>
            </a:r>
            <a:endParaRPr>
              <a:solidFill>
                <a:srgbClr val="111111"/>
              </a:solidFill>
              <a:highlight>
                <a:srgbClr val="FFFFFF"/>
              </a:highlight>
            </a:endParaRPr>
          </a:p>
        </p:txBody>
      </p:sp>
      <p:pic>
        <p:nvPicPr>
          <p:cNvPr id="145" name="Google Shape;145;p26"/>
          <p:cNvPicPr preferRelativeResize="0"/>
          <p:nvPr/>
        </p:nvPicPr>
        <p:blipFill>
          <a:blip r:embed="rId3">
            <a:alphaModFix/>
          </a:blip>
          <a:stretch>
            <a:fillRect/>
          </a:stretch>
        </p:blipFill>
        <p:spPr>
          <a:xfrm>
            <a:off x="5574750" y="2458450"/>
            <a:ext cx="3257550" cy="261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0"/>
            <a:ext cx="8520600" cy="59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000">
                <a:solidFill>
                  <a:srgbClr val="FFFFFF"/>
                </a:solidFill>
                <a:highlight>
                  <a:srgbClr val="0000FF"/>
                </a:highlight>
                <a:latin typeface="Times New Roman"/>
                <a:ea typeface="Times New Roman"/>
                <a:cs typeface="Times New Roman"/>
                <a:sym typeface="Times New Roman"/>
              </a:rPr>
              <a:t>Engine</a:t>
            </a:r>
            <a:endParaRPr>
              <a:solidFill>
                <a:srgbClr val="FFFFFF"/>
              </a:solidFill>
              <a:highlight>
                <a:srgbClr val="0000FF"/>
              </a:highlight>
              <a:latin typeface="Times New Roman"/>
              <a:ea typeface="Times New Roman"/>
              <a:cs typeface="Times New Roman"/>
              <a:sym typeface="Times New Roman"/>
            </a:endParaRPr>
          </a:p>
        </p:txBody>
      </p:sp>
      <p:sp>
        <p:nvSpPr>
          <p:cNvPr id="151" name="Google Shape;151;p27"/>
          <p:cNvSpPr txBox="1"/>
          <p:nvPr>
            <p:ph idx="1" type="body"/>
          </p:nvPr>
        </p:nvSpPr>
        <p:spPr>
          <a:xfrm>
            <a:off x="65950" y="593400"/>
            <a:ext cx="8766300" cy="45501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lang="en" sz="2000">
                <a:solidFill>
                  <a:schemeClr val="dk1"/>
                </a:solidFill>
              </a:rPr>
              <a:t>•engine is equipped with a microprocessor ignition for easy starting and smooth running in all modes of engine speed.</a:t>
            </a:r>
            <a:endParaRPr sz="20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2000">
                <a:solidFill>
                  <a:schemeClr val="dk1"/>
                </a:solidFill>
              </a:rPr>
              <a:t>• 4-stroke propulsion system with OHV and 2 valves per cylinder</a:t>
            </a:r>
            <a:endParaRPr sz="2000">
              <a:solidFill>
                <a:schemeClr val="dk1"/>
              </a:solidFill>
            </a:endParaRPr>
          </a:p>
          <a:p>
            <a:pPr indent="0" lvl="0" marL="0" rtl="0" algn="l">
              <a:spcBef>
                <a:spcPts val="0"/>
              </a:spcBef>
              <a:spcAft>
                <a:spcPts val="1200"/>
              </a:spcAft>
              <a:buNone/>
            </a:pPr>
            <a:r>
              <a:t/>
            </a:r>
            <a:endParaRPr/>
          </a:p>
        </p:txBody>
      </p:sp>
      <p:pic>
        <p:nvPicPr>
          <p:cNvPr id="152" name="Google Shape;152;p27"/>
          <p:cNvPicPr preferRelativeResize="0"/>
          <p:nvPr/>
        </p:nvPicPr>
        <p:blipFill>
          <a:blip r:embed="rId3">
            <a:alphaModFix/>
          </a:blip>
          <a:stretch>
            <a:fillRect/>
          </a:stretch>
        </p:blipFill>
        <p:spPr>
          <a:xfrm>
            <a:off x="-1" y="2106300"/>
            <a:ext cx="4417726" cy="3037200"/>
          </a:xfrm>
          <a:prstGeom prst="rect">
            <a:avLst/>
          </a:prstGeom>
          <a:noFill/>
          <a:ln>
            <a:noFill/>
          </a:ln>
        </p:spPr>
      </p:pic>
      <p:pic>
        <p:nvPicPr>
          <p:cNvPr id="153" name="Google Shape;153;p27"/>
          <p:cNvPicPr preferRelativeResize="0"/>
          <p:nvPr/>
        </p:nvPicPr>
        <p:blipFill>
          <a:blip r:embed="rId4">
            <a:alphaModFix/>
          </a:blip>
          <a:stretch>
            <a:fillRect/>
          </a:stretch>
        </p:blipFill>
        <p:spPr>
          <a:xfrm>
            <a:off x="4990029" y="2847579"/>
            <a:ext cx="3450160" cy="2295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000">
                <a:highlight>
                  <a:srgbClr val="00FFFF"/>
                </a:highlight>
              </a:rPr>
              <a:t>Navigation system (sensors &amp; control</a:t>
            </a:r>
            <a:endParaRPr>
              <a:highlight>
                <a:srgbClr val="00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highlight>
                  <a:srgbClr val="0000FF"/>
                </a:highlight>
                <a:latin typeface="Times New Roman"/>
                <a:ea typeface="Times New Roman"/>
                <a:cs typeface="Times New Roman"/>
                <a:sym typeface="Times New Roman"/>
              </a:rPr>
              <a:t>Camera </a:t>
            </a:r>
            <a:r>
              <a:rPr lang="en">
                <a:solidFill>
                  <a:srgbClr val="FFFFFF"/>
                </a:solidFill>
                <a:highlight>
                  <a:srgbClr val="0000FF"/>
                </a:highlight>
                <a:latin typeface="Times New Roman"/>
                <a:ea typeface="Times New Roman"/>
                <a:cs typeface="Times New Roman"/>
                <a:sym typeface="Times New Roman"/>
              </a:rPr>
              <a:t>For surveillance purpose </a:t>
            </a:r>
            <a:endParaRPr>
              <a:solidFill>
                <a:srgbClr val="FFFFFF"/>
              </a:solidFill>
              <a:highlight>
                <a:srgbClr val="0000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9"/>
          <p:cNvPicPr preferRelativeResize="0"/>
          <p:nvPr/>
        </p:nvPicPr>
        <p:blipFill>
          <a:blip r:embed="rId3">
            <a:alphaModFix/>
          </a:blip>
          <a:stretch>
            <a:fillRect/>
          </a:stretch>
        </p:blipFill>
        <p:spPr>
          <a:xfrm>
            <a:off x="447100" y="1871966"/>
            <a:ext cx="3736500" cy="1977433"/>
          </a:xfrm>
          <a:prstGeom prst="rect">
            <a:avLst/>
          </a:prstGeom>
          <a:noFill/>
          <a:ln>
            <a:noFill/>
          </a:ln>
        </p:spPr>
      </p:pic>
      <p:pic>
        <p:nvPicPr>
          <p:cNvPr id="166" name="Google Shape;166;p29"/>
          <p:cNvPicPr preferRelativeResize="0"/>
          <p:nvPr/>
        </p:nvPicPr>
        <p:blipFill>
          <a:blip r:embed="rId4">
            <a:alphaModFix/>
          </a:blip>
          <a:stretch>
            <a:fillRect/>
          </a:stretch>
        </p:blipFill>
        <p:spPr>
          <a:xfrm>
            <a:off x="5391804" y="1458054"/>
            <a:ext cx="2805225" cy="2805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138075"/>
            <a:ext cx="8520600" cy="87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400">
                <a:solidFill>
                  <a:srgbClr val="FFFFFF"/>
                </a:solidFill>
                <a:highlight>
                  <a:srgbClr val="0000FF"/>
                </a:highlight>
                <a:latin typeface="Times New Roman"/>
                <a:ea typeface="Times New Roman"/>
                <a:cs typeface="Times New Roman"/>
                <a:sym typeface="Times New Roman"/>
              </a:rPr>
              <a:t>Inertial navigation system</a:t>
            </a:r>
            <a:endParaRPr>
              <a:solidFill>
                <a:srgbClr val="FFFFFF"/>
              </a:solidFill>
              <a:highlight>
                <a:srgbClr val="0000FF"/>
              </a:highlight>
              <a:latin typeface="Times New Roman"/>
              <a:ea typeface="Times New Roman"/>
              <a:cs typeface="Times New Roman"/>
              <a:sym typeface="Times New Roman"/>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0"/>
          <p:cNvPicPr preferRelativeResize="0"/>
          <p:nvPr/>
        </p:nvPicPr>
        <p:blipFill>
          <a:blip r:embed="rId3">
            <a:alphaModFix/>
          </a:blip>
          <a:stretch>
            <a:fillRect/>
          </a:stretch>
        </p:blipFill>
        <p:spPr>
          <a:xfrm>
            <a:off x="311704" y="2413504"/>
            <a:ext cx="3625475" cy="2155375"/>
          </a:xfrm>
          <a:prstGeom prst="rect">
            <a:avLst/>
          </a:prstGeom>
          <a:noFill/>
          <a:ln>
            <a:noFill/>
          </a:ln>
        </p:spPr>
      </p:pic>
      <p:pic>
        <p:nvPicPr>
          <p:cNvPr id="174" name="Google Shape;174;p30"/>
          <p:cNvPicPr preferRelativeResize="0"/>
          <p:nvPr/>
        </p:nvPicPr>
        <p:blipFill>
          <a:blip r:embed="rId4">
            <a:alphaModFix/>
          </a:blip>
          <a:stretch>
            <a:fillRect/>
          </a:stretch>
        </p:blipFill>
        <p:spPr>
          <a:xfrm>
            <a:off x="311688" y="1152463"/>
            <a:ext cx="3495675" cy="1304925"/>
          </a:xfrm>
          <a:prstGeom prst="rect">
            <a:avLst/>
          </a:prstGeom>
          <a:noFill/>
          <a:ln>
            <a:noFill/>
          </a:ln>
        </p:spPr>
      </p:pic>
      <p:sp>
        <p:nvSpPr>
          <p:cNvPr id="175" name="Google Shape;175;p30"/>
          <p:cNvSpPr txBox="1"/>
          <p:nvPr/>
        </p:nvSpPr>
        <p:spPr>
          <a:xfrm>
            <a:off x="4602775" y="1648550"/>
            <a:ext cx="3625500" cy="2683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a:t>
            </a:r>
            <a:r>
              <a:rPr lang="en" sz="2800">
                <a:solidFill>
                  <a:schemeClr val="dk1"/>
                </a:solidFill>
                <a:latin typeface="Calibri"/>
                <a:ea typeface="Calibri"/>
                <a:cs typeface="Calibri"/>
                <a:sym typeface="Calibri"/>
              </a:rPr>
              <a:t>contains of gyroscope and accelerometer</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a:t>
            </a:r>
            <a:r>
              <a:rPr lang="en" sz="2800">
                <a:solidFill>
                  <a:schemeClr val="dk1"/>
                </a:solidFill>
                <a:latin typeface="Calibri"/>
                <a:ea typeface="Calibri"/>
                <a:cs typeface="Calibri"/>
                <a:sym typeface="Calibri"/>
              </a:rPr>
              <a:t>To know the acceleration and roll pitch yaw of the UAV</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1"/>
          <p:cNvPicPr preferRelativeResize="0"/>
          <p:nvPr/>
        </p:nvPicPr>
        <p:blipFill>
          <a:blip r:embed="rId3">
            <a:alphaModFix/>
          </a:blip>
          <a:stretch>
            <a:fillRect/>
          </a:stretch>
        </p:blipFill>
        <p:spPr>
          <a:xfrm>
            <a:off x="2249350" y="2070600"/>
            <a:ext cx="4675025" cy="3016475"/>
          </a:xfrm>
          <a:prstGeom prst="rect">
            <a:avLst/>
          </a:prstGeom>
          <a:noFill/>
          <a:ln>
            <a:noFill/>
          </a:ln>
        </p:spPr>
      </p:pic>
      <p:sp>
        <p:nvSpPr>
          <p:cNvPr id="181" name="Google Shape;181;p31"/>
          <p:cNvSpPr txBox="1"/>
          <p:nvPr/>
        </p:nvSpPr>
        <p:spPr>
          <a:xfrm>
            <a:off x="79125" y="778125"/>
            <a:ext cx="8744100" cy="1412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450">
                <a:highlight>
                  <a:srgbClr val="FFFFFF"/>
                </a:highlight>
                <a:latin typeface="Times New Roman"/>
                <a:ea typeface="Times New Roman"/>
                <a:cs typeface="Times New Roman"/>
                <a:sym typeface="Times New Roman"/>
              </a:rPr>
              <a:t>Attitude and Heading Reference System (AHRS).    Consists of sensors (gyroscopes, accelerometers and magnetometers) that provide attitude information for the platform. The difference between an IMU and an AHRS is the post processing system. The IMU reports data to an additional device that computes attitude and heading. These computers usually use Kalman filters to estimate</a:t>
            </a:r>
            <a:endParaRPr b="1" sz="1800">
              <a:latin typeface="Times New Roman"/>
              <a:ea typeface="Times New Roman"/>
              <a:cs typeface="Times New Roman"/>
              <a:sym typeface="Times New Roman"/>
            </a:endParaRPr>
          </a:p>
        </p:txBody>
      </p:sp>
      <p:sp>
        <p:nvSpPr>
          <p:cNvPr id="182" name="Google Shape;182;p31"/>
          <p:cNvSpPr txBox="1"/>
          <p:nvPr/>
        </p:nvSpPr>
        <p:spPr>
          <a:xfrm>
            <a:off x="145075" y="211025"/>
            <a:ext cx="6238200" cy="43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sz="1650">
                <a:solidFill>
                  <a:srgbClr val="FFFFFF"/>
                </a:solidFill>
                <a:highlight>
                  <a:srgbClr val="0000FF"/>
                </a:highlight>
                <a:latin typeface="Times New Roman"/>
                <a:ea typeface="Times New Roman"/>
                <a:cs typeface="Times New Roman"/>
                <a:sym typeface="Times New Roman"/>
              </a:rPr>
              <a:t>Attitude and Heading Reference System (AHRS).</a:t>
            </a:r>
            <a:endParaRPr b="1" sz="1600">
              <a:solidFill>
                <a:srgbClr val="FFFFFF"/>
              </a:solidFill>
              <a:highlight>
                <a:srgbClr val="0000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000">
                <a:solidFill>
                  <a:srgbClr val="222222"/>
                </a:solidFill>
                <a:highlight>
                  <a:srgbClr val="00FFFF"/>
                </a:highlight>
              </a:rPr>
              <a:t>INTRODUCTION</a:t>
            </a:r>
            <a:endParaRPr>
              <a:highlight>
                <a:srgbClr val="00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197825"/>
            <a:ext cx="8520600" cy="819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400">
                <a:solidFill>
                  <a:srgbClr val="FFFFFF"/>
                </a:solidFill>
                <a:highlight>
                  <a:srgbClr val="0000FF"/>
                </a:highlight>
                <a:latin typeface="Times New Roman"/>
                <a:ea typeface="Times New Roman"/>
                <a:cs typeface="Times New Roman"/>
                <a:sym typeface="Times New Roman"/>
              </a:rPr>
              <a:t>GPS</a:t>
            </a:r>
            <a:endParaRPr sz="2400">
              <a:solidFill>
                <a:srgbClr val="FFFFFF"/>
              </a:solidFill>
              <a:highlight>
                <a:srgbClr val="0000FF"/>
              </a:highlight>
              <a:latin typeface="Times New Roman"/>
              <a:ea typeface="Times New Roman"/>
              <a:cs typeface="Times New Roman"/>
              <a:sym typeface="Times New Roman"/>
            </a:endParaRPr>
          </a:p>
        </p:txBody>
      </p:sp>
      <p:sp>
        <p:nvSpPr>
          <p:cNvPr id="188" name="Google Shape;188;p32"/>
          <p:cNvSpPr txBox="1"/>
          <p:nvPr>
            <p:ph idx="1" type="body"/>
          </p:nvPr>
        </p:nvSpPr>
        <p:spPr>
          <a:xfrm>
            <a:off x="311700" y="910000"/>
            <a:ext cx="8520600" cy="3658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600">
                <a:solidFill>
                  <a:srgbClr val="202124"/>
                </a:solidFill>
                <a:highlight>
                  <a:srgbClr val="FFFFFF"/>
                </a:highlight>
              </a:rPr>
              <a:t>GPS drones are equipped with a GPS module that allows them to know their location relative to a network of orbiting satellites. Connecting to signals from these satellites allows the drone to perform functions such as position hold, autonomous flight, return to home, and waypoint navigation12</a:t>
            </a:r>
            <a:endParaRPr sz="2200"/>
          </a:p>
        </p:txBody>
      </p:sp>
      <p:pic>
        <p:nvPicPr>
          <p:cNvPr id="189" name="Google Shape;189;p32"/>
          <p:cNvPicPr preferRelativeResize="0"/>
          <p:nvPr/>
        </p:nvPicPr>
        <p:blipFill>
          <a:blip r:embed="rId3">
            <a:alphaModFix/>
          </a:blip>
          <a:stretch>
            <a:fillRect/>
          </a:stretch>
        </p:blipFill>
        <p:spPr>
          <a:xfrm>
            <a:off x="245450" y="2782779"/>
            <a:ext cx="4242450" cy="1870200"/>
          </a:xfrm>
          <a:prstGeom prst="rect">
            <a:avLst/>
          </a:prstGeom>
          <a:noFill/>
          <a:ln>
            <a:noFill/>
          </a:ln>
        </p:spPr>
      </p:pic>
      <p:pic>
        <p:nvPicPr>
          <p:cNvPr id="190" name="Google Shape;190;p32"/>
          <p:cNvPicPr preferRelativeResize="0"/>
          <p:nvPr/>
        </p:nvPicPr>
        <p:blipFill>
          <a:blip r:embed="rId4">
            <a:alphaModFix/>
          </a:blip>
          <a:stretch>
            <a:fillRect/>
          </a:stretch>
        </p:blipFill>
        <p:spPr>
          <a:xfrm>
            <a:off x="5457075" y="2209800"/>
            <a:ext cx="2825275" cy="282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79125"/>
            <a:ext cx="8520600" cy="107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659">
                <a:solidFill>
                  <a:srgbClr val="FFFFFF"/>
                </a:solidFill>
                <a:highlight>
                  <a:srgbClr val="0000FF"/>
                </a:highlight>
                <a:latin typeface="Times New Roman"/>
                <a:ea typeface="Times New Roman"/>
                <a:cs typeface="Times New Roman"/>
                <a:sym typeface="Times New Roman"/>
              </a:rPr>
              <a:t>Ubec module &amp; </a:t>
            </a:r>
            <a:r>
              <a:rPr lang="en" sz="3030">
                <a:solidFill>
                  <a:srgbClr val="FFFFFF"/>
                </a:solidFill>
                <a:highlight>
                  <a:srgbClr val="0000FF"/>
                </a:highlight>
                <a:latin typeface="Times New Roman"/>
                <a:ea typeface="Times New Roman"/>
                <a:cs typeface="Times New Roman"/>
                <a:sym typeface="Times New Roman"/>
              </a:rPr>
              <a:t>Electronic speed controller</a:t>
            </a:r>
            <a:endParaRPr sz="2220">
              <a:solidFill>
                <a:srgbClr val="FFFFFF"/>
              </a:solidFill>
              <a:highlight>
                <a:srgbClr val="0000FF"/>
              </a:highlight>
              <a:latin typeface="Times New Roman"/>
              <a:ea typeface="Times New Roman"/>
              <a:cs typeface="Times New Roman"/>
              <a:sym typeface="Times New Roman"/>
            </a:endParaRPr>
          </a:p>
        </p:txBody>
      </p:sp>
      <p:sp>
        <p:nvSpPr>
          <p:cNvPr id="196" name="Google Shape;196;p33"/>
          <p:cNvSpPr txBox="1"/>
          <p:nvPr>
            <p:ph idx="1" type="body"/>
          </p:nvPr>
        </p:nvSpPr>
        <p:spPr>
          <a:xfrm>
            <a:off x="311700" y="962750"/>
            <a:ext cx="8520600" cy="360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3"/>
          <p:cNvPicPr preferRelativeResize="0"/>
          <p:nvPr/>
        </p:nvPicPr>
        <p:blipFill>
          <a:blip r:embed="rId3">
            <a:alphaModFix/>
          </a:blip>
          <a:stretch>
            <a:fillRect/>
          </a:stretch>
        </p:blipFill>
        <p:spPr>
          <a:xfrm>
            <a:off x="248013" y="2422675"/>
            <a:ext cx="2581275" cy="1771650"/>
          </a:xfrm>
          <a:prstGeom prst="rect">
            <a:avLst/>
          </a:prstGeom>
          <a:noFill/>
          <a:ln>
            <a:noFill/>
          </a:ln>
        </p:spPr>
      </p:pic>
      <p:pic>
        <p:nvPicPr>
          <p:cNvPr id="198" name="Google Shape;198;p33"/>
          <p:cNvPicPr preferRelativeResize="0"/>
          <p:nvPr/>
        </p:nvPicPr>
        <p:blipFill>
          <a:blip r:embed="rId4">
            <a:alphaModFix/>
          </a:blip>
          <a:stretch>
            <a:fillRect/>
          </a:stretch>
        </p:blipFill>
        <p:spPr>
          <a:xfrm>
            <a:off x="3206638" y="960200"/>
            <a:ext cx="2466975" cy="1847850"/>
          </a:xfrm>
          <a:prstGeom prst="rect">
            <a:avLst/>
          </a:prstGeom>
          <a:noFill/>
          <a:ln>
            <a:noFill/>
          </a:ln>
        </p:spPr>
      </p:pic>
      <p:pic>
        <p:nvPicPr>
          <p:cNvPr id="199" name="Google Shape;199;p33"/>
          <p:cNvPicPr preferRelativeResize="0"/>
          <p:nvPr/>
        </p:nvPicPr>
        <p:blipFill>
          <a:blip r:embed="rId5">
            <a:alphaModFix/>
          </a:blip>
          <a:stretch>
            <a:fillRect/>
          </a:stretch>
        </p:blipFill>
        <p:spPr>
          <a:xfrm>
            <a:off x="5574325" y="3033713"/>
            <a:ext cx="3086100" cy="1476375"/>
          </a:xfrm>
          <a:prstGeom prst="rect">
            <a:avLst/>
          </a:prstGeom>
          <a:noFill/>
          <a:ln>
            <a:noFill/>
          </a:ln>
        </p:spPr>
      </p:pic>
      <p:sp>
        <p:nvSpPr>
          <p:cNvPr id="200" name="Google Shape;200;p33"/>
          <p:cNvSpPr txBox="1"/>
          <p:nvPr/>
        </p:nvSpPr>
        <p:spPr>
          <a:xfrm>
            <a:off x="487975" y="1200150"/>
            <a:ext cx="2341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Ubec :</a:t>
            </a:r>
            <a:r>
              <a:rPr b="1" lang="en" sz="1700">
                <a:latin typeface="Times New Roman"/>
                <a:ea typeface="Times New Roman"/>
                <a:cs typeface="Times New Roman"/>
                <a:sym typeface="Times New Roman"/>
              </a:rPr>
              <a:t>control the power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01" name="Google Shape;201;p33"/>
          <p:cNvSpPr txBox="1"/>
          <p:nvPr/>
        </p:nvSpPr>
        <p:spPr>
          <a:xfrm>
            <a:off x="6000750" y="1028700"/>
            <a:ext cx="2967300" cy="1323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 sz="2000">
                <a:solidFill>
                  <a:schemeClr val="dk1"/>
                </a:solidFill>
              </a:rPr>
              <a:t>Electronic speed controller :</a:t>
            </a:r>
            <a:r>
              <a:rPr lang="en" sz="2000">
                <a:solidFill>
                  <a:schemeClr val="dk1"/>
                </a:solidFill>
                <a:latin typeface="Calibri"/>
                <a:ea typeface="Calibri"/>
                <a:cs typeface="Calibri"/>
                <a:sym typeface="Calibri"/>
              </a:rPr>
              <a:t> control the speed of actuator (motor)</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000">
                <a:highlight>
                  <a:srgbClr val="00FFFF"/>
                </a:highlight>
              </a:rPr>
              <a:t>Data Collection</a:t>
            </a:r>
            <a:endParaRPr>
              <a:highlight>
                <a:srgbClr val="00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5"/>
          <p:cNvPicPr preferRelativeResize="0"/>
          <p:nvPr/>
        </p:nvPicPr>
        <p:blipFill>
          <a:blip r:embed="rId3">
            <a:alphaModFix/>
          </a:blip>
          <a:stretch>
            <a:fillRect/>
          </a:stretch>
        </p:blipFill>
        <p:spPr>
          <a:xfrm>
            <a:off x="2170225" y="178775"/>
            <a:ext cx="4395900" cy="2156738"/>
          </a:xfrm>
          <a:prstGeom prst="rect">
            <a:avLst/>
          </a:prstGeom>
          <a:noFill/>
          <a:ln>
            <a:noFill/>
          </a:ln>
        </p:spPr>
      </p:pic>
      <p:pic>
        <p:nvPicPr>
          <p:cNvPr id="212" name="Google Shape;212;p35"/>
          <p:cNvPicPr preferRelativeResize="0"/>
          <p:nvPr/>
        </p:nvPicPr>
        <p:blipFill>
          <a:blip r:embed="rId4">
            <a:alphaModFix/>
          </a:blip>
          <a:stretch>
            <a:fillRect/>
          </a:stretch>
        </p:blipFill>
        <p:spPr>
          <a:xfrm>
            <a:off x="152400" y="2571750"/>
            <a:ext cx="3758900" cy="2478700"/>
          </a:xfrm>
          <a:prstGeom prst="rect">
            <a:avLst/>
          </a:prstGeom>
          <a:noFill/>
          <a:ln>
            <a:noFill/>
          </a:ln>
        </p:spPr>
      </p:pic>
      <p:pic>
        <p:nvPicPr>
          <p:cNvPr id="213" name="Google Shape;213;p35"/>
          <p:cNvPicPr preferRelativeResize="0"/>
          <p:nvPr/>
        </p:nvPicPr>
        <p:blipFill>
          <a:blip r:embed="rId5">
            <a:alphaModFix/>
          </a:blip>
          <a:stretch>
            <a:fillRect/>
          </a:stretch>
        </p:blipFill>
        <p:spPr>
          <a:xfrm>
            <a:off x="4748100" y="2189275"/>
            <a:ext cx="4395900" cy="288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ts val="990"/>
              <a:buFont typeface="Arial"/>
              <a:buNone/>
            </a:pPr>
            <a:r>
              <a:rPr lang="en" sz="4400">
                <a:solidFill>
                  <a:srgbClr val="111111"/>
                </a:solidFill>
                <a:latin typeface="Times New Roman"/>
                <a:ea typeface="Times New Roman"/>
                <a:cs typeface="Times New Roman"/>
                <a:sym typeface="Times New Roman"/>
              </a:rPr>
              <a:t>Ground Control Units (GCU)</a:t>
            </a:r>
            <a:endParaRPr sz="44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19" name="Google Shape;219;p36"/>
          <p:cNvSpPr txBox="1"/>
          <p:nvPr>
            <p:ph idx="1" type="body"/>
          </p:nvPr>
        </p:nvSpPr>
        <p:spPr>
          <a:xfrm>
            <a:off x="0" y="1152475"/>
            <a:ext cx="88323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6"/>
          <p:cNvPicPr preferRelativeResize="0"/>
          <p:nvPr/>
        </p:nvPicPr>
        <p:blipFill>
          <a:blip r:embed="rId3">
            <a:alphaModFix/>
          </a:blip>
          <a:stretch>
            <a:fillRect/>
          </a:stretch>
        </p:blipFill>
        <p:spPr>
          <a:xfrm>
            <a:off x="3033527" y="3193275"/>
            <a:ext cx="2941325" cy="1950226"/>
          </a:xfrm>
          <a:prstGeom prst="rect">
            <a:avLst/>
          </a:prstGeom>
          <a:noFill/>
          <a:ln>
            <a:noFill/>
          </a:ln>
        </p:spPr>
      </p:pic>
      <p:pic>
        <p:nvPicPr>
          <p:cNvPr id="221" name="Google Shape;221;p36"/>
          <p:cNvPicPr preferRelativeResize="0"/>
          <p:nvPr/>
        </p:nvPicPr>
        <p:blipFill>
          <a:blip r:embed="rId4">
            <a:alphaModFix/>
          </a:blip>
          <a:stretch>
            <a:fillRect/>
          </a:stretch>
        </p:blipFill>
        <p:spPr>
          <a:xfrm>
            <a:off x="2" y="1152475"/>
            <a:ext cx="2941325" cy="2108875"/>
          </a:xfrm>
          <a:prstGeom prst="rect">
            <a:avLst/>
          </a:prstGeom>
          <a:noFill/>
          <a:ln>
            <a:noFill/>
          </a:ln>
        </p:spPr>
      </p:pic>
      <p:pic>
        <p:nvPicPr>
          <p:cNvPr id="222" name="Google Shape;222;p36"/>
          <p:cNvPicPr preferRelativeResize="0"/>
          <p:nvPr/>
        </p:nvPicPr>
        <p:blipFill>
          <a:blip r:embed="rId5">
            <a:alphaModFix/>
          </a:blip>
          <a:stretch>
            <a:fillRect/>
          </a:stretch>
        </p:blipFill>
        <p:spPr>
          <a:xfrm>
            <a:off x="6002251" y="1152475"/>
            <a:ext cx="2830050" cy="1859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latin typeface="Times New Roman"/>
                <a:ea typeface="Times New Roman"/>
                <a:cs typeface="Times New Roman"/>
                <a:sym typeface="Times New Roman"/>
              </a:rPr>
              <a:t>Radio Data Link</a:t>
            </a:r>
            <a:endParaRPr>
              <a:latin typeface="Times New Roman"/>
              <a:ea typeface="Times New Roman"/>
              <a:cs typeface="Times New Roman"/>
              <a:sym typeface="Times New Roman"/>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37"/>
          <p:cNvPicPr preferRelativeResize="0"/>
          <p:nvPr/>
        </p:nvPicPr>
        <p:blipFill>
          <a:blip r:embed="rId3">
            <a:alphaModFix/>
          </a:blip>
          <a:stretch>
            <a:fillRect/>
          </a:stretch>
        </p:blipFill>
        <p:spPr>
          <a:xfrm>
            <a:off x="311700" y="1152484"/>
            <a:ext cx="4046280" cy="3371900"/>
          </a:xfrm>
          <a:prstGeom prst="rect">
            <a:avLst/>
          </a:prstGeom>
          <a:noFill/>
          <a:ln>
            <a:noFill/>
          </a:ln>
        </p:spPr>
      </p:pic>
      <p:sp>
        <p:nvSpPr>
          <p:cNvPr id="230" name="Google Shape;230;p37"/>
          <p:cNvSpPr txBox="1"/>
          <p:nvPr/>
        </p:nvSpPr>
        <p:spPr>
          <a:xfrm>
            <a:off x="4497275" y="1358400"/>
            <a:ext cx="4207200" cy="1693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a:t>
            </a:r>
            <a:r>
              <a:rPr lang="en" sz="2800">
                <a:solidFill>
                  <a:schemeClr val="dk1"/>
                </a:solidFill>
                <a:latin typeface="Calibri"/>
                <a:ea typeface="Calibri"/>
                <a:cs typeface="Calibri"/>
                <a:sym typeface="Calibri"/>
              </a:rPr>
              <a:t>High-Power Long-Range Broadband for Radio communication with UAV</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237400"/>
            <a:ext cx="8520600" cy="68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latin typeface="Times New Roman"/>
                <a:ea typeface="Times New Roman"/>
                <a:cs typeface="Times New Roman"/>
                <a:sym typeface="Times New Roman"/>
              </a:rPr>
              <a:t>Video Processing System</a:t>
            </a:r>
            <a:endParaRPr>
              <a:latin typeface="Times New Roman"/>
              <a:ea typeface="Times New Roman"/>
              <a:cs typeface="Times New Roman"/>
              <a:sym typeface="Times New Roman"/>
            </a:endParaRPr>
          </a:p>
        </p:txBody>
      </p:sp>
      <p:sp>
        <p:nvSpPr>
          <p:cNvPr id="236" name="Google Shape;23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rgbClr val="000000"/>
                </a:solidFill>
              </a:rPr>
              <a:t>To give video in real time </a:t>
            </a:r>
            <a:endParaRPr b="1" sz="2000">
              <a:solidFill>
                <a:srgbClr val="000000"/>
              </a:solidFill>
            </a:endParaRPr>
          </a:p>
        </p:txBody>
      </p:sp>
      <p:pic>
        <p:nvPicPr>
          <p:cNvPr id="237" name="Google Shape;237;p38"/>
          <p:cNvPicPr preferRelativeResize="0"/>
          <p:nvPr/>
        </p:nvPicPr>
        <p:blipFill>
          <a:blip r:embed="rId3">
            <a:alphaModFix/>
          </a:blip>
          <a:stretch>
            <a:fillRect/>
          </a:stretch>
        </p:blipFill>
        <p:spPr>
          <a:xfrm>
            <a:off x="4797224" y="1152475"/>
            <a:ext cx="4035075" cy="3683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000">
                <a:highlight>
                  <a:srgbClr val="00FFFF"/>
                </a:highlight>
              </a:rPr>
              <a:t>Power management</a:t>
            </a:r>
            <a:endParaRPr>
              <a:highlight>
                <a:srgbClr val="00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0"/>
          <p:cNvPicPr preferRelativeResize="0"/>
          <p:nvPr/>
        </p:nvPicPr>
        <p:blipFill>
          <a:blip r:embed="rId3">
            <a:alphaModFix/>
          </a:blip>
          <a:stretch>
            <a:fillRect/>
          </a:stretch>
        </p:blipFill>
        <p:spPr>
          <a:xfrm>
            <a:off x="152400" y="152400"/>
            <a:ext cx="3263400" cy="3248900"/>
          </a:xfrm>
          <a:prstGeom prst="rect">
            <a:avLst/>
          </a:prstGeom>
          <a:noFill/>
          <a:ln>
            <a:noFill/>
          </a:ln>
        </p:spPr>
      </p:pic>
      <p:pic>
        <p:nvPicPr>
          <p:cNvPr id="248" name="Google Shape;248;p40"/>
          <p:cNvPicPr preferRelativeResize="0"/>
          <p:nvPr/>
        </p:nvPicPr>
        <p:blipFill>
          <a:blip r:embed="rId4">
            <a:alphaModFix/>
          </a:blip>
          <a:stretch>
            <a:fillRect/>
          </a:stretch>
        </p:blipFill>
        <p:spPr>
          <a:xfrm>
            <a:off x="3720600" y="1814775"/>
            <a:ext cx="5423401" cy="3328718"/>
          </a:xfrm>
          <a:prstGeom prst="rect">
            <a:avLst/>
          </a:prstGeom>
          <a:noFill/>
          <a:ln>
            <a:noFill/>
          </a:ln>
        </p:spPr>
      </p:pic>
      <p:sp>
        <p:nvSpPr>
          <p:cNvPr id="249" name="Google Shape;249;p40"/>
          <p:cNvSpPr txBox="1"/>
          <p:nvPr/>
        </p:nvSpPr>
        <p:spPr>
          <a:xfrm>
            <a:off x="3785100" y="487975"/>
            <a:ext cx="478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Used for small UAV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31875" y="145075"/>
            <a:ext cx="7979100" cy="7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0" y="218575"/>
            <a:ext cx="8832300" cy="492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202124"/>
                </a:solidFill>
                <a:highlight>
                  <a:srgbClr val="FFFFFF"/>
                </a:highlight>
              </a:rPr>
              <a:t>An unmanned aerial vehicle (UAV) is an aircraft that carries no human pilot or passengers. sometimes called “drones” .It can be fully or partially autonomous but are more often controlled remotely by a human pilot.</a:t>
            </a:r>
            <a:endParaRPr b="1" sz="2000">
              <a:solidFill>
                <a:srgbClr val="202124"/>
              </a:solidFill>
              <a:highlight>
                <a:srgbClr val="FFFFFF"/>
              </a:highlight>
            </a:endParaRPr>
          </a:p>
          <a:p>
            <a:pPr indent="0" lvl="0" marL="0" rtl="0" algn="l">
              <a:spcBef>
                <a:spcPts val="1200"/>
              </a:spcBef>
              <a:spcAft>
                <a:spcPts val="1200"/>
              </a:spcAft>
              <a:buNone/>
            </a:pPr>
            <a:r>
              <a:t/>
            </a:r>
            <a:endParaRPr sz="2000">
              <a:solidFill>
                <a:srgbClr val="202124"/>
              </a:solidFill>
              <a:highlight>
                <a:srgbClr val="FFFFFF"/>
              </a:highlight>
            </a:endParaRPr>
          </a:p>
        </p:txBody>
      </p:sp>
      <p:pic>
        <p:nvPicPr>
          <p:cNvPr id="68" name="Google Shape;68;p15"/>
          <p:cNvPicPr preferRelativeResize="0"/>
          <p:nvPr/>
        </p:nvPicPr>
        <p:blipFill>
          <a:blip r:embed="rId3">
            <a:alphaModFix/>
          </a:blip>
          <a:stretch>
            <a:fillRect/>
          </a:stretch>
        </p:blipFill>
        <p:spPr>
          <a:xfrm>
            <a:off x="131875" y="2297546"/>
            <a:ext cx="4186600" cy="2754000"/>
          </a:xfrm>
          <a:prstGeom prst="rect">
            <a:avLst/>
          </a:prstGeom>
          <a:noFill/>
          <a:ln>
            <a:noFill/>
          </a:ln>
        </p:spPr>
      </p:pic>
      <p:pic>
        <p:nvPicPr>
          <p:cNvPr id="69" name="Google Shape;69;p15"/>
          <p:cNvPicPr preferRelativeResize="0"/>
          <p:nvPr/>
        </p:nvPicPr>
        <p:blipFill>
          <a:blip r:embed="rId4">
            <a:alphaModFix/>
          </a:blip>
          <a:stretch>
            <a:fillRect/>
          </a:stretch>
        </p:blipFill>
        <p:spPr>
          <a:xfrm>
            <a:off x="4980076" y="2297550"/>
            <a:ext cx="3799449" cy="284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highlight>
                  <a:srgbClr val="0000FF"/>
                </a:highlight>
                <a:latin typeface="Times New Roman"/>
                <a:ea typeface="Times New Roman"/>
                <a:cs typeface="Times New Roman"/>
                <a:sym typeface="Times New Roman"/>
              </a:rPr>
              <a:t>UAV TYPES</a:t>
            </a:r>
            <a:endParaRPr>
              <a:solidFill>
                <a:srgbClr val="FFFFFF"/>
              </a:solidFill>
              <a:highlight>
                <a:srgbClr val="0000FF"/>
              </a:highlight>
              <a:latin typeface="Times New Roman"/>
              <a:ea typeface="Times New Roman"/>
              <a:cs typeface="Times New Roman"/>
              <a:sym typeface="Times New Roman"/>
            </a:endParaRPr>
          </a:p>
        </p:txBody>
      </p:sp>
      <p:sp>
        <p:nvSpPr>
          <p:cNvPr id="75" name="Google Shape;75;p16"/>
          <p:cNvSpPr txBox="1"/>
          <p:nvPr>
            <p:ph idx="1" type="body"/>
          </p:nvPr>
        </p:nvSpPr>
        <p:spPr>
          <a:xfrm>
            <a:off x="311700" y="1213350"/>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20000"/>
              </a:lnSpc>
              <a:spcBef>
                <a:spcPts val="0"/>
              </a:spcBef>
              <a:spcAft>
                <a:spcPts val="0"/>
              </a:spcAft>
              <a:buNone/>
            </a:pPr>
            <a:r>
              <a:rPr b="1" lang="en" sz="1600">
                <a:solidFill>
                  <a:srgbClr val="333333"/>
                </a:solidFill>
                <a:highlight>
                  <a:srgbClr val="FFFFFF"/>
                </a:highlight>
              </a:rPr>
              <a:t>1-MULTI-ROTOR</a:t>
            </a:r>
            <a:endParaRPr b="1" sz="1600">
              <a:solidFill>
                <a:srgbClr val="333333"/>
              </a:solidFill>
              <a:highlight>
                <a:srgbClr val="FFFFFF"/>
              </a:highlight>
            </a:endParaRPr>
          </a:p>
          <a:p>
            <a:pPr indent="0" lvl="0" marL="0" rtl="0" algn="l">
              <a:lnSpc>
                <a:spcPct val="120000"/>
              </a:lnSpc>
              <a:spcBef>
                <a:spcPts val="400"/>
              </a:spcBef>
              <a:spcAft>
                <a:spcPts val="0"/>
              </a:spcAft>
              <a:buNone/>
            </a:pPr>
            <a:r>
              <a:t/>
            </a:r>
            <a:endParaRPr b="1" sz="1300">
              <a:solidFill>
                <a:srgbClr val="333333"/>
              </a:solidFill>
              <a:highlight>
                <a:srgbClr val="FFFFFF"/>
              </a:highlight>
            </a:endParaRPr>
          </a:p>
          <a:p>
            <a:pPr indent="0" lvl="0" marL="0" rtl="0" algn="l">
              <a:lnSpc>
                <a:spcPct val="120000"/>
              </a:lnSpc>
              <a:spcBef>
                <a:spcPts val="400"/>
              </a:spcBef>
              <a:spcAft>
                <a:spcPts val="0"/>
              </a:spcAft>
              <a:buClr>
                <a:schemeClr val="dk1"/>
              </a:buClr>
              <a:buSzPts val="1100"/>
              <a:buFont typeface="Arial"/>
              <a:buNone/>
            </a:pPr>
            <a:r>
              <a:t/>
            </a:r>
            <a:endParaRPr b="1" sz="1300">
              <a:solidFill>
                <a:srgbClr val="333333"/>
              </a:solidFill>
              <a:highlight>
                <a:srgbClr val="FFFFFF"/>
              </a:highlight>
            </a:endParaRPr>
          </a:p>
          <a:p>
            <a:pPr indent="0" lvl="0" marL="0" rtl="0" algn="l">
              <a:spcBef>
                <a:spcPts val="40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20000"/>
              </a:lnSpc>
              <a:spcBef>
                <a:spcPts val="0"/>
              </a:spcBef>
              <a:spcAft>
                <a:spcPts val="0"/>
              </a:spcAft>
              <a:buNone/>
            </a:pPr>
            <a:r>
              <a:t/>
            </a:r>
            <a:endParaRPr b="1" sz="1300">
              <a:solidFill>
                <a:srgbClr val="333333"/>
              </a:solidFill>
              <a:highlight>
                <a:srgbClr val="FFFFFF"/>
              </a:highlight>
            </a:endParaRPr>
          </a:p>
          <a:p>
            <a:pPr indent="0" lvl="0" marL="0" rtl="0" algn="l">
              <a:lnSpc>
                <a:spcPct val="120000"/>
              </a:lnSpc>
              <a:spcBef>
                <a:spcPts val="400"/>
              </a:spcBef>
              <a:spcAft>
                <a:spcPts val="0"/>
              </a:spcAft>
              <a:buNone/>
            </a:pPr>
            <a:r>
              <a:t/>
            </a:r>
            <a:endParaRPr b="1" sz="1300">
              <a:solidFill>
                <a:srgbClr val="333333"/>
              </a:solidFill>
              <a:highlight>
                <a:srgbClr val="FFFFFF"/>
              </a:highlight>
            </a:endParaRPr>
          </a:p>
          <a:p>
            <a:pPr indent="0" lvl="0" marL="0" rtl="0" algn="l">
              <a:spcBef>
                <a:spcPts val="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
        <p:nvSpPr>
          <p:cNvPr id="76" name="Google Shape;76;p16"/>
          <p:cNvSpPr txBox="1"/>
          <p:nvPr/>
        </p:nvSpPr>
        <p:spPr>
          <a:xfrm>
            <a:off x="5367700" y="1213350"/>
            <a:ext cx="3204900" cy="731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 sz="1600">
                <a:solidFill>
                  <a:srgbClr val="333333"/>
                </a:solidFill>
                <a:highlight>
                  <a:srgbClr val="FFFFFF"/>
                </a:highlight>
              </a:rPr>
              <a:t>2-FIXED-WING</a:t>
            </a:r>
            <a:endParaRPr b="1" sz="1600">
              <a:solidFill>
                <a:srgbClr val="333333"/>
              </a:solidFill>
              <a:highlight>
                <a:srgbClr val="FFFFFF"/>
              </a:highlight>
            </a:endParaRPr>
          </a:p>
          <a:p>
            <a:pPr indent="0" lvl="0" marL="0" rtl="0" algn="l">
              <a:lnSpc>
                <a:spcPct val="120000"/>
              </a:lnSpc>
              <a:spcBef>
                <a:spcPts val="400"/>
              </a:spcBef>
              <a:spcAft>
                <a:spcPts val="400"/>
              </a:spcAft>
              <a:buClr>
                <a:schemeClr val="dk1"/>
              </a:buClr>
              <a:buSzPts val="1100"/>
              <a:buFont typeface="Arial"/>
              <a:buNone/>
            </a:pPr>
            <a:r>
              <a:t/>
            </a:r>
            <a:endParaRPr b="1" sz="1300">
              <a:solidFill>
                <a:srgbClr val="333333"/>
              </a:solidFill>
              <a:highlight>
                <a:srgbClr val="FFFFFF"/>
              </a:highlight>
            </a:endParaRPr>
          </a:p>
        </p:txBody>
      </p:sp>
      <p:sp>
        <p:nvSpPr>
          <p:cNvPr id="77" name="Google Shape;77;p16"/>
          <p:cNvSpPr txBox="1"/>
          <p:nvPr/>
        </p:nvSpPr>
        <p:spPr>
          <a:xfrm>
            <a:off x="5802950" y="3444875"/>
            <a:ext cx="258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8" name="Google Shape;78;p16"/>
          <p:cNvPicPr preferRelativeResize="0"/>
          <p:nvPr/>
        </p:nvPicPr>
        <p:blipFill>
          <a:blip r:embed="rId3">
            <a:alphaModFix/>
          </a:blip>
          <a:stretch>
            <a:fillRect/>
          </a:stretch>
        </p:blipFill>
        <p:spPr>
          <a:xfrm>
            <a:off x="219375" y="1980729"/>
            <a:ext cx="3677325" cy="2463800"/>
          </a:xfrm>
          <a:prstGeom prst="rect">
            <a:avLst/>
          </a:prstGeom>
          <a:noFill/>
          <a:ln>
            <a:noFill/>
          </a:ln>
        </p:spPr>
      </p:pic>
      <p:pic>
        <p:nvPicPr>
          <p:cNvPr id="79" name="Google Shape;79;p16"/>
          <p:cNvPicPr preferRelativeResize="0"/>
          <p:nvPr/>
        </p:nvPicPr>
        <p:blipFill>
          <a:blip r:embed="rId4">
            <a:alphaModFix/>
          </a:blip>
          <a:stretch>
            <a:fillRect/>
          </a:stretch>
        </p:blipFill>
        <p:spPr>
          <a:xfrm>
            <a:off x="4572005" y="1980725"/>
            <a:ext cx="4228725" cy="212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FFFFFF"/>
                </a:solidFill>
                <a:highlight>
                  <a:srgbClr val="0000FF"/>
                </a:highlight>
                <a:latin typeface="Times New Roman"/>
                <a:ea typeface="Times New Roman"/>
                <a:cs typeface="Times New Roman"/>
                <a:sym typeface="Times New Roman"/>
              </a:rPr>
              <a:t>UAV TYPES</a:t>
            </a:r>
            <a:endParaRPr>
              <a:solidFill>
                <a:srgbClr val="FFFFFF"/>
              </a:solidFill>
              <a:highlight>
                <a:srgbClr val="0000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72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3-</a:t>
            </a:r>
            <a:r>
              <a:rPr b="1" lang="en" sz="1400">
                <a:solidFill>
                  <a:srgbClr val="333333"/>
                </a:solidFill>
                <a:highlight>
                  <a:srgbClr val="FFFFFF"/>
                </a:highlight>
              </a:rPr>
              <a:t>SINGLE-ROTOR HELICOPTER</a:t>
            </a:r>
            <a:endParaRPr b="1" sz="1400">
              <a:solidFill>
                <a:srgbClr val="333333"/>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311700" y="2058513"/>
            <a:ext cx="3810000" cy="2714625"/>
          </a:xfrm>
          <a:prstGeom prst="rect">
            <a:avLst/>
          </a:prstGeom>
          <a:noFill/>
          <a:ln>
            <a:noFill/>
          </a:ln>
        </p:spPr>
      </p:pic>
      <p:sp>
        <p:nvSpPr>
          <p:cNvPr id="87" name="Google Shape;87;p17"/>
          <p:cNvSpPr txBox="1"/>
          <p:nvPr/>
        </p:nvSpPr>
        <p:spPr>
          <a:xfrm>
            <a:off x="5644650" y="1266100"/>
            <a:ext cx="2993700" cy="84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4-</a:t>
            </a:r>
            <a:r>
              <a:rPr b="1" lang="en" sz="1500">
                <a:solidFill>
                  <a:srgbClr val="333333"/>
                </a:solidFill>
                <a:highlight>
                  <a:srgbClr val="FFFFFF"/>
                </a:highlight>
              </a:rPr>
              <a:t>FIXED-WING HYBRID VTOL</a:t>
            </a:r>
            <a:endParaRPr b="1" sz="1500">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pic>
        <p:nvPicPr>
          <p:cNvPr id="88" name="Google Shape;88;p17"/>
          <p:cNvPicPr preferRelativeResize="0"/>
          <p:nvPr/>
        </p:nvPicPr>
        <p:blipFill>
          <a:blip r:embed="rId4">
            <a:alphaModFix/>
          </a:blip>
          <a:stretch>
            <a:fillRect/>
          </a:stretch>
        </p:blipFill>
        <p:spPr>
          <a:xfrm>
            <a:off x="5022300" y="2129963"/>
            <a:ext cx="3810000"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105500" y="-1450725"/>
            <a:ext cx="8581800" cy="386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solidFill>
                  <a:srgbClr val="222222"/>
                </a:solidFill>
                <a:highlight>
                  <a:srgbClr val="00FFFF"/>
                </a:highlight>
              </a:rPr>
              <a:t>PHYSICAL DESIGN</a:t>
            </a:r>
            <a:endParaRPr>
              <a:highlight>
                <a:srgbClr val="00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478"/>
              <a:buFont typeface="Arial"/>
              <a:buNone/>
            </a:pPr>
            <a:r>
              <a:rPr b="1" lang="en" sz="2366">
                <a:solidFill>
                  <a:srgbClr val="FFFFFF"/>
                </a:solidFill>
                <a:highlight>
                  <a:srgbClr val="0000FF"/>
                </a:highlight>
                <a:latin typeface="Times New Roman"/>
                <a:ea typeface="Times New Roman"/>
                <a:cs typeface="Times New Roman"/>
                <a:sym typeface="Times New Roman"/>
              </a:rPr>
              <a:t>M</a:t>
            </a:r>
            <a:r>
              <a:rPr b="1" lang="en" sz="2366">
                <a:solidFill>
                  <a:srgbClr val="FFFFFF"/>
                </a:solidFill>
                <a:highlight>
                  <a:srgbClr val="0000FF"/>
                </a:highlight>
                <a:latin typeface="Times New Roman"/>
                <a:ea typeface="Times New Roman"/>
                <a:cs typeface="Times New Roman"/>
                <a:sym typeface="Times New Roman"/>
              </a:rPr>
              <a:t>ain Components:</a:t>
            </a:r>
            <a:endParaRPr sz="3466">
              <a:solidFill>
                <a:srgbClr val="FFFFFF"/>
              </a:solidFill>
              <a:highlight>
                <a:srgbClr val="0000FF"/>
              </a:highlight>
              <a:latin typeface="Times New Roman"/>
              <a:ea typeface="Times New Roman"/>
              <a:cs typeface="Times New Roman"/>
              <a:sym typeface="Times New Roman"/>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02124"/>
                </a:solidFill>
                <a:highlight>
                  <a:srgbClr val="FFFFFF"/>
                </a:highlight>
                <a:latin typeface="Times New Roman"/>
                <a:ea typeface="Times New Roman"/>
                <a:cs typeface="Times New Roman"/>
                <a:sym typeface="Times New Roman"/>
              </a:rPr>
              <a:t>The main components of a UAV can be divided into three main categories: </a:t>
            </a:r>
            <a:endParaRPr b="1" sz="1600">
              <a:solidFill>
                <a:srgbClr val="202124"/>
              </a:solidFill>
              <a:highlight>
                <a:srgbClr val="FFFFFF"/>
              </a:highlight>
              <a:latin typeface="Times New Roman"/>
              <a:ea typeface="Times New Roman"/>
              <a:cs typeface="Times New Roman"/>
              <a:sym typeface="Times New Roman"/>
            </a:endParaRPr>
          </a:p>
          <a:p>
            <a:pPr indent="-330200" lvl="0" marL="457200" rtl="0" algn="l">
              <a:spcBef>
                <a:spcPts val="1200"/>
              </a:spcBef>
              <a:spcAft>
                <a:spcPts val="0"/>
              </a:spcAft>
              <a:buClr>
                <a:srgbClr val="202124"/>
              </a:buClr>
              <a:buSzPts val="1600"/>
              <a:buFont typeface="Times New Roman"/>
              <a:buAutoNum type="arabicParenR"/>
            </a:pPr>
            <a:r>
              <a:rPr b="1" lang="en" sz="1600">
                <a:solidFill>
                  <a:srgbClr val="202124"/>
                </a:solidFill>
                <a:highlight>
                  <a:srgbClr val="FFFFFF"/>
                </a:highlight>
                <a:latin typeface="Times New Roman"/>
                <a:ea typeface="Times New Roman"/>
                <a:cs typeface="Times New Roman"/>
                <a:sym typeface="Times New Roman"/>
              </a:rPr>
              <a:t>The aerial platform, which includes the airframe, the navigation system, the power system, and the payload.</a:t>
            </a:r>
            <a:endParaRPr b="1" sz="1600">
              <a:solidFill>
                <a:srgbClr val="202124"/>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b="1" sz="1600">
              <a:solidFill>
                <a:srgbClr val="202124"/>
              </a:solidFill>
              <a:highlight>
                <a:srgbClr val="FFFFFF"/>
              </a:highlight>
              <a:latin typeface="Times New Roman"/>
              <a:ea typeface="Times New Roman"/>
              <a:cs typeface="Times New Roman"/>
              <a:sym typeface="Times New Roman"/>
            </a:endParaRPr>
          </a:p>
          <a:p>
            <a:pPr indent="-330200" lvl="0" marL="457200" rtl="0" algn="l">
              <a:spcBef>
                <a:spcPts val="1200"/>
              </a:spcBef>
              <a:spcAft>
                <a:spcPts val="0"/>
              </a:spcAft>
              <a:buClr>
                <a:srgbClr val="202124"/>
              </a:buClr>
              <a:buSzPts val="1600"/>
              <a:buFont typeface="Times New Roman"/>
              <a:buAutoNum type="arabicParenR"/>
            </a:pPr>
            <a:r>
              <a:rPr b="1" lang="en" sz="1600">
                <a:solidFill>
                  <a:srgbClr val="202124"/>
                </a:solidFill>
                <a:highlight>
                  <a:srgbClr val="FFFFFF"/>
                </a:highlight>
                <a:latin typeface="Times New Roman"/>
                <a:ea typeface="Times New Roman"/>
                <a:cs typeface="Times New Roman"/>
                <a:sym typeface="Times New Roman"/>
              </a:rPr>
              <a:t>The ground control station (GCS), which allows the human control from a remote emplacement.</a:t>
            </a:r>
            <a:endParaRPr b="1" sz="1600">
              <a:solidFill>
                <a:srgbClr val="202124"/>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rPr b="1" lang="en" sz="1600">
                <a:solidFill>
                  <a:srgbClr val="202124"/>
                </a:solidFill>
                <a:highlight>
                  <a:srgbClr val="FFFFFF"/>
                </a:highlight>
                <a:latin typeface="Times New Roman"/>
                <a:ea typeface="Times New Roman"/>
                <a:cs typeface="Times New Roman"/>
                <a:sym typeface="Times New Roman"/>
              </a:rPr>
              <a:t> </a:t>
            </a:r>
            <a:endParaRPr b="1" sz="1600">
              <a:solidFill>
                <a:srgbClr val="202124"/>
              </a:solidFill>
              <a:highlight>
                <a:srgbClr val="FFFFFF"/>
              </a:highlight>
              <a:latin typeface="Times New Roman"/>
              <a:ea typeface="Times New Roman"/>
              <a:cs typeface="Times New Roman"/>
              <a:sym typeface="Times New Roman"/>
            </a:endParaRPr>
          </a:p>
          <a:p>
            <a:pPr indent="-330200" lvl="0" marL="457200" rtl="0" algn="l">
              <a:spcBef>
                <a:spcPts val="1200"/>
              </a:spcBef>
              <a:spcAft>
                <a:spcPts val="0"/>
              </a:spcAft>
              <a:buClr>
                <a:srgbClr val="202124"/>
              </a:buClr>
              <a:buSzPts val="1600"/>
              <a:buAutoNum type="arabicParenR"/>
            </a:pPr>
            <a:r>
              <a:rPr b="1" lang="en" sz="1600">
                <a:solidFill>
                  <a:srgbClr val="202124"/>
                </a:solidFill>
                <a:highlight>
                  <a:srgbClr val="FFFFFF"/>
                </a:highlight>
                <a:latin typeface="Times New Roman"/>
                <a:ea typeface="Times New Roman"/>
                <a:cs typeface="Times New Roman"/>
                <a:sym typeface="Times New Roman"/>
              </a:rPr>
              <a:t>The communication system,</a:t>
            </a:r>
            <a:r>
              <a:rPr b="1" lang="en" sz="1600">
                <a:solidFill>
                  <a:srgbClr val="333333"/>
                </a:solidFill>
                <a:highlight>
                  <a:srgbClr val="FCFCFC"/>
                </a:highlight>
                <a:latin typeface="Times New Roman"/>
                <a:ea typeface="Times New Roman"/>
                <a:cs typeface="Times New Roman"/>
                <a:sym typeface="Times New Roman"/>
              </a:rPr>
              <a:t>, which supports the communication between the other two components.</a:t>
            </a:r>
            <a:endParaRPr b="1"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1226525" y="50"/>
            <a:ext cx="7061350" cy="498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1366775" y="176000"/>
            <a:ext cx="6730949" cy="456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