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35fca9f2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35fca9f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5fca9f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5fca9f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a3d4bb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5a3d4bb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3559800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3559800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d73ac01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d73ac01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73ac01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73ac01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a3d4bb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a3d4bb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5a3d4bb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5a3d4bb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d73ac01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d73ac01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5a3d4bb3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5a3d4bb3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35a1fec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35a1fec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3559800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3559800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a3d4bb3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a3d4bb3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a3d4bb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a3d4bb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a3d4bb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a3d4bb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5a3d4bb3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5a3d4bb3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3559800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3559800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5a3d4bb3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5a3d4bb3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5a3d4bb3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5a3d4bb3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5a3d4bb3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5a3d4bb3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5a3d4bb3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5a3d4bb3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3559800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3559800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a3d4bb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a3d4bb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5598002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559800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35a1fec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35a1fec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35fca9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35fca9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35fca9f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35fca9f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3559800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3559800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eepspace.jpl.nasa.gov/ds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mars.nasa.gov/mars2020/mission/instruments/superca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MARS ROVER</a:t>
            </a:r>
            <a:endParaRPr>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txBox="1"/>
          <p:nvPr/>
        </p:nvSpPr>
        <p:spPr>
          <a:xfrm>
            <a:off x="65950" y="4404950"/>
            <a:ext cx="18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By 1523889</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2672"/>
              <a:buFont typeface="Arial"/>
              <a:buNone/>
            </a:pPr>
            <a:r>
              <a:rPr lang="en" sz="2577">
                <a:solidFill>
                  <a:schemeClr val="lt1"/>
                </a:solidFill>
                <a:highlight>
                  <a:srgbClr val="BF9000"/>
                </a:highlight>
                <a:latin typeface="Times New Roman"/>
                <a:ea typeface="Times New Roman"/>
                <a:cs typeface="Times New Roman"/>
                <a:sym typeface="Times New Roman"/>
              </a:rPr>
              <a:t>Differential Rocker Boogie Mechanism</a:t>
            </a:r>
            <a:endParaRPr sz="3577">
              <a:solidFill>
                <a:schemeClr val="lt1"/>
              </a:solidFill>
              <a:highlight>
                <a:srgbClr val="BF9000"/>
              </a:highlight>
              <a:latin typeface="Times New Roman"/>
              <a:ea typeface="Times New Roman"/>
              <a:cs typeface="Times New Roman"/>
              <a:sym typeface="Times New Roman"/>
            </a:endParaRPr>
          </a:p>
        </p:txBody>
      </p:sp>
      <p:sp>
        <p:nvSpPr>
          <p:cNvPr id="115" name="Google Shape;115;p22"/>
          <p:cNvSpPr txBox="1"/>
          <p:nvPr>
            <p:ph idx="1" type="body"/>
          </p:nvPr>
        </p:nvSpPr>
        <p:spPr>
          <a:xfrm>
            <a:off x="158250" y="1226525"/>
            <a:ext cx="8985900" cy="37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2379025" y="3024731"/>
            <a:ext cx="3283850" cy="1960500"/>
          </a:xfrm>
          <a:prstGeom prst="rect">
            <a:avLst/>
          </a:prstGeom>
          <a:noFill/>
          <a:ln>
            <a:noFill/>
          </a:ln>
        </p:spPr>
      </p:pic>
      <p:sp>
        <p:nvSpPr>
          <p:cNvPr id="117" name="Google Shape;117;p22"/>
          <p:cNvSpPr txBox="1"/>
          <p:nvPr/>
        </p:nvSpPr>
        <p:spPr>
          <a:xfrm>
            <a:off x="299175" y="1346275"/>
            <a:ext cx="8844900" cy="224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solidFill>
                  <a:schemeClr val="dk1"/>
                </a:solidFill>
              </a:rPr>
              <a:t>The rockers are attached either side of the rover with the body through a differential. One end of the rocker is attached to a wheel and the other is pivoted to the bogie.</a:t>
            </a:r>
            <a:endParaRPr sz="1300">
              <a:solidFill>
                <a:schemeClr val="dk1"/>
              </a:solidFill>
            </a:endParaRPr>
          </a:p>
          <a:p>
            <a:pPr indent="0" lvl="0" marL="457200" rtl="0" algn="l">
              <a:lnSpc>
                <a:spcPct val="115000"/>
              </a:lnSpc>
              <a:spcBef>
                <a:spcPts val="0"/>
              </a:spcBef>
              <a:spcAft>
                <a:spcPts val="0"/>
              </a:spcAft>
              <a:buNone/>
            </a:pPr>
            <a:r>
              <a:rPr lang="en" sz="1300">
                <a:solidFill>
                  <a:schemeClr val="dk1"/>
                </a:solidFill>
              </a:rPr>
              <a:t>​</a:t>
            </a:r>
            <a:endParaRPr sz="1300">
              <a:solidFill>
                <a:schemeClr val="dk1"/>
              </a:solidFill>
            </a:endParaRPr>
          </a:p>
          <a:p>
            <a:pPr indent="0" lvl="0" marL="457200" rtl="0" algn="l">
              <a:lnSpc>
                <a:spcPct val="115000"/>
              </a:lnSpc>
              <a:spcBef>
                <a:spcPts val="0"/>
              </a:spcBef>
              <a:spcAft>
                <a:spcPts val="0"/>
              </a:spcAft>
              <a:buNone/>
            </a:pPr>
            <a:r>
              <a:rPr lang="en" sz="1300">
                <a:solidFill>
                  <a:schemeClr val="dk1"/>
                </a:solidFill>
              </a:rPr>
              <a:t>Based on the center of mass, the Perseverance rover can withstand a tilt of at least 45 degrees in any direction without overturning.</a:t>
            </a:r>
            <a:endParaRPr sz="1300">
              <a:solidFill>
                <a:schemeClr val="dk1"/>
              </a:solidFill>
            </a:endParaRPr>
          </a:p>
          <a:p>
            <a:pPr indent="0" lvl="0" marL="457200" rtl="0" algn="l">
              <a:lnSpc>
                <a:spcPct val="115000"/>
              </a:lnSpc>
              <a:spcBef>
                <a:spcPts val="0"/>
              </a:spcBef>
              <a:spcAft>
                <a:spcPts val="0"/>
              </a:spcAft>
              <a:buNone/>
            </a:pPr>
            <a:r>
              <a:rPr lang="en" sz="1300">
                <a:solidFill>
                  <a:schemeClr val="dk1"/>
                </a:solidFill>
              </a:rPr>
              <a:t>​</a:t>
            </a:r>
            <a:endParaRPr sz="1300">
              <a:solidFill>
                <a:schemeClr val="dk1"/>
              </a:solidFill>
            </a:endParaRPr>
          </a:p>
          <a:p>
            <a:pPr indent="0" lvl="0" marL="457200" rtl="0" algn="l">
              <a:lnSpc>
                <a:spcPct val="115000"/>
              </a:lnSpc>
              <a:spcBef>
                <a:spcPts val="0"/>
              </a:spcBef>
              <a:spcAft>
                <a:spcPts val="0"/>
              </a:spcAft>
              <a:buNone/>
            </a:pPr>
            <a:r>
              <a:rPr lang="en" sz="1300">
                <a:solidFill>
                  <a:schemeClr val="dk1"/>
                </a:solidFill>
              </a:rPr>
              <a:t>The differential link allows the rover go through different obstacles on either side at the same time in a stable way.​</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The Mars  Rover Wheels and Legs</a:t>
            </a:r>
            <a:endParaRPr sz="1800">
              <a:latin typeface="Times New Roman"/>
              <a:ea typeface="Times New Roman"/>
              <a:cs typeface="Times New Roman"/>
              <a:sym typeface="Times New Roman"/>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368150" y="1017725"/>
            <a:ext cx="8407700" cy="380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184650" y="1152475"/>
            <a:ext cx="8647800" cy="39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311700" y="328600"/>
            <a:ext cx="7882725" cy="4759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529850"/>
            <a:ext cx="8520600" cy="1462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solidFill>
                  <a:schemeClr val="lt1"/>
                </a:solidFill>
                <a:highlight>
                  <a:srgbClr val="BF9000"/>
                </a:highlight>
              </a:rPr>
              <a:t>Navigation system (sensors &amp;</a:t>
            </a:r>
            <a:endParaRPr>
              <a:solidFill>
                <a:schemeClr val="lt1"/>
              </a:solidFill>
              <a:highlight>
                <a:srgbClr val="BF9000"/>
              </a:highlight>
            </a:endParaRPr>
          </a:p>
          <a:p>
            <a:pPr indent="0" lvl="0" marL="0" rtl="0" algn="ctr">
              <a:spcBef>
                <a:spcPts val="0"/>
              </a:spcBef>
              <a:spcAft>
                <a:spcPts val="0"/>
              </a:spcAft>
              <a:buClr>
                <a:schemeClr val="dk1"/>
              </a:buClr>
              <a:buSzPct val="30555"/>
              <a:buFont typeface="Arial"/>
              <a:buNone/>
            </a:pPr>
            <a:r>
              <a:rPr lang="en">
                <a:solidFill>
                  <a:schemeClr val="lt1"/>
                </a:solidFill>
                <a:highlight>
                  <a:srgbClr val="BF9000"/>
                </a:highlight>
              </a:rPr>
              <a:t>control</a:t>
            </a:r>
            <a:endParaRPr>
              <a:solidFill>
                <a:schemeClr val="lt1"/>
              </a:solidFill>
              <a:highlight>
                <a:srgbClr val="BF9000"/>
              </a:highlight>
            </a:endParaRPr>
          </a:p>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891263" y="152400"/>
            <a:ext cx="7361474"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BF9000"/>
                </a:highlight>
              </a:rPr>
              <a:t>Camera </a:t>
            </a:r>
            <a:endParaRPr>
              <a:solidFill>
                <a:schemeClr val="lt1"/>
              </a:solidFill>
              <a:highlight>
                <a:srgbClr val="BF9000"/>
              </a:highlight>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50">
                <a:solidFill>
                  <a:schemeClr val="dk1"/>
                </a:solidFill>
                <a:latin typeface="Roboto"/>
                <a:ea typeface="Roboto"/>
                <a:cs typeface="Roboto"/>
                <a:sym typeface="Roboto"/>
              </a:rPr>
              <a:t>The Mars rover has total of 23 cameras (engineering cameras 9,</a:t>
            </a:r>
            <a:r>
              <a:rPr lang="en" sz="1650">
                <a:solidFill>
                  <a:schemeClr val="dk1"/>
                </a:solidFill>
                <a:latin typeface="Roboto"/>
                <a:ea typeface="Roboto"/>
                <a:cs typeface="Roboto"/>
                <a:sym typeface="Roboto"/>
              </a:rPr>
              <a:t>science cameras 7 and landing cameras 7</a:t>
            </a:r>
            <a:r>
              <a:rPr lang="en" sz="1650">
                <a:solidFill>
                  <a:schemeClr val="dk1"/>
                </a:solidFill>
                <a:latin typeface="Roboto"/>
                <a:ea typeface="Roboto"/>
                <a:cs typeface="Roboto"/>
                <a:sym typeface="Roboto"/>
              </a:rPr>
              <a:t> )</a:t>
            </a:r>
            <a:endParaRPr sz="1650">
              <a:solidFill>
                <a:schemeClr val="dk1"/>
              </a:solidFill>
              <a:latin typeface="Roboto"/>
              <a:ea typeface="Roboto"/>
              <a:cs typeface="Roboto"/>
              <a:sym typeface="Roboto"/>
            </a:endParaRPr>
          </a:p>
          <a:p>
            <a:pPr indent="0" lvl="0" marL="0" rtl="0" algn="l">
              <a:spcBef>
                <a:spcPts val="1200"/>
              </a:spcBef>
              <a:spcAft>
                <a:spcPts val="0"/>
              </a:spcAft>
              <a:buNone/>
            </a:pPr>
            <a:r>
              <a:t/>
            </a:r>
            <a:endParaRPr sz="165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650">
                <a:solidFill>
                  <a:schemeClr val="dk1"/>
                </a:solidFill>
                <a:latin typeface="Roboto"/>
                <a:ea typeface="Roboto"/>
                <a:cs typeface="Roboto"/>
                <a:sym typeface="Roboto"/>
              </a:rPr>
              <a:t>Takes color images and color video footage of the Martian terrain.</a:t>
            </a:r>
            <a:endParaRPr sz="165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650">
                <a:solidFill>
                  <a:schemeClr val="dk1"/>
                </a:solidFill>
                <a:latin typeface="Roboto"/>
                <a:ea typeface="Roboto"/>
                <a:cs typeface="Roboto"/>
                <a:sym typeface="Roboto"/>
              </a:rPr>
              <a:t>Mounted about human-eye height.</a:t>
            </a:r>
            <a:endParaRPr sz="165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650">
                <a:solidFill>
                  <a:schemeClr val="dk1"/>
                </a:solidFill>
                <a:latin typeface="Roboto"/>
                <a:ea typeface="Roboto"/>
                <a:cs typeface="Roboto"/>
                <a:sym typeface="Roboto"/>
              </a:rPr>
              <a:t>Similar to that of consumer digital cameras; 2 megapixels.</a:t>
            </a:r>
            <a:endParaRPr sz="165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650">
                <a:solidFill>
                  <a:schemeClr val="dk1"/>
                </a:solidFill>
                <a:latin typeface="Roboto"/>
                <a:ea typeface="Roboto"/>
                <a:cs typeface="Roboto"/>
                <a:sym typeface="Roboto"/>
              </a:rPr>
              <a:t>1600 X 1200 pixels.</a:t>
            </a:r>
            <a:endParaRPr sz="165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650">
                <a:solidFill>
                  <a:schemeClr val="dk1"/>
                </a:solidFill>
                <a:latin typeface="Roboto"/>
                <a:ea typeface="Roboto"/>
                <a:cs typeface="Roboto"/>
                <a:sym typeface="Roboto"/>
              </a:rPr>
              <a:t>8 Gigabyte memory allows several hours of HD video</a:t>
            </a:r>
            <a:endParaRPr sz="1650">
              <a:solidFill>
                <a:schemeClr val="dk1"/>
              </a:solidFill>
              <a:latin typeface="Roboto"/>
              <a:ea typeface="Roboto"/>
              <a:cs typeface="Roboto"/>
              <a:sym typeface="Roboto"/>
            </a:endParaRPr>
          </a:p>
          <a:p>
            <a:pPr indent="0" lvl="0" marL="0" rtl="0" algn="l">
              <a:spcBef>
                <a:spcPts val="1200"/>
              </a:spcBef>
              <a:spcAft>
                <a:spcPts val="1200"/>
              </a:spcAft>
              <a:buNone/>
            </a:pPr>
            <a:r>
              <a:rPr lang="en" sz="1650">
                <a:solidFill>
                  <a:schemeClr val="dk1"/>
                </a:solidFill>
                <a:latin typeface="Roboto"/>
                <a:ea typeface="Roboto"/>
                <a:cs typeface="Roboto"/>
                <a:sym typeface="Roboto"/>
              </a:rPr>
              <a:t> </a:t>
            </a:r>
            <a:endParaRPr sz="165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103550"/>
            <a:ext cx="8520600" cy="586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990"/>
              <a:buFont typeface="Arial"/>
              <a:buNone/>
            </a:pPr>
            <a:r>
              <a:rPr b="1" lang="en" sz="1570">
                <a:solidFill>
                  <a:schemeClr val="lt1"/>
                </a:solidFill>
                <a:highlight>
                  <a:srgbClr val="BF9000"/>
                </a:highlight>
                <a:latin typeface="Times New Roman"/>
                <a:ea typeface="Times New Roman"/>
                <a:cs typeface="Times New Roman"/>
                <a:sym typeface="Times New Roman"/>
              </a:rPr>
              <a:t>Entry, Descent, and Landing Cameras</a:t>
            </a:r>
            <a:endParaRPr b="1" sz="1570">
              <a:solidFill>
                <a:schemeClr val="lt1"/>
              </a:solidFill>
              <a:highlight>
                <a:srgbClr val="BF9000"/>
              </a:highlight>
              <a:latin typeface="Times New Roman"/>
              <a:ea typeface="Times New Roman"/>
              <a:cs typeface="Times New Roman"/>
              <a:sym typeface="Times New Roman"/>
            </a:endParaRPr>
          </a:p>
          <a:p>
            <a:pPr indent="0" lvl="0" marL="0" rtl="0" algn="l">
              <a:spcBef>
                <a:spcPts val="700"/>
              </a:spcBef>
              <a:spcAft>
                <a:spcPts val="0"/>
              </a:spcAft>
              <a:buSzPts val="990"/>
              <a:buNone/>
            </a:pPr>
            <a:r>
              <a:t/>
            </a:r>
            <a:endParaRPr sz="2520"/>
          </a:p>
        </p:txBody>
      </p:sp>
      <p:sp>
        <p:nvSpPr>
          <p:cNvPr id="153" name="Google Shape;153;p28"/>
          <p:cNvSpPr txBox="1"/>
          <p:nvPr>
            <p:ph idx="1" type="body"/>
          </p:nvPr>
        </p:nvSpPr>
        <p:spPr>
          <a:xfrm>
            <a:off x="126575" y="690350"/>
            <a:ext cx="8705700" cy="43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1584325" y="690350"/>
            <a:ext cx="5862300" cy="429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990"/>
              <a:buFont typeface="Arial"/>
              <a:buNone/>
            </a:pPr>
            <a:r>
              <a:rPr b="1" lang="en" sz="1570">
                <a:solidFill>
                  <a:schemeClr val="lt1"/>
                </a:solidFill>
                <a:highlight>
                  <a:srgbClr val="BF9000"/>
                </a:highlight>
                <a:latin typeface="Times New Roman"/>
                <a:ea typeface="Times New Roman"/>
                <a:cs typeface="Times New Roman"/>
                <a:sym typeface="Times New Roman"/>
              </a:rPr>
              <a:t>Engineering Cameras for Driving</a:t>
            </a:r>
            <a:endParaRPr b="1" sz="1570">
              <a:solidFill>
                <a:schemeClr val="lt1"/>
              </a:solidFill>
              <a:highlight>
                <a:srgbClr val="BF9000"/>
              </a:highlight>
              <a:latin typeface="Times New Roman"/>
              <a:ea typeface="Times New Roman"/>
              <a:cs typeface="Times New Roman"/>
              <a:sym typeface="Times New Roman"/>
            </a:endParaRPr>
          </a:p>
          <a:p>
            <a:pPr indent="0" lvl="0" marL="0" rtl="0" algn="l">
              <a:spcBef>
                <a:spcPts val="700"/>
              </a:spcBef>
              <a:spcAft>
                <a:spcPts val="0"/>
              </a:spcAft>
              <a:buSzPts val="990"/>
              <a:buNone/>
            </a:pPr>
            <a:r>
              <a:t/>
            </a:r>
            <a:endParaRPr sz="2520"/>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9"/>
          <p:cNvPicPr preferRelativeResize="0"/>
          <p:nvPr/>
        </p:nvPicPr>
        <p:blipFill>
          <a:blip r:embed="rId3">
            <a:alphaModFix/>
          </a:blip>
          <a:stretch>
            <a:fillRect/>
          </a:stretch>
        </p:blipFill>
        <p:spPr>
          <a:xfrm>
            <a:off x="632713" y="1248664"/>
            <a:ext cx="7878574" cy="3224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solidFill>
                  <a:schemeClr val="lt1"/>
                </a:solidFill>
                <a:highlight>
                  <a:srgbClr val="BF9000"/>
                </a:highlight>
              </a:rPr>
              <a:t>Data Transmission </a:t>
            </a:r>
            <a:endParaRPr>
              <a:solidFill>
                <a:schemeClr val="lt1"/>
              </a:solidFill>
              <a:highlight>
                <a:srgbClr val="BF90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65950" y="445025"/>
            <a:ext cx="876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40">
                <a:solidFill>
                  <a:schemeClr val="lt1"/>
                </a:solidFill>
                <a:highlight>
                  <a:srgbClr val="BF9000"/>
                </a:highlight>
                <a:latin typeface="Times New Roman"/>
                <a:ea typeface="Times New Roman"/>
                <a:cs typeface="Times New Roman"/>
                <a:sym typeface="Times New Roman"/>
              </a:rPr>
              <a:t>Data Transmission </a:t>
            </a:r>
            <a:endParaRPr sz="2540">
              <a:solidFill>
                <a:schemeClr val="lt1"/>
              </a:solidFill>
              <a:highlight>
                <a:srgbClr val="BF9000"/>
              </a:highlight>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72" name="Google Shape;172;p31"/>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The Rover has three antennas which are Ultra-High Frequency, High-Gain, and Low-Gain Antenna. They are the “voice” and “ears” of the Rover.</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UHF communicates with the Earth through NASA’s Mars orbiters using high-frequency waves around 400MHz. The orbiters then use their much larger antennas and transmitters to relay that data on the long-distance link back to Earth.</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73" name="Google Shape;173;p31"/>
          <p:cNvPicPr preferRelativeResize="0"/>
          <p:nvPr/>
        </p:nvPicPr>
        <p:blipFill>
          <a:blip r:embed="rId3">
            <a:alphaModFix/>
          </a:blip>
          <a:stretch>
            <a:fillRect/>
          </a:stretch>
        </p:blipFill>
        <p:spPr>
          <a:xfrm>
            <a:off x="5755675" y="2738598"/>
            <a:ext cx="3388325" cy="2404900"/>
          </a:xfrm>
          <a:prstGeom prst="rect">
            <a:avLst/>
          </a:prstGeom>
          <a:noFill/>
          <a:ln>
            <a:noFill/>
          </a:ln>
        </p:spPr>
      </p:pic>
      <p:sp>
        <p:nvSpPr>
          <p:cNvPr id="174" name="Google Shape;174;p31"/>
          <p:cNvSpPr txBox="1"/>
          <p:nvPr/>
        </p:nvSpPr>
        <p:spPr>
          <a:xfrm>
            <a:off x="184100" y="3129825"/>
            <a:ext cx="5154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differential link allows the rover go through different obstacles on either side at the same time in a stable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Activities like taking photographs, driving, and driving the instruments are all controlled by commands sent to the rover from the flight team on Earth in a command sequence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highlight>
                  <a:srgbClr val="BF9000"/>
                </a:highlight>
              </a:rPr>
              <a:t>INTRODUCTION </a:t>
            </a:r>
            <a:r>
              <a:rPr lang="en" sz="2000">
                <a:solidFill>
                  <a:schemeClr val="lt1"/>
                </a:solidFill>
                <a:highlight>
                  <a:srgbClr val="BF9000"/>
                </a:highlight>
              </a:rPr>
              <a:t>History of (NASA)</a:t>
            </a:r>
            <a:endParaRPr sz="2000">
              <a:solidFill>
                <a:schemeClr val="lt1"/>
              </a:solidFill>
              <a:highlight>
                <a:srgbClr val="BF9000"/>
              </a:highlight>
            </a:endParaRPr>
          </a:p>
        </p:txBody>
      </p:sp>
      <p:sp>
        <p:nvSpPr>
          <p:cNvPr id="62" name="Google Shape;62;p14"/>
          <p:cNvSpPr txBox="1"/>
          <p:nvPr>
            <p:ph idx="1" type="body"/>
          </p:nvPr>
        </p:nvSpPr>
        <p:spPr>
          <a:xfrm>
            <a:off x="311700" y="1140975"/>
            <a:ext cx="8520600" cy="4002600"/>
          </a:xfrm>
          <a:prstGeom prst="rect">
            <a:avLst/>
          </a:prstGeom>
        </p:spPr>
        <p:txBody>
          <a:bodyPr anchorCtr="0" anchor="t" bIns="91425" lIns="91425" spcFirstLastPara="1" rIns="91425" wrap="square" tIns="91425">
            <a:normAutofit fontScale="32500"/>
          </a:bodyPr>
          <a:lstStyle/>
          <a:p>
            <a:pPr indent="-380285" lvl="0" marL="457200" rtl="0" algn="l">
              <a:spcBef>
                <a:spcPts val="0"/>
              </a:spcBef>
              <a:spcAft>
                <a:spcPts val="0"/>
              </a:spcAft>
              <a:buClr>
                <a:srgbClr val="000000"/>
              </a:buClr>
              <a:buSzPct val="100000"/>
              <a:buFont typeface="Times New Roman"/>
              <a:buChar char="●"/>
            </a:pPr>
            <a:r>
              <a:rPr lang="en" sz="7350">
                <a:solidFill>
                  <a:srgbClr val="000000"/>
                </a:solidFill>
                <a:latin typeface="Times New Roman"/>
                <a:ea typeface="Times New Roman"/>
                <a:cs typeface="Times New Roman"/>
                <a:sym typeface="Times New Roman"/>
              </a:rPr>
              <a:t>1997 First Nasa Mars rover SoJourner land on mars to take picture and </a:t>
            </a:r>
            <a:r>
              <a:rPr lang="en" sz="7350">
                <a:solidFill>
                  <a:srgbClr val="000000"/>
                </a:solidFill>
                <a:latin typeface="Times New Roman"/>
                <a:ea typeface="Times New Roman"/>
                <a:cs typeface="Times New Roman"/>
                <a:sym typeface="Times New Roman"/>
              </a:rPr>
              <a:t>atmosphere</a:t>
            </a:r>
            <a:r>
              <a:rPr lang="en" sz="7350">
                <a:solidFill>
                  <a:srgbClr val="000000"/>
                </a:solidFill>
                <a:latin typeface="Times New Roman"/>
                <a:ea typeface="Times New Roman"/>
                <a:cs typeface="Times New Roman"/>
                <a:sym typeface="Times New Roman"/>
              </a:rPr>
              <a:t>(together with PathFinder )</a:t>
            </a:r>
            <a:endParaRPr sz="7350">
              <a:solidFill>
                <a:srgbClr val="000000"/>
              </a:solidFill>
              <a:latin typeface="Times New Roman"/>
              <a:ea typeface="Times New Roman"/>
              <a:cs typeface="Times New Roman"/>
              <a:sym typeface="Times New Roman"/>
            </a:endParaRPr>
          </a:p>
          <a:p>
            <a:pPr indent="-380285" lvl="0" marL="457200" rtl="0" algn="l">
              <a:spcBef>
                <a:spcPts val="0"/>
              </a:spcBef>
              <a:spcAft>
                <a:spcPts val="0"/>
              </a:spcAft>
              <a:buClr>
                <a:srgbClr val="000000"/>
              </a:buClr>
              <a:buSzPct val="100000"/>
              <a:buFont typeface="Times New Roman"/>
              <a:buChar char="●"/>
            </a:pPr>
            <a:r>
              <a:rPr lang="en" sz="7350">
                <a:solidFill>
                  <a:srgbClr val="000000"/>
                </a:solidFill>
                <a:latin typeface="Times New Roman"/>
                <a:ea typeface="Times New Roman"/>
                <a:cs typeface="Times New Roman"/>
                <a:sym typeface="Times New Roman"/>
              </a:rPr>
              <a:t>2004 </a:t>
            </a:r>
            <a:r>
              <a:rPr lang="en" sz="7350">
                <a:solidFill>
                  <a:srgbClr val="000000"/>
                </a:solidFill>
                <a:latin typeface="Times New Roman"/>
                <a:ea typeface="Times New Roman"/>
                <a:cs typeface="Times New Roman"/>
                <a:sym typeface="Times New Roman"/>
              </a:rPr>
              <a:t>Spirit</a:t>
            </a:r>
            <a:r>
              <a:rPr lang="en" sz="7350">
                <a:solidFill>
                  <a:srgbClr val="000000"/>
                </a:solidFill>
                <a:latin typeface="Times New Roman"/>
                <a:ea typeface="Times New Roman"/>
                <a:cs typeface="Times New Roman"/>
                <a:sym typeface="Times New Roman"/>
              </a:rPr>
              <a:t> &amp; </a:t>
            </a:r>
            <a:r>
              <a:rPr lang="en" sz="7350">
                <a:solidFill>
                  <a:srgbClr val="000000"/>
                </a:solidFill>
                <a:latin typeface="Times New Roman"/>
                <a:ea typeface="Times New Roman"/>
                <a:cs typeface="Times New Roman"/>
                <a:sym typeface="Times New Roman"/>
              </a:rPr>
              <a:t>Opportunity</a:t>
            </a:r>
            <a:r>
              <a:rPr lang="en" sz="7350">
                <a:solidFill>
                  <a:srgbClr val="000000"/>
                </a:solidFill>
                <a:latin typeface="Times New Roman"/>
                <a:ea typeface="Times New Roman"/>
                <a:cs typeface="Times New Roman"/>
                <a:sym typeface="Times New Roman"/>
              </a:rPr>
              <a:t> rover land (size of golf cart) send to understand mars land</a:t>
            </a:r>
            <a:endParaRPr sz="7350">
              <a:solidFill>
                <a:srgbClr val="000000"/>
              </a:solidFill>
              <a:latin typeface="Times New Roman"/>
              <a:ea typeface="Times New Roman"/>
              <a:cs typeface="Times New Roman"/>
              <a:sym typeface="Times New Roman"/>
            </a:endParaRPr>
          </a:p>
          <a:p>
            <a:pPr indent="-380285" lvl="0" marL="457200" rtl="0" algn="l">
              <a:spcBef>
                <a:spcPts val="0"/>
              </a:spcBef>
              <a:spcAft>
                <a:spcPts val="0"/>
              </a:spcAft>
              <a:buClr>
                <a:srgbClr val="000000"/>
              </a:buClr>
              <a:buSzPct val="100000"/>
              <a:buFont typeface="Times New Roman"/>
              <a:buChar char="●"/>
            </a:pPr>
            <a:r>
              <a:rPr lang="en" sz="7350">
                <a:solidFill>
                  <a:srgbClr val="000000"/>
                </a:solidFill>
                <a:latin typeface="Times New Roman"/>
                <a:ea typeface="Times New Roman"/>
                <a:cs typeface="Times New Roman"/>
                <a:sym typeface="Times New Roman"/>
              </a:rPr>
              <a:t>2012 </a:t>
            </a:r>
            <a:r>
              <a:rPr lang="en" sz="7350">
                <a:solidFill>
                  <a:srgbClr val="000000"/>
                </a:solidFill>
                <a:latin typeface="Times New Roman"/>
                <a:ea typeface="Times New Roman"/>
                <a:cs typeface="Times New Roman"/>
                <a:sym typeface="Times New Roman"/>
              </a:rPr>
              <a:t>Curiosity</a:t>
            </a:r>
            <a:r>
              <a:rPr lang="en" sz="7350">
                <a:solidFill>
                  <a:srgbClr val="000000"/>
                </a:solidFill>
                <a:latin typeface="Times New Roman"/>
                <a:ea typeface="Times New Roman"/>
                <a:cs typeface="Times New Roman"/>
                <a:sym typeface="Times New Roman"/>
              </a:rPr>
              <a:t> </a:t>
            </a:r>
            <a:r>
              <a:rPr lang="en" sz="7350">
                <a:solidFill>
                  <a:srgbClr val="000000"/>
                </a:solidFill>
                <a:latin typeface="Times New Roman"/>
                <a:ea typeface="Times New Roman"/>
                <a:cs typeface="Times New Roman"/>
                <a:sym typeface="Times New Roman"/>
              </a:rPr>
              <a:t>Launched</a:t>
            </a:r>
            <a:r>
              <a:rPr lang="en" sz="7350">
                <a:solidFill>
                  <a:srgbClr val="000000"/>
                </a:solidFill>
                <a:latin typeface="Times New Roman"/>
                <a:ea typeface="Times New Roman"/>
                <a:cs typeface="Times New Roman"/>
                <a:sym typeface="Times New Roman"/>
              </a:rPr>
              <a:t> (size of mini cooper)more </a:t>
            </a:r>
            <a:r>
              <a:rPr lang="en" sz="7350">
                <a:solidFill>
                  <a:srgbClr val="000000"/>
                </a:solidFill>
                <a:latin typeface="Times New Roman"/>
                <a:ea typeface="Times New Roman"/>
                <a:cs typeface="Times New Roman"/>
                <a:sym typeface="Times New Roman"/>
              </a:rPr>
              <a:t>advanced</a:t>
            </a:r>
            <a:r>
              <a:rPr lang="en" sz="7350">
                <a:solidFill>
                  <a:srgbClr val="000000"/>
                </a:solidFill>
                <a:latin typeface="Times New Roman"/>
                <a:ea typeface="Times New Roman"/>
                <a:cs typeface="Times New Roman"/>
                <a:sym typeface="Times New Roman"/>
              </a:rPr>
              <a:t> </a:t>
            </a:r>
            <a:r>
              <a:rPr lang="en" sz="7350">
                <a:solidFill>
                  <a:srgbClr val="000000"/>
                </a:solidFill>
                <a:latin typeface="Times New Roman"/>
                <a:ea typeface="Times New Roman"/>
                <a:cs typeface="Times New Roman"/>
                <a:sym typeface="Times New Roman"/>
              </a:rPr>
              <a:t>search </a:t>
            </a:r>
            <a:r>
              <a:rPr lang="en" sz="7350">
                <a:solidFill>
                  <a:srgbClr val="000000"/>
                </a:solidFill>
                <a:latin typeface="Times New Roman"/>
                <a:ea typeface="Times New Roman"/>
                <a:cs typeface="Times New Roman"/>
                <a:sym typeface="Times New Roman"/>
              </a:rPr>
              <a:t>for life</a:t>
            </a:r>
            <a:endParaRPr sz="7350">
              <a:solidFill>
                <a:srgbClr val="000000"/>
              </a:solidFill>
              <a:latin typeface="Times New Roman"/>
              <a:ea typeface="Times New Roman"/>
              <a:cs typeface="Times New Roman"/>
              <a:sym typeface="Times New Roman"/>
            </a:endParaRPr>
          </a:p>
          <a:p>
            <a:pPr indent="-380285" lvl="0" marL="457200" rtl="0" algn="l">
              <a:spcBef>
                <a:spcPts val="0"/>
              </a:spcBef>
              <a:spcAft>
                <a:spcPts val="0"/>
              </a:spcAft>
              <a:buClr>
                <a:srgbClr val="000000"/>
              </a:buClr>
              <a:buSzPct val="100000"/>
              <a:buFont typeface="Times New Roman"/>
              <a:buChar char="●"/>
            </a:pPr>
            <a:r>
              <a:rPr lang="en" sz="7350">
                <a:solidFill>
                  <a:srgbClr val="000000"/>
                </a:solidFill>
                <a:latin typeface="Times New Roman"/>
                <a:ea typeface="Times New Roman"/>
                <a:cs typeface="Times New Roman"/>
                <a:sym typeface="Times New Roman"/>
              </a:rPr>
              <a:t>2020 perseverance same as </a:t>
            </a:r>
            <a:r>
              <a:rPr lang="en" sz="7350">
                <a:solidFill>
                  <a:srgbClr val="000000"/>
                </a:solidFill>
                <a:latin typeface="Times New Roman"/>
                <a:ea typeface="Times New Roman"/>
                <a:cs typeface="Times New Roman"/>
                <a:sym typeface="Times New Roman"/>
              </a:rPr>
              <a:t>curiosity</a:t>
            </a:r>
            <a:r>
              <a:rPr lang="en" sz="7350">
                <a:solidFill>
                  <a:srgbClr val="000000"/>
                </a:solidFill>
                <a:latin typeface="Times New Roman"/>
                <a:ea typeface="Times New Roman"/>
                <a:cs typeface="Times New Roman"/>
                <a:sym typeface="Times New Roman"/>
              </a:rPr>
              <a:t> but many other advance sensors and also driller together with ingenuity </a:t>
            </a:r>
            <a:r>
              <a:rPr lang="en" sz="7350">
                <a:solidFill>
                  <a:srgbClr val="000000"/>
                </a:solidFill>
                <a:latin typeface="Times New Roman"/>
                <a:ea typeface="Times New Roman"/>
                <a:cs typeface="Times New Roman"/>
                <a:sym typeface="Times New Roman"/>
              </a:rPr>
              <a:t>helicopter</a:t>
            </a:r>
            <a:endParaRPr sz="735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rgbClr val="BF9000"/>
                </a:highlight>
              </a:rPr>
              <a:t>Data Collection</a:t>
            </a:r>
            <a:endParaRPr>
              <a:solidFill>
                <a:schemeClr val="lt1"/>
              </a:solidFill>
              <a:highlight>
                <a:srgbClr val="BF90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chemeClr val="lt1"/>
                </a:solidFill>
                <a:highlight>
                  <a:srgbClr val="BF9000"/>
                </a:highlight>
                <a:latin typeface="Montserrat"/>
                <a:ea typeface="Montserrat"/>
                <a:cs typeface="Montserrat"/>
                <a:sym typeface="Montserrat"/>
              </a:rPr>
              <a:t>Rover Antennas</a:t>
            </a:r>
            <a:endParaRPr sz="2300">
              <a:solidFill>
                <a:schemeClr val="lt1"/>
              </a:solidFill>
              <a:highlight>
                <a:srgbClr val="BF9000"/>
              </a:highlight>
              <a:latin typeface="Montserrat"/>
              <a:ea typeface="Montserrat"/>
              <a:cs typeface="Montserrat"/>
              <a:sym typeface="Montserrat"/>
            </a:endParaRPr>
          </a:p>
          <a:p>
            <a:pPr indent="0" lvl="0" marL="0" rtl="0" algn="l">
              <a:spcBef>
                <a:spcPts val="1200"/>
              </a:spcBef>
              <a:spcAft>
                <a:spcPts val="0"/>
              </a:spcAft>
              <a:buNone/>
            </a:pPr>
            <a:r>
              <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000000"/>
                </a:solidFill>
                <a:highlight>
                  <a:srgbClr val="FFFFFF"/>
                </a:highlight>
                <a:latin typeface="Montserrat"/>
                <a:ea typeface="Montserrat"/>
                <a:cs typeface="Montserrat"/>
                <a:sym typeface="Montserrat"/>
              </a:rPr>
              <a:t>The rover has both a low-gain and high-gain antenna that serve as both its "voice" and its "ears". They are located on the rover equipment deck.</a:t>
            </a:r>
            <a:endParaRPr sz="145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n" sz="1450">
                <a:solidFill>
                  <a:srgbClr val="000000"/>
                </a:solidFill>
                <a:highlight>
                  <a:srgbClr val="FFFFFF"/>
                </a:highlight>
                <a:latin typeface="Montserrat"/>
                <a:ea typeface="Montserrat"/>
                <a:cs typeface="Montserrat"/>
                <a:sym typeface="Montserrat"/>
              </a:rPr>
              <a:t>The low-gain antenna sends and receives information in every direction; that is, it is "omni-directional." The antenna transmits radio waves at a low rate to the </a:t>
            </a:r>
            <a:r>
              <a:rPr lang="en" sz="1450">
                <a:solidFill>
                  <a:srgbClr val="000000"/>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Deep Space Network</a:t>
            </a:r>
            <a:r>
              <a:rPr lang="en" sz="1450">
                <a:solidFill>
                  <a:srgbClr val="000000"/>
                </a:solidFill>
                <a:highlight>
                  <a:srgbClr val="FFFFFF"/>
                </a:highlight>
                <a:latin typeface="Montserrat"/>
                <a:ea typeface="Montserrat"/>
                <a:cs typeface="Montserrat"/>
                <a:sym typeface="Montserrat"/>
              </a:rPr>
              <a:t> (DSN) antennas on Earth.</a:t>
            </a:r>
            <a:endParaRPr sz="145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rPr lang="en" sz="1450">
                <a:solidFill>
                  <a:srgbClr val="000000"/>
                </a:solidFill>
                <a:highlight>
                  <a:srgbClr val="FFFFFF"/>
                </a:highlight>
                <a:latin typeface="Montserrat"/>
                <a:ea typeface="Montserrat"/>
                <a:cs typeface="Montserrat"/>
                <a:sym typeface="Montserrat"/>
              </a:rPr>
              <a:t>The high-gain antenna can send a "beam" of information in a specific direction and it is steerable, so the antenna can move to point itself directly to any antenna on Earth.</a:t>
            </a:r>
            <a:endParaRPr sz="1450">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900">
                <a:solidFill>
                  <a:schemeClr val="lt1"/>
                </a:solidFill>
                <a:highlight>
                  <a:srgbClr val="BF9000"/>
                </a:highlight>
                <a:latin typeface="Times New Roman"/>
                <a:ea typeface="Times New Roman"/>
                <a:cs typeface="Times New Roman"/>
                <a:sym typeface="Times New Roman"/>
              </a:rPr>
              <a:t>The low and high-gain antenna</a:t>
            </a:r>
            <a:endParaRPr sz="1900">
              <a:solidFill>
                <a:schemeClr val="lt1"/>
              </a:solidFill>
              <a:highlight>
                <a:srgbClr val="BF9000"/>
              </a:highlight>
              <a:latin typeface="Times New Roman"/>
              <a:ea typeface="Times New Roman"/>
              <a:cs typeface="Times New Roman"/>
              <a:sym typeface="Times New Roman"/>
            </a:endParaRPr>
          </a:p>
        </p:txBody>
      </p:sp>
      <p:sp>
        <p:nvSpPr>
          <p:cNvPr id="191" name="Google Shape;191;p34"/>
          <p:cNvSpPr txBox="1"/>
          <p:nvPr>
            <p:ph idx="1" type="body"/>
          </p:nvPr>
        </p:nvSpPr>
        <p:spPr>
          <a:xfrm>
            <a:off x="0" y="1244525"/>
            <a:ext cx="9067200" cy="395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4"/>
          <p:cNvPicPr preferRelativeResize="0"/>
          <p:nvPr/>
        </p:nvPicPr>
        <p:blipFill>
          <a:blip r:embed="rId3">
            <a:alphaModFix/>
          </a:blip>
          <a:stretch>
            <a:fillRect/>
          </a:stretch>
        </p:blipFill>
        <p:spPr>
          <a:xfrm>
            <a:off x="1352973" y="1152475"/>
            <a:ext cx="5379600" cy="385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chemeClr val="lt1"/>
                </a:solidFill>
                <a:highlight>
                  <a:srgbClr val="BF9000"/>
                </a:highlight>
                <a:latin typeface="Montserrat"/>
                <a:ea typeface="Montserrat"/>
                <a:cs typeface="Montserrat"/>
                <a:sym typeface="Montserrat"/>
              </a:rPr>
              <a:t>Microphones on the Perseverance Rover</a:t>
            </a:r>
            <a:endParaRPr sz="2300">
              <a:solidFill>
                <a:schemeClr val="lt1"/>
              </a:solidFill>
              <a:highlight>
                <a:srgbClr val="BF9000"/>
              </a:highlight>
              <a:latin typeface="Montserrat"/>
              <a:ea typeface="Montserrat"/>
              <a:cs typeface="Montserrat"/>
              <a:sym typeface="Montserrat"/>
            </a:endParaRPr>
          </a:p>
          <a:p>
            <a:pPr indent="0" lvl="0" marL="0" rtl="0" algn="l">
              <a:spcBef>
                <a:spcPts val="230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700"/>
              </a:spcBef>
              <a:spcAft>
                <a:spcPts val="0"/>
              </a:spcAft>
              <a:buClr>
                <a:schemeClr val="dk1"/>
              </a:buClr>
              <a:buSzPts val="1100"/>
              <a:buFont typeface="Arial"/>
              <a:buNone/>
            </a:pPr>
            <a:r>
              <a:rPr b="1" lang="en" sz="1300">
                <a:solidFill>
                  <a:srgbClr val="222222"/>
                </a:solidFill>
                <a:latin typeface="Times New Roman"/>
                <a:ea typeface="Times New Roman"/>
                <a:cs typeface="Times New Roman"/>
                <a:sym typeface="Times New Roman"/>
              </a:rPr>
              <a:t>Recording the Sounds on Mars</a:t>
            </a:r>
            <a:endParaRPr b="1" sz="1300">
              <a:solidFill>
                <a:srgbClr val="222222"/>
              </a:solidFill>
              <a:latin typeface="Times New Roman"/>
              <a:ea typeface="Times New Roman"/>
              <a:cs typeface="Times New Roman"/>
              <a:sym typeface="Times New Roman"/>
            </a:endParaRPr>
          </a:p>
          <a:p>
            <a:pPr indent="0" lvl="0" marL="0" rtl="0" algn="l">
              <a:spcBef>
                <a:spcPts val="700"/>
              </a:spcBef>
              <a:spcAft>
                <a:spcPts val="0"/>
              </a:spcAft>
              <a:buNone/>
            </a:pPr>
            <a:r>
              <a:rPr lang="en" sz="1450">
                <a:solidFill>
                  <a:srgbClr val="222222"/>
                </a:solidFill>
                <a:highlight>
                  <a:srgbClr val="FFFFFF"/>
                </a:highlight>
                <a:latin typeface="Montserrat"/>
                <a:ea typeface="Montserrat"/>
                <a:cs typeface="Montserrat"/>
                <a:sym typeface="Montserrat"/>
              </a:rPr>
              <a:t>Engineers have equipped Perseverance to be a good listener. It has Entry Descent and Landing (EDL) microphones that will record the sounds of landing. SuperCam's toolkit also consists of a microphone that will help study Mars rocks and soil. We may even be able to hear the sounds of the rover it</a:t>
            </a:r>
            <a:r>
              <a:rPr lang="en" sz="1450">
                <a:solidFill>
                  <a:srgbClr val="222222"/>
                </a:solidFill>
                <a:highlight>
                  <a:srgbClr val="FFFFFF"/>
                </a:highlight>
                <a:latin typeface="Montserrat"/>
                <a:ea typeface="Montserrat"/>
                <a:cs typeface="Montserrat"/>
                <a:sym typeface="Montserrat"/>
              </a:rPr>
              <a:t>self.</a:t>
            </a:r>
            <a:endParaRPr sz="145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600">
                <a:solidFill>
                  <a:srgbClr val="222222"/>
                </a:solidFill>
                <a:latin typeface="Times New Roman"/>
                <a:ea typeface="Times New Roman"/>
                <a:cs typeface="Times New Roman"/>
                <a:sym typeface="Times New Roman"/>
              </a:rPr>
              <a:t>Microphone on SuperCam</a:t>
            </a:r>
            <a:endParaRPr b="1" sz="1600">
              <a:solidFill>
                <a:srgbClr val="222222"/>
              </a:solidFill>
              <a:latin typeface="Times New Roman"/>
              <a:ea typeface="Times New Roman"/>
              <a:cs typeface="Times New Roman"/>
              <a:sym typeface="Times New Roman"/>
            </a:endParaRPr>
          </a:p>
          <a:p>
            <a:pPr indent="0" lvl="0" marL="0" rtl="0" algn="l">
              <a:spcBef>
                <a:spcPts val="900"/>
              </a:spcBef>
              <a:spcAft>
                <a:spcPts val="1200"/>
              </a:spcAft>
              <a:buNone/>
            </a:pPr>
            <a:r>
              <a:rPr lang="en" sz="1450">
                <a:solidFill>
                  <a:srgbClr val="4A97E1"/>
                </a:solidFill>
                <a:uFill>
                  <a:noFill/>
                </a:uFill>
                <a:latin typeface="Montserrat"/>
                <a:ea typeface="Montserrat"/>
                <a:cs typeface="Montserrat"/>
                <a:sym typeface="Montserrat"/>
                <a:hlinkClick r:id="rId3">
                  <a:extLst>
                    <a:ext uri="{A12FA001-AC4F-418D-AE19-62706E023703}">
                      <ahyp:hlinkClr val="tx"/>
                    </a:ext>
                  </a:extLst>
                </a:hlinkClick>
              </a:rPr>
              <a:t>SuperCam</a:t>
            </a:r>
            <a:r>
              <a:rPr lang="en" sz="1450">
                <a:solidFill>
                  <a:srgbClr val="222222"/>
                </a:solidFill>
                <a:highlight>
                  <a:srgbClr val="FFFFFF"/>
                </a:highlight>
                <a:latin typeface="Montserrat"/>
                <a:ea typeface="Montserrat"/>
                <a:cs typeface="Montserrat"/>
                <a:sym typeface="Montserrat"/>
              </a:rPr>
              <a:t> identifies minerals and rock compositions, and it seeks organic compounds that could be related to past life on Mars. It has a laser that can zap and study areas on a rock as small as the period at the end of this sentence. All from about 20 feet, or 7 meters away. Its camera and spectrometers then examine the rock's chemistry. </a:t>
            </a:r>
            <a:endParaRPr sz="145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152400" y="152400"/>
            <a:ext cx="8839200" cy="42053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rgbClr val="BF9000"/>
                </a:highlight>
              </a:rPr>
              <a:t>Power management</a:t>
            </a:r>
            <a:endParaRPr>
              <a:solidFill>
                <a:schemeClr val="lt1"/>
              </a:solidFill>
              <a:highlight>
                <a:srgbClr val="BF90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8"/>
          <p:cNvPicPr preferRelativeResize="0"/>
          <p:nvPr/>
        </p:nvPicPr>
        <p:blipFill>
          <a:blip r:embed="rId3">
            <a:alphaModFix/>
          </a:blip>
          <a:stretch>
            <a:fillRect/>
          </a:stretch>
        </p:blipFill>
        <p:spPr>
          <a:xfrm>
            <a:off x="2269650" y="162950"/>
            <a:ext cx="4300700" cy="481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BF9000"/>
                </a:highlight>
              </a:rPr>
              <a:t>Power source -Electrical Power</a:t>
            </a:r>
            <a:endParaRPr>
              <a:solidFill>
                <a:schemeClr val="lt1"/>
              </a:solidFill>
              <a:highlight>
                <a:srgbClr val="BF9000"/>
              </a:highlight>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450">
                <a:solidFill>
                  <a:srgbClr val="222222"/>
                </a:solidFill>
                <a:highlight>
                  <a:srgbClr val="FFFFFF"/>
                </a:highlight>
                <a:latin typeface="Montserrat"/>
                <a:ea typeface="Montserrat"/>
                <a:cs typeface="Montserrat"/>
                <a:sym typeface="Montserrat"/>
              </a:rPr>
              <a:t>The Perseverance rover requires electrical power to operate.</a:t>
            </a:r>
            <a:endParaRPr sz="1450">
              <a:solidFill>
                <a:srgbClr val="222222"/>
              </a:solidFill>
              <a:highlight>
                <a:srgbClr val="FFFFFF"/>
              </a:highlight>
              <a:latin typeface="Montserrat"/>
              <a:ea typeface="Montserrat"/>
              <a:cs typeface="Montserrat"/>
              <a:sym typeface="Montserrat"/>
            </a:endParaRPr>
          </a:p>
          <a:p>
            <a:pPr indent="0" lvl="0" marL="0" rtl="0" algn="l">
              <a:spcBef>
                <a:spcPts val="1400"/>
              </a:spcBef>
              <a:spcAft>
                <a:spcPts val="0"/>
              </a:spcAft>
              <a:buClr>
                <a:schemeClr val="dk1"/>
              </a:buClr>
              <a:buSzPts val="1100"/>
              <a:buFont typeface="Arial"/>
              <a:buNone/>
            </a:pPr>
            <a:r>
              <a:rPr lang="en" sz="1450">
                <a:solidFill>
                  <a:srgbClr val="222222"/>
                </a:solidFill>
                <a:latin typeface="Montserrat"/>
                <a:ea typeface="Montserrat"/>
                <a:cs typeface="Montserrat"/>
                <a:sym typeface="Montserrat"/>
              </a:rPr>
              <a:t>Without power, the rover cannot move, use its science instruments, or communicate with Earth.</a:t>
            </a:r>
            <a:endParaRPr sz="1450">
              <a:solidFill>
                <a:srgbClr val="222222"/>
              </a:solidFill>
              <a:latin typeface="Montserrat"/>
              <a:ea typeface="Montserrat"/>
              <a:cs typeface="Montserrat"/>
              <a:sym typeface="Montserrat"/>
            </a:endParaRPr>
          </a:p>
          <a:p>
            <a:pPr indent="0" lvl="0" marL="0" rtl="0" algn="l">
              <a:spcBef>
                <a:spcPts val="1400"/>
              </a:spcBef>
              <a:spcAft>
                <a:spcPts val="0"/>
              </a:spcAft>
              <a:buClr>
                <a:schemeClr val="dk1"/>
              </a:buClr>
              <a:buSzPts val="1100"/>
              <a:buFont typeface="Arial"/>
              <a:buNone/>
            </a:pPr>
            <a:r>
              <a:rPr lang="en" sz="1450">
                <a:solidFill>
                  <a:srgbClr val="222222"/>
                </a:solidFill>
                <a:latin typeface="Montserrat"/>
                <a:ea typeface="Montserrat"/>
                <a:cs typeface="Montserrat"/>
                <a:sym typeface="Montserrat"/>
              </a:rPr>
              <a:t>Perseverance carries a radioisotope power system. This power system produces a dependable flow of electricity using the heat of plutonium's radioactive decay as its "fuel."</a:t>
            </a:r>
            <a:endParaRPr sz="1450">
              <a:solidFill>
                <a:srgbClr val="222222"/>
              </a:solidFill>
              <a:latin typeface="Montserrat"/>
              <a:ea typeface="Montserrat"/>
              <a:cs typeface="Montserrat"/>
              <a:sym typeface="Montserrat"/>
            </a:endParaRPr>
          </a:p>
          <a:p>
            <a:pPr indent="0" lvl="0" marL="0" rtl="0" algn="l">
              <a:spcBef>
                <a:spcPts val="1400"/>
              </a:spcBef>
              <a:spcAft>
                <a:spcPts val="0"/>
              </a:spcAft>
              <a:buClr>
                <a:schemeClr val="dk1"/>
              </a:buClr>
              <a:buSzPts val="1100"/>
              <a:buFont typeface="Arial"/>
              <a:buNone/>
            </a:pPr>
            <a:r>
              <a:rPr lang="en" sz="1450">
                <a:solidFill>
                  <a:srgbClr val="222222"/>
                </a:solidFill>
                <a:latin typeface="Montserrat"/>
                <a:ea typeface="Montserrat"/>
                <a:cs typeface="Montserrat"/>
                <a:sym typeface="Montserrat"/>
              </a:rPr>
              <a:t>The power source is called a "Multi-Mission Radioisotope Thermoelectric Generator" or MMRTG for short. The MMRTG converts heat from the natural radioactive decay of plutonium into electricity. This power system charges the rover's two primary batteries. The heat from the MMRTG is also used to keep the rover's tools and systems at their correct operating temperatures.</a:t>
            </a:r>
            <a:endParaRPr sz="1450">
              <a:solidFill>
                <a:srgbClr val="222222"/>
              </a:solidFill>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0"/>
          <p:cNvPicPr preferRelativeResize="0"/>
          <p:nvPr/>
        </p:nvPicPr>
        <p:blipFill>
          <a:blip r:embed="rId3">
            <a:alphaModFix/>
          </a:blip>
          <a:stretch>
            <a:fillRect/>
          </a:stretch>
        </p:blipFill>
        <p:spPr>
          <a:xfrm>
            <a:off x="1349100" y="145038"/>
            <a:ext cx="6348899" cy="48534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rgbClr val="BF9000"/>
                </a:highlight>
              </a:rPr>
              <a:t>Thank you </a:t>
            </a:r>
            <a:endParaRPr>
              <a:solidFill>
                <a:schemeClr val="lt1"/>
              </a:solidFill>
              <a:highlight>
                <a:srgbClr val="BF9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rgbClr val="BF9000"/>
                </a:highlight>
              </a:rPr>
              <a:t>PHYSICAL DESIGN</a:t>
            </a:r>
            <a:endParaRPr>
              <a:solidFill>
                <a:schemeClr val="lt1"/>
              </a:solidFill>
              <a:highlight>
                <a:srgbClr val="BF9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72600"/>
            <a:ext cx="8520600" cy="6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Specs</a:t>
            </a:r>
            <a:endParaRPr/>
          </a:p>
        </p:txBody>
      </p:sp>
      <p:sp>
        <p:nvSpPr>
          <p:cNvPr id="73" name="Google Shape;73;p16"/>
          <p:cNvSpPr txBox="1"/>
          <p:nvPr>
            <p:ph idx="1" type="body"/>
          </p:nvPr>
        </p:nvSpPr>
        <p:spPr>
          <a:xfrm>
            <a:off x="0" y="782500"/>
            <a:ext cx="8832300" cy="43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222222"/>
                </a:solidFill>
                <a:highlight>
                  <a:srgbClr val="FFFFFF"/>
                </a:highlight>
                <a:latin typeface="Montserrat"/>
                <a:ea typeface="Montserrat"/>
                <a:cs typeface="Montserrat"/>
                <a:sym typeface="Montserrat"/>
              </a:rPr>
              <a:t>The Perseverance rover's body is called the warm electronics box, or "WEB" for short. Like a car body, the rover body is a strong, outer layer that protects the rover's computer and electronics (which are basically the equivalent of the rover's brains and heart). The rover body thus keeps the rover's vital organs protected and temperature-controlled.</a:t>
            </a:r>
            <a:endParaRPr sz="145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sz="1450">
              <a:solidFill>
                <a:srgbClr val="222222"/>
              </a:solidFill>
              <a:highlight>
                <a:srgbClr val="FFFFFF"/>
              </a:highlight>
              <a:latin typeface="Montserrat"/>
              <a:ea typeface="Montserrat"/>
              <a:cs typeface="Montserrat"/>
              <a:sym typeface="Montserrat"/>
            </a:endParaRPr>
          </a:p>
        </p:txBody>
      </p:sp>
      <p:pic>
        <p:nvPicPr>
          <p:cNvPr id="74" name="Google Shape;74;p16"/>
          <p:cNvPicPr preferRelativeResize="0"/>
          <p:nvPr/>
        </p:nvPicPr>
        <p:blipFill>
          <a:blip r:embed="rId3">
            <a:alphaModFix/>
          </a:blip>
          <a:stretch>
            <a:fillRect/>
          </a:stretch>
        </p:blipFill>
        <p:spPr>
          <a:xfrm>
            <a:off x="1507375" y="1934650"/>
            <a:ext cx="6604850" cy="308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71450"/>
            <a:ext cx="8520600" cy="5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Opportunity</a:t>
            </a:r>
            <a:r>
              <a:rPr lang="en"/>
              <a:t> &amp; Spirit</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296325"/>
            <a:ext cx="8520600" cy="39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6400">
              <a:solidFill>
                <a:schemeClr val="dk1"/>
              </a:solidFill>
            </a:endParaRPr>
          </a:p>
          <a:p>
            <a:pPr indent="0" lvl="0" marL="0" rtl="0" algn="l">
              <a:spcBef>
                <a:spcPts val="1200"/>
              </a:spcBef>
              <a:spcAft>
                <a:spcPts val="1200"/>
              </a:spcAft>
              <a:buNone/>
            </a:pPr>
            <a:r>
              <a:t/>
            </a:r>
            <a:endParaRPr sz="2800">
              <a:solidFill>
                <a:schemeClr val="dk1"/>
              </a:solidFill>
            </a:endParaRPr>
          </a:p>
        </p:txBody>
      </p:sp>
      <p:pic>
        <p:nvPicPr>
          <p:cNvPr id="81" name="Google Shape;81;p17"/>
          <p:cNvPicPr preferRelativeResize="0"/>
          <p:nvPr/>
        </p:nvPicPr>
        <p:blipFill>
          <a:blip r:embed="rId3">
            <a:alphaModFix/>
          </a:blip>
          <a:stretch>
            <a:fillRect/>
          </a:stretch>
        </p:blipFill>
        <p:spPr>
          <a:xfrm>
            <a:off x="0" y="1409825"/>
            <a:ext cx="5198700" cy="3708401"/>
          </a:xfrm>
          <a:prstGeom prst="rect">
            <a:avLst/>
          </a:prstGeom>
          <a:noFill/>
          <a:ln>
            <a:noFill/>
          </a:ln>
        </p:spPr>
      </p:pic>
      <p:pic>
        <p:nvPicPr>
          <p:cNvPr id="82" name="Google Shape;82;p17"/>
          <p:cNvPicPr preferRelativeResize="0"/>
          <p:nvPr/>
        </p:nvPicPr>
        <p:blipFill>
          <a:blip r:embed="rId4">
            <a:alphaModFix/>
          </a:blip>
          <a:stretch>
            <a:fillRect/>
          </a:stretch>
        </p:blipFill>
        <p:spPr>
          <a:xfrm>
            <a:off x="5198694" y="1409836"/>
            <a:ext cx="4018956" cy="370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SoJourner</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311699" y="1152475"/>
            <a:ext cx="4699675" cy="3416400"/>
          </a:xfrm>
          <a:prstGeom prst="rect">
            <a:avLst/>
          </a:prstGeom>
          <a:noFill/>
          <a:ln>
            <a:noFill/>
          </a:ln>
        </p:spPr>
      </p:pic>
      <p:pic>
        <p:nvPicPr>
          <p:cNvPr id="90" name="Google Shape;90;p18"/>
          <p:cNvPicPr preferRelativeResize="0"/>
          <p:nvPr/>
        </p:nvPicPr>
        <p:blipFill>
          <a:blip r:embed="rId4">
            <a:alphaModFix/>
          </a:blip>
          <a:stretch>
            <a:fillRect/>
          </a:stretch>
        </p:blipFill>
        <p:spPr>
          <a:xfrm>
            <a:off x="4420548" y="1112475"/>
            <a:ext cx="4411750" cy="349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curiosity</a:t>
            </a:r>
            <a:endParaRPr/>
          </a:p>
        </p:txBody>
      </p:sp>
      <p:sp>
        <p:nvSpPr>
          <p:cNvPr id="96" name="Google Shape;96;p19"/>
          <p:cNvSpPr txBox="1"/>
          <p:nvPr>
            <p:ph idx="1" type="body"/>
          </p:nvPr>
        </p:nvSpPr>
        <p:spPr>
          <a:xfrm>
            <a:off x="311700" y="1152475"/>
            <a:ext cx="8520600" cy="40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664044" y="1152475"/>
            <a:ext cx="7095156"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03325"/>
            <a:ext cx="8520600" cy="59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erseverance</a:t>
            </a:r>
            <a:endParaRPr/>
          </a:p>
        </p:txBody>
      </p:sp>
      <p:sp>
        <p:nvSpPr>
          <p:cNvPr id="103" name="Google Shape;103;p20"/>
          <p:cNvSpPr txBox="1"/>
          <p:nvPr>
            <p:ph idx="1" type="body"/>
          </p:nvPr>
        </p:nvSpPr>
        <p:spPr>
          <a:xfrm>
            <a:off x="131875" y="1152475"/>
            <a:ext cx="8700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973532" y="1017725"/>
            <a:ext cx="7312692"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1595800"/>
            <a:ext cx="8520600" cy="139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solidFill>
                  <a:schemeClr val="lt1"/>
                </a:solidFill>
                <a:highlight>
                  <a:srgbClr val="BF9000"/>
                </a:highlight>
              </a:rPr>
              <a:t>Locomotion system &amp;</a:t>
            </a:r>
            <a:endParaRPr>
              <a:solidFill>
                <a:schemeClr val="lt1"/>
              </a:solidFill>
              <a:highlight>
                <a:srgbClr val="BF9000"/>
              </a:highlight>
            </a:endParaRPr>
          </a:p>
          <a:p>
            <a:pPr indent="0" lvl="0" marL="0" rtl="0" algn="ctr">
              <a:spcBef>
                <a:spcPts val="0"/>
              </a:spcBef>
              <a:spcAft>
                <a:spcPts val="0"/>
              </a:spcAft>
              <a:buClr>
                <a:schemeClr val="dk1"/>
              </a:buClr>
              <a:buSzPct val="30555"/>
              <a:buFont typeface="Arial"/>
              <a:buNone/>
            </a:pPr>
            <a:r>
              <a:rPr lang="en">
                <a:solidFill>
                  <a:schemeClr val="lt1"/>
                </a:solidFill>
                <a:highlight>
                  <a:srgbClr val="BF9000"/>
                </a:highlight>
              </a:rPr>
              <a:t>actuators</a:t>
            </a:r>
            <a:endParaRPr>
              <a:solidFill>
                <a:schemeClr val="lt1"/>
              </a:solidFill>
              <a:highlight>
                <a:srgbClr val="BF9000"/>
              </a:highlight>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