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bebd8574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bebd8574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bebd8574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bebd8574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bebd8574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bebd8574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bebd8574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bebd8574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bebd857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bebd857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bebd8574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bebd8574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bebd8574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bebd8574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bebd8574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bebd8574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bebd8574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bebd8574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bebd857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bebd857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bebd8574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bebd8574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bebd8574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bebd8574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bebd8574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bebd8574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bebd8574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bebd8574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bebd857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bebd857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bebd8574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bebd8574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bebd8574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bebd8574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bebd8574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bebd8574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bebd8574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bebd8574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bebd8574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bebd8574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ebd8574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ebd8574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ebd8574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ebd8574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bebd8574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bebd8574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bebd8574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bebd8574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bebd857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bebd857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bebd8574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bebd857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bebd8574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bebd8574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jp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jpg"/><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500">
                <a:latin typeface="Times New Roman"/>
                <a:ea typeface="Times New Roman"/>
                <a:cs typeface="Times New Roman"/>
                <a:sym typeface="Times New Roman"/>
              </a:rPr>
              <a:t>Remotely operated underwater vehicle</a:t>
            </a:r>
            <a:endParaRPr sz="47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rgbClr val="000000"/>
                </a:solidFill>
                <a:latin typeface="Times New Roman"/>
                <a:ea typeface="Times New Roman"/>
                <a:cs typeface="Times New Roman"/>
                <a:sym typeface="Times New Roman"/>
              </a:rPr>
              <a:t>ROV</a:t>
            </a:r>
            <a:endParaRPr sz="3000">
              <a:solidFill>
                <a:srgbClr val="000000"/>
              </a:solidFill>
              <a:latin typeface="Times New Roman"/>
              <a:ea typeface="Times New Roman"/>
              <a:cs typeface="Times New Roman"/>
              <a:sym typeface="Times New Roman"/>
            </a:endParaRPr>
          </a:p>
        </p:txBody>
      </p:sp>
      <p:sp>
        <p:nvSpPr>
          <p:cNvPr id="56" name="Google Shape;56;p13"/>
          <p:cNvSpPr txBox="1"/>
          <p:nvPr/>
        </p:nvSpPr>
        <p:spPr>
          <a:xfrm>
            <a:off x="522850" y="4134250"/>
            <a:ext cx="2833200" cy="400200"/>
          </a:xfrm>
          <a:prstGeom prst="rect">
            <a:avLst/>
          </a:prstGeom>
          <a:solidFill>
            <a:srgbClr val="E066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By 1523889</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Classification of ROV</a:t>
            </a:r>
            <a:endParaRPr>
              <a:latin typeface="Times New Roman"/>
              <a:ea typeface="Times New Roman"/>
              <a:cs typeface="Times New Roman"/>
              <a:sym typeface="Times New Roman"/>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41000"/>
              </a:lnSpc>
              <a:spcBef>
                <a:spcPts val="0"/>
              </a:spcBef>
              <a:spcAft>
                <a:spcPts val="0"/>
              </a:spcAft>
              <a:buClr>
                <a:schemeClr val="dk1"/>
              </a:buClr>
              <a:buSzPts val="1100"/>
              <a:buFont typeface="Arial"/>
              <a:buNone/>
            </a:pPr>
            <a:r>
              <a:rPr lang="en">
                <a:solidFill>
                  <a:srgbClr val="000000"/>
                </a:solidFill>
                <a:highlight>
                  <a:srgbClr val="F9F9F9"/>
                </a:highlight>
                <a:latin typeface="Times New Roman"/>
                <a:ea typeface="Times New Roman"/>
                <a:cs typeface="Times New Roman"/>
                <a:sym typeface="Times New Roman"/>
              </a:rPr>
              <a:t>Work Class ROV :A work class ROV is used for ocean floor exploration and inspections at depths that divers are often unable to reach.</a:t>
            </a:r>
            <a:endParaRPr>
              <a:solidFill>
                <a:srgbClr val="000000"/>
              </a:solidFill>
              <a:highlight>
                <a:srgbClr val="F9F9F9"/>
              </a:highlight>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pic>
        <p:nvPicPr>
          <p:cNvPr id="110" name="Google Shape;110;p22"/>
          <p:cNvPicPr preferRelativeResize="0"/>
          <p:nvPr/>
        </p:nvPicPr>
        <p:blipFill>
          <a:blip r:embed="rId3">
            <a:alphaModFix/>
          </a:blip>
          <a:stretch>
            <a:fillRect/>
          </a:stretch>
        </p:blipFill>
        <p:spPr>
          <a:xfrm>
            <a:off x="2897928" y="2425374"/>
            <a:ext cx="3461525" cy="264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nvSpPr>
        <p:spPr>
          <a:xfrm>
            <a:off x="109450" y="165675"/>
            <a:ext cx="4049100" cy="2393700"/>
          </a:xfrm>
          <a:prstGeom prst="rect">
            <a:avLst/>
          </a:prstGeom>
          <a:noFill/>
          <a:ln>
            <a:noFill/>
          </a:ln>
        </p:spPr>
        <p:txBody>
          <a:bodyPr anchorCtr="0" anchor="t" bIns="91425" lIns="91425" spcFirstLastPara="1" rIns="91425" wrap="square" tIns="91425">
            <a:spAutoFit/>
          </a:bodyPr>
          <a:lstStyle/>
          <a:p>
            <a:pPr indent="0" lvl="0" marL="0" rtl="0" algn="l">
              <a:lnSpc>
                <a:spcPct val="141000"/>
              </a:lnSpc>
              <a:spcBef>
                <a:spcPts val="0"/>
              </a:spcBef>
              <a:spcAft>
                <a:spcPts val="0"/>
              </a:spcAft>
              <a:buClr>
                <a:schemeClr val="dk1"/>
              </a:buClr>
              <a:buSzPts val="1100"/>
              <a:buFont typeface="Arial"/>
              <a:buNone/>
            </a:pPr>
            <a:r>
              <a:rPr lang="en" sz="1800">
                <a:highlight>
                  <a:srgbClr val="F9F9F9"/>
                </a:highlight>
                <a:latin typeface="Times New Roman"/>
                <a:ea typeface="Times New Roman"/>
                <a:cs typeface="Times New Roman"/>
                <a:sym typeface="Times New Roman"/>
              </a:rPr>
              <a:t>Light Work Class ROV</a:t>
            </a:r>
            <a:endParaRPr sz="1800">
              <a:highlight>
                <a:srgbClr val="F9F9F9"/>
              </a:highlight>
              <a:latin typeface="Times New Roman"/>
              <a:ea typeface="Times New Roman"/>
              <a:cs typeface="Times New Roman"/>
              <a:sym typeface="Times New Roman"/>
            </a:endParaRPr>
          </a:p>
          <a:p>
            <a:pPr indent="0" lvl="0" marL="0" rtl="0" algn="l">
              <a:lnSpc>
                <a:spcPct val="157000"/>
              </a:lnSpc>
              <a:spcBef>
                <a:spcPts val="1500"/>
              </a:spcBef>
              <a:spcAft>
                <a:spcPts val="1500"/>
              </a:spcAft>
              <a:buClr>
                <a:schemeClr val="dk1"/>
              </a:buClr>
              <a:buSzPts val="1100"/>
              <a:buFont typeface="Arial"/>
              <a:buNone/>
            </a:pPr>
            <a:r>
              <a:rPr lang="en" sz="1850">
                <a:solidFill>
                  <a:srgbClr val="2D2D2D"/>
                </a:solidFill>
                <a:highlight>
                  <a:srgbClr val="F9F9F9"/>
                </a:highlight>
                <a:latin typeface="Times New Roman"/>
                <a:ea typeface="Times New Roman"/>
                <a:cs typeface="Times New Roman"/>
                <a:sym typeface="Times New Roman"/>
              </a:rPr>
              <a:t>A light work class ROV is ideal for moderate to deep depths; the ROV is deployed from ships in lieu of divers to explore.</a:t>
            </a:r>
            <a:endParaRPr sz="1850">
              <a:solidFill>
                <a:srgbClr val="2D2D2D"/>
              </a:solidFill>
              <a:highlight>
                <a:srgbClr val="F9F9F9"/>
              </a:highlight>
              <a:latin typeface="Times New Roman"/>
              <a:ea typeface="Times New Roman"/>
              <a:cs typeface="Times New Roman"/>
              <a:sym typeface="Times New Roman"/>
            </a:endParaRPr>
          </a:p>
        </p:txBody>
      </p:sp>
      <p:pic>
        <p:nvPicPr>
          <p:cNvPr id="116" name="Google Shape;116;p23"/>
          <p:cNvPicPr preferRelativeResize="0"/>
          <p:nvPr/>
        </p:nvPicPr>
        <p:blipFill>
          <a:blip r:embed="rId3">
            <a:alphaModFix/>
          </a:blip>
          <a:stretch>
            <a:fillRect/>
          </a:stretch>
        </p:blipFill>
        <p:spPr>
          <a:xfrm>
            <a:off x="4262300" y="1240275"/>
            <a:ext cx="4881700" cy="300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nvSpPr>
        <p:spPr>
          <a:xfrm>
            <a:off x="5143500" y="145925"/>
            <a:ext cx="4000500" cy="3836400"/>
          </a:xfrm>
          <a:prstGeom prst="rect">
            <a:avLst/>
          </a:prstGeom>
          <a:noFill/>
          <a:ln>
            <a:noFill/>
          </a:ln>
        </p:spPr>
        <p:txBody>
          <a:bodyPr anchorCtr="0" anchor="t" bIns="91425" lIns="91425" spcFirstLastPara="1" rIns="91425" wrap="square" tIns="91425">
            <a:spAutoFit/>
          </a:bodyPr>
          <a:lstStyle/>
          <a:p>
            <a:pPr indent="0" lvl="0" marL="0" rtl="0" algn="l">
              <a:lnSpc>
                <a:spcPct val="141000"/>
              </a:lnSpc>
              <a:spcBef>
                <a:spcPts val="0"/>
              </a:spcBef>
              <a:spcAft>
                <a:spcPts val="0"/>
              </a:spcAft>
              <a:buClr>
                <a:schemeClr val="dk1"/>
              </a:buClr>
              <a:buSzPts val="1100"/>
              <a:buFont typeface="Arial"/>
              <a:buNone/>
            </a:pPr>
            <a:r>
              <a:rPr lang="en" sz="1700">
                <a:highlight>
                  <a:srgbClr val="F9F9F9"/>
                </a:highlight>
                <a:latin typeface="Times New Roman"/>
                <a:ea typeface="Times New Roman"/>
                <a:cs typeface="Times New Roman"/>
                <a:sym typeface="Times New Roman"/>
              </a:rPr>
              <a:t>Observation Class ROV</a:t>
            </a:r>
            <a:endParaRPr sz="1700">
              <a:highlight>
                <a:srgbClr val="F9F9F9"/>
              </a:highlight>
              <a:latin typeface="Times New Roman"/>
              <a:ea typeface="Times New Roman"/>
              <a:cs typeface="Times New Roman"/>
              <a:sym typeface="Times New Roman"/>
            </a:endParaRPr>
          </a:p>
          <a:p>
            <a:pPr indent="0" lvl="0" marL="0" rtl="0" algn="l">
              <a:lnSpc>
                <a:spcPct val="157000"/>
              </a:lnSpc>
              <a:spcBef>
                <a:spcPts val="1500"/>
              </a:spcBef>
              <a:spcAft>
                <a:spcPts val="0"/>
              </a:spcAft>
              <a:buClr>
                <a:schemeClr val="dk1"/>
              </a:buClr>
              <a:buSzPts val="1100"/>
              <a:buFont typeface="Arial"/>
              <a:buNone/>
            </a:pPr>
            <a:r>
              <a:rPr lang="en" sz="1850">
                <a:highlight>
                  <a:srgbClr val="F9F9F9"/>
                </a:highlight>
                <a:latin typeface="Times New Roman"/>
                <a:ea typeface="Times New Roman"/>
                <a:cs typeface="Times New Roman"/>
                <a:sym typeface="Times New Roman"/>
              </a:rPr>
              <a:t>An Observation Class ROV is small in size, used to explore lakes, rivers and coastal waters. They are often used to test water safety prior to a diver entering the water during missions and conducting inspections</a:t>
            </a:r>
            <a:endParaRPr sz="1850">
              <a:highlight>
                <a:srgbClr val="F9F9F9"/>
              </a:highlight>
              <a:latin typeface="Times New Roman"/>
              <a:ea typeface="Times New Roman"/>
              <a:cs typeface="Times New Roman"/>
              <a:sym typeface="Times New Roman"/>
            </a:endParaRPr>
          </a:p>
          <a:p>
            <a:pPr indent="0" lvl="0" marL="0" rtl="0" algn="l">
              <a:spcBef>
                <a:spcPts val="1500"/>
              </a:spcBef>
              <a:spcAft>
                <a:spcPts val="0"/>
              </a:spcAft>
              <a:buNone/>
            </a:pPr>
            <a:r>
              <a:t/>
            </a:r>
            <a:endParaRPr>
              <a:latin typeface="Times New Roman"/>
              <a:ea typeface="Times New Roman"/>
              <a:cs typeface="Times New Roman"/>
              <a:sym typeface="Times New Roman"/>
            </a:endParaRPr>
          </a:p>
        </p:txBody>
      </p:sp>
      <p:pic>
        <p:nvPicPr>
          <p:cNvPr id="122" name="Google Shape;122;p24"/>
          <p:cNvPicPr preferRelativeResize="0"/>
          <p:nvPr/>
        </p:nvPicPr>
        <p:blipFill>
          <a:blip r:embed="rId3">
            <a:alphaModFix/>
          </a:blip>
          <a:stretch>
            <a:fillRect/>
          </a:stretch>
        </p:blipFill>
        <p:spPr>
          <a:xfrm>
            <a:off x="152400" y="152400"/>
            <a:ext cx="4334475" cy="4334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nvSpPr>
        <p:spPr>
          <a:xfrm>
            <a:off x="60800" y="97275"/>
            <a:ext cx="9083100" cy="2052900"/>
          </a:xfrm>
          <a:prstGeom prst="rect">
            <a:avLst/>
          </a:prstGeom>
          <a:noFill/>
          <a:ln>
            <a:noFill/>
          </a:ln>
        </p:spPr>
        <p:txBody>
          <a:bodyPr anchorCtr="0" anchor="t" bIns="91425" lIns="91425" spcFirstLastPara="1" rIns="91425" wrap="square" tIns="91425">
            <a:spAutoFit/>
          </a:bodyPr>
          <a:lstStyle/>
          <a:p>
            <a:pPr indent="0" lvl="0" marL="0" rtl="0" algn="l">
              <a:lnSpc>
                <a:spcPct val="141000"/>
              </a:lnSpc>
              <a:spcBef>
                <a:spcPts val="0"/>
              </a:spcBef>
              <a:spcAft>
                <a:spcPts val="0"/>
              </a:spcAft>
              <a:buClr>
                <a:schemeClr val="dk1"/>
              </a:buClr>
              <a:buSzPts val="1100"/>
              <a:buFont typeface="Arial"/>
              <a:buNone/>
            </a:pPr>
            <a:r>
              <a:rPr lang="en" sz="1500">
                <a:highlight>
                  <a:srgbClr val="F9F9F9"/>
                </a:highlight>
                <a:latin typeface="Times New Roman"/>
                <a:ea typeface="Times New Roman"/>
                <a:cs typeface="Times New Roman"/>
                <a:sym typeface="Times New Roman"/>
              </a:rPr>
              <a:t>Micro or Mini ROV</a:t>
            </a:r>
            <a:endParaRPr sz="1500">
              <a:highlight>
                <a:srgbClr val="F9F9F9"/>
              </a:highlight>
              <a:latin typeface="Times New Roman"/>
              <a:ea typeface="Times New Roman"/>
              <a:cs typeface="Times New Roman"/>
              <a:sym typeface="Times New Roman"/>
            </a:endParaRPr>
          </a:p>
          <a:p>
            <a:pPr indent="0" lvl="0" marL="0" rtl="0" algn="l">
              <a:lnSpc>
                <a:spcPct val="157000"/>
              </a:lnSpc>
              <a:spcBef>
                <a:spcPts val="1500"/>
              </a:spcBef>
              <a:spcAft>
                <a:spcPts val="0"/>
              </a:spcAft>
              <a:buClr>
                <a:schemeClr val="dk1"/>
              </a:buClr>
              <a:buSzPts val="1100"/>
              <a:buFont typeface="Arial"/>
              <a:buNone/>
            </a:pPr>
            <a:r>
              <a:rPr lang="en" sz="1950">
                <a:highlight>
                  <a:srgbClr val="F9F9F9"/>
                </a:highlight>
                <a:latin typeface="Times New Roman"/>
                <a:ea typeface="Times New Roman"/>
                <a:cs typeface="Times New Roman"/>
                <a:sym typeface="Times New Roman"/>
              </a:rPr>
              <a:t>The micro or mini ROV is the smallest class, often used to inspect hard to reach areas at shallow depths, such as pipe systems and submerged infrastructure.</a:t>
            </a:r>
            <a:endParaRPr sz="1950">
              <a:highlight>
                <a:srgbClr val="F9F9F9"/>
              </a:highlight>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pic>
        <p:nvPicPr>
          <p:cNvPr id="128" name="Google Shape;128;p25"/>
          <p:cNvPicPr preferRelativeResize="0"/>
          <p:nvPr/>
        </p:nvPicPr>
        <p:blipFill>
          <a:blip r:embed="rId3">
            <a:alphaModFix/>
          </a:blip>
          <a:stretch>
            <a:fillRect/>
          </a:stretch>
        </p:blipFill>
        <p:spPr>
          <a:xfrm>
            <a:off x="2231675" y="1714500"/>
            <a:ext cx="4336376" cy="325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218875" y="1714500"/>
            <a:ext cx="8633400" cy="1471200"/>
          </a:xfrm>
          <a:prstGeom prst="rect">
            <a:avLst/>
          </a:prstGeom>
          <a:solidFill>
            <a:srgbClr val="00FFFF"/>
          </a:solid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6000"/>
              <a:t>Locomotion system &amp; actuators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59">
                <a:solidFill>
                  <a:srgbClr val="FFFFFF"/>
                </a:solidFill>
              </a:rPr>
              <a:t>Important feature for actuators :</a:t>
            </a:r>
            <a:endParaRPr sz="1920">
              <a:solidFill>
                <a:srgbClr val="FFFFFF"/>
              </a:solidFill>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romanUcPeriod"/>
            </a:pPr>
            <a:r>
              <a:rPr lang="en">
                <a:solidFill>
                  <a:srgbClr val="000000"/>
                </a:solidFill>
              </a:rPr>
              <a:t>Temperature </a:t>
            </a:r>
            <a:endParaRPr>
              <a:solidFill>
                <a:srgbClr val="000000"/>
              </a:solidFill>
            </a:endParaRPr>
          </a:p>
          <a:p>
            <a:pPr indent="-342900" lvl="0" marL="457200" rtl="0" algn="l">
              <a:spcBef>
                <a:spcPts val="0"/>
              </a:spcBef>
              <a:spcAft>
                <a:spcPts val="0"/>
              </a:spcAft>
              <a:buClr>
                <a:srgbClr val="000000"/>
              </a:buClr>
              <a:buSzPts val="1800"/>
              <a:buAutoNum type="romanUcPeriod"/>
            </a:pPr>
            <a:r>
              <a:rPr lang="en">
                <a:solidFill>
                  <a:srgbClr val="000000"/>
                </a:solidFill>
              </a:rPr>
              <a:t>Good material </a:t>
            </a:r>
            <a:endParaRPr>
              <a:solidFill>
                <a:srgbClr val="000000"/>
              </a:solidFill>
            </a:endParaRPr>
          </a:p>
          <a:p>
            <a:pPr indent="-342900" lvl="0" marL="457200" rtl="0" algn="l">
              <a:spcBef>
                <a:spcPts val="0"/>
              </a:spcBef>
              <a:spcAft>
                <a:spcPts val="0"/>
              </a:spcAft>
              <a:buClr>
                <a:srgbClr val="000000"/>
              </a:buClr>
              <a:buSzPts val="1800"/>
              <a:buAutoNum type="romanUcPeriod"/>
            </a:pPr>
            <a:r>
              <a:rPr lang="en">
                <a:solidFill>
                  <a:srgbClr val="000000"/>
                </a:solidFill>
              </a:rPr>
              <a:t>how deep can go</a:t>
            </a:r>
            <a:endParaRPr>
              <a:solidFill>
                <a:srgbClr val="000000"/>
              </a:solidFill>
            </a:endParaRPr>
          </a:p>
          <a:p>
            <a:pPr indent="-342900" lvl="0" marL="457200" rtl="0" algn="l">
              <a:spcBef>
                <a:spcPts val="0"/>
              </a:spcBef>
              <a:spcAft>
                <a:spcPts val="0"/>
              </a:spcAft>
              <a:buClr>
                <a:srgbClr val="000000"/>
              </a:buClr>
              <a:buSzPts val="1800"/>
              <a:buAutoNum type="romanUcPeriod"/>
            </a:pPr>
            <a:r>
              <a:rPr lang="en">
                <a:solidFill>
                  <a:srgbClr val="000000"/>
                </a:solidFill>
              </a:rPr>
              <a:t>anti-corrosion </a:t>
            </a:r>
            <a:endParaRPr>
              <a:solidFill>
                <a:srgbClr val="000000"/>
              </a:solidFill>
            </a:endParaRPr>
          </a:p>
          <a:p>
            <a:pPr indent="-342900" lvl="0" marL="457200" rtl="0" algn="l">
              <a:spcBef>
                <a:spcPts val="0"/>
              </a:spcBef>
              <a:spcAft>
                <a:spcPts val="0"/>
              </a:spcAft>
              <a:buClr>
                <a:srgbClr val="000000"/>
              </a:buClr>
              <a:buSzPts val="1800"/>
              <a:buAutoNum type="romanUcPeriod"/>
            </a:pPr>
            <a:r>
              <a:rPr lang="en">
                <a:solidFill>
                  <a:srgbClr val="000000"/>
                </a:solidFill>
              </a:rPr>
              <a:t>lightweight</a:t>
            </a:r>
            <a:endParaRPr>
              <a:solidFill>
                <a:srgbClr val="000000"/>
              </a:solidFill>
            </a:endParaRPr>
          </a:p>
          <a:p>
            <a:pPr indent="-342900" lvl="0" marL="457200" rtl="0" algn="l">
              <a:spcBef>
                <a:spcPts val="0"/>
              </a:spcBef>
              <a:spcAft>
                <a:spcPts val="0"/>
              </a:spcAft>
              <a:buClr>
                <a:srgbClr val="000000"/>
              </a:buClr>
              <a:buSzPts val="1800"/>
              <a:buAutoNum type="romanUcPeriod"/>
            </a:pPr>
            <a:r>
              <a:rPr lang="en">
                <a:solidFill>
                  <a:srgbClr val="000000"/>
                </a:solidFill>
              </a:rPr>
              <a:t>Connector</a:t>
            </a:r>
            <a:endParaRPr>
              <a:solidFill>
                <a:srgbClr val="000000"/>
              </a:solidFill>
            </a:endParaRPr>
          </a:p>
          <a:p>
            <a:pPr indent="-342900" lvl="0" marL="457200" rtl="0" algn="l">
              <a:spcBef>
                <a:spcPts val="0"/>
              </a:spcBef>
              <a:spcAft>
                <a:spcPts val="0"/>
              </a:spcAft>
              <a:buClr>
                <a:srgbClr val="000000"/>
              </a:buClr>
              <a:buSzPts val="1800"/>
              <a:buAutoNum type="romanUcPeriod"/>
            </a:pPr>
            <a:r>
              <a:rPr lang="en">
                <a:solidFill>
                  <a:srgbClr val="000000"/>
                </a:solidFill>
              </a:rPr>
              <a:t>Power supply</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8700"/>
          </a:xfrm>
          <a:prstGeom prst="rect">
            <a:avLst/>
          </a:prstGeom>
          <a:solidFill>
            <a:srgbClr val="4A86E8"/>
          </a:solidFill>
        </p:spPr>
        <p:txBody>
          <a:bodyPr anchorCtr="0" anchor="t" bIns="91425" lIns="91425" spcFirstLastPara="1" rIns="91425" wrap="square" tIns="91425">
            <a:spAutoFit/>
          </a:bodyPr>
          <a:lstStyle/>
          <a:p>
            <a:pPr indent="0" lvl="0" marL="0" rtl="0" algn="l">
              <a:spcBef>
                <a:spcPts val="0"/>
              </a:spcBef>
              <a:spcAft>
                <a:spcPts val="0"/>
              </a:spcAft>
              <a:buSzPts val="990"/>
              <a:buNone/>
            </a:pPr>
            <a:r>
              <a:rPr lang="en" sz="2560">
                <a:solidFill>
                  <a:srgbClr val="FFFFFF"/>
                </a:solidFill>
              </a:rPr>
              <a:t>Underwater linear Actuator</a:t>
            </a:r>
            <a:endParaRPr sz="1120">
              <a:solidFill>
                <a:srgbClr val="FFFFFF"/>
              </a:solidFill>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8"/>
          <p:cNvPicPr preferRelativeResize="0"/>
          <p:nvPr/>
        </p:nvPicPr>
        <p:blipFill>
          <a:blip r:embed="rId3">
            <a:alphaModFix/>
          </a:blip>
          <a:stretch>
            <a:fillRect/>
          </a:stretch>
        </p:blipFill>
        <p:spPr>
          <a:xfrm>
            <a:off x="311707" y="2803607"/>
            <a:ext cx="6274850" cy="17652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a:solidFill>
            <a:srgbClr val="4A86E8"/>
          </a:solid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990"/>
              <a:buFont typeface="Arial"/>
              <a:buNone/>
            </a:pPr>
            <a:r>
              <a:rPr lang="en" sz="2070">
                <a:solidFill>
                  <a:srgbClr val="FFFFFF"/>
                </a:solidFill>
                <a:latin typeface="Roboto"/>
                <a:ea typeface="Roboto"/>
                <a:cs typeface="Roboto"/>
                <a:sym typeface="Roboto"/>
              </a:rPr>
              <a:t>Thruster </a:t>
            </a:r>
            <a:endParaRPr sz="2070">
              <a:solidFill>
                <a:srgbClr val="FFFFFF"/>
              </a:solidFill>
              <a:latin typeface="Roboto"/>
              <a:ea typeface="Roboto"/>
              <a:cs typeface="Roboto"/>
              <a:sym typeface="Roboto"/>
            </a:endParaRPr>
          </a:p>
          <a:p>
            <a:pPr indent="0" lvl="0" marL="0" rtl="0" algn="l">
              <a:spcBef>
                <a:spcPts val="400"/>
              </a:spcBef>
              <a:spcAft>
                <a:spcPts val="0"/>
              </a:spcAft>
              <a:buSzPts val="990"/>
              <a:buNone/>
            </a:pPr>
            <a:r>
              <a:t/>
            </a:r>
            <a:endParaRPr sz="2520"/>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9"/>
          <p:cNvPicPr preferRelativeResize="0"/>
          <p:nvPr/>
        </p:nvPicPr>
        <p:blipFill>
          <a:blip r:embed="rId3">
            <a:alphaModFix/>
          </a:blip>
          <a:stretch>
            <a:fillRect/>
          </a:stretch>
        </p:blipFill>
        <p:spPr>
          <a:xfrm>
            <a:off x="311698" y="1460550"/>
            <a:ext cx="3216357" cy="3035350"/>
          </a:xfrm>
          <a:prstGeom prst="rect">
            <a:avLst/>
          </a:prstGeom>
          <a:noFill/>
          <a:ln>
            <a:noFill/>
          </a:ln>
        </p:spPr>
      </p:pic>
      <p:sp>
        <p:nvSpPr>
          <p:cNvPr id="154" name="Google Shape;154;p29"/>
          <p:cNvSpPr txBox="1"/>
          <p:nvPr/>
        </p:nvSpPr>
        <p:spPr>
          <a:xfrm>
            <a:off x="4888150" y="1189950"/>
            <a:ext cx="37815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The core motor design is a three-phase brushless outrunner motor</a:t>
            </a:r>
            <a:r>
              <a:rPr lang="en" sz="2600">
                <a:latin typeface="Times New Roman"/>
                <a:ea typeface="Times New Roman"/>
                <a:cs typeface="Times New Roman"/>
                <a:sym typeface="Times New Roman"/>
              </a:rPr>
              <a:t>.</a:t>
            </a:r>
            <a:r>
              <a:rPr lang="en" sz="2050">
                <a:highlight>
                  <a:srgbClr val="FFFFFF"/>
                </a:highlight>
                <a:latin typeface="Times New Roman"/>
                <a:ea typeface="Times New Roman"/>
                <a:cs typeface="Times New Roman"/>
                <a:sym typeface="Times New Roman"/>
              </a:rPr>
              <a:t>It eliminates the need for shaft seals, magnetic couplings, and air- or oil-filled compartments, making the thruster naturally pressure tolerant</a:t>
            </a:r>
            <a:endParaRPr sz="2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a:solidFill>
            <a:srgbClr val="4A86E8"/>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Led </a:t>
            </a:r>
            <a:endParaRPr>
              <a:solidFill>
                <a:srgbClr val="FFFFFF"/>
              </a:solidFill>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30"/>
          <p:cNvPicPr preferRelativeResize="0"/>
          <p:nvPr/>
        </p:nvPicPr>
        <p:blipFill>
          <a:blip r:embed="rId3">
            <a:alphaModFix/>
          </a:blip>
          <a:stretch>
            <a:fillRect/>
          </a:stretch>
        </p:blipFill>
        <p:spPr>
          <a:xfrm>
            <a:off x="4977022" y="1652772"/>
            <a:ext cx="3855275" cy="3056125"/>
          </a:xfrm>
          <a:prstGeom prst="rect">
            <a:avLst/>
          </a:prstGeom>
          <a:noFill/>
          <a:ln>
            <a:noFill/>
          </a:ln>
        </p:spPr>
      </p:pic>
      <p:pic>
        <p:nvPicPr>
          <p:cNvPr id="162" name="Google Shape;162;p30"/>
          <p:cNvPicPr preferRelativeResize="0"/>
          <p:nvPr/>
        </p:nvPicPr>
        <p:blipFill>
          <a:blip r:embed="rId4">
            <a:alphaModFix/>
          </a:blip>
          <a:stretch>
            <a:fillRect/>
          </a:stretch>
        </p:blipFill>
        <p:spPr>
          <a:xfrm>
            <a:off x="387603" y="2123278"/>
            <a:ext cx="2640125" cy="2640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2150850"/>
            <a:ext cx="8552700" cy="1399800"/>
          </a:xfrm>
          <a:prstGeom prst="rect">
            <a:avLst/>
          </a:prstGeom>
          <a:solidFill>
            <a:srgbClr val="00FFFF"/>
          </a:solid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6000"/>
              <a:t>Navigation system (sensors &amp; control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541500" y="76200"/>
            <a:ext cx="8388978" cy="4991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a:solidFill>
            <a:srgbClr val="4A86E8"/>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Camera</a:t>
            </a:r>
            <a:endParaRPr>
              <a:solidFill>
                <a:srgbClr val="FFFFFF"/>
              </a:solidFill>
            </a:endParaRPr>
          </a:p>
        </p:txBody>
      </p:sp>
      <p:sp>
        <p:nvSpPr>
          <p:cNvPr id="173" name="Google Shape;173;p32"/>
          <p:cNvSpPr txBox="1"/>
          <p:nvPr>
            <p:ph idx="1" type="body"/>
          </p:nvPr>
        </p:nvSpPr>
        <p:spPr>
          <a:xfrm>
            <a:off x="311700" y="1152475"/>
            <a:ext cx="8520600" cy="393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To know the depth and zooming.</a:t>
            </a:r>
            <a:endParaRPr>
              <a:solidFill>
                <a:srgbClr val="000000"/>
              </a:solidFill>
            </a:endParaRPr>
          </a:p>
        </p:txBody>
      </p:sp>
      <p:pic>
        <p:nvPicPr>
          <p:cNvPr id="174" name="Google Shape;174;p32"/>
          <p:cNvPicPr preferRelativeResize="0"/>
          <p:nvPr/>
        </p:nvPicPr>
        <p:blipFill>
          <a:blip r:embed="rId3">
            <a:alphaModFix/>
          </a:blip>
          <a:stretch>
            <a:fillRect/>
          </a:stretch>
        </p:blipFill>
        <p:spPr>
          <a:xfrm>
            <a:off x="5743775" y="2094100"/>
            <a:ext cx="3088526" cy="3088526"/>
          </a:xfrm>
          <a:prstGeom prst="rect">
            <a:avLst/>
          </a:prstGeom>
          <a:noFill/>
          <a:ln>
            <a:noFill/>
          </a:ln>
        </p:spPr>
      </p:pic>
      <p:pic>
        <p:nvPicPr>
          <p:cNvPr id="175" name="Google Shape;175;p32"/>
          <p:cNvPicPr preferRelativeResize="0"/>
          <p:nvPr/>
        </p:nvPicPr>
        <p:blipFill>
          <a:blip r:embed="rId4">
            <a:alphaModFix/>
          </a:blip>
          <a:stretch>
            <a:fillRect/>
          </a:stretch>
        </p:blipFill>
        <p:spPr>
          <a:xfrm>
            <a:off x="311700" y="2194025"/>
            <a:ext cx="3141625" cy="2888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a:solidFill>
            <a:srgbClr val="4A86E8"/>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Leakage</a:t>
            </a:r>
            <a:r>
              <a:rPr lang="en">
                <a:solidFill>
                  <a:srgbClr val="FFFFFF"/>
                </a:solidFill>
              </a:rPr>
              <a:t> sensor and GPS</a:t>
            </a:r>
            <a:endParaRPr>
              <a:solidFill>
                <a:srgbClr val="FFFFFF"/>
              </a:solidFill>
            </a:endParaRPr>
          </a:p>
        </p:txBody>
      </p:sp>
      <p:sp>
        <p:nvSpPr>
          <p:cNvPr id="181" name="Google Shape;181;p33"/>
          <p:cNvSpPr txBox="1"/>
          <p:nvPr>
            <p:ph idx="1" type="body"/>
          </p:nvPr>
        </p:nvSpPr>
        <p:spPr>
          <a:xfrm>
            <a:off x="311700" y="1152475"/>
            <a:ext cx="8520600" cy="39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To give alarm if the water get inside the ROV. </a:t>
            </a:r>
            <a:endParaRPr>
              <a:solidFill>
                <a:srgbClr val="000000"/>
              </a:solidFill>
            </a:endParaRPr>
          </a:p>
        </p:txBody>
      </p:sp>
      <p:pic>
        <p:nvPicPr>
          <p:cNvPr id="182" name="Google Shape;182;p33"/>
          <p:cNvPicPr preferRelativeResize="0"/>
          <p:nvPr/>
        </p:nvPicPr>
        <p:blipFill>
          <a:blip r:embed="rId3">
            <a:alphaModFix/>
          </a:blip>
          <a:stretch>
            <a:fillRect/>
          </a:stretch>
        </p:blipFill>
        <p:spPr>
          <a:xfrm>
            <a:off x="311700" y="1811775"/>
            <a:ext cx="5058400" cy="2845350"/>
          </a:xfrm>
          <a:prstGeom prst="rect">
            <a:avLst/>
          </a:prstGeom>
          <a:noFill/>
          <a:ln>
            <a:noFill/>
          </a:ln>
        </p:spPr>
      </p:pic>
      <p:pic>
        <p:nvPicPr>
          <p:cNvPr id="183" name="Google Shape;183;p33"/>
          <p:cNvPicPr preferRelativeResize="0"/>
          <p:nvPr/>
        </p:nvPicPr>
        <p:blipFill>
          <a:blip r:embed="rId4">
            <a:alphaModFix/>
          </a:blip>
          <a:stretch>
            <a:fillRect/>
          </a:stretch>
        </p:blipFill>
        <p:spPr>
          <a:xfrm>
            <a:off x="5289400" y="1184975"/>
            <a:ext cx="3672200" cy="3351400"/>
          </a:xfrm>
          <a:prstGeom prst="rect">
            <a:avLst/>
          </a:prstGeom>
          <a:noFill/>
          <a:ln>
            <a:noFill/>
          </a:ln>
        </p:spPr>
      </p:pic>
      <p:sp>
        <p:nvSpPr>
          <p:cNvPr id="184" name="Google Shape;184;p33"/>
          <p:cNvSpPr txBox="1"/>
          <p:nvPr/>
        </p:nvSpPr>
        <p:spPr>
          <a:xfrm>
            <a:off x="5374525" y="4450400"/>
            <a:ext cx="33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GPS to locate the ROV position.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a:solidFill>
            <a:srgbClr val="4A86E8"/>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Depth</a:t>
            </a:r>
            <a:r>
              <a:rPr lang="en">
                <a:solidFill>
                  <a:srgbClr val="FFFFFF"/>
                </a:solidFill>
              </a:rPr>
              <a:t> sensor and sonar </a:t>
            </a:r>
            <a:endParaRPr>
              <a:solidFill>
                <a:srgbClr val="FFFFFF"/>
              </a:solidFill>
            </a:endParaRPr>
          </a:p>
        </p:txBody>
      </p:sp>
      <p:sp>
        <p:nvSpPr>
          <p:cNvPr id="190" name="Google Shape;190;p34"/>
          <p:cNvSpPr txBox="1"/>
          <p:nvPr>
            <p:ph idx="1" type="body"/>
          </p:nvPr>
        </p:nvSpPr>
        <p:spPr>
          <a:xfrm>
            <a:off x="311700" y="1152475"/>
            <a:ext cx="8520600" cy="393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34"/>
          <p:cNvPicPr preferRelativeResize="0"/>
          <p:nvPr/>
        </p:nvPicPr>
        <p:blipFill>
          <a:blip r:embed="rId3">
            <a:alphaModFix/>
          </a:blip>
          <a:stretch>
            <a:fillRect/>
          </a:stretch>
        </p:blipFill>
        <p:spPr>
          <a:xfrm>
            <a:off x="311700" y="1152475"/>
            <a:ext cx="3640150" cy="2460425"/>
          </a:xfrm>
          <a:prstGeom prst="rect">
            <a:avLst/>
          </a:prstGeom>
          <a:noFill/>
          <a:ln>
            <a:noFill/>
          </a:ln>
        </p:spPr>
      </p:pic>
      <p:pic>
        <p:nvPicPr>
          <p:cNvPr id="192" name="Google Shape;192;p34"/>
          <p:cNvPicPr preferRelativeResize="0"/>
          <p:nvPr/>
        </p:nvPicPr>
        <p:blipFill>
          <a:blip r:embed="rId4">
            <a:alphaModFix/>
          </a:blip>
          <a:stretch>
            <a:fillRect/>
          </a:stretch>
        </p:blipFill>
        <p:spPr>
          <a:xfrm>
            <a:off x="3622095" y="2849825"/>
            <a:ext cx="2462125" cy="2232953"/>
          </a:xfrm>
          <a:prstGeom prst="rect">
            <a:avLst/>
          </a:prstGeom>
          <a:noFill/>
          <a:ln>
            <a:noFill/>
          </a:ln>
        </p:spPr>
      </p:pic>
      <p:pic>
        <p:nvPicPr>
          <p:cNvPr id="193" name="Google Shape;193;p34"/>
          <p:cNvPicPr preferRelativeResize="0"/>
          <p:nvPr/>
        </p:nvPicPr>
        <p:blipFill>
          <a:blip r:embed="rId5">
            <a:alphaModFix/>
          </a:blip>
          <a:stretch>
            <a:fillRect/>
          </a:stretch>
        </p:blipFill>
        <p:spPr>
          <a:xfrm>
            <a:off x="6292374" y="1152475"/>
            <a:ext cx="2600699" cy="2079524"/>
          </a:xfrm>
          <a:prstGeom prst="rect">
            <a:avLst/>
          </a:prstGeom>
          <a:noFill/>
          <a:ln>
            <a:noFill/>
          </a:ln>
        </p:spPr>
      </p:pic>
      <p:sp>
        <p:nvSpPr>
          <p:cNvPr id="194" name="Google Shape;194;p34"/>
          <p:cNvSpPr txBox="1"/>
          <p:nvPr/>
        </p:nvSpPr>
        <p:spPr>
          <a:xfrm>
            <a:off x="6590500" y="3501950"/>
            <a:ext cx="20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Sonar to detect object and location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2150850"/>
            <a:ext cx="8520600" cy="841800"/>
          </a:xfrm>
          <a:prstGeom prst="rect">
            <a:avLst/>
          </a:prstGeom>
          <a:solidFill>
            <a:srgbClr val="00FFFF"/>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sz="3000"/>
              <a:t>Data Collection </a:t>
            </a:r>
            <a:r>
              <a:rPr lang="en" sz="3000"/>
              <a:t>&amp; transmission</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5" name="Google Shape;20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6"/>
          <p:cNvPicPr preferRelativeResize="0"/>
          <p:nvPr/>
        </p:nvPicPr>
        <p:blipFill>
          <a:blip r:embed="rId3">
            <a:alphaModFix/>
          </a:blip>
          <a:stretch>
            <a:fillRect/>
          </a:stretch>
        </p:blipFill>
        <p:spPr>
          <a:xfrm>
            <a:off x="260275" y="60425"/>
            <a:ext cx="8572024" cy="5022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Clr>
                <a:schemeClr val="dk1"/>
              </a:buClr>
              <a:buSzPct val="39285"/>
              <a:buFont typeface="Arial"/>
              <a:buNone/>
            </a:pPr>
            <a:r>
              <a:rPr b="1" lang="en">
                <a:solidFill>
                  <a:srgbClr val="000000"/>
                </a:solidFill>
                <a:latin typeface="Times New Roman"/>
                <a:ea typeface="Times New Roman"/>
                <a:cs typeface="Times New Roman"/>
                <a:sym typeface="Times New Roman"/>
              </a:rPr>
              <a:t>Umbilical cord using to transfer data</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12" name="Google Shape;21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37"/>
          <p:cNvPicPr preferRelativeResize="0"/>
          <p:nvPr/>
        </p:nvPicPr>
        <p:blipFill>
          <a:blip r:embed="rId3">
            <a:alphaModFix/>
          </a:blip>
          <a:stretch>
            <a:fillRect/>
          </a:stretch>
        </p:blipFill>
        <p:spPr>
          <a:xfrm>
            <a:off x="311699" y="1152475"/>
            <a:ext cx="4039775" cy="3068975"/>
          </a:xfrm>
          <a:prstGeom prst="rect">
            <a:avLst/>
          </a:prstGeom>
          <a:noFill/>
          <a:ln>
            <a:noFill/>
          </a:ln>
        </p:spPr>
      </p:pic>
      <p:pic>
        <p:nvPicPr>
          <p:cNvPr id="214" name="Google Shape;214;p37"/>
          <p:cNvPicPr preferRelativeResize="0"/>
          <p:nvPr/>
        </p:nvPicPr>
        <p:blipFill>
          <a:blip r:embed="rId4">
            <a:alphaModFix/>
          </a:blip>
          <a:stretch>
            <a:fillRect/>
          </a:stretch>
        </p:blipFill>
        <p:spPr>
          <a:xfrm>
            <a:off x="4426075" y="1152475"/>
            <a:ext cx="4191000" cy="3143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218875"/>
            <a:ext cx="8520600" cy="798900"/>
          </a:xfrm>
          <a:prstGeom prst="rect">
            <a:avLst/>
          </a:prstGeom>
          <a:solidFill>
            <a:srgbClr val="00FFFF"/>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lang="en" sz="5400">
                <a:solidFill>
                  <a:srgbClr val="000000"/>
                </a:solidFill>
              </a:rPr>
              <a:t>Power management</a:t>
            </a:r>
            <a:endParaRPr sz="3600">
              <a:solidFill>
                <a:srgbClr val="000000"/>
              </a:solidFill>
            </a:endParaRPr>
          </a:p>
          <a:p>
            <a:pPr indent="0" lvl="0" marL="0" rtl="0" algn="l">
              <a:spcBef>
                <a:spcPts val="0"/>
              </a:spcBef>
              <a:spcAft>
                <a:spcPts val="0"/>
              </a:spcAft>
              <a:buNone/>
            </a:pPr>
            <a:r>
              <a:t/>
            </a:r>
            <a:endParaRPr/>
          </a:p>
        </p:txBody>
      </p:sp>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38"/>
          <p:cNvPicPr preferRelativeResize="0"/>
          <p:nvPr/>
        </p:nvPicPr>
        <p:blipFill>
          <a:blip r:embed="rId3">
            <a:alphaModFix/>
          </a:blip>
          <a:stretch>
            <a:fillRect/>
          </a:stretch>
        </p:blipFill>
        <p:spPr>
          <a:xfrm>
            <a:off x="1235825" y="2049151"/>
            <a:ext cx="5562250" cy="2519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7" name="Google Shape;227;p39"/>
          <p:cNvSpPr txBox="1"/>
          <p:nvPr>
            <p:ph idx="1" type="body"/>
          </p:nvPr>
        </p:nvSpPr>
        <p:spPr>
          <a:xfrm>
            <a:off x="57550" y="1152475"/>
            <a:ext cx="8774700" cy="403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39"/>
          <p:cNvPicPr preferRelativeResize="0"/>
          <p:nvPr/>
        </p:nvPicPr>
        <p:blipFill>
          <a:blip r:embed="rId3">
            <a:alphaModFix/>
          </a:blip>
          <a:stretch>
            <a:fillRect/>
          </a:stretch>
        </p:blipFill>
        <p:spPr>
          <a:xfrm>
            <a:off x="1662025" y="145925"/>
            <a:ext cx="5565750" cy="50463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2150850"/>
            <a:ext cx="8520600" cy="841800"/>
          </a:xfrm>
          <a:prstGeom prst="rect">
            <a:avLst/>
          </a:prstGeom>
          <a:solidFill>
            <a:srgbClr val="E06666"/>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FFFF"/>
                </a:solidFill>
              </a:rPr>
              <a:t>THANK YOU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445025"/>
            <a:ext cx="8832300" cy="572700"/>
          </a:xfrm>
          <a:prstGeom prst="rect">
            <a:avLst/>
          </a:prstGeom>
          <a:solidFill>
            <a:srgbClr val="0000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History</a:t>
            </a:r>
            <a:endParaRPr>
              <a:solidFill>
                <a:srgbClr val="FFFFFF"/>
              </a:solidFill>
              <a:latin typeface="Times New Roman"/>
              <a:ea typeface="Times New Roman"/>
              <a:cs typeface="Times New Roman"/>
              <a:sym typeface="Times New Roman"/>
            </a:endParaRPr>
          </a:p>
        </p:txBody>
      </p:sp>
      <p:sp>
        <p:nvSpPr>
          <p:cNvPr id="67" name="Google Shape;67;p15"/>
          <p:cNvSpPr txBox="1"/>
          <p:nvPr>
            <p:ph idx="1" type="body"/>
          </p:nvPr>
        </p:nvSpPr>
        <p:spPr>
          <a:xfrm>
            <a:off x="109425" y="1140325"/>
            <a:ext cx="8722800" cy="3589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57023"/>
              <a:buFont typeface="Arial"/>
              <a:buNone/>
            </a:pPr>
            <a:r>
              <a:rPr b="1" lang="en" sz="1929">
                <a:solidFill>
                  <a:srgbClr val="000000"/>
                </a:solidFill>
                <a:latin typeface="Times New Roman"/>
                <a:ea typeface="Times New Roman"/>
                <a:cs typeface="Times New Roman"/>
                <a:sym typeface="Times New Roman"/>
              </a:rPr>
              <a:t>Remotely operated vehicles were first tested in the 1960's by the U.S.</a:t>
            </a:r>
            <a:endParaRPr b="1" sz="1929">
              <a:solidFill>
                <a:srgbClr val="000000"/>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57023"/>
              <a:buFont typeface="Arial"/>
              <a:buNone/>
            </a:pPr>
            <a:r>
              <a:rPr b="1" lang="en" sz="1929">
                <a:solidFill>
                  <a:srgbClr val="000000"/>
                </a:solidFill>
                <a:latin typeface="Times New Roman"/>
                <a:ea typeface="Times New Roman"/>
                <a:cs typeface="Times New Roman"/>
                <a:sym typeface="Times New Roman"/>
              </a:rPr>
              <a:t>Navy to retrieve sunken data. In 1966, the Navy’s Cable-controlled Underwater Recovery Vehicle (CURV) successfully recovered an atomic bomb that went missing off the coast of Spain.</a:t>
            </a:r>
            <a:endParaRPr b="1" sz="1929">
              <a:solidFill>
                <a:srgbClr val="000000"/>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57023"/>
              <a:buFont typeface="Arial"/>
              <a:buNone/>
            </a:pPr>
            <a:r>
              <a:t/>
            </a:r>
            <a:endParaRPr b="1" sz="1929">
              <a:solidFill>
                <a:srgbClr val="000000"/>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57023"/>
              <a:buFont typeface="Arial"/>
              <a:buNone/>
            </a:pPr>
            <a:r>
              <a:rPr b="1" lang="en" sz="1929">
                <a:solidFill>
                  <a:srgbClr val="000000"/>
                </a:solidFill>
                <a:latin typeface="Times New Roman"/>
                <a:ea typeface="Times New Roman"/>
                <a:cs typeface="Times New Roman"/>
                <a:sym typeface="Times New Roman"/>
              </a:rPr>
              <a:t>In 1973, the crew from Pisces – a notable deep-sea submarine that sunk off the coast of Ireland - was saved by a remotely operated vehicle. Over the course of the following decade, underwater ROVs became a crucial system used in various industries.</a:t>
            </a:r>
            <a:endParaRPr b="1" sz="1929">
              <a:solidFill>
                <a:srgbClr val="000000"/>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57023"/>
              <a:buFont typeface="Arial"/>
              <a:buNone/>
            </a:pPr>
            <a:r>
              <a:t/>
            </a:r>
            <a:endParaRPr b="1" sz="1929">
              <a:solidFill>
                <a:srgbClr val="000000"/>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57023"/>
              <a:buFont typeface="Arial"/>
              <a:buNone/>
            </a:pPr>
            <a:r>
              <a:rPr b="1" lang="en" sz="1929">
                <a:solidFill>
                  <a:srgbClr val="000000"/>
                </a:solidFill>
                <a:latin typeface="Times New Roman"/>
                <a:ea typeface="Times New Roman"/>
                <a:cs typeface="Times New Roman"/>
                <a:sym typeface="Times New Roman"/>
              </a:rPr>
              <a:t>Work class ROVs were the pioneers and are still being widely used today. Observation ROVs are the newest to the market; however, they have filled the gap, specializing in shallow water observation and inspections</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360600" y="152400"/>
            <a:ext cx="6917849" cy="499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a:solidFill>
            <a:srgbClr val="0000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Some of issues facing ROV :</a:t>
            </a:r>
            <a:endParaRPr>
              <a:solidFill>
                <a:srgbClr val="FFFFFF"/>
              </a:solidFill>
              <a:latin typeface="Times New Roman"/>
              <a:ea typeface="Times New Roman"/>
              <a:cs typeface="Times New Roman"/>
              <a:sym typeface="Times New Roman"/>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lnSpc>
                <a:spcPct val="90000"/>
              </a:lnSpc>
              <a:spcBef>
                <a:spcPts val="1000"/>
              </a:spcBef>
              <a:spcAft>
                <a:spcPts val="0"/>
              </a:spcAft>
              <a:buClr>
                <a:schemeClr val="dk1"/>
              </a:buClr>
              <a:buSzPts val="2800"/>
              <a:buFont typeface="Times New Roman"/>
              <a:buAutoNum type="arabicPeriod"/>
            </a:pPr>
            <a:r>
              <a:rPr lang="en" sz="2800">
                <a:solidFill>
                  <a:schemeClr val="dk1"/>
                </a:solidFill>
                <a:latin typeface="Times New Roman"/>
                <a:ea typeface="Times New Roman"/>
                <a:cs typeface="Times New Roman"/>
                <a:sym typeface="Times New Roman"/>
              </a:rPr>
              <a:t>Water temperature </a:t>
            </a:r>
            <a:endParaRPr sz="2800">
              <a:solidFill>
                <a:schemeClr val="dk1"/>
              </a:solidFill>
              <a:latin typeface="Times New Roman"/>
              <a:ea typeface="Times New Roman"/>
              <a:cs typeface="Times New Roman"/>
              <a:sym typeface="Times New Roman"/>
            </a:endParaRPr>
          </a:p>
          <a:p>
            <a:pPr indent="-406400" lvl="0" marL="457200" rtl="0" algn="l">
              <a:lnSpc>
                <a:spcPct val="90000"/>
              </a:lnSpc>
              <a:spcBef>
                <a:spcPts val="0"/>
              </a:spcBef>
              <a:spcAft>
                <a:spcPts val="0"/>
              </a:spcAft>
              <a:buClr>
                <a:schemeClr val="dk1"/>
              </a:buClr>
              <a:buSzPts val="2800"/>
              <a:buFont typeface="Times New Roman"/>
              <a:buAutoNum type="arabicPeriod"/>
            </a:pPr>
            <a:r>
              <a:rPr lang="en" sz="2800">
                <a:solidFill>
                  <a:schemeClr val="dk1"/>
                </a:solidFill>
                <a:latin typeface="Times New Roman"/>
                <a:ea typeface="Times New Roman"/>
                <a:cs typeface="Times New Roman"/>
                <a:sym typeface="Times New Roman"/>
              </a:rPr>
              <a:t>•Water Pressure</a:t>
            </a:r>
            <a:endParaRPr sz="2800">
              <a:solidFill>
                <a:schemeClr val="dk1"/>
              </a:solidFill>
              <a:latin typeface="Times New Roman"/>
              <a:ea typeface="Times New Roman"/>
              <a:cs typeface="Times New Roman"/>
              <a:sym typeface="Times New Roman"/>
            </a:endParaRPr>
          </a:p>
          <a:p>
            <a:pPr indent="-406400" lvl="0" marL="457200" rtl="0" algn="l">
              <a:lnSpc>
                <a:spcPct val="90000"/>
              </a:lnSpc>
              <a:spcBef>
                <a:spcPts val="0"/>
              </a:spcBef>
              <a:spcAft>
                <a:spcPts val="0"/>
              </a:spcAft>
              <a:buClr>
                <a:schemeClr val="dk1"/>
              </a:buClr>
              <a:buSzPts val="2800"/>
              <a:buFont typeface="Times New Roman"/>
              <a:buAutoNum type="arabicPeriod"/>
            </a:pPr>
            <a:r>
              <a:rPr lang="en" sz="2800">
                <a:solidFill>
                  <a:schemeClr val="dk1"/>
                </a:solidFill>
                <a:latin typeface="Times New Roman"/>
                <a:ea typeface="Times New Roman"/>
                <a:cs typeface="Times New Roman"/>
                <a:sym typeface="Times New Roman"/>
              </a:rPr>
              <a:t>•Sea water</a:t>
            </a:r>
            <a:endParaRPr sz="2800">
              <a:solidFill>
                <a:schemeClr val="dk1"/>
              </a:solidFill>
              <a:latin typeface="Times New Roman"/>
              <a:ea typeface="Times New Roman"/>
              <a:cs typeface="Times New Roman"/>
              <a:sym typeface="Times New Roman"/>
            </a:endParaRPr>
          </a:p>
          <a:p>
            <a:pPr indent="-406400" lvl="0" marL="457200" rtl="0" algn="l">
              <a:lnSpc>
                <a:spcPct val="90000"/>
              </a:lnSpc>
              <a:spcBef>
                <a:spcPts val="0"/>
              </a:spcBef>
              <a:spcAft>
                <a:spcPts val="0"/>
              </a:spcAft>
              <a:buClr>
                <a:schemeClr val="dk1"/>
              </a:buClr>
              <a:buSzPts val="2800"/>
              <a:buFont typeface="Times New Roman"/>
              <a:buAutoNum type="arabicPeriod"/>
            </a:pPr>
            <a:r>
              <a:rPr lang="en" sz="2800">
                <a:solidFill>
                  <a:schemeClr val="dk1"/>
                </a:solidFill>
                <a:latin typeface="Times New Roman"/>
                <a:ea typeface="Times New Roman"/>
                <a:cs typeface="Times New Roman"/>
                <a:sym typeface="Times New Roman"/>
              </a:rPr>
              <a:t>•Buoyance </a:t>
            </a:r>
            <a:endParaRPr sz="2800">
              <a:solidFill>
                <a:schemeClr val="dk1"/>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solidFill>
            <a:srgbClr val="0000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Introduction</a:t>
            </a:r>
            <a:r>
              <a:rPr lang="en"/>
              <a:t>: </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ROVs have been used for underwater intervention, repair, and maintenance operations in offshore industries, including oil and gas industries, marine structures, marine sciences, naval defense, marine renewable energy, and scientific purposes.</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ROVs are employed for tracking mines and are programmed to carry out high-risk tasks, executing algorithms related to prediction, diagnosis, and classification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2150850"/>
            <a:ext cx="8520600" cy="841800"/>
          </a:xfrm>
          <a:prstGeom prst="rect">
            <a:avLst/>
          </a:prstGeom>
          <a:solidFill>
            <a:srgbClr val="00FFFF"/>
          </a:solid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6000"/>
              <a:t>Physical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138075"/>
            <a:ext cx="8520600" cy="68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83">
                <a:solidFill>
                  <a:srgbClr val="444444"/>
                </a:solidFill>
                <a:highlight>
                  <a:srgbClr val="FFFFFF"/>
                </a:highlight>
                <a:latin typeface="Times New Roman"/>
                <a:ea typeface="Times New Roman"/>
                <a:cs typeface="Times New Roman"/>
                <a:sym typeface="Times New Roman"/>
              </a:rPr>
              <a:t>Electronic Design</a:t>
            </a:r>
            <a:endParaRPr b="1" sz="2783">
              <a:solidFill>
                <a:srgbClr val="44444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450">
              <a:solidFill>
                <a:srgbClr val="44444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450">
              <a:solidFill>
                <a:srgbClr val="444444"/>
              </a:solidFill>
              <a:highlight>
                <a:srgbClr val="FFFFFF"/>
              </a:highlight>
              <a:latin typeface="Times New Roman"/>
              <a:ea typeface="Times New Roman"/>
              <a:cs typeface="Times New Roman"/>
              <a:sym typeface="Times New Roman"/>
            </a:endParaRPr>
          </a:p>
        </p:txBody>
      </p:sp>
      <p:sp>
        <p:nvSpPr>
          <p:cNvPr id="95" name="Google Shape;95;p20"/>
          <p:cNvSpPr txBox="1"/>
          <p:nvPr>
            <p:ph idx="1" type="body"/>
          </p:nvPr>
        </p:nvSpPr>
        <p:spPr>
          <a:xfrm>
            <a:off x="311700" y="1163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20"/>
          <p:cNvPicPr preferRelativeResize="0"/>
          <p:nvPr/>
        </p:nvPicPr>
        <p:blipFill>
          <a:blip r:embed="rId3">
            <a:alphaModFix/>
          </a:blip>
          <a:stretch>
            <a:fillRect/>
          </a:stretch>
        </p:blipFill>
        <p:spPr>
          <a:xfrm>
            <a:off x="290513" y="823913"/>
            <a:ext cx="8562975" cy="349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Mechanical Design</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1"/>
          <p:cNvPicPr preferRelativeResize="0"/>
          <p:nvPr/>
        </p:nvPicPr>
        <p:blipFill>
          <a:blip r:embed="rId3">
            <a:alphaModFix/>
          </a:blip>
          <a:stretch>
            <a:fillRect/>
          </a:stretch>
        </p:blipFill>
        <p:spPr>
          <a:xfrm>
            <a:off x="1695450" y="1366854"/>
            <a:ext cx="5753100" cy="320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