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91ca49d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91ca49d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91ca49da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91ca49da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91ca49d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91ca49d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1ca49d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1ca49d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1ca49d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1ca49d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1ca49d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1ca49d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1ca49d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1ca49d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1ca49da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1ca49da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1ca49da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1ca49da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91ca49d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91ca49d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91ca49d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91ca49d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Rob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a:t>
            </a:r>
            <a:r>
              <a:rPr lang="en"/>
              <a:t>utomated Guided Vehicle</a:t>
            </a:r>
            <a:endParaRPr/>
          </a:p>
          <a:p>
            <a:pPr indent="0" lvl="0" marL="0" rtl="0" algn="ctr">
              <a:spcBef>
                <a:spcPts val="0"/>
              </a:spcBef>
              <a:spcAft>
                <a:spcPts val="0"/>
              </a:spcAft>
              <a:buNone/>
            </a:pPr>
            <a:r>
              <a:rPr lang="en"/>
              <a:t>AGVs</a:t>
            </a:r>
            <a:endParaRPr/>
          </a:p>
        </p:txBody>
      </p:sp>
      <p:sp>
        <p:nvSpPr>
          <p:cNvPr id="55" name="Google Shape;55;p13"/>
          <p:cNvSpPr txBox="1"/>
          <p:nvPr>
            <p:ph idx="1" type="subTitle"/>
          </p:nvPr>
        </p:nvSpPr>
        <p:spPr>
          <a:xfrm>
            <a:off x="0" y="42908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Matric: 1523889</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2307"/>
              </a:lnSpc>
              <a:spcBef>
                <a:spcPts val="1400"/>
              </a:spcBef>
              <a:spcAft>
                <a:spcPts val="0"/>
              </a:spcAft>
              <a:buClr>
                <a:schemeClr val="dk1"/>
              </a:buClr>
              <a:buSzPct val="51562"/>
              <a:buFont typeface="Arial"/>
              <a:buNone/>
            </a:pPr>
            <a:r>
              <a:rPr b="1" lang="en" sz="2133">
                <a:solidFill>
                  <a:srgbClr val="000000"/>
                </a:solidFill>
              </a:rPr>
              <a:t>Required Components</a:t>
            </a:r>
            <a:endParaRPr b="1" sz="2133">
              <a:solidFill>
                <a:srgbClr val="000000"/>
              </a:solidFill>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Components that most AGVs have in common include:</a:t>
            </a:r>
            <a:endParaRPr>
              <a:solidFill>
                <a:srgbClr val="000000"/>
              </a:solidFill>
            </a:endParaRPr>
          </a:p>
          <a:p>
            <a:pPr indent="0" lvl="0" marL="0" rtl="0" algn="l">
              <a:spcBef>
                <a:spcPts val="1200"/>
              </a:spcBef>
              <a:spcAft>
                <a:spcPts val="0"/>
              </a:spcAft>
              <a:buNone/>
            </a:pPr>
            <a:r>
              <a:rPr lang="en">
                <a:solidFill>
                  <a:srgbClr val="000000"/>
                </a:solidFill>
              </a:rPr>
              <a:t>Traction motors.</a:t>
            </a:r>
            <a:endParaRPr>
              <a:solidFill>
                <a:srgbClr val="000000"/>
              </a:solidFill>
            </a:endParaRPr>
          </a:p>
          <a:p>
            <a:pPr indent="0" lvl="0" marL="0" rtl="0" algn="l">
              <a:spcBef>
                <a:spcPts val="1200"/>
              </a:spcBef>
              <a:spcAft>
                <a:spcPts val="0"/>
              </a:spcAft>
              <a:buNone/>
            </a:pPr>
            <a:r>
              <a:rPr lang="en">
                <a:solidFill>
                  <a:srgbClr val="000000"/>
                </a:solidFill>
              </a:rPr>
              <a:t>traction batteries.</a:t>
            </a:r>
            <a:endParaRPr>
              <a:solidFill>
                <a:srgbClr val="000000"/>
              </a:solidFill>
            </a:endParaRPr>
          </a:p>
          <a:p>
            <a:pPr indent="0" lvl="0" marL="0" rtl="0" algn="l">
              <a:spcBef>
                <a:spcPts val="1200"/>
              </a:spcBef>
              <a:spcAft>
                <a:spcPts val="0"/>
              </a:spcAft>
              <a:buNone/>
            </a:pPr>
            <a:r>
              <a:rPr lang="en">
                <a:solidFill>
                  <a:srgbClr val="000000"/>
                </a:solidFill>
              </a:rPr>
              <a:t> A computer interface and payload interface. </a:t>
            </a:r>
            <a:endParaRPr>
              <a:solidFill>
                <a:srgbClr val="000000"/>
              </a:solidFill>
            </a:endParaRPr>
          </a:p>
          <a:p>
            <a:pPr indent="0" lvl="0" marL="0" rtl="0" algn="l">
              <a:spcBef>
                <a:spcPts val="1200"/>
              </a:spcBef>
              <a:spcAft>
                <a:spcPts val="1200"/>
              </a:spcAft>
              <a:buNone/>
            </a:pPr>
            <a:r>
              <a:rPr lang="en">
                <a:solidFill>
                  <a:srgbClr val="000000"/>
                </a:solidFill>
              </a:rPr>
              <a:t>Traction motors assist in movement, while traction batteries provide the power. Usually, these are lithium ion phosphate batteries. The computer lets the main control processor contact the AGV and give it instructions. The payload interface is the material handling component. Examples include: conveyors, forks and loading decks.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100"/>
              </a:spcBef>
              <a:spcAft>
                <a:spcPts val="0"/>
              </a:spcAft>
              <a:buClr>
                <a:schemeClr val="dk1"/>
              </a:buClr>
              <a:buSzPct val="36666"/>
              <a:buFont typeface="Arial"/>
              <a:buNone/>
            </a:pPr>
            <a:r>
              <a:rPr b="1" lang="en" sz="3000">
                <a:solidFill>
                  <a:srgbClr val="414042"/>
                </a:solidFill>
                <a:highlight>
                  <a:srgbClr val="FFFFFF"/>
                </a:highlight>
              </a:rPr>
              <a:t>Benefits of AGVs</a:t>
            </a:r>
            <a:endParaRPr b="1" sz="3000">
              <a:solidFill>
                <a:srgbClr val="414042"/>
              </a:solidFill>
              <a:highlight>
                <a:srgbClr val="FFFFFF"/>
              </a:highlight>
            </a:endParaRPr>
          </a:p>
          <a:p>
            <a:pPr indent="0" lvl="0" marL="0" rtl="0" algn="l">
              <a:lnSpc>
                <a:spcPct val="115000"/>
              </a:lnSpc>
              <a:spcBef>
                <a:spcPts val="3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Increase efficiency and productivity</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Consistent costs</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Flexibility</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Less space required</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Improved safety</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history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What is an AGV ?</a:t>
            </a:r>
            <a:endParaRPr>
              <a:solidFill>
                <a:srgbClr val="000000"/>
              </a:solidFill>
            </a:endParaRPr>
          </a:p>
          <a:p>
            <a:pPr indent="0" lvl="0" marL="0" rtl="0" algn="l">
              <a:spcBef>
                <a:spcPts val="1200"/>
              </a:spcBef>
              <a:spcAft>
                <a:spcPts val="0"/>
              </a:spcAft>
              <a:buNone/>
            </a:pPr>
            <a:r>
              <a:rPr lang="en">
                <a:solidFill>
                  <a:srgbClr val="000000"/>
                </a:solidFill>
              </a:rPr>
              <a:t>It is an </a:t>
            </a:r>
            <a:r>
              <a:rPr lang="en">
                <a:solidFill>
                  <a:srgbClr val="000000"/>
                </a:solidFill>
              </a:rPr>
              <a:t>Automated Guided Vehicle system (AGVs), is a material handling system that uses independently operated ,self-propelled vehicles guided along defined pathways on the floor. We cloud say </a:t>
            </a:r>
            <a:r>
              <a:rPr lang="en">
                <a:solidFill>
                  <a:srgbClr val="000000"/>
                </a:solidFill>
                <a:highlight>
                  <a:srgbClr val="FFFFFF"/>
                </a:highlight>
              </a:rPr>
              <a:t>is a portable </a:t>
            </a:r>
            <a:r>
              <a:rPr lang="en">
                <a:solidFill>
                  <a:srgbClr val="000000"/>
                </a:solidFill>
                <a:highlight>
                  <a:srgbClr val="FFFFFF"/>
                </a:highlight>
                <a:uFill>
                  <a:noFill/>
                </a:uFill>
                <a:hlinkClick r:id="rId3">
                  <a:extLst>
                    <a:ext uri="{A12FA001-AC4F-418D-AE19-62706E023703}">
                      <ahyp:hlinkClr val="tx"/>
                    </a:ext>
                  </a:extLst>
                </a:hlinkClick>
              </a:rPr>
              <a:t>robot</a:t>
            </a:r>
            <a:r>
              <a:rPr lang="en">
                <a:solidFill>
                  <a:srgbClr val="000000"/>
                </a:solidFill>
                <a:highlight>
                  <a:srgbClr val="FFFFFF"/>
                </a:highlight>
              </a:rPr>
              <a:t> that follows along marked long lines.Sometimes called self-guided vehicles.</a:t>
            </a:r>
            <a:endParaRPr>
              <a:solidFill>
                <a:srgbClr val="000000"/>
              </a:solidFill>
              <a:highlight>
                <a:srgbClr val="FFFFFF"/>
              </a:highlight>
            </a:endParaRPr>
          </a:p>
          <a:p>
            <a:pPr indent="0" lvl="0" marL="0" rtl="0" algn="l">
              <a:spcBef>
                <a:spcPts val="1200"/>
              </a:spcBef>
              <a:spcAft>
                <a:spcPts val="0"/>
              </a:spcAft>
              <a:buNone/>
            </a:pPr>
            <a:r>
              <a:rPr lang="en">
                <a:solidFill>
                  <a:srgbClr val="000000"/>
                </a:solidFill>
                <a:highlight>
                  <a:srgbClr val="FFFFFF"/>
                </a:highlight>
              </a:rPr>
              <a:t>Arthur “Mac” Barrett built the first automatic guided vehicle in 1953 by modifying a towing tractor so that it followed an overhead wire. His company, Barrett Electronics Corporation, debuted his driverless vehicle in 1954, calling it the Guide-o-Matic. Essentially, the Guide-o-Matic was a tow truck that automatically followed a wire embedded in the floor.</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8725"/>
            <a:ext cx="85206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AGVs:</a:t>
            </a:r>
            <a:endParaRPr/>
          </a:p>
        </p:txBody>
      </p:sp>
      <p:sp>
        <p:nvSpPr>
          <p:cNvPr id="67" name="Google Shape;67;p15"/>
          <p:cNvSpPr txBox="1"/>
          <p:nvPr>
            <p:ph idx="1" type="body"/>
          </p:nvPr>
        </p:nvSpPr>
        <p:spPr>
          <a:xfrm>
            <a:off x="311700" y="541425"/>
            <a:ext cx="8832300" cy="46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highlight>
                  <a:srgbClr val="FFFFFF"/>
                </a:highlight>
              </a:rPr>
              <a:t>There are several types of automated guided vehicles and it operate without direct human intervention or guidance.</a:t>
            </a:r>
            <a:endParaRPr sz="1500">
              <a:solidFill>
                <a:srgbClr val="000000"/>
              </a:solidFill>
              <a:highlight>
                <a:srgbClr val="FFFFFF"/>
              </a:highlight>
            </a:endParaRPr>
          </a:p>
          <a:p>
            <a:pPr indent="0" lvl="0" marL="0" rtl="0" algn="l">
              <a:spcBef>
                <a:spcPts val="1200"/>
              </a:spcBef>
              <a:spcAft>
                <a:spcPts val="1200"/>
              </a:spcAft>
              <a:buNone/>
            </a:pPr>
            <a:r>
              <a:t/>
            </a:r>
            <a:endParaRPr sz="1500">
              <a:solidFill>
                <a:srgbClr val="4C4C4C"/>
              </a:solidFill>
              <a:highlight>
                <a:srgbClr val="FFFFFF"/>
              </a:highlight>
            </a:endParaRPr>
          </a:p>
        </p:txBody>
      </p:sp>
      <p:sp>
        <p:nvSpPr>
          <p:cNvPr id="68" name="Google Shape;68;p15"/>
          <p:cNvSpPr/>
          <p:nvPr/>
        </p:nvSpPr>
        <p:spPr>
          <a:xfrm>
            <a:off x="3799425" y="2571750"/>
            <a:ext cx="1681500" cy="125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rPr>
              <a:t>Types of AGVs</a:t>
            </a:r>
            <a:endParaRPr b="1" sz="2000">
              <a:solidFill>
                <a:schemeClr val="dk1"/>
              </a:solidFill>
            </a:endParaRPr>
          </a:p>
        </p:txBody>
      </p:sp>
      <p:sp>
        <p:nvSpPr>
          <p:cNvPr id="69" name="Google Shape;69;p15"/>
          <p:cNvSpPr/>
          <p:nvPr/>
        </p:nvSpPr>
        <p:spPr>
          <a:xfrm>
            <a:off x="386850" y="1203150"/>
            <a:ext cx="3029100" cy="106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Automated Guided Carts</a:t>
            </a:r>
            <a:endParaRPr b="1"/>
          </a:p>
          <a:p>
            <a:pPr indent="0" lvl="0" marL="0" rtl="0" algn="l">
              <a:spcBef>
                <a:spcPts val="0"/>
              </a:spcBef>
              <a:spcAft>
                <a:spcPts val="0"/>
              </a:spcAft>
              <a:buClr>
                <a:schemeClr val="dk1"/>
              </a:buClr>
              <a:buSzPts val="1100"/>
              <a:buFont typeface="Arial"/>
              <a:buNone/>
            </a:pPr>
            <a:r>
              <a:rPr b="1" lang="en"/>
              <a:t>An automatic guided cart (AGC) is the most basic type of AGV with minimal features.</a:t>
            </a:r>
            <a:endParaRPr b="1"/>
          </a:p>
          <a:p>
            <a:pPr indent="0" lvl="0" marL="0" rtl="0" algn="l">
              <a:spcBef>
                <a:spcPts val="0"/>
              </a:spcBef>
              <a:spcAft>
                <a:spcPts val="0"/>
              </a:spcAft>
              <a:buNone/>
            </a:pPr>
            <a:r>
              <a:t/>
            </a:r>
            <a:endParaRPr/>
          </a:p>
        </p:txBody>
      </p:sp>
      <p:sp>
        <p:nvSpPr>
          <p:cNvPr id="70" name="Google Shape;70;p15"/>
          <p:cNvSpPr/>
          <p:nvPr/>
        </p:nvSpPr>
        <p:spPr>
          <a:xfrm>
            <a:off x="386850" y="2391200"/>
            <a:ext cx="3029100" cy="13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Forklift AGVs It is automated guided vehicles, which are another commonly used type of AGV. They are designed to perform the same function but without the need for a human operator.</a:t>
            </a:r>
            <a:endParaRPr b="1"/>
          </a:p>
        </p:txBody>
      </p:sp>
      <p:sp>
        <p:nvSpPr>
          <p:cNvPr id="71" name="Google Shape;71;p15"/>
          <p:cNvSpPr/>
          <p:nvPr/>
        </p:nvSpPr>
        <p:spPr>
          <a:xfrm>
            <a:off x="5864400" y="2391200"/>
            <a:ext cx="31722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Unit Load Handlers</a:t>
            </a:r>
            <a:endParaRPr b="1"/>
          </a:p>
          <a:p>
            <a:pPr indent="0" lvl="0" marL="0" rtl="0" algn="l">
              <a:spcBef>
                <a:spcPts val="0"/>
              </a:spcBef>
              <a:spcAft>
                <a:spcPts val="0"/>
              </a:spcAft>
              <a:buClr>
                <a:schemeClr val="dk1"/>
              </a:buClr>
              <a:buSzPts val="1100"/>
              <a:buFont typeface="Arial"/>
              <a:buNone/>
            </a:pPr>
            <a:r>
              <a:rPr b="1" lang="en"/>
              <a:t>Unit load handlers carry discrete loads such as individual objects, or a single unit such as a pallet or tote that contains multiple items.</a:t>
            </a:r>
            <a:endParaRPr b="1"/>
          </a:p>
        </p:txBody>
      </p:sp>
      <p:sp>
        <p:nvSpPr>
          <p:cNvPr id="72" name="Google Shape;72;p15"/>
          <p:cNvSpPr/>
          <p:nvPr/>
        </p:nvSpPr>
        <p:spPr>
          <a:xfrm>
            <a:off x="386850" y="3809050"/>
            <a:ext cx="3029100" cy="13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Towing AGVs</a:t>
            </a:r>
            <a:endParaRPr b="1"/>
          </a:p>
          <a:p>
            <a:pPr indent="0" lvl="0" marL="0" rtl="0" algn="l">
              <a:spcBef>
                <a:spcPts val="0"/>
              </a:spcBef>
              <a:spcAft>
                <a:spcPts val="0"/>
              </a:spcAft>
              <a:buClr>
                <a:schemeClr val="dk1"/>
              </a:buClr>
              <a:buSzPts val="1100"/>
              <a:buFont typeface="Arial"/>
              <a:buNone/>
            </a:pPr>
            <a:r>
              <a:rPr b="1" lang="en"/>
              <a:t>Towing vehicles, or tugger automatic guided vehicles, pull one or more non-powered, load-carrying vehicles behind them in a train-like formation.</a:t>
            </a:r>
            <a:endParaRPr b="1"/>
          </a:p>
        </p:txBody>
      </p:sp>
      <p:sp>
        <p:nvSpPr>
          <p:cNvPr id="73" name="Google Shape;73;p15"/>
          <p:cNvSpPr/>
          <p:nvPr/>
        </p:nvSpPr>
        <p:spPr>
          <a:xfrm>
            <a:off x="5864400" y="3731775"/>
            <a:ext cx="3172200" cy="133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Autonomous Mobile Robots</a:t>
            </a:r>
            <a:endParaRPr b="1"/>
          </a:p>
          <a:p>
            <a:pPr indent="0" lvl="0" marL="0" rtl="0" algn="l">
              <a:spcBef>
                <a:spcPts val="0"/>
              </a:spcBef>
              <a:spcAft>
                <a:spcPts val="0"/>
              </a:spcAft>
              <a:buClr>
                <a:schemeClr val="dk1"/>
              </a:buClr>
              <a:buSzPts val="1100"/>
              <a:buFont typeface="Arial"/>
              <a:buNone/>
            </a:pPr>
            <a:r>
              <a:rPr b="1" lang="en"/>
              <a:t>Autonomous mobile robots (AMRs) are typically more technologically advanced than other types of AGVs. While many AGVs use fixed navigation systems,</a:t>
            </a:r>
            <a:endParaRPr b="1"/>
          </a:p>
        </p:txBody>
      </p:sp>
      <p:sp>
        <p:nvSpPr>
          <p:cNvPr id="74" name="Google Shape;74;p15"/>
          <p:cNvSpPr/>
          <p:nvPr/>
        </p:nvSpPr>
        <p:spPr>
          <a:xfrm>
            <a:off x="5833800" y="1050625"/>
            <a:ext cx="3233400" cy="125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Heavy Burden Carriers</a:t>
            </a:r>
            <a:endParaRPr b="1"/>
          </a:p>
          <a:p>
            <a:pPr indent="0" lvl="0" marL="0" rtl="0" algn="l">
              <a:spcBef>
                <a:spcPts val="0"/>
              </a:spcBef>
              <a:spcAft>
                <a:spcPts val="0"/>
              </a:spcAft>
              <a:buClr>
                <a:schemeClr val="dk1"/>
              </a:buClr>
              <a:buSzPts val="1100"/>
              <a:buFont typeface="Arial"/>
              <a:buNone/>
            </a:pPr>
            <a:r>
              <a:rPr b="1" lang="en"/>
              <a:t>For the heaviest loads, heavy burden carriers are a type of AGV used in applications such as large assembly, casting, coil, and plate transport.</a:t>
            </a:r>
            <a:endParaRPr b="1"/>
          </a:p>
        </p:txBody>
      </p:sp>
      <p:cxnSp>
        <p:nvCxnSpPr>
          <p:cNvPr id="75" name="Google Shape;75;p15"/>
          <p:cNvCxnSpPr>
            <a:stCxn id="68" idx="7"/>
            <a:endCxn id="74" idx="1"/>
          </p:cNvCxnSpPr>
          <p:nvPr/>
        </p:nvCxnSpPr>
        <p:spPr>
          <a:xfrm flipH="1" rot="10800000">
            <a:off x="5234675" y="1675767"/>
            <a:ext cx="599100" cy="10791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a:stCxn id="68" idx="1"/>
            <a:endCxn id="69" idx="3"/>
          </p:cNvCxnSpPr>
          <p:nvPr/>
        </p:nvCxnSpPr>
        <p:spPr>
          <a:xfrm rot="10800000">
            <a:off x="3415975" y="1736067"/>
            <a:ext cx="629700" cy="10188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68" idx="6"/>
            <a:endCxn id="71" idx="1"/>
          </p:cNvCxnSpPr>
          <p:nvPr/>
        </p:nvCxnSpPr>
        <p:spPr>
          <a:xfrm flipH="1" rot="10800000">
            <a:off x="5480925" y="3016350"/>
            <a:ext cx="383400" cy="1806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68" idx="2"/>
            <a:endCxn id="70" idx="3"/>
          </p:cNvCxnSpPr>
          <p:nvPr/>
        </p:nvCxnSpPr>
        <p:spPr>
          <a:xfrm rot="10800000">
            <a:off x="3416025" y="3058350"/>
            <a:ext cx="383400" cy="1386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stCxn id="68" idx="5"/>
            <a:endCxn id="73" idx="1"/>
          </p:cNvCxnSpPr>
          <p:nvPr/>
        </p:nvCxnSpPr>
        <p:spPr>
          <a:xfrm>
            <a:off x="5234675" y="3639033"/>
            <a:ext cx="629700" cy="7599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a:stCxn id="68" idx="3"/>
            <a:endCxn id="72" idx="3"/>
          </p:cNvCxnSpPr>
          <p:nvPr/>
        </p:nvCxnSpPr>
        <p:spPr>
          <a:xfrm flipH="1">
            <a:off x="3415975" y="3639033"/>
            <a:ext cx="629700" cy="837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100"/>
              </a:spcBef>
              <a:spcAft>
                <a:spcPts val="0"/>
              </a:spcAft>
              <a:buClr>
                <a:schemeClr val="dk1"/>
              </a:buClr>
              <a:buSzPct val="36666"/>
              <a:buFont typeface="Arial"/>
              <a:buNone/>
            </a:pPr>
            <a:r>
              <a:rPr b="1" lang="en" sz="3000">
                <a:solidFill>
                  <a:srgbClr val="414042"/>
                </a:solidFill>
                <a:highlight>
                  <a:srgbClr val="FFFFFF"/>
                </a:highlight>
              </a:rPr>
              <a:t>Applications for AGVs</a:t>
            </a:r>
            <a:endParaRPr b="1" sz="3000">
              <a:solidFill>
                <a:srgbClr val="414042"/>
              </a:solidFill>
              <a:highlight>
                <a:srgbClr val="FFFFFF"/>
              </a:highlight>
            </a:endParaRPr>
          </a:p>
          <a:p>
            <a:pPr indent="0" lvl="0" marL="0" rtl="0" algn="l">
              <a:lnSpc>
                <a:spcPct val="115000"/>
              </a:lnSpc>
              <a:spcBef>
                <a:spcPts val="3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a:solidFill>
                  <a:srgbClr val="000000"/>
                </a:solidFill>
                <a:highlight>
                  <a:srgbClr val="FFFFFF"/>
                </a:highlight>
              </a:rPr>
              <a:t>Automated guided vehicle systems are used for tasks that would typically be handled by :</a:t>
            </a:r>
            <a:endParaRPr sz="1500">
              <a:solidFill>
                <a:srgbClr val="000000"/>
              </a:solidFill>
              <a:highlight>
                <a:srgbClr val="FFFFFF"/>
              </a:highlight>
            </a:endParaRPr>
          </a:p>
          <a:p>
            <a:pPr indent="-309562" lvl="0" marL="457200" rtl="0" algn="l">
              <a:lnSpc>
                <a:spcPct val="150000"/>
              </a:lnSpc>
              <a:spcBef>
                <a:spcPts val="2300"/>
              </a:spcBef>
              <a:spcAft>
                <a:spcPts val="0"/>
              </a:spcAft>
              <a:buClr>
                <a:srgbClr val="000000"/>
              </a:buClr>
              <a:buSzPct val="100000"/>
              <a:buChar char="●"/>
            </a:pPr>
            <a:r>
              <a:rPr lang="en" sz="1500">
                <a:solidFill>
                  <a:srgbClr val="000000"/>
                </a:solidFill>
                <a:highlight>
                  <a:srgbClr val="FFFFFF"/>
                </a:highlight>
              </a:rPr>
              <a:t>Forklifts.</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Char char="●"/>
            </a:pPr>
            <a:r>
              <a:rPr lang="en" sz="1500">
                <a:solidFill>
                  <a:srgbClr val="000000"/>
                </a:solidFill>
                <a:highlight>
                  <a:srgbClr val="FFFFFF"/>
                </a:highlight>
              </a:rPr>
              <a:t>Conveyor systems. </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Char char="●"/>
            </a:pPr>
            <a:r>
              <a:rPr lang="en" sz="1500">
                <a:solidFill>
                  <a:srgbClr val="000000"/>
                </a:solidFill>
                <a:highlight>
                  <a:srgbClr val="FFFFFF"/>
                </a:highlight>
              </a:rPr>
              <a:t>Manual carts.</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Char char="●"/>
            </a:pPr>
            <a:r>
              <a:rPr lang="en" sz="1500">
                <a:solidFill>
                  <a:srgbClr val="000000"/>
                </a:solidFill>
                <a:highlight>
                  <a:srgbClr val="FFFFFF"/>
                </a:highlight>
              </a:rPr>
              <a:t>Moving large volumes of material in a repetitive manner.</a:t>
            </a:r>
            <a:endParaRPr sz="1500">
              <a:solidFill>
                <a:srgbClr val="000000"/>
              </a:solidFill>
              <a:highlight>
                <a:srgbClr val="FFFFFF"/>
              </a:highlight>
            </a:endParaRPr>
          </a:p>
          <a:p>
            <a:pPr indent="0" lvl="0" marL="0" rtl="0" algn="l">
              <a:lnSpc>
                <a:spcPct val="200000"/>
              </a:lnSpc>
              <a:spcBef>
                <a:spcPts val="2300"/>
              </a:spcBef>
              <a:spcAft>
                <a:spcPts val="0"/>
              </a:spcAft>
              <a:buNone/>
            </a:pPr>
            <a:r>
              <a:rPr lang="en" sz="1500">
                <a:solidFill>
                  <a:srgbClr val="000000"/>
                </a:solidFill>
              </a:rPr>
              <a:t>They’re often used for transporting raw materials such as metal, plastic, rubber or paper.</a:t>
            </a:r>
            <a:r>
              <a:rPr lang="en" sz="1500">
                <a:solidFill>
                  <a:srgbClr val="000000"/>
                </a:solidFill>
                <a:highlight>
                  <a:srgbClr val="FFFFFF"/>
                </a:highlight>
              </a:rPr>
              <a:t>For example, AGVs can transport raw materials from receiving to the warehouse or deliver materials directly to production lines.</a:t>
            </a:r>
            <a:endParaRPr sz="1500">
              <a:solidFill>
                <a:srgbClr val="000000"/>
              </a:solidFill>
            </a:endParaRPr>
          </a:p>
          <a:p>
            <a:pPr indent="0" lvl="0" marL="0" rtl="0" algn="l">
              <a:spcBef>
                <a:spcPts val="23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1121525"/>
            <a:ext cx="8832300" cy="3996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100"/>
              </a:spcBef>
              <a:spcAft>
                <a:spcPts val="0"/>
              </a:spcAft>
              <a:buClr>
                <a:schemeClr val="dk1"/>
              </a:buClr>
              <a:buSzPct val="36666"/>
              <a:buFont typeface="Arial"/>
              <a:buNone/>
            </a:pPr>
            <a:r>
              <a:rPr b="1" lang="en" sz="3000">
                <a:solidFill>
                  <a:srgbClr val="414042"/>
                </a:solidFill>
                <a:highlight>
                  <a:srgbClr val="FFFFFF"/>
                </a:highlight>
              </a:rPr>
              <a:t>How AGVs work</a:t>
            </a:r>
            <a:endParaRPr b="1" sz="3000">
              <a:solidFill>
                <a:srgbClr val="414042"/>
              </a:solidFill>
              <a:highlight>
                <a:srgbClr val="FFFFFF"/>
              </a:highlight>
            </a:endParaRPr>
          </a:p>
          <a:p>
            <a:pPr indent="0" lvl="0" marL="0" rtl="0" algn="l">
              <a:lnSpc>
                <a:spcPct val="115000"/>
              </a:lnSpc>
              <a:spcBef>
                <a:spcPts val="3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92" name="Google Shape;92;p17"/>
          <p:cNvSpPr txBox="1"/>
          <p:nvPr>
            <p:ph idx="1" type="body"/>
          </p:nvPr>
        </p:nvSpPr>
        <p:spPr>
          <a:xfrm>
            <a:off x="0" y="1379325"/>
            <a:ext cx="8742000" cy="364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b="1" sz="1500">
              <a:solidFill>
                <a:srgbClr val="000000"/>
              </a:solidFill>
              <a:highlight>
                <a:srgbClr val="FFFFFF"/>
              </a:highlight>
            </a:endParaRPr>
          </a:p>
          <a:p>
            <a:pPr indent="0" lvl="0" marL="0" rtl="0" algn="l">
              <a:lnSpc>
                <a:spcPct val="150000"/>
              </a:lnSpc>
              <a:spcBef>
                <a:spcPts val="2300"/>
              </a:spcBef>
              <a:spcAft>
                <a:spcPts val="0"/>
              </a:spcAft>
              <a:buNone/>
            </a:pPr>
            <a:r>
              <a:rPr lang="en" sz="1908">
                <a:solidFill>
                  <a:srgbClr val="000000"/>
                </a:solidFill>
                <a:highlight>
                  <a:srgbClr val="FFFFFF"/>
                </a:highlight>
              </a:rPr>
              <a:t>AGVs are self-propelled vehicles with movement guided by software and sensors. Most AGVs move along defined pathways, but as mentioned, AMRs typically have more advanced technology with dynamic navigation capabilities.</a:t>
            </a:r>
            <a:endParaRPr sz="1908">
              <a:solidFill>
                <a:srgbClr val="000000"/>
              </a:solidFill>
              <a:highlight>
                <a:srgbClr val="FFFFFF"/>
              </a:highlight>
            </a:endParaRPr>
          </a:p>
          <a:p>
            <a:pPr indent="0" lvl="0" marL="0" rtl="0" algn="l">
              <a:lnSpc>
                <a:spcPct val="100000"/>
              </a:lnSpc>
              <a:spcBef>
                <a:spcPts val="2300"/>
              </a:spcBef>
              <a:spcAft>
                <a:spcPts val="0"/>
              </a:spcAft>
              <a:buNone/>
            </a:pPr>
            <a:r>
              <a:t/>
            </a:r>
            <a:endParaRPr b="1" sz="1500">
              <a:solidFill>
                <a:srgbClr val="000000"/>
              </a:solidFill>
              <a:highlight>
                <a:srgbClr val="FFFFFF"/>
              </a:highlight>
            </a:endParaRPr>
          </a:p>
          <a:p>
            <a:pPr indent="0" lvl="0" marL="0" rtl="0" algn="l">
              <a:lnSpc>
                <a:spcPct val="100000"/>
              </a:lnSpc>
              <a:spcBef>
                <a:spcPts val="2300"/>
              </a:spcBef>
              <a:spcAft>
                <a:spcPts val="0"/>
              </a:spcAft>
              <a:buNone/>
            </a:pPr>
            <a:r>
              <a:t/>
            </a:r>
            <a:endParaRPr b="1" sz="1500">
              <a:solidFill>
                <a:srgbClr val="000000"/>
              </a:solidFill>
              <a:highlight>
                <a:srgbClr val="FFFFFF"/>
              </a:highlight>
            </a:endParaRPr>
          </a:p>
          <a:p>
            <a:pPr indent="0" lvl="0" marL="0" rtl="0" algn="l">
              <a:spcBef>
                <a:spcPts val="2300"/>
              </a:spcBef>
              <a:spcAft>
                <a:spcPts val="0"/>
              </a:spcAft>
              <a:buNone/>
            </a:pPr>
            <a:r>
              <a:t/>
            </a:r>
            <a:endParaRPr sz="1100">
              <a:solidFill>
                <a:schemeClr val="dk1"/>
              </a:solidFill>
            </a:endParaRPr>
          </a:p>
          <a:p>
            <a:pPr indent="0" lvl="0" marL="0" rtl="0" algn="l">
              <a:spcBef>
                <a:spcPts val="0"/>
              </a:spcBef>
              <a:spcAft>
                <a:spcPts val="0"/>
              </a:spcAft>
              <a:buClr>
                <a:schemeClr val="dk1"/>
              </a:buClr>
              <a:buSzPct val="73333"/>
              <a:buFont typeface="Arial"/>
              <a:buNone/>
            </a:pPr>
            <a:r>
              <a:t/>
            </a:r>
            <a:endParaRPr sz="1500">
              <a:solidFill>
                <a:srgbClr val="000000"/>
              </a:solidFill>
              <a:highlight>
                <a:srgbClr val="FFFFFF"/>
              </a:highlight>
            </a:endParaRPr>
          </a:p>
          <a:p>
            <a:pPr indent="0" lvl="0" marL="0" rtl="0" algn="l">
              <a:spcBef>
                <a:spcPts val="23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2307"/>
              </a:lnSpc>
              <a:spcBef>
                <a:spcPts val="1400"/>
              </a:spcBef>
              <a:spcAft>
                <a:spcPts val="0"/>
              </a:spcAft>
              <a:buClr>
                <a:schemeClr val="dk1"/>
              </a:buClr>
              <a:buSzPct val="57558"/>
              <a:buFont typeface="Arial"/>
              <a:buNone/>
            </a:pPr>
            <a:r>
              <a:rPr b="1" lang="en" sz="1911">
                <a:solidFill>
                  <a:srgbClr val="000000"/>
                </a:solidFill>
              </a:rPr>
              <a:t>Design and Customization</a:t>
            </a:r>
            <a:endParaRPr b="1" sz="1911">
              <a:solidFill>
                <a:srgbClr val="000000"/>
              </a:solidFill>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80000"/>
              </a:lnSpc>
              <a:spcBef>
                <a:spcPts val="0"/>
              </a:spcBef>
              <a:spcAft>
                <a:spcPts val="0"/>
              </a:spcAft>
              <a:buClr>
                <a:schemeClr val="dk1"/>
              </a:buClr>
              <a:buSzPts val="1100"/>
              <a:buFont typeface="Arial"/>
              <a:buNone/>
            </a:pPr>
            <a:r>
              <a:rPr lang="en" sz="1300">
                <a:solidFill>
                  <a:srgbClr val="000000"/>
                </a:solidFill>
              </a:rPr>
              <a:t>When designing your custom AGV system, AGV manufacturers consider all of your application specifications, including: the type of loads to be moved, the sizes and shapes of loads to be moved, the motions required (lifting, loading, assembling, towing, etc.), the size of the facility, the layout of the facility and client budget.</a:t>
            </a:r>
            <a:endParaRPr sz="1300">
              <a:solidFill>
                <a:srgbClr val="000000"/>
              </a:solidFill>
            </a:endParaRPr>
          </a:p>
          <a:p>
            <a:pPr indent="0" lvl="0" marL="0" rtl="0" algn="just">
              <a:lnSpc>
                <a:spcPct val="180000"/>
              </a:lnSpc>
              <a:spcBef>
                <a:spcPts val="1100"/>
              </a:spcBef>
              <a:spcAft>
                <a:spcPts val="0"/>
              </a:spcAft>
              <a:buClr>
                <a:schemeClr val="dk1"/>
              </a:buClr>
              <a:buSzPts val="1100"/>
              <a:buFont typeface="Arial"/>
              <a:buNone/>
            </a:pPr>
            <a:r>
              <a:rPr lang="en" sz="1300">
                <a:solidFill>
                  <a:srgbClr val="000000"/>
                </a:solidFill>
              </a:rPr>
              <a:t>Using these considerations, they pick out system details like: AGV type, guiding mechanism type and AGV programming. For example, during manufacturing, or even later on, manufacturers may program an AGV to perform maneuvers like spinning, moving laterally, raising and lowering and so on.</a:t>
            </a:r>
            <a:endParaRPr sz="1300">
              <a:solidFill>
                <a:srgbClr val="000000"/>
              </a:solidFill>
            </a:endParaRPr>
          </a:p>
          <a:p>
            <a:pPr indent="0" lvl="0" marL="0" rtl="0" algn="l">
              <a:spcBef>
                <a:spcPts val="11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2307"/>
              </a:lnSpc>
              <a:spcBef>
                <a:spcPts val="1400"/>
              </a:spcBef>
              <a:spcAft>
                <a:spcPts val="0"/>
              </a:spcAft>
              <a:buClr>
                <a:schemeClr val="dk1"/>
              </a:buClr>
              <a:buSzPct val="57558"/>
              <a:buFont typeface="Arial"/>
              <a:buNone/>
            </a:pPr>
            <a:r>
              <a:rPr b="1" lang="en" sz="1911">
                <a:solidFill>
                  <a:srgbClr val="453939"/>
                </a:solidFill>
              </a:rPr>
              <a:t>Safety and Compliance Standards</a:t>
            </a:r>
            <a:endParaRPr b="1" sz="1911">
              <a:solidFill>
                <a:srgbClr val="453939"/>
              </a:solidFill>
            </a:endParaRPr>
          </a:p>
          <a:p>
            <a:pPr indent="0" lvl="0" marL="0" rtl="0" algn="l">
              <a:lnSpc>
                <a:spcPct val="115000"/>
              </a:lnSpc>
              <a:spcBef>
                <a:spcPts val="4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80000"/>
              </a:lnSpc>
              <a:spcBef>
                <a:spcPts val="0"/>
              </a:spcBef>
              <a:spcAft>
                <a:spcPts val="0"/>
              </a:spcAft>
              <a:buClr>
                <a:schemeClr val="dk1"/>
              </a:buClr>
              <a:buSzPct val="84615"/>
              <a:buFont typeface="Arial"/>
              <a:buNone/>
            </a:pPr>
            <a:r>
              <a:rPr lang="en" sz="1300">
                <a:solidFill>
                  <a:srgbClr val="000000"/>
                </a:solidFill>
              </a:rPr>
              <a:t>AGVs are beholden to a variety of different safety and compliance standards, primarily those put out by ANSI (American National Standards Institute). ANSI puts out a number of different standards that offer information like: guidelines for performance/durability/safety evaluations, recommendations for usage, information on regulatory requirements and the like. Examples of applicable standards include: ANSI ECMA 15-2010 (specs for cable-less controls of electric overhead traveling), ANSI ICWM-2012 (performance standards for castors and wheels), ANSI MH1-2016 (terminology, nomenclature and dimension/size recommendations related to pallet, slip sheets and other unit load bases), ANSI/ITSDF B56.5-2012 (safety standards for driverless AGVs and automated functions of manned industrial vehicles), ANSI MH10.8.1-2005 (specifications regarding minimum requirements for 2 dimension symbol and linear barcode labels) and ANSI MH10.8.12-2011 (format specifications for messages and data passed between material handling trading partners).</a:t>
            </a:r>
            <a:endParaRPr sz="1300">
              <a:solidFill>
                <a:srgbClr val="000000"/>
              </a:solidFill>
            </a:endParaRPr>
          </a:p>
          <a:p>
            <a:pPr indent="0" lvl="0" marL="0" rtl="0" algn="l">
              <a:spcBef>
                <a:spcPts val="11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2307"/>
              </a:lnSpc>
              <a:spcBef>
                <a:spcPts val="1400"/>
              </a:spcBef>
              <a:spcAft>
                <a:spcPts val="0"/>
              </a:spcAft>
              <a:buNone/>
            </a:pPr>
            <a:r>
              <a:rPr b="1" lang="en" sz="1800">
                <a:solidFill>
                  <a:srgbClr val="000000"/>
                </a:solidFill>
              </a:rPr>
              <a:t>Things to Consider</a:t>
            </a:r>
            <a:endParaRPr b="1" sz="1800">
              <a:solidFill>
                <a:srgbClr val="000000"/>
              </a:solidFill>
            </a:endParaRPr>
          </a:p>
          <a:p>
            <a:pPr indent="0" lvl="0" marL="0" rtl="0" algn="l">
              <a:lnSpc>
                <a:spcPct val="115000"/>
              </a:lnSpc>
              <a:spcBef>
                <a:spcPts val="400"/>
              </a:spcBef>
              <a:spcAft>
                <a:spcPts val="0"/>
              </a:spcAft>
              <a:buNone/>
            </a:pPr>
            <a:r>
              <a:t/>
            </a:r>
            <a:endParaRPr sz="1100"/>
          </a:p>
          <a:p>
            <a:pPr indent="0" lvl="0" marL="0" rtl="0" algn="l">
              <a:lnSpc>
                <a:spcPct val="130000"/>
              </a:lnSpc>
              <a:spcBef>
                <a:spcPts val="1600"/>
              </a:spcBef>
              <a:spcAft>
                <a:spcPts val="0"/>
              </a:spcAft>
              <a:buClr>
                <a:schemeClr val="dk1"/>
              </a:buClr>
              <a:buSzPct val="45833"/>
              <a:buFont typeface="Arial"/>
              <a:buNone/>
            </a:pPr>
            <a:r>
              <a:t/>
            </a:r>
            <a:endParaRPr b="1" sz="2400">
              <a:solidFill>
                <a:srgbClr val="58595B"/>
              </a:solidFill>
              <a:highlight>
                <a:srgbClr val="FFFFFF"/>
              </a:highlight>
            </a:endParaRPr>
          </a:p>
          <a:p>
            <a:pPr indent="0" lvl="0" marL="0" rtl="0" algn="l">
              <a:spcBef>
                <a:spcPts val="300"/>
              </a:spcBef>
              <a:spcAft>
                <a:spcPts val="0"/>
              </a:spcAft>
              <a:buNone/>
            </a:pPr>
            <a:r>
              <a:t/>
            </a:r>
            <a:endParaRPr/>
          </a:p>
        </p:txBody>
      </p:sp>
      <p:sp>
        <p:nvSpPr>
          <p:cNvPr id="110" name="Google Shape;110;p20"/>
          <p:cNvSpPr txBox="1"/>
          <p:nvPr>
            <p:ph idx="1" type="body"/>
          </p:nvPr>
        </p:nvSpPr>
        <p:spPr>
          <a:xfrm>
            <a:off x="311700" y="1165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When you’re preparing for an automated vehicle system purchase, you need to first consider a number of things.</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 How complex is the space your AGV must navigate? Is it simple and uncluttered enough for a fixed path system, or would you benefit more from a free-range system?</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 If you are considering a fixed path automated system, how much space do you have? Do you want an overhead system or a system using something like tape?</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3. Does your AGV need to fit into tight spaces? If so, you may want a smaller vehicle.</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4. How many automated vehicles do you want?</a:t>
            </a:r>
            <a:endParaRPr sz="1200">
              <a:solidFill>
                <a:schemeClr val="dk1"/>
              </a:solidFill>
            </a:endParaRPr>
          </a:p>
          <a:p>
            <a:pPr indent="0" lvl="0" marL="0" rtl="0" algn="l">
              <a:spcBef>
                <a:spcPts val="1200"/>
              </a:spcBef>
              <a:spcAft>
                <a:spcPts val="1200"/>
              </a:spcAft>
              <a:buNone/>
            </a:pPr>
            <a:r>
              <a:rPr lang="en" sz="1200">
                <a:solidFill>
                  <a:schemeClr val="dk1"/>
                </a:solidFill>
              </a:rPr>
              <a:t>5. Does your application require just moving, or do you want something to help you assemble parts as well? This will influence the type of automated vehicle you purchase.</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000000"/>
                </a:solidFill>
              </a:rPr>
              <a:t>6. What is your budget? Having a small budget doesn’t mean that you can’t get as nice an AGV as you want; it just means your supplier will approach </a:t>
            </a:r>
            <a:r>
              <a:rPr lang="en" sz="1400">
                <a:solidFill>
                  <a:srgbClr val="000000"/>
                </a:solidFill>
              </a:rPr>
              <a:t>reconstruction</a:t>
            </a:r>
            <a:r>
              <a:rPr lang="en" sz="1400">
                <a:solidFill>
                  <a:srgbClr val="000000"/>
                </a:solidFill>
              </a:rPr>
              <a:t> differently.</a:t>
            </a:r>
            <a:endParaRPr sz="1400">
              <a:solidFill>
                <a:srgbClr val="000000"/>
              </a:solidFill>
            </a:endParaRPr>
          </a:p>
          <a:p>
            <a:pPr indent="0" lvl="0" marL="0" rtl="0" algn="l">
              <a:spcBef>
                <a:spcPts val="1200"/>
              </a:spcBef>
              <a:spcAft>
                <a:spcPts val="0"/>
              </a:spcAft>
              <a:buClr>
                <a:schemeClr val="dk1"/>
              </a:buClr>
              <a:buSzPts val="1100"/>
              <a:buFont typeface="Arial"/>
              <a:buNone/>
            </a:pPr>
            <a:r>
              <a:rPr lang="en" sz="1400">
                <a:solidFill>
                  <a:srgbClr val="000000"/>
                </a:solidFill>
              </a:rPr>
              <a:t>7. What is your timeline? Can the prospective supplier meet your deadline while maintaining quality?</a:t>
            </a:r>
            <a:endParaRPr sz="1400">
              <a:solidFill>
                <a:srgbClr val="000000"/>
              </a:solidFill>
            </a:endParaRPr>
          </a:p>
          <a:p>
            <a:pPr indent="0" lvl="0" marL="0" rtl="0" algn="l">
              <a:spcBef>
                <a:spcPts val="1200"/>
              </a:spcBef>
              <a:spcAft>
                <a:spcPts val="0"/>
              </a:spcAft>
              <a:buClr>
                <a:schemeClr val="dk1"/>
              </a:buClr>
              <a:buSzPts val="1100"/>
              <a:buFont typeface="Arial"/>
              <a:buNone/>
            </a:pPr>
            <a:r>
              <a:rPr lang="en" sz="1400">
                <a:solidFill>
                  <a:srgbClr val="000000"/>
                </a:solidFill>
              </a:rPr>
              <a:t>8. Where do you need your AGV delivered? It is important you make sure that a manufacturer can actually deliver to you.</a:t>
            </a:r>
            <a:endParaRPr sz="1400">
              <a:solidFill>
                <a:srgbClr val="000000"/>
              </a:solidFill>
            </a:endParaRPr>
          </a:p>
          <a:p>
            <a:pPr indent="0" lvl="0" marL="0" rtl="0" algn="l">
              <a:spcBef>
                <a:spcPts val="1200"/>
              </a:spcBef>
              <a:spcAft>
                <a:spcPts val="1200"/>
              </a:spcAft>
              <a:buNone/>
            </a:pPr>
            <a:r>
              <a:rPr lang="en" sz="1400">
                <a:solidFill>
                  <a:srgbClr val="000000"/>
                </a:solidFill>
              </a:rPr>
              <a:t>Once you’ve figured answered these questions, you can get down to the business of selecting your AGV manufacturer.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