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 id="2147483664" r:id="rId3"/>
  </p:sldMasterIdLst>
  <p:notesMasterIdLst>
    <p:notesMasterId r:id="rId32"/>
  </p:notesMasterIdLst>
  <p:sldIdLst>
    <p:sldId id="256" r:id="rId4"/>
    <p:sldId id="297" r:id="rId5"/>
    <p:sldId id="266" r:id="rId6"/>
    <p:sldId id="300" r:id="rId7"/>
    <p:sldId id="304" r:id="rId8"/>
    <p:sldId id="305" r:id="rId9"/>
    <p:sldId id="307" r:id="rId10"/>
    <p:sldId id="302" r:id="rId11"/>
    <p:sldId id="309" r:id="rId12"/>
    <p:sldId id="310" r:id="rId13"/>
    <p:sldId id="311" r:id="rId14"/>
    <p:sldId id="312" r:id="rId15"/>
    <p:sldId id="301" r:id="rId16"/>
    <p:sldId id="313" r:id="rId17"/>
    <p:sldId id="314" r:id="rId18"/>
    <p:sldId id="303" r:id="rId19"/>
    <p:sldId id="299" r:id="rId20"/>
    <p:sldId id="276" r:id="rId21"/>
    <p:sldId id="277" r:id="rId22"/>
    <p:sldId id="298" r:id="rId23"/>
    <p:sldId id="271" r:id="rId24"/>
    <p:sldId id="278" r:id="rId25"/>
    <p:sldId id="257" r:id="rId26"/>
    <p:sldId id="258" r:id="rId27"/>
    <p:sldId id="259" r:id="rId28"/>
    <p:sldId id="261" r:id="rId29"/>
    <p:sldId id="295" r:id="rId30"/>
    <p:sldId id="296"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Quattrocento Sans" panose="020B0502050000020003" pitchFamily="34" charset="0"/>
      <p:regular r:id="rId37"/>
      <p:bold r:id="rId38"/>
      <p:italic r:id="rId39"/>
      <p:boldItalic r:id="rId40"/>
    </p:embeddedFont>
    <p:embeddedFont>
      <p:font typeface="Raleway" pitchFamily="2" charset="77"/>
      <p:regular r:id="rId41"/>
      <p:bold r:id="rId42"/>
      <p:italic r:id="rId43"/>
      <p:boldItalic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ofXbxT34CihpWmhhqKf+e3nBZ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41"/>
    <p:restoredTop sz="94720"/>
  </p:normalViewPr>
  <p:slideViewPr>
    <p:cSldViewPr snapToGrid="0">
      <p:cViewPr varScale="1">
        <p:scale>
          <a:sx n="286" d="100"/>
          <a:sy n="286" d="100"/>
        </p:scale>
        <p:origin x="118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178217821782179E-2"/>
          <c:y val="0.17869415807560138"/>
          <c:w val="0.9356435643564357"/>
          <c:h val="0.6426116838487973"/>
        </c:manualLayout>
      </c:layout>
      <c:barChart>
        <c:barDir val="col"/>
        <c:grouping val="stacked"/>
        <c:varyColors val="0"/>
        <c:ser>
          <c:idx val="0"/>
          <c:order val="0"/>
          <c:spPr>
            <a:solidFill>
              <a:srgbClr val="00684E"/>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5413-4FBB-B9D2-56332BD641A3}"/>
              </c:ext>
            </c:extLst>
          </c:dPt>
          <c:val>
            <c:numRef>
              <c:f>Sheet1!$A$1:$B$1</c:f>
              <c:numCache>
                <c:formatCode>General</c:formatCode>
                <c:ptCount val="2"/>
                <c:pt idx="0">
                  <c:v>73</c:v>
                </c:pt>
                <c:pt idx="1">
                  <c:v>6</c:v>
                </c:pt>
              </c:numCache>
            </c:numRef>
          </c:val>
          <c:extLst>
            <c:ext xmlns:c16="http://schemas.microsoft.com/office/drawing/2014/chart" uri="{C3380CC4-5D6E-409C-BE32-E72D297353CC}">
              <c16:uniqueId val="{00000001-5413-4FBB-B9D2-56332BD641A3}"/>
            </c:ext>
          </c:extLst>
        </c:ser>
        <c:dLbls>
          <c:showLegendKey val="0"/>
          <c:showVal val="0"/>
          <c:showCatName val="0"/>
          <c:showSerName val="0"/>
          <c:showPercent val="0"/>
          <c:showBubbleSize val="0"/>
        </c:dLbls>
        <c:gapWidth val="40"/>
        <c:overlap val="100"/>
        <c:axId val="365740432"/>
        <c:axId val="1"/>
      </c:barChart>
      <c:catAx>
        <c:axId val="36574043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73"/>
          <c:min val="0"/>
        </c:scaling>
        <c:delete val="1"/>
        <c:axPos val="l"/>
        <c:numFmt formatCode="General" sourceLinked="1"/>
        <c:majorTickMark val="out"/>
        <c:minorTickMark val="none"/>
        <c:tickLblPos val="nextTo"/>
        <c:crossAx val="365740432"/>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152031454783754E-2"/>
          <c:y val="4.1401273885350316E-2"/>
          <c:w val="0.86369593709043246"/>
          <c:h val="0.91719745222929938"/>
        </c:manualLayout>
      </c:layout>
      <c:barChart>
        <c:barDir val="bar"/>
        <c:grouping val="stacked"/>
        <c:varyColors val="0"/>
        <c:ser>
          <c:idx val="0"/>
          <c:order val="0"/>
          <c:spPr>
            <a:solidFill>
              <a:srgbClr val="00684E"/>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D58E-4CBF-A7BF-C216CFC4CC7B}"/>
              </c:ext>
            </c:extLst>
          </c:dPt>
          <c:val>
            <c:numRef>
              <c:f>Sheet1!$A$1:$B$1</c:f>
              <c:numCache>
                <c:formatCode>General</c:formatCode>
                <c:ptCount val="2"/>
                <c:pt idx="0">
                  <c:v>5.85</c:v>
                </c:pt>
                <c:pt idx="1">
                  <c:v>4.33</c:v>
                </c:pt>
              </c:numCache>
            </c:numRef>
          </c:val>
          <c:extLst>
            <c:ext xmlns:c16="http://schemas.microsoft.com/office/drawing/2014/chart" uri="{C3380CC4-5D6E-409C-BE32-E72D297353CC}">
              <c16:uniqueId val="{00000001-D58E-4CBF-A7BF-C216CFC4CC7B}"/>
            </c:ext>
          </c:extLst>
        </c:ser>
        <c:dLbls>
          <c:showLegendKey val="0"/>
          <c:showVal val="0"/>
          <c:showCatName val="0"/>
          <c:showSerName val="0"/>
          <c:showPercent val="0"/>
          <c:showBubbleSize val="0"/>
        </c:dLbls>
        <c:gapWidth val="40"/>
        <c:overlap val="100"/>
        <c:axId val="365696336"/>
        <c:axId val="1"/>
      </c:barChart>
      <c:catAx>
        <c:axId val="365696336"/>
        <c:scaling>
          <c:orientation val="maxMin"/>
        </c:scaling>
        <c:delete val="0"/>
        <c:axPos val="l"/>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5.85"/>
          <c:min val="0"/>
        </c:scaling>
        <c:delete val="1"/>
        <c:axPos val="t"/>
        <c:numFmt formatCode="General" sourceLinked="1"/>
        <c:majorTickMark val="out"/>
        <c:minorTickMark val="none"/>
        <c:tickLblPos val="nextTo"/>
        <c:crossAx val="365696336"/>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28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941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2293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852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984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895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2020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44349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9" name="Google Shape;59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331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9919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can see in the joint condition, 92.4% of participants who knew that both players won thought that Karl’s winning is more random than John’s winning, which indicates “key observations 1”</a:t>
            </a:r>
          </a:p>
          <a:p>
            <a:r>
              <a:rPr lang="en-US" dirty="0"/>
              <a:t>For the separate condition, the participants who only knew Karl’s winning, rate the randomness of the event as 5.85. While the rest of the participants rate the randomness of John’s winning as 4.33.</a:t>
            </a:r>
          </a:p>
          <a:p>
            <a:r>
              <a:rPr lang="en-US" dirty="0"/>
              <a:t>Compare the two mean value, we know that “key observation 2”.</a:t>
            </a:r>
          </a:p>
          <a:p>
            <a:endParaRPr lang="en-US" dirty="0"/>
          </a:p>
          <a:p>
            <a:endParaRPr lang="en-US" dirty="0"/>
          </a:p>
        </p:txBody>
      </p:sp>
    </p:spTree>
    <p:extLst>
      <p:ext uri="{BB962C8B-B14F-4D97-AF65-F5344CB8AC3E}">
        <p14:creationId xmlns:p14="http://schemas.microsoft.com/office/powerpoint/2010/main" val="195919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2878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488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051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5047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1229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879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E1B3C"/>
        </a:solidFill>
        <a:effectLst/>
      </p:bgPr>
    </p:bg>
    <p:spTree>
      <p:nvGrpSpPr>
        <p:cNvPr id="1" name="Shape 8"/>
        <p:cNvGrpSpPr/>
        <p:nvPr/>
      </p:nvGrpSpPr>
      <p:grpSpPr>
        <a:xfrm>
          <a:off x="0" y="0"/>
          <a:ext cx="0" cy="0"/>
          <a:chOff x="0" y="0"/>
          <a:chExt cx="0" cy="0"/>
        </a:xfrm>
      </p:grpSpPr>
      <p:grpSp>
        <p:nvGrpSpPr>
          <p:cNvPr id="9" name="Google Shape;9;p25"/>
          <p:cNvGrpSpPr/>
          <p:nvPr/>
        </p:nvGrpSpPr>
        <p:grpSpPr>
          <a:xfrm>
            <a:off x="830392" y="1191256"/>
            <a:ext cx="745763" cy="45826"/>
            <a:chOff x="4580561" y="2589004"/>
            <a:chExt cx="1064464" cy="25200"/>
          </a:xfrm>
        </p:grpSpPr>
        <p:sp>
          <p:nvSpPr>
            <p:cNvPr id="10" name="Google Shape;10;p2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2;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solidFill>
                  <a:schemeClr val="lt1"/>
                </a:solidFill>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3" name="Google Shape;13;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solidFill>
                  <a:schemeClr val="lt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 name="Google Shape;14;p25"/>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367685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62185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4571999"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022358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12355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7" y="349462"/>
            <a:ext cx="8210350"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705754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D96ABBE-9DE6-4247-8D0A-B0D90A90256F}"/>
              </a:ext>
            </a:extLst>
          </p:cNvPr>
          <p:cNvGraphicFramePr>
            <a:graphicFrameLocks noChangeAspect="1"/>
          </p:cNvGraphicFramePr>
          <p:nvPr userDrawn="1">
            <p:custDataLst>
              <p:tags r:id="rId1"/>
            </p:custDataLst>
            <p:extLst>
              <p:ext uri="{D42A27DB-BD31-4B8C-83A1-F6EECF244321}">
                <p14:modId xmlns:p14="http://schemas.microsoft.com/office/powerpoint/2010/main" val="1935180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9D96ABBE-9DE6-4247-8D0A-B0D90A90256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9" name="Google Shape;25;p4">
            <a:extLst>
              <a:ext uri="{FF2B5EF4-FFF2-40B4-BE49-F238E27FC236}">
                <a16:creationId xmlns:a16="http://schemas.microsoft.com/office/drawing/2014/main" id="{314EC371-9A21-417D-9377-0D7445D3840A}"/>
              </a:ext>
            </a:extLst>
          </p:cNvPr>
          <p:cNvGrpSpPr/>
          <p:nvPr userDrawn="1"/>
        </p:nvGrpSpPr>
        <p:grpSpPr>
          <a:xfrm>
            <a:off x="2486025" y="998750"/>
            <a:ext cx="745763" cy="45826"/>
            <a:chOff x="4580561" y="2589004"/>
            <a:chExt cx="1064464" cy="25200"/>
          </a:xfrm>
        </p:grpSpPr>
        <p:sp>
          <p:nvSpPr>
            <p:cNvPr id="10" name="Google Shape;26;p4">
              <a:extLst>
                <a:ext uri="{FF2B5EF4-FFF2-40B4-BE49-F238E27FC236}">
                  <a16:creationId xmlns:a16="http://schemas.microsoft.com/office/drawing/2014/main" id="{2E21AC34-9A53-4F99-8ED8-9DF2C8C48E8B}"/>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a:extLst>
                <a:ext uri="{FF2B5EF4-FFF2-40B4-BE49-F238E27FC236}">
                  <a16:creationId xmlns:a16="http://schemas.microsoft.com/office/drawing/2014/main" id="{57816EDB-7143-4328-B384-0832877EE70B}"/>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8;p4">
            <a:extLst>
              <a:ext uri="{FF2B5EF4-FFF2-40B4-BE49-F238E27FC236}">
                <a16:creationId xmlns:a16="http://schemas.microsoft.com/office/drawing/2014/main" id="{52C190FE-D69D-475E-9D26-1FEF088926F3}"/>
              </a:ext>
            </a:extLst>
          </p:cNvPr>
          <p:cNvSpPr txBox="1">
            <a:spLocks noGrp="1"/>
          </p:cNvSpPr>
          <p:nvPr>
            <p:ph type="title"/>
          </p:nvPr>
        </p:nvSpPr>
        <p:spPr>
          <a:xfrm>
            <a:off x="2486025" y="349462"/>
            <a:ext cx="6176712"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14" name="Rectangle 13">
            <a:extLst>
              <a:ext uri="{FF2B5EF4-FFF2-40B4-BE49-F238E27FC236}">
                <a16:creationId xmlns:a16="http://schemas.microsoft.com/office/drawing/2014/main" id="{59153974-81C9-403B-B8EB-8FC3BB6E8EEC}"/>
              </a:ext>
            </a:extLst>
          </p:cNvPr>
          <p:cNvSpPr/>
          <p:nvPr userDrawn="1"/>
        </p:nvSpPr>
        <p:spPr>
          <a:xfrm>
            <a:off x="1" y="0"/>
            <a:ext cx="2171698"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Slide Number">
            <a:extLst>
              <a:ext uri="{FF2B5EF4-FFF2-40B4-BE49-F238E27FC236}">
                <a16:creationId xmlns:a16="http://schemas.microsoft.com/office/drawing/2014/main" id="{12E557A6-8667-4B6D-8145-379AD1CE46CD}"/>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6367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74212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9EFF24A6-607A-4D96-BD1E-64CD5E96AA62}"/>
              </a:ext>
            </a:extLst>
          </p:cNvPr>
          <p:cNvSpPr/>
          <p:nvPr userDrawn="1"/>
        </p:nvSpPr>
        <p:spPr>
          <a:xfrm>
            <a:off x="6286500" y="0"/>
            <a:ext cx="2857501"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9" y="349462"/>
            <a:ext cx="5300711"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406146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solidFill>
                  <a:schemeClr val="bg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solidFill>
                  <a:schemeClr val="bg1"/>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203878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cxnSp>
        <p:nvCxnSpPr>
          <p:cNvPr id="4" name="Straight Connector 3">
            <a:extLst>
              <a:ext uri="{FF2B5EF4-FFF2-40B4-BE49-F238E27FC236}">
                <a16:creationId xmlns:a16="http://schemas.microsoft.com/office/drawing/2014/main" id="{A2AE4B8C-8705-B11B-B52A-92E2786CC970}"/>
              </a:ext>
            </a:extLst>
          </p:cNvPr>
          <p:cNvCxnSpPr/>
          <p:nvPr userDrawn="1"/>
        </p:nvCxnSpPr>
        <p:spPr>
          <a:xfrm>
            <a:off x="4572000" y="-126612"/>
            <a:ext cx="0" cy="552860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97319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367685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9837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4571999"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13095439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12355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7" y="349462"/>
            <a:ext cx="8210350"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40152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1_Title and body">
    <p:spTree>
      <p:nvGrpSpPr>
        <p:cNvPr id="1" name="Shape 15"/>
        <p:cNvGrpSpPr/>
        <p:nvPr/>
      </p:nvGrpSpPr>
      <p:grpSpPr>
        <a:xfrm>
          <a:off x="0" y="0"/>
          <a:ext cx="0" cy="0"/>
          <a:chOff x="0" y="0"/>
          <a:chExt cx="0" cy="0"/>
        </a:xfrm>
      </p:grpSpPr>
      <p:sp>
        <p:nvSpPr>
          <p:cNvPr id="16" name="Google Shape;16;p26"/>
          <p:cNvSpPr/>
          <p:nvPr/>
        </p:nvSpPr>
        <p:spPr>
          <a:xfrm>
            <a:off x="1" y="0"/>
            <a:ext cx="367685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26"/>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D96ABBE-9DE6-4247-8D0A-B0D90A90256F}"/>
              </a:ext>
            </a:extLst>
          </p:cNvPr>
          <p:cNvGraphicFramePr>
            <a:graphicFrameLocks noChangeAspect="1"/>
          </p:cNvGraphicFramePr>
          <p:nvPr userDrawn="1">
            <p:custDataLst>
              <p:tags r:id="rId1"/>
            </p:custDataLst>
            <p:extLst>
              <p:ext uri="{D42A27DB-BD31-4B8C-83A1-F6EECF244321}">
                <p14:modId xmlns:p14="http://schemas.microsoft.com/office/powerpoint/2010/main" val="1935180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9D96ABBE-9DE6-4247-8D0A-B0D90A90256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9" name="Google Shape;25;p4">
            <a:extLst>
              <a:ext uri="{FF2B5EF4-FFF2-40B4-BE49-F238E27FC236}">
                <a16:creationId xmlns:a16="http://schemas.microsoft.com/office/drawing/2014/main" id="{314EC371-9A21-417D-9377-0D7445D3840A}"/>
              </a:ext>
            </a:extLst>
          </p:cNvPr>
          <p:cNvGrpSpPr/>
          <p:nvPr userDrawn="1"/>
        </p:nvGrpSpPr>
        <p:grpSpPr>
          <a:xfrm>
            <a:off x="2486025" y="998750"/>
            <a:ext cx="745763" cy="45826"/>
            <a:chOff x="4580561" y="2589004"/>
            <a:chExt cx="1064464" cy="25200"/>
          </a:xfrm>
        </p:grpSpPr>
        <p:sp>
          <p:nvSpPr>
            <p:cNvPr id="10" name="Google Shape;26;p4">
              <a:extLst>
                <a:ext uri="{FF2B5EF4-FFF2-40B4-BE49-F238E27FC236}">
                  <a16:creationId xmlns:a16="http://schemas.microsoft.com/office/drawing/2014/main" id="{2E21AC34-9A53-4F99-8ED8-9DF2C8C48E8B}"/>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a:extLst>
                <a:ext uri="{FF2B5EF4-FFF2-40B4-BE49-F238E27FC236}">
                  <a16:creationId xmlns:a16="http://schemas.microsoft.com/office/drawing/2014/main" id="{57816EDB-7143-4328-B384-0832877EE70B}"/>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8;p4">
            <a:extLst>
              <a:ext uri="{FF2B5EF4-FFF2-40B4-BE49-F238E27FC236}">
                <a16:creationId xmlns:a16="http://schemas.microsoft.com/office/drawing/2014/main" id="{52C190FE-D69D-475E-9D26-1FEF088926F3}"/>
              </a:ext>
            </a:extLst>
          </p:cNvPr>
          <p:cNvSpPr txBox="1">
            <a:spLocks noGrp="1"/>
          </p:cNvSpPr>
          <p:nvPr>
            <p:ph type="title"/>
          </p:nvPr>
        </p:nvSpPr>
        <p:spPr>
          <a:xfrm>
            <a:off x="2486025" y="349462"/>
            <a:ext cx="6176712"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14" name="Rectangle 13">
            <a:extLst>
              <a:ext uri="{FF2B5EF4-FFF2-40B4-BE49-F238E27FC236}">
                <a16:creationId xmlns:a16="http://schemas.microsoft.com/office/drawing/2014/main" id="{59153974-81C9-403B-B8EB-8FC3BB6E8EEC}"/>
              </a:ext>
            </a:extLst>
          </p:cNvPr>
          <p:cNvSpPr/>
          <p:nvPr userDrawn="1"/>
        </p:nvSpPr>
        <p:spPr>
          <a:xfrm>
            <a:off x="1" y="0"/>
            <a:ext cx="2171698"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Slide Number">
            <a:extLst>
              <a:ext uri="{FF2B5EF4-FFF2-40B4-BE49-F238E27FC236}">
                <a16:creationId xmlns:a16="http://schemas.microsoft.com/office/drawing/2014/main" id="{12E557A6-8667-4B6D-8145-379AD1CE46CD}"/>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35362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74212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9EFF24A6-607A-4D96-BD1E-64CD5E96AA62}"/>
              </a:ext>
            </a:extLst>
          </p:cNvPr>
          <p:cNvSpPr/>
          <p:nvPr userDrawn="1"/>
        </p:nvSpPr>
        <p:spPr>
          <a:xfrm>
            <a:off x="6286500" y="0"/>
            <a:ext cx="2857501"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9" y="349462"/>
            <a:ext cx="5300711"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1115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1_Title and body 2">
    <p:spTree>
      <p:nvGrpSpPr>
        <p:cNvPr id="1" name="Shape 18"/>
        <p:cNvGrpSpPr/>
        <p:nvPr/>
      </p:nvGrpSpPr>
      <p:grpSpPr>
        <a:xfrm>
          <a:off x="0" y="0"/>
          <a:ext cx="0" cy="0"/>
          <a:chOff x="0" y="0"/>
          <a:chExt cx="0" cy="0"/>
        </a:xfrm>
      </p:grpSpPr>
      <p:grpSp>
        <p:nvGrpSpPr>
          <p:cNvPr id="19" name="Google Shape;19;p27"/>
          <p:cNvGrpSpPr/>
          <p:nvPr/>
        </p:nvGrpSpPr>
        <p:grpSpPr>
          <a:xfrm>
            <a:off x="452387" y="998750"/>
            <a:ext cx="745763" cy="45826"/>
            <a:chOff x="4580561" y="2589004"/>
            <a:chExt cx="1064464" cy="25200"/>
          </a:xfrm>
        </p:grpSpPr>
        <p:sp>
          <p:nvSpPr>
            <p:cNvPr id="20" name="Google Shape;20;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27"/>
          <p:cNvSpPr txBox="1">
            <a:spLocks noGrp="1"/>
          </p:cNvSpPr>
          <p:nvPr>
            <p:ph type="title"/>
          </p:nvPr>
        </p:nvSpPr>
        <p:spPr>
          <a:xfrm>
            <a:off x="452387" y="349462"/>
            <a:ext cx="821035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4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27"/>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1_Title and body 3">
    <p:spTree>
      <p:nvGrpSpPr>
        <p:cNvPr id="1" name="Shape 24"/>
        <p:cNvGrpSpPr/>
        <p:nvPr/>
      </p:nvGrpSpPr>
      <p:grpSpPr>
        <a:xfrm>
          <a:off x="0" y="0"/>
          <a:ext cx="0" cy="0"/>
          <a:chOff x="0" y="0"/>
          <a:chExt cx="0" cy="0"/>
        </a:xfrm>
      </p:grpSpPr>
      <p:sp>
        <p:nvSpPr>
          <p:cNvPr id="25" name="Google Shape;25;p28"/>
          <p:cNvSpPr/>
          <p:nvPr/>
        </p:nvSpPr>
        <p:spPr>
          <a:xfrm>
            <a:off x="4572000" y="0"/>
            <a:ext cx="4572001"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nvGrpSpPr>
          <p:cNvPr id="26" name="Google Shape;26;p28"/>
          <p:cNvGrpSpPr/>
          <p:nvPr/>
        </p:nvGrpSpPr>
        <p:grpSpPr>
          <a:xfrm>
            <a:off x="452387" y="998750"/>
            <a:ext cx="745763" cy="45826"/>
            <a:chOff x="4580561" y="2589004"/>
            <a:chExt cx="1064464" cy="25200"/>
          </a:xfrm>
        </p:grpSpPr>
        <p:sp>
          <p:nvSpPr>
            <p:cNvPr id="27" name="Google Shape;27;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28"/>
          <p:cNvSpPr txBox="1">
            <a:spLocks noGrp="1"/>
          </p:cNvSpPr>
          <p:nvPr>
            <p:ph type="title"/>
          </p:nvPr>
        </p:nvSpPr>
        <p:spPr>
          <a:xfrm>
            <a:off x="452390" y="349462"/>
            <a:ext cx="366241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4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0" name="Google Shape;30;p28"/>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cSld name="1_Title and body 4">
    <p:spTree>
      <p:nvGrpSpPr>
        <p:cNvPr id="1" name="Shape 31"/>
        <p:cNvGrpSpPr/>
        <p:nvPr/>
      </p:nvGrpSpPr>
      <p:grpSpPr>
        <a:xfrm>
          <a:off x="0" y="0"/>
          <a:ext cx="0" cy="0"/>
          <a:chOff x="0" y="0"/>
          <a:chExt cx="0" cy="0"/>
        </a:xfrm>
      </p:grpSpPr>
      <p:sp>
        <p:nvSpPr>
          <p:cNvPr id="32" name="Google Shape;32;p29"/>
          <p:cNvSpPr/>
          <p:nvPr/>
        </p:nvSpPr>
        <p:spPr>
          <a:xfrm>
            <a:off x="0" y="0"/>
            <a:ext cx="9143999"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 name="Google Shape;33;p29"/>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1_Title slide">
    <p:bg>
      <p:bgPr>
        <a:solidFill>
          <a:srgbClr val="0E1B3C"/>
        </a:solidFill>
        <a:effectLst/>
      </p:bgPr>
    </p:bg>
    <p:spTree>
      <p:nvGrpSpPr>
        <p:cNvPr id="1" name="Shape 34"/>
        <p:cNvGrpSpPr/>
        <p:nvPr/>
      </p:nvGrpSpPr>
      <p:grpSpPr>
        <a:xfrm>
          <a:off x="0" y="0"/>
          <a:ext cx="0" cy="0"/>
          <a:chOff x="0" y="0"/>
          <a:chExt cx="0" cy="0"/>
        </a:xfrm>
      </p:grpSpPr>
      <p:sp>
        <p:nvSpPr>
          <p:cNvPr id="35" name="Google Shape;35;p30"/>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36" name="Google Shape;36;p30"/>
          <p:cNvCxnSpPr/>
          <p:nvPr/>
        </p:nvCxnSpPr>
        <p:spPr>
          <a:xfrm>
            <a:off x="4572000" y="-126612"/>
            <a:ext cx="0" cy="5528603"/>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p:cSld name="1_Title and body 5">
    <p:spTree>
      <p:nvGrpSpPr>
        <p:cNvPr id="1" name="Shape 37"/>
        <p:cNvGrpSpPr/>
        <p:nvPr/>
      </p:nvGrpSpPr>
      <p:grpSpPr>
        <a:xfrm>
          <a:off x="0" y="0"/>
          <a:ext cx="0" cy="0"/>
          <a:chOff x="0" y="0"/>
          <a:chExt cx="0" cy="0"/>
        </a:xfrm>
      </p:grpSpPr>
      <p:sp>
        <p:nvSpPr>
          <p:cNvPr id="38" name="Google Shape;38;p31"/>
          <p:cNvSpPr/>
          <p:nvPr/>
        </p:nvSpPr>
        <p:spPr>
          <a:xfrm>
            <a:off x="1" y="0"/>
            <a:ext cx="4571999"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 name="Google Shape;39;p31"/>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solidFill>
                  <a:schemeClr val="bg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solidFill>
                  <a:schemeClr val="bg1"/>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55900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cxnSp>
        <p:nvCxnSpPr>
          <p:cNvPr id="4" name="Straight Connector 3">
            <a:extLst>
              <a:ext uri="{FF2B5EF4-FFF2-40B4-BE49-F238E27FC236}">
                <a16:creationId xmlns:a16="http://schemas.microsoft.com/office/drawing/2014/main" id="{A2AE4B8C-8705-B11B-B52A-92E2786CC970}"/>
              </a:ext>
            </a:extLst>
          </p:cNvPr>
          <p:cNvCxnSpPr/>
          <p:nvPr userDrawn="1"/>
        </p:nvCxnSpPr>
        <p:spPr>
          <a:xfrm>
            <a:off x="4572000" y="-126612"/>
            <a:ext cx="0" cy="552860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151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emf"/><Relationship Id="rId5" Type="http://schemas.openxmlformats.org/officeDocument/2006/relationships/slideLayout" Target="../slideLayouts/slideLayout12.xml"/><Relationship Id="rId10" Type="http://schemas.openxmlformats.org/officeDocument/2006/relationships/oleObject" Target="../embeddings/oleObject1.bin"/><Relationship Id="rId4" Type="http://schemas.openxmlformats.org/officeDocument/2006/relationships/slideLayout" Target="../slideLayouts/slideLayout11.xml"/><Relationship Id="rId9"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emf"/><Relationship Id="rId5" Type="http://schemas.openxmlformats.org/officeDocument/2006/relationships/slideLayout" Target="../slideLayouts/slideLayout19.xml"/><Relationship Id="rId10" Type="http://schemas.openxmlformats.org/officeDocument/2006/relationships/oleObject" Target="../embeddings/oleObject1.bin"/><Relationship Id="rId4" Type="http://schemas.openxmlformats.org/officeDocument/2006/relationships/slideLayout" Target="../slideLayouts/slideLayout18.xml"/><Relationship Id="rId9"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81258F-F510-4DE6-99C7-BF40D86BE067}"/>
              </a:ext>
            </a:extLst>
          </p:cNvPr>
          <p:cNvGraphicFramePr>
            <a:graphicFrameLocks noChangeAspect="1"/>
          </p:cNvGraphicFramePr>
          <p:nvPr userDrawn="1">
            <p:custDataLst>
              <p:tags r:id="rId9"/>
            </p:custDataLst>
            <p:extLst>
              <p:ext uri="{D42A27DB-BD31-4B8C-83A1-F6EECF244321}">
                <p14:modId xmlns:p14="http://schemas.microsoft.com/office/powerpoint/2010/main" val="3612759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2" name="Object 1" hidden="1">
                        <a:extLst>
                          <a:ext uri="{FF2B5EF4-FFF2-40B4-BE49-F238E27FC236}">
                            <a16:creationId xmlns:a16="http://schemas.microsoft.com/office/drawing/2014/main" id="{4681258F-F510-4DE6-99C7-BF40D86BE06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hidden="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77055645"/>
      </p:ext>
    </p:extLst>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81258F-F510-4DE6-99C7-BF40D86BE067}"/>
              </a:ext>
            </a:extLst>
          </p:cNvPr>
          <p:cNvGraphicFramePr>
            <a:graphicFrameLocks noChangeAspect="1"/>
          </p:cNvGraphicFramePr>
          <p:nvPr userDrawn="1">
            <p:custDataLst>
              <p:tags r:id="rId9"/>
            </p:custDataLst>
            <p:extLst>
              <p:ext uri="{D42A27DB-BD31-4B8C-83A1-F6EECF244321}">
                <p14:modId xmlns:p14="http://schemas.microsoft.com/office/powerpoint/2010/main" val="3612759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2" name="Object 1" hidden="1">
                        <a:extLst>
                          <a:ext uri="{FF2B5EF4-FFF2-40B4-BE49-F238E27FC236}">
                            <a16:creationId xmlns:a16="http://schemas.microsoft.com/office/drawing/2014/main" id="{4681258F-F510-4DE6-99C7-BF40D86BE06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hidden="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0266560"/>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7.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8.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40.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1.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chart" Target="../charts/chart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image" Target="../media/image1.emf"/><Relationship Id="rId2" Type="http://schemas.openxmlformats.org/officeDocument/2006/relationships/tags" Target="../tags/tag45.xml"/><Relationship Id="rId16" Type="http://schemas.openxmlformats.org/officeDocument/2006/relationships/oleObject" Target="../embeddings/oleObject7.bin"/><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notesSlide" Target="../notesSlides/notesSlide28.xml"/><Relationship Id="rId10" Type="http://schemas.openxmlformats.org/officeDocument/2006/relationships/tags" Target="../tags/tag53.xml"/><Relationship Id="rId19" Type="http://schemas.openxmlformats.org/officeDocument/2006/relationships/chart" Target="../charts/chart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6.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4200"/>
              <a:buNone/>
            </a:pPr>
            <a:r>
              <a:rPr lang="en-US" dirty="0">
                <a:latin typeface="Arial"/>
                <a:ea typeface="Arial"/>
                <a:cs typeface="Arial"/>
                <a:sym typeface="Arial"/>
              </a:rPr>
              <a:t>Comparison of Music Taste Across Regions and Generations</a:t>
            </a:r>
            <a:endParaRPr dirty="0">
              <a:latin typeface="Arial"/>
              <a:ea typeface="Arial"/>
              <a:cs typeface="Arial"/>
              <a:sym typeface="Arial"/>
            </a:endParaRPr>
          </a:p>
        </p:txBody>
      </p:sp>
      <p:sp>
        <p:nvSpPr>
          <p:cNvPr id="45" name="Google Shape;45;p1"/>
          <p:cNvSpPr txBox="1">
            <a:spLocks noGrp="1"/>
          </p:cNvSpPr>
          <p:nvPr>
            <p:ph type="subTitle" idx="1"/>
          </p:nvPr>
        </p:nvSpPr>
        <p:spPr>
          <a:xfrm>
            <a:off x="727950" y="3265892"/>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US" dirty="0">
                <a:latin typeface="Arial"/>
                <a:ea typeface="Arial"/>
                <a:cs typeface="Arial"/>
                <a:sym typeface="Arial"/>
              </a:rPr>
              <a:t>Eduardo Armenta, Brendan Baker, Brian Wimmer</a:t>
            </a:r>
            <a:endParaRPr dirty="0">
              <a:latin typeface="Arial"/>
              <a:ea typeface="Arial"/>
              <a:cs typeface="Arial"/>
              <a:sym typeface="Arial"/>
            </a:endParaRPr>
          </a:p>
        </p:txBody>
      </p:sp>
      <p:pic>
        <p:nvPicPr>
          <p:cNvPr id="2" name="Picture 1">
            <a:extLst>
              <a:ext uri="{FF2B5EF4-FFF2-40B4-BE49-F238E27FC236}">
                <a16:creationId xmlns:a16="http://schemas.microsoft.com/office/drawing/2014/main" id="{E4820585-D6E1-27A0-9896-7C29C2806B81}"/>
              </a:ext>
            </a:extLst>
          </p:cNvPr>
          <p:cNvPicPr>
            <a:picLocks noChangeAspect="1"/>
          </p:cNvPicPr>
          <p:nvPr/>
        </p:nvPicPr>
        <p:blipFill>
          <a:blip r:embed="rId3">
            <a:alphaModFix amt="30000"/>
          </a:blip>
          <a:stretch>
            <a:fillRect/>
          </a:stretch>
        </p:blipFill>
        <p:spPr>
          <a:xfrm>
            <a:off x="7178714" y="3434905"/>
            <a:ext cx="1057666" cy="10576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EDA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180049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Loudness dispersion throughout songs gets tighter around the mean across the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Distributions are mostly Gaussian, with some decades being somewhat skewed</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pic>
        <p:nvPicPr>
          <p:cNvPr id="4" name="Picture 3">
            <a:extLst>
              <a:ext uri="{FF2B5EF4-FFF2-40B4-BE49-F238E27FC236}">
                <a16:creationId xmlns:a16="http://schemas.microsoft.com/office/drawing/2014/main" id="{2C19018A-5FAF-7B54-6C91-88381FCC9138}"/>
              </a:ext>
            </a:extLst>
          </p:cNvPr>
          <p:cNvPicPr>
            <a:picLocks noChangeAspect="1"/>
          </p:cNvPicPr>
          <p:nvPr/>
        </p:nvPicPr>
        <p:blipFill>
          <a:blip r:embed="rId6"/>
          <a:stretch>
            <a:fillRect/>
          </a:stretch>
        </p:blipFill>
        <p:spPr>
          <a:xfrm>
            <a:off x="393964" y="1272981"/>
            <a:ext cx="4929479" cy="3521057"/>
          </a:xfrm>
          <a:prstGeom prst="rect">
            <a:avLst/>
          </a:prstGeom>
        </p:spPr>
      </p:pic>
      <p:sp>
        <p:nvSpPr>
          <p:cNvPr id="5" name="TextBox 4">
            <a:extLst>
              <a:ext uri="{FF2B5EF4-FFF2-40B4-BE49-F238E27FC236}">
                <a16:creationId xmlns:a16="http://schemas.microsoft.com/office/drawing/2014/main" id="{3D5F77A9-2F2B-34B3-9B10-9367C331D209}"/>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10</a:t>
            </a:r>
          </a:p>
        </p:txBody>
      </p:sp>
    </p:spTree>
    <p:extLst>
      <p:ext uri="{BB962C8B-B14F-4D97-AF65-F5344CB8AC3E}">
        <p14:creationId xmlns:p14="http://schemas.microsoft.com/office/powerpoint/2010/main" val="330714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Testing: ANOVA, Pairwise t-test</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946151"/>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ANOVA hypotheses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336546"/>
            <a:ext cx="2211261" cy="115416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No difference in the loudness score between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chemeClr val="tx1"/>
                </a:solidFill>
                <a:latin typeface="Raleway" pitchFamily="2" charset="-52"/>
                <a:ea typeface="+mn-ea"/>
              </a:rPr>
              <a:t>Alt</a:t>
            </a:r>
            <a:r>
              <a:rPr lang="en-US" sz="1400" kern="1200" dirty="0">
                <a:solidFill>
                  <a:srgbClr val="FFFFFF"/>
                </a:solidFill>
                <a:latin typeface="Raleway" pitchFamily="2" charset="-52"/>
                <a:ea typeface="+mn-ea"/>
              </a:rPr>
              <a:t>: mean loudness scores are not equal</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9" name="Rectangle 8">
            <a:extLst>
              <a:ext uri="{FF2B5EF4-FFF2-40B4-BE49-F238E27FC236}">
                <a16:creationId xmlns:a16="http://schemas.microsoft.com/office/drawing/2014/main" id="{010BBF4E-046E-2057-57F6-4F8CCA3966C8}"/>
              </a:ext>
            </a:extLst>
          </p:cNvPr>
          <p:cNvSpPr>
            <a:spLocks/>
          </p:cNvSpPr>
          <p:nvPr/>
        </p:nvSpPr>
        <p:spPr>
          <a:xfrm>
            <a:off x="6650287" y="2626084"/>
            <a:ext cx="2268988"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Pairwise t-test </a:t>
            </a:r>
            <a:r>
              <a:rPr lang="en-US" b="1" kern="1200" dirty="0">
                <a:solidFill>
                  <a:srgbClr val="FFFFFF"/>
                </a:solidFill>
                <a:latin typeface="Raleway" pitchFamily="2" charset="-52"/>
              </a:rPr>
              <a:t>hypotheses</a:t>
            </a:r>
            <a:endPar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endParaRPr>
          </a:p>
        </p:txBody>
      </p:sp>
      <p:sp>
        <p:nvSpPr>
          <p:cNvPr id="10" name="TextBox 9">
            <a:extLst>
              <a:ext uri="{FF2B5EF4-FFF2-40B4-BE49-F238E27FC236}">
                <a16:creationId xmlns:a16="http://schemas.microsoft.com/office/drawing/2014/main" id="{BE423438-F20D-2815-CAC6-40F380ECA6C3}"/>
              </a:ext>
            </a:extLst>
          </p:cNvPr>
          <p:cNvSpPr txBox="1">
            <a:spLocks/>
          </p:cNvSpPr>
          <p:nvPr/>
        </p:nvSpPr>
        <p:spPr>
          <a:xfrm>
            <a:off x="6650287" y="3016479"/>
            <a:ext cx="2211261"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no difference between loudness score between some decade X and Y</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chemeClr val="tx1"/>
                </a:solidFill>
                <a:latin typeface="Raleway" pitchFamily="2" charset="-52"/>
                <a:ea typeface="+mn-ea"/>
              </a:rPr>
              <a:t>Alt</a:t>
            </a:r>
            <a:r>
              <a:rPr lang="en-US" sz="1400" kern="1200" dirty="0">
                <a:solidFill>
                  <a:srgbClr val="FFFFFF"/>
                </a:solidFill>
                <a:latin typeface="Raleway" pitchFamily="2" charset="-52"/>
                <a:ea typeface="+mn-ea"/>
              </a:rPr>
              <a:t>: the difference between loudness scores is not 0</a:t>
            </a:r>
          </a:p>
        </p:txBody>
      </p:sp>
      <p:sp>
        <p:nvSpPr>
          <p:cNvPr id="11" name="TextBox 10">
            <a:extLst>
              <a:ext uri="{FF2B5EF4-FFF2-40B4-BE49-F238E27FC236}">
                <a16:creationId xmlns:a16="http://schemas.microsoft.com/office/drawing/2014/main" id="{1D0F27C0-1226-3504-7D79-68F5F0C3C49F}"/>
              </a:ext>
            </a:extLst>
          </p:cNvPr>
          <p:cNvSpPr txBox="1"/>
          <p:nvPr/>
        </p:nvSpPr>
        <p:spPr>
          <a:xfrm>
            <a:off x="6650287" y="4865184"/>
            <a:ext cx="1446230" cy="246221"/>
          </a:xfrm>
          <a:prstGeom prst="rect">
            <a:avLst/>
          </a:prstGeom>
          <a:noFill/>
        </p:spPr>
        <p:txBody>
          <a:bodyPr wrap="none" rtlCol="0">
            <a:spAutoFit/>
          </a:bodyPr>
          <a:lstStyle/>
          <a:p>
            <a:r>
              <a:rPr lang="en-US" sz="1000" dirty="0">
                <a:solidFill>
                  <a:schemeClr val="bg1"/>
                </a:solidFill>
              </a:rPr>
              <a:t>*Hochberg adjustment</a:t>
            </a:r>
          </a:p>
        </p:txBody>
      </p:sp>
      <p:grpSp>
        <p:nvGrpSpPr>
          <p:cNvPr id="13" name="Group 12">
            <a:extLst>
              <a:ext uri="{FF2B5EF4-FFF2-40B4-BE49-F238E27FC236}">
                <a16:creationId xmlns:a16="http://schemas.microsoft.com/office/drawing/2014/main" id="{B3D43386-0557-CCD4-6323-57D49E360120}"/>
              </a:ext>
            </a:extLst>
          </p:cNvPr>
          <p:cNvGrpSpPr/>
          <p:nvPr/>
        </p:nvGrpSpPr>
        <p:grpSpPr>
          <a:xfrm>
            <a:off x="780158" y="2115673"/>
            <a:ext cx="4555321" cy="2871909"/>
            <a:chOff x="452387" y="1278610"/>
            <a:chExt cx="3846822" cy="2715642"/>
          </a:xfrm>
        </p:grpSpPr>
        <p:pic>
          <p:nvPicPr>
            <p:cNvPr id="5" name="Picture 4">
              <a:extLst>
                <a:ext uri="{FF2B5EF4-FFF2-40B4-BE49-F238E27FC236}">
                  <a16:creationId xmlns:a16="http://schemas.microsoft.com/office/drawing/2014/main" id="{592F8B42-6CA8-A723-6F3C-FF4DB5BAF2DC}"/>
                </a:ext>
              </a:extLst>
            </p:cNvPr>
            <p:cNvPicPr>
              <a:picLocks noChangeAspect="1"/>
            </p:cNvPicPr>
            <p:nvPr/>
          </p:nvPicPr>
          <p:blipFill>
            <a:blip r:embed="rId6"/>
            <a:stretch>
              <a:fillRect/>
            </a:stretch>
          </p:blipFill>
          <p:spPr>
            <a:xfrm>
              <a:off x="452387" y="1278610"/>
              <a:ext cx="3801898" cy="2715642"/>
            </a:xfrm>
            <a:prstGeom prst="rect">
              <a:avLst/>
            </a:prstGeom>
          </p:spPr>
        </p:pic>
        <p:sp>
          <p:nvSpPr>
            <p:cNvPr id="12" name="TextBox 11">
              <a:extLst>
                <a:ext uri="{FF2B5EF4-FFF2-40B4-BE49-F238E27FC236}">
                  <a16:creationId xmlns:a16="http://schemas.microsoft.com/office/drawing/2014/main" id="{EE20FAC2-2DC0-9088-78BC-19FE31652A7C}"/>
                </a:ext>
              </a:extLst>
            </p:cNvPr>
            <p:cNvSpPr txBox="1"/>
            <p:nvPr/>
          </p:nvSpPr>
          <p:spPr>
            <a:xfrm>
              <a:off x="4064849" y="2057165"/>
              <a:ext cx="234360" cy="246221"/>
            </a:xfrm>
            <a:prstGeom prst="rect">
              <a:avLst/>
            </a:prstGeom>
            <a:noFill/>
          </p:spPr>
          <p:txBody>
            <a:bodyPr wrap="none" rtlCol="0">
              <a:spAutoFit/>
            </a:bodyPr>
            <a:lstStyle/>
            <a:p>
              <a:r>
                <a:rPr lang="en-US" sz="1000" dirty="0"/>
                <a:t>*</a:t>
              </a:r>
            </a:p>
          </p:txBody>
        </p:sp>
      </p:grpSp>
      <p:graphicFrame>
        <p:nvGraphicFramePr>
          <p:cNvPr id="15" name="Table 15">
            <a:extLst>
              <a:ext uri="{FF2B5EF4-FFF2-40B4-BE49-F238E27FC236}">
                <a16:creationId xmlns:a16="http://schemas.microsoft.com/office/drawing/2014/main" id="{37979408-0C38-90CF-7868-579671BFA465}"/>
              </a:ext>
            </a:extLst>
          </p:cNvPr>
          <p:cNvGraphicFramePr>
            <a:graphicFrameLocks noGrp="1"/>
          </p:cNvGraphicFramePr>
          <p:nvPr>
            <p:extLst>
              <p:ext uri="{D42A27DB-BD31-4B8C-83A1-F6EECF244321}">
                <p14:modId xmlns:p14="http://schemas.microsoft.com/office/powerpoint/2010/main" val="2659246334"/>
              </p:ext>
            </p:extLst>
          </p:nvPr>
        </p:nvGraphicFramePr>
        <p:xfrm>
          <a:off x="719717" y="1187445"/>
          <a:ext cx="4676204" cy="741680"/>
        </p:xfrm>
        <a:graphic>
          <a:graphicData uri="http://schemas.openxmlformats.org/drawingml/2006/table">
            <a:tbl>
              <a:tblPr firstRow="1" bandRow="1">
                <a:tableStyleId>{5C22544A-7EE6-4342-B048-85BDC9FD1C3A}</a:tableStyleId>
              </a:tblPr>
              <a:tblGrid>
                <a:gridCol w="1169051">
                  <a:extLst>
                    <a:ext uri="{9D8B030D-6E8A-4147-A177-3AD203B41FA5}">
                      <a16:colId xmlns:a16="http://schemas.microsoft.com/office/drawing/2014/main" val="2426779975"/>
                    </a:ext>
                  </a:extLst>
                </a:gridCol>
                <a:gridCol w="1169051">
                  <a:extLst>
                    <a:ext uri="{9D8B030D-6E8A-4147-A177-3AD203B41FA5}">
                      <a16:colId xmlns:a16="http://schemas.microsoft.com/office/drawing/2014/main" val="4220734604"/>
                    </a:ext>
                  </a:extLst>
                </a:gridCol>
                <a:gridCol w="1169051">
                  <a:extLst>
                    <a:ext uri="{9D8B030D-6E8A-4147-A177-3AD203B41FA5}">
                      <a16:colId xmlns:a16="http://schemas.microsoft.com/office/drawing/2014/main" val="627424254"/>
                    </a:ext>
                  </a:extLst>
                </a:gridCol>
                <a:gridCol w="1169051">
                  <a:extLst>
                    <a:ext uri="{9D8B030D-6E8A-4147-A177-3AD203B41FA5}">
                      <a16:colId xmlns:a16="http://schemas.microsoft.com/office/drawing/2014/main" val="3379489786"/>
                    </a:ext>
                  </a:extLst>
                </a:gridCol>
              </a:tblGrid>
              <a:tr h="370840">
                <a:tc gridSpan="4">
                  <a:txBody>
                    <a:bodyPr/>
                    <a:lstStyle/>
                    <a:p>
                      <a:r>
                        <a:rPr lang="en-US" dirty="0"/>
                        <a:t>ANOVA</a:t>
                      </a: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03478475"/>
                  </a:ext>
                </a:extLst>
              </a:tr>
              <a:tr h="370840">
                <a:tc>
                  <a:txBody>
                    <a:bodyPr/>
                    <a:lstStyle/>
                    <a:p>
                      <a:r>
                        <a:rPr lang="en-US" dirty="0">
                          <a:solidFill>
                            <a:schemeClr val="bg1"/>
                          </a:solidFill>
                        </a:rPr>
                        <a:t>F-statistic</a:t>
                      </a:r>
                    </a:p>
                  </a:txBody>
                  <a:tcPr/>
                </a:tc>
                <a:tc>
                  <a:txBody>
                    <a:bodyPr/>
                    <a:lstStyle/>
                    <a:p>
                      <a:r>
                        <a:rPr lang="en-US" dirty="0">
                          <a:solidFill>
                            <a:schemeClr val="bg1"/>
                          </a:solidFill>
                        </a:rPr>
                        <a:t>436</a:t>
                      </a:r>
                    </a:p>
                  </a:txBody>
                  <a:tcPr/>
                </a:tc>
                <a:tc>
                  <a:txBody>
                    <a:bodyPr/>
                    <a:lstStyle/>
                    <a:p>
                      <a:r>
                        <a:rPr lang="en-US" dirty="0">
                          <a:solidFill>
                            <a:schemeClr val="bg1"/>
                          </a:solidFill>
                        </a:rPr>
                        <a:t>P-value</a:t>
                      </a:r>
                    </a:p>
                  </a:txBody>
                  <a:tcPr/>
                </a:tc>
                <a:tc>
                  <a:txBody>
                    <a:bodyPr/>
                    <a:lstStyle/>
                    <a:p>
                      <a:r>
                        <a:rPr lang="en-US" dirty="0">
                          <a:solidFill>
                            <a:schemeClr val="bg1"/>
                          </a:solidFill>
                        </a:rPr>
                        <a:t>&lt; 0.001</a:t>
                      </a:r>
                    </a:p>
                  </a:txBody>
                  <a:tcPr/>
                </a:tc>
                <a:extLst>
                  <a:ext uri="{0D108BD9-81ED-4DB2-BD59-A6C34878D82A}">
                    <a16:rowId xmlns:a16="http://schemas.microsoft.com/office/drawing/2014/main" val="1392006656"/>
                  </a:ext>
                </a:extLst>
              </a:tr>
            </a:tbl>
          </a:graphicData>
        </a:graphic>
      </p:graphicFrame>
      <p:sp>
        <p:nvSpPr>
          <p:cNvPr id="16" name="TextBox 15">
            <a:extLst>
              <a:ext uri="{FF2B5EF4-FFF2-40B4-BE49-F238E27FC236}">
                <a16:creationId xmlns:a16="http://schemas.microsoft.com/office/drawing/2014/main" id="{846D0829-9683-6171-A01B-142CD719F04A}"/>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11</a:t>
            </a:r>
          </a:p>
        </p:txBody>
      </p:sp>
    </p:spTree>
    <p:extLst>
      <p:ext uri="{BB962C8B-B14F-4D97-AF65-F5344CB8AC3E}">
        <p14:creationId xmlns:p14="http://schemas.microsoft.com/office/powerpoint/2010/main" val="52147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3"/>
          <p:cNvSpPr txBox="1">
            <a:spLocks noGrp="1"/>
          </p:cNvSpPr>
          <p:nvPr>
            <p:ph type="title"/>
          </p:nvPr>
        </p:nvSpPr>
        <p:spPr>
          <a:xfrm>
            <a:off x="452387" y="36851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dirty="0">
                <a:latin typeface="Arial"/>
                <a:ea typeface="Arial"/>
                <a:cs typeface="Arial"/>
                <a:sym typeface="Arial"/>
              </a:rPr>
              <a:t>Conclusion</a:t>
            </a:r>
            <a:endParaRPr sz="2400" dirty="0">
              <a:latin typeface="Arial"/>
              <a:ea typeface="Arial"/>
              <a:cs typeface="Arial"/>
              <a:sym typeface="Arial"/>
            </a:endParaRPr>
          </a:p>
        </p:txBody>
      </p:sp>
      <p:grpSp>
        <p:nvGrpSpPr>
          <p:cNvPr id="6" name="Group 5">
            <a:extLst>
              <a:ext uri="{FF2B5EF4-FFF2-40B4-BE49-F238E27FC236}">
                <a16:creationId xmlns:a16="http://schemas.microsoft.com/office/drawing/2014/main" id="{298D733E-D804-8926-C843-777E46A0EC50}"/>
              </a:ext>
            </a:extLst>
          </p:cNvPr>
          <p:cNvGrpSpPr/>
          <p:nvPr/>
        </p:nvGrpSpPr>
        <p:grpSpPr>
          <a:xfrm>
            <a:off x="466825" y="1494109"/>
            <a:ext cx="8210350" cy="1474568"/>
            <a:chOff x="466825" y="1494109"/>
            <a:chExt cx="8210350" cy="1474568"/>
          </a:xfrm>
        </p:grpSpPr>
        <p:sp>
          <p:nvSpPr>
            <p:cNvPr id="3" name="Google Shape;282;p11">
              <a:extLst>
                <a:ext uri="{FF2B5EF4-FFF2-40B4-BE49-F238E27FC236}">
                  <a16:creationId xmlns:a16="http://schemas.microsoft.com/office/drawing/2014/main" id="{EADEA992-45DA-B81A-406B-0A7B50EEBC4C}"/>
                </a:ext>
              </a:extLst>
            </p:cNvPr>
            <p:cNvSpPr txBox="1"/>
            <p:nvPr/>
          </p:nvSpPr>
          <p:spPr>
            <a:xfrm>
              <a:off x="466825" y="149410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i="0" u="none" strike="noStrike" cap="none" dirty="0">
                  <a:solidFill>
                    <a:schemeClr val="bg2"/>
                  </a:solidFill>
                  <a:latin typeface="Arial"/>
                  <a:ea typeface="Arial"/>
                  <a:cs typeface="Arial"/>
                  <a:sym typeface="Arial"/>
                </a:rPr>
                <a:t>Initially, we expected the loudness score to increase as the years went by, but after exponential growth, it peaked in the 2000’s and began trending downwards</a:t>
              </a:r>
            </a:p>
            <a:p>
              <a:pPr marL="0" marR="0" lvl="0" indent="0" algn="ctr" rtl="0">
                <a:lnSpc>
                  <a:spcPct val="100000"/>
                </a:lnSpc>
                <a:spcBef>
                  <a:spcPts val="0"/>
                </a:spcBef>
                <a:spcAft>
                  <a:spcPts val="0"/>
                </a:spcAft>
                <a:buClr>
                  <a:srgbClr val="000000"/>
                </a:buClr>
                <a:buSzPts val="2400"/>
                <a:buFont typeface="Arial"/>
                <a:buNone/>
              </a:pPr>
              <a:endParaRPr lang="en-US" sz="2000" i="0" u="none" strike="noStrike" cap="none" dirty="0">
                <a:solidFill>
                  <a:schemeClr val="bg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lang="en-US" sz="2000" dirty="0">
                <a:solidFill>
                  <a:schemeClr val="bg2"/>
                </a:solidFill>
              </a:endParaRPr>
            </a:p>
            <a:p>
              <a:pPr marL="0" marR="0" lvl="0" indent="0" algn="ctr" rtl="0">
                <a:lnSpc>
                  <a:spcPct val="100000"/>
                </a:lnSpc>
                <a:spcBef>
                  <a:spcPts val="0"/>
                </a:spcBef>
                <a:spcAft>
                  <a:spcPts val="0"/>
                </a:spcAft>
                <a:buClr>
                  <a:srgbClr val="000000"/>
                </a:buClr>
                <a:buSzPts val="2400"/>
                <a:buFont typeface="Arial"/>
                <a:buNone/>
              </a:pPr>
              <a:r>
                <a:rPr lang="en-US" sz="2400" i="0" u="none" strike="noStrike" cap="none" dirty="0">
                  <a:solidFill>
                    <a:schemeClr val="tx1"/>
                  </a:solidFill>
                  <a:latin typeface="Arial"/>
                  <a:ea typeface="Arial"/>
                  <a:cs typeface="Arial"/>
                  <a:sym typeface="Arial"/>
                </a:rPr>
                <a:t>We can conclude that music does change throughout the decades, but old </a:t>
              </a:r>
              <a:r>
                <a:rPr lang="en-US" sz="2400" dirty="0">
                  <a:solidFill>
                    <a:schemeClr val="tx1"/>
                  </a:solidFill>
                </a:rPr>
                <a:t>trends get reused and the change is always influenced by music of the past</a:t>
              </a:r>
              <a:r>
                <a:rPr lang="en-US" sz="2400" i="0" u="none" strike="noStrike" cap="none" dirty="0">
                  <a:solidFill>
                    <a:schemeClr val="tx1"/>
                  </a:solidFill>
                  <a:latin typeface="Arial"/>
                  <a:ea typeface="Arial"/>
                  <a:cs typeface="Arial"/>
                  <a:sym typeface="Arial"/>
                </a:rPr>
                <a:t> </a:t>
              </a:r>
              <a:endParaRPr sz="1400" i="0" u="none" strike="noStrike" cap="none" dirty="0">
                <a:solidFill>
                  <a:schemeClr val="tx1"/>
                </a:solidFill>
                <a:latin typeface="Arial"/>
                <a:ea typeface="Arial"/>
                <a:cs typeface="Arial"/>
                <a:sym typeface="Arial"/>
              </a:endParaRPr>
            </a:p>
          </p:txBody>
        </p:sp>
        <p:cxnSp>
          <p:nvCxnSpPr>
            <p:cNvPr id="4" name="LineContentSeparatorDefault 142">
              <a:extLst>
                <a:ext uri="{FF2B5EF4-FFF2-40B4-BE49-F238E27FC236}">
                  <a16:creationId xmlns:a16="http://schemas.microsoft.com/office/drawing/2014/main" id="{D28C0800-1942-A639-5253-62415576E554}"/>
                </a:ext>
              </a:extLst>
            </p:cNvPr>
            <p:cNvCxnSpPr>
              <a:cxnSpLocks/>
            </p:cNvCxnSpPr>
            <p:nvPr>
              <p:custDataLst>
                <p:tags r:id="rId1"/>
              </p:custDataLst>
            </p:nvPr>
          </p:nvCxnSpPr>
          <p:spPr>
            <a:xfrm>
              <a:off x="977861" y="2968677"/>
              <a:ext cx="7188278" cy="0"/>
            </a:xfrm>
            <a:prstGeom prst="straightConnector1">
              <a:avLst/>
            </a:prstGeom>
            <a:ln w="12700" cap="flat">
              <a:solidFill>
                <a:schemeClr val="bg2">
                  <a:alpha val="9311"/>
                </a:schemeClr>
              </a:solidFill>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07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Does music in Mexico’s Top 50 playlist tend to be more danceable and happy than the US counterpart?</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13</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1051891" cy="307777"/>
          </a:xfrm>
          <a:prstGeom prst="rect">
            <a:avLst/>
          </a:prstGeom>
          <a:noFill/>
        </p:spPr>
        <p:txBody>
          <a:bodyPr wrap="none" rtlCol="0">
            <a:spAutoFit/>
          </a:bodyPr>
          <a:lstStyle/>
          <a:p>
            <a:r>
              <a:rPr lang="en-US" dirty="0">
                <a:solidFill>
                  <a:schemeClr val="bg1"/>
                </a:solidFill>
              </a:rPr>
              <a:t>US vs Mex</a:t>
            </a:r>
          </a:p>
        </p:txBody>
      </p:sp>
    </p:spTree>
    <p:extLst>
      <p:ext uri="{BB962C8B-B14F-4D97-AF65-F5344CB8AC3E}">
        <p14:creationId xmlns:p14="http://schemas.microsoft.com/office/powerpoint/2010/main" val="386318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EDA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5237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Both Valence and Danceability means for Mexico’s Top 50 music are greater than the US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The danceability scores for Mexico’s Top 50 are more compact around the mean</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This leads us to believe that our hypothesis will be true</a:t>
            </a:r>
            <a:endParaRPr kumimoji="0" lang="en-US" sz="1400"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4" name="TextBox 3">
            <a:extLst>
              <a:ext uri="{FF2B5EF4-FFF2-40B4-BE49-F238E27FC236}">
                <a16:creationId xmlns:a16="http://schemas.microsoft.com/office/drawing/2014/main" id="{0211E066-C8BC-A0E6-21F8-04FEE02FF6C6}"/>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9</a:t>
            </a:r>
          </a:p>
        </p:txBody>
      </p:sp>
      <p:pic>
        <p:nvPicPr>
          <p:cNvPr id="8" name="Picture 7">
            <a:extLst>
              <a:ext uri="{FF2B5EF4-FFF2-40B4-BE49-F238E27FC236}">
                <a16:creationId xmlns:a16="http://schemas.microsoft.com/office/drawing/2014/main" id="{7254E8CA-9CB8-F45C-2DFB-1475B64625EA}"/>
              </a:ext>
            </a:extLst>
          </p:cNvPr>
          <p:cNvPicPr>
            <a:picLocks noChangeAspect="1"/>
          </p:cNvPicPr>
          <p:nvPr/>
        </p:nvPicPr>
        <p:blipFill>
          <a:blip r:embed="rId6"/>
          <a:stretch>
            <a:fillRect/>
          </a:stretch>
        </p:blipFill>
        <p:spPr>
          <a:xfrm>
            <a:off x="296712" y="1734209"/>
            <a:ext cx="2754520" cy="1967514"/>
          </a:xfrm>
          <a:prstGeom prst="rect">
            <a:avLst/>
          </a:prstGeom>
        </p:spPr>
      </p:pic>
      <p:pic>
        <p:nvPicPr>
          <p:cNvPr id="10" name="Picture 9">
            <a:extLst>
              <a:ext uri="{FF2B5EF4-FFF2-40B4-BE49-F238E27FC236}">
                <a16:creationId xmlns:a16="http://schemas.microsoft.com/office/drawing/2014/main" id="{9DED9000-CFDD-346D-32A6-2DCEBA6CE4BC}"/>
              </a:ext>
            </a:extLst>
          </p:cNvPr>
          <p:cNvPicPr>
            <a:picLocks noChangeAspect="1"/>
          </p:cNvPicPr>
          <p:nvPr/>
        </p:nvPicPr>
        <p:blipFill>
          <a:blip r:embed="rId7"/>
          <a:stretch>
            <a:fillRect/>
          </a:stretch>
        </p:blipFill>
        <p:spPr>
          <a:xfrm>
            <a:off x="3208284" y="1734209"/>
            <a:ext cx="2754520" cy="1967514"/>
          </a:xfrm>
          <a:prstGeom prst="rect">
            <a:avLst/>
          </a:prstGeom>
        </p:spPr>
      </p:pic>
    </p:spTree>
    <p:extLst>
      <p:ext uri="{BB962C8B-B14F-4D97-AF65-F5344CB8AC3E}">
        <p14:creationId xmlns:p14="http://schemas.microsoft.com/office/powerpoint/2010/main" val="5744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Testing: MANOVA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946151"/>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MANOVA hypotheses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336546"/>
            <a:ext cx="2211261" cy="115416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No difference in the loudness score between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chemeClr val="tx1"/>
                </a:solidFill>
                <a:latin typeface="Raleway" pitchFamily="2" charset="-52"/>
                <a:ea typeface="+mn-ea"/>
              </a:rPr>
              <a:t>Alt</a:t>
            </a:r>
            <a:r>
              <a:rPr lang="en-US" sz="1400" kern="1200" dirty="0">
                <a:solidFill>
                  <a:srgbClr val="FFFFFF"/>
                </a:solidFill>
                <a:latin typeface="Raleway" pitchFamily="2" charset="-52"/>
                <a:ea typeface="+mn-ea"/>
              </a:rPr>
              <a:t>: mean loudness scores are not equal</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9" name="Rectangle 8">
            <a:extLst>
              <a:ext uri="{FF2B5EF4-FFF2-40B4-BE49-F238E27FC236}">
                <a16:creationId xmlns:a16="http://schemas.microsoft.com/office/drawing/2014/main" id="{010BBF4E-046E-2057-57F6-4F8CCA3966C8}"/>
              </a:ext>
            </a:extLst>
          </p:cNvPr>
          <p:cNvSpPr>
            <a:spLocks/>
          </p:cNvSpPr>
          <p:nvPr/>
        </p:nvSpPr>
        <p:spPr>
          <a:xfrm>
            <a:off x="6650287" y="2626084"/>
            <a:ext cx="2268988"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Pairwise t-test </a:t>
            </a:r>
            <a:r>
              <a:rPr lang="en-US" b="1" kern="1200" dirty="0">
                <a:solidFill>
                  <a:srgbClr val="FFFFFF"/>
                </a:solidFill>
                <a:latin typeface="Raleway" pitchFamily="2" charset="-52"/>
              </a:rPr>
              <a:t>hypotheses</a:t>
            </a:r>
            <a:endPar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endParaRPr>
          </a:p>
        </p:txBody>
      </p:sp>
      <p:sp>
        <p:nvSpPr>
          <p:cNvPr id="10" name="TextBox 9">
            <a:extLst>
              <a:ext uri="{FF2B5EF4-FFF2-40B4-BE49-F238E27FC236}">
                <a16:creationId xmlns:a16="http://schemas.microsoft.com/office/drawing/2014/main" id="{BE423438-F20D-2815-CAC6-40F380ECA6C3}"/>
              </a:ext>
            </a:extLst>
          </p:cNvPr>
          <p:cNvSpPr txBox="1">
            <a:spLocks/>
          </p:cNvSpPr>
          <p:nvPr/>
        </p:nvSpPr>
        <p:spPr>
          <a:xfrm>
            <a:off x="6650287" y="3016479"/>
            <a:ext cx="2211261"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no difference between loudness score between some decade X and Y</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chemeClr val="tx1"/>
                </a:solidFill>
                <a:latin typeface="Raleway" pitchFamily="2" charset="-52"/>
                <a:ea typeface="+mn-ea"/>
              </a:rPr>
              <a:t>Alt</a:t>
            </a:r>
            <a:r>
              <a:rPr lang="en-US" sz="1400" kern="1200" dirty="0">
                <a:solidFill>
                  <a:srgbClr val="FFFFFF"/>
                </a:solidFill>
                <a:latin typeface="Raleway" pitchFamily="2" charset="-52"/>
                <a:ea typeface="+mn-ea"/>
              </a:rPr>
              <a:t>: the difference between loudness scores is not 0</a:t>
            </a:r>
          </a:p>
        </p:txBody>
      </p:sp>
      <p:sp>
        <p:nvSpPr>
          <p:cNvPr id="11" name="TextBox 10">
            <a:extLst>
              <a:ext uri="{FF2B5EF4-FFF2-40B4-BE49-F238E27FC236}">
                <a16:creationId xmlns:a16="http://schemas.microsoft.com/office/drawing/2014/main" id="{1D0F27C0-1226-3504-7D79-68F5F0C3C49F}"/>
              </a:ext>
            </a:extLst>
          </p:cNvPr>
          <p:cNvSpPr txBox="1"/>
          <p:nvPr/>
        </p:nvSpPr>
        <p:spPr>
          <a:xfrm>
            <a:off x="6650287" y="4865184"/>
            <a:ext cx="1446230" cy="246221"/>
          </a:xfrm>
          <a:prstGeom prst="rect">
            <a:avLst/>
          </a:prstGeom>
          <a:noFill/>
        </p:spPr>
        <p:txBody>
          <a:bodyPr wrap="none" rtlCol="0">
            <a:spAutoFit/>
          </a:bodyPr>
          <a:lstStyle/>
          <a:p>
            <a:r>
              <a:rPr lang="en-US" sz="1000" dirty="0">
                <a:solidFill>
                  <a:schemeClr val="bg1"/>
                </a:solidFill>
              </a:rPr>
              <a:t>*Hochberg adjustment</a:t>
            </a:r>
          </a:p>
        </p:txBody>
      </p:sp>
      <p:grpSp>
        <p:nvGrpSpPr>
          <p:cNvPr id="13" name="Group 12">
            <a:extLst>
              <a:ext uri="{FF2B5EF4-FFF2-40B4-BE49-F238E27FC236}">
                <a16:creationId xmlns:a16="http://schemas.microsoft.com/office/drawing/2014/main" id="{B3D43386-0557-CCD4-6323-57D49E360120}"/>
              </a:ext>
            </a:extLst>
          </p:cNvPr>
          <p:cNvGrpSpPr/>
          <p:nvPr/>
        </p:nvGrpSpPr>
        <p:grpSpPr>
          <a:xfrm>
            <a:off x="780158" y="2115673"/>
            <a:ext cx="4555321" cy="2871909"/>
            <a:chOff x="452387" y="1278610"/>
            <a:chExt cx="3846822" cy="2715642"/>
          </a:xfrm>
        </p:grpSpPr>
        <p:pic>
          <p:nvPicPr>
            <p:cNvPr id="5" name="Picture 4">
              <a:extLst>
                <a:ext uri="{FF2B5EF4-FFF2-40B4-BE49-F238E27FC236}">
                  <a16:creationId xmlns:a16="http://schemas.microsoft.com/office/drawing/2014/main" id="{592F8B42-6CA8-A723-6F3C-FF4DB5BAF2DC}"/>
                </a:ext>
              </a:extLst>
            </p:cNvPr>
            <p:cNvPicPr>
              <a:picLocks noChangeAspect="1"/>
            </p:cNvPicPr>
            <p:nvPr/>
          </p:nvPicPr>
          <p:blipFill>
            <a:blip r:embed="rId6"/>
            <a:stretch>
              <a:fillRect/>
            </a:stretch>
          </p:blipFill>
          <p:spPr>
            <a:xfrm>
              <a:off x="452387" y="1278610"/>
              <a:ext cx="3801898" cy="2715642"/>
            </a:xfrm>
            <a:prstGeom prst="rect">
              <a:avLst/>
            </a:prstGeom>
          </p:spPr>
        </p:pic>
        <p:sp>
          <p:nvSpPr>
            <p:cNvPr id="12" name="TextBox 11">
              <a:extLst>
                <a:ext uri="{FF2B5EF4-FFF2-40B4-BE49-F238E27FC236}">
                  <a16:creationId xmlns:a16="http://schemas.microsoft.com/office/drawing/2014/main" id="{EE20FAC2-2DC0-9088-78BC-19FE31652A7C}"/>
                </a:ext>
              </a:extLst>
            </p:cNvPr>
            <p:cNvSpPr txBox="1"/>
            <p:nvPr/>
          </p:nvSpPr>
          <p:spPr>
            <a:xfrm>
              <a:off x="4064849" y="2057165"/>
              <a:ext cx="234360" cy="246221"/>
            </a:xfrm>
            <a:prstGeom prst="rect">
              <a:avLst/>
            </a:prstGeom>
            <a:noFill/>
          </p:spPr>
          <p:txBody>
            <a:bodyPr wrap="none" rtlCol="0">
              <a:spAutoFit/>
            </a:bodyPr>
            <a:lstStyle/>
            <a:p>
              <a:r>
                <a:rPr lang="en-US" sz="1000" dirty="0"/>
                <a:t>*</a:t>
              </a:r>
            </a:p>
          </p:txBody>
        </p:sp>
      </p:grpSp>
      <p:graphicFrame>
        <p:nvGraphicFramePr>
          <p:cNvPr id="15" name="Table 15">
            <a:extLst>
              <a:ext uri="{FF2B5EF4-FFF2-40B4-BE49-F238E27FC236}">
                <a16:creationId xmlns:a16="http://schemas.microsoft.com/office/drawing/2014/main" id="{37979408-0C38-90CF-7868-579671BFA465}"/>
              </a:ext>
            </a:extLst>
          </p:cNvPr>
          <p:cNvGraphicFramePr>
            <a:graphicFrameLocks noGrp="1"/>
          </p:cNvGraphicFramePr>
          <p:nvPr/>
        </p:nvGraphicFramePr>
        <p:xfrm>
          <a:off x="719717" y="1187445"/>
          <a:ext cx="4676204" cy="741680"/>
        </p:xfrm>
        <a:graphic>
          <a:graphicData uri="http://schemas.openxmlformats.org/drawingml/2006/table">
            <a:tbl>
              <a:tblPr firstRow="1" bandRow="1">
                <a:tableStyleId>{5C22544A-7EE6-4342-B048-85BDC9FD1C3A}</a:tableStyleId>
              </a:tblPr>
              <a:tblGrid>
                <a:gridCol w="1169051">
                  <a:extLst>
                    <a:ext uri="{9D8B030D-6E8A-4147-A177-3AD203B41FA5}">
                      <a16:colId xmlns:a16="http://schemas.microsoft.com/office/drawing/2014/main" val="2426779975"/>
                    </a:ext>
                  </a:extLst>
                </a:gridCol>
                <a:gridCol w="1169051">
                  <a:extLst>
                    <a:ext uri="{9D8B030D-6E8A-4147-A177-3AD203B41FA5}">
                      <a16:colId xmlns:a16="http://schemas.microsoft.com/office/drawing/2014/main" val="4220734604"/>
                    </a:ext>
                  </a:extLst>
                </a:gridCol>
                <a:gridCol w="1169051">
                  <a:extLst>
                    <a:ext uri="{9D8B030D-6E8A-4147-A177-3AD203B41FA5}">
                      <a16:colId xmlns:a16="http://schemas.microsoft.com/office/drawing/2014/main" val="627424254"/>
                    </a:ext>
                  </a:extLst>
                </a:gridCol>
                <a:gridCol w="1169051">
                  <a:extLst>
                    <a:ext uri="{9D8B030D-6E8A-4147-A177-3AD203B41FA5}">
                      <a16:colId xmlns:a16="http://schemas.microsoft.com/office/drawing/2014/main" val="3379489786"/>
                    </a:ext>
                  </a:extLst>
                </a:gridCol>
              </a:tblGrid>
              <a:tr h="370840">
                <a:tc gridSpan="4">
                  <a:txBody>
                    <a:bodyPr/>
                    <a:lstStyle/>
                    <a:p>
                      <a:r>
                        <a:rPr lang="en-US" dirty="0"/>
                        <a:t>ANOVA</a:t>
                      </a: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03478475"/>
                  </a:ext>
                </a:extLst>
              </a:tr>
              <a:tr h="370840">
                <a:tc>
                  <a:txBody>
                    <a:bodyPr/>
                    <a:lstStyle/>
                    <a:p>
                      <a:r>
                        <a:rPr lang="en-US" dirty="0">
                          <a:solidFill>
                            <a:schemeClr val="bg1"/>
                          </a:solidFill>
                        </a:rPr>
                        <a:t>F-statistic</a:t>
                      </a:r>
                    </a:p>
                  </a:txBody>
                  <a:tcPr/>
                </a:tc>
                <a:tc>
                  <a:txBody>
                    <a:bodyPr/>
                    <a:lstStyle/>
                    <a:p>
                      <a:r>
                        <a:rPr lang="en-US" dirty="0">
                          <a:solidFill>
                            <a:schemeClr val="bg1"/>
                          </a:solidFill>
                        </a:rPr>
                        <a:t>436</a:t>
                      </a:r>
                    </a:p>
                  </a:txBody>
                  <a:tcPr/>
                </a:tc>
                <a:tc>
                  <a:txBody>
                    <a:bodyPr/>
                    <a:lstStyle/>
                    <a:p>
                      <a:r>
                        <a:rPr lang="en-US" dirty="0">
                          <a:solidFill>
                            <a:schemeClr val="bg1"/>
                          </a:solidFill>
                        </a:rPr>
                        <a:t>P-value</a:t>
                      </a:r>
                    </a:p>
                  </a:txBody>
                  <a:tcPr/>
                </a:tc>
                <a:tc>
                  <a:txBody>
                    <a:bodyPr/>
                    <a:lstStyle/>
                    <a:p>
                      <a:r>
                        <a:rPr lang="en-US" dirty="0">
                          <a:solidFill>
                            <a:schemeClr val="bg1"/>
                          </a:solidFill>
                        </a:rPr>
                        <a:t>&lt; 0.001</a:t>
                      </a:r>
                    </a:p>
                  </a:txBody>
                  <a:tcPr/>
                </a:tc>
                <a:extLst>
                  <a:ext uri="{0D108BD9-81ED-4DB2-BD59-A6C34878D82A}">
                    <a16:rowId xmlns:a16="http://schemas.microsoft.com/office/drawing/2014/main" val="1392006656"/>
                  </a:ext>
                </a:extLst>
              </a:tr>
            </a:tbl>
          </a:graphicData>
        </a:graphic>
      </p:graphicFrame>
      <p:sp>
        <p:nvSpPr>
          <p:cNvPr id="16" name="TextBox 15">
            <a:extLst>
              <a:ext uri="{FF2B5EF4-FFF2-40B4-BE49-F238E27FC236}">
                <a16:creationId xmlns:a16="http://schemas.microsoft.com/office/drawing/2014/main" id="{846D0829-9683-6171-A01B-142CD719F04A}"/>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11</a:t>
            </a:r>
          </a:p>
        </p:txBody>
      </p:sp>
    </p:spTree>
    <p:extLst>
      <p:ext uri="{BB962C8B-B14F-4D97-AF65-F5344CB8AC3E}">
        <p14:creationId xmlns:p14="http://schemas.microsoft.com/office/powerpoint/2010/main" val="173689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chemeClr val="lt1"/>
                </a:solidFill>
              </a:rPr>
              <a:t>Are there any song characteristics that can help us predict popularity scores?</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3</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1588897" cy="307777"/>
          </a:xfrm>
          <a:prstGeom prst="rect">
            <a:avLst/>
          </a:prstGeom>
          <a:noFill/>
        </p:spPr>
        <p:txBody>
          <a:bodyPr wrap="none" rtlCol="0">
            <a:spAutoFit/>
          </a:bodyPr>
          <a:lstStyle/>
          <a:p>
            <a:r>
              <a:rPr lang="en-US" dirty="0">
                <a:solidFill>
                  <a:schemeClr val="bg1"/>
                </a:solidFill>
              </a:rPr>
              <a:t>Predict Popularity</a:t>
            </a:r>
          </a:p>
        </p:txBody>
      </p:sp>
    </p:spTree>
    <p:extLst>
      <p:ext uri="{BB962C8B-B14F-4D97-AF65-F5344CB8AC3E}">
        <p14:creationId xmlns:p14="http://schemas.microsoft.com/office/powerpoint/2010/main" val="318402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535841" y="1266990"/>
            <a:ext cx="2571908"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3200"/>
              <a:buFont typeface="Quattrocento Sans"/>
              <a:buNone/>
            </a:pPr>
            <a:r>
              <a:rPr lang="en-US" sz="3200" b="1" i="0" u="none" strike="noStrike" cap="none" dirty="0">
                <a:solidFill>
                  <a:schemeClr val="lt1"/>
                </a:solidFill>
                <a:latin typeface="Arial"/>
                <a:ea typeface="Arial"/>
                <a:cs typeface="Arial"/>
                <a:sym typeface="Arial"/>
              </a:rPr>
              <a:t>Conclusions</a:t>
            </a:r>
            <a:endParaRPr sz="1400" b="0" i="0" u="none" strike="noStrike" cap="none" dirty="0">
              <a:solidFill>
                <a:srgbClr val="000000"/>
              </a:solidFill>
              <a:latin typeface="Arial"/>
              <a:ea typeface="Arial"/>
              <a:cs typeface="Arial"/>
              <a:sym typeface="Arial"/>
            </a:endParaRPr>
          </a:p>
        </p:txBody>
      </p:sp>
      <p:grpSp>
        <p:nvGrpSpPr>
          <p:cNvPr id="18" name="Group 17">
            <a:extLst>
              <a:ext uri="{FF2B5EF4-FFF2-40B4-BE49-F238E27FC236}">
                <a16:creationId xmlns:a16="http://schemas.microsoft.com/office/drawing/2014/main" id="{A9358BC8-5080-B845-0591-08B19688E1AE}"/>
              </a:ext>
            </a:extLst>
          </p:cNvPr>
          <p:cNvGrpSpPr/>
          <p:nvPr/>
        </p:nvGrpSpPr>
        <p:grpSpPr>
          <a:xfrm>
            <a:off x="4048704" y="302543"/>
            <a:ext cx="4505819" cy="926935"/>
            <a:chOff x="4048704" y="302543"/>
            <a:chExt cx="4505819" cy="926935"/>
          </a:xfrm>
        </p:grpSpPr>
        <p:sp>
          <p:nvSpPr>
            <p:cNvPr id="3" name="Google Shape;87;p2">
              <a:extLst>
                <a:ext uri="{FF2B5EF4-FFF2-40B4-BE49-F238E27FC236}">
                  <a16:creationId xmlns:a16="http://schemas.microsoft.com/office/drawing/2014/main" id="{39D91FAF-E2D1-E50D-5D4B-2CCDE49FD0B2}"/>
                </a:ext>
              </a:extLst>
            </p:cNvPr>
            <p:cNvSpPr txBox="1"/>
            <p:nvPr/>
          </p:nvSpPr>
          <p:spPr>
            <a:xfrm>
              <a:off x="4708972" y="306148"/>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i="0" u="none" strike="noStrike" cap="none" dirty="0">
                  <a:solidFill>
                    <a:schemeClr val="dk2"/>
                  </a:solidFill>
                  <a:latin typeface="Arial"/>
                  <a:ea typeface="Arial"/>
                  <a:cs typeface="Arial"/>
                  <a:sym typeface="Arial"/>
                </a:rPr>
                <a:t>Music characteristics are </a:t>
              </a:r>
              <a:r>
                <a:rPr lang="en-US" sz="2000" i="0" u="none" strike="noStrike" cap="none" dirty="0">
                  <a:solidFill>
                    <a:schemeClr val="tx1"/>
                  </a:solidFill>
                  <a:latin typeface="Arial"/>
                  <a:ea typeface="Arial"/>
                  <a:cs typeface="Arial"/>
                  <a:sym typeface="Arial"/>
                </a:rPr>
                <a:t>not equal</a:t>
              </a:r>
              <a:r>
                <a:rPr lang="en-US" sz="2000" i="0" u="none" strike="noStrike" cap="none" dirty="0">
                  <a:solidFill>
                    <a:schemeClr val="dk2"/>
                  </a:solidFill>
                  <a:latin typeface="Arial"/>
                  <a:ea typeface="Arial"/>
                  <a:cs typeface="Arial"/>
                  <a:sym typeface="Arial"/>
                </a:rPr>
                <a:t> within the same language, it depends on culture</a:t>
              </a:r>
              <a:endParaRPr sz="1000" i="0" u="none" strike="noStrike" cap="none" dirty="0">
                <a:solidFill>
                  <a:srgbClr val="000000"/>
                </a:solidFill>
                <a:latin typeface="Arial"/>
                <a:ea typeface="Arial"/>
                <a:cs typeface="Arial"/>
                <a:sym typeface="Arial"/>
              </a:endParaRPr>
            </a:p>
          </p:txBody>
        </p:sp>
        <p:grpSp>
          <p:nvGrpSpPr>
            <p:cNvPr id="17" name="Group 16">
              <a:extLst>
                <a:ext uri="{FF2B5EF4-FFF2-40B4-BE49-F238E27FC236}">
                  <a16:creationId xmlns:a16="http://schemas.microsoft.com/office/drawing/2014/main" id="{986CC8C8-7839-E968-4FE1-4A2C1293CA69}"/>
                </a:ext>
              </a:extLst>
            </p:cNvPr>
            <p:cNvGrpSpPr/>
            <p:nvPr/>
          </p:nvGrpSpPr>
          <p:grpSpPr>
            <a:xfrm>
              <a:off x="4048704" y="302543"/>
              <a:ext cx="549712" cy="549711"/>
              <a:chOff x="4048704" y="302543"/>
              <a:chExt cx="549712" cy="549711"/>
            </a:xfrm>
          </p:grpSpPr>
          <p:sp>
            <p:nvSpPr>
              <p:cNvPr id="5" name="Google Shape;89;p2">
                <a:extLst>
                  <a:ext uri="{FF2B5EF4-FFF2-40B4-BE49-F238E27FC236}">
                    <a16:creationId xmlns:a16="http://schemas.microsoft.com/office/drawing/2014/main" id="{22BEAD02-157B-7B9B-52E3-48A30E7BB7A3}"/>
                  </a:ext>
                </a:extLst>
              </p:cNvPr>
              <p:cNvSpPr/>
              <p:nvPr/>
            </p:nvSpPr>
            <p:spPr>
              <a:xfrm>
                <a:off x="4048705" y="302543"/>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16" name="Graphic 15" descr="Earth globe Americas">
                <a:extLst>
                  <a:ext uri="{FF2B5EF4-FFF2-40B4-BE49-F238E27FC236}">
                    <a16:creationId xmlns:a16="http://schemas.microsoft.com/office/drawing/2014/main" id="{6DD44D77-FB87-B237-428E-E66E1B3FB9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48704" y="302543"/>
                <a:ext cx="549711" cy="549711"/>
              </a:xfrm>
              <a:prstGeom prst="rect">
                <a:avLst/>
              </a:prstGeom>
            </p:spPr>
          </p:pic>
        </p:grpSp>
      </p:grpSp>
      <p:grpSp>
        <p:nvGrpSpPr>
          <p:cNvPr id="25" name="Group 24">
            <a:extLst>
              <a:ext uri="{FF2B5EF4-FFF2-40B4-BE49-F238E27FC236}">
                <a16:creationId xmlns:a16="http://schemas.microsoft.com/office/drawing/2014/main" id="{CF60EE17-52FD-731A-168A-C958CE9F9DBA}"/>
              </a:ext>
            </a:extLst>
          </p:cNvPr>
          <p:cNvGrpSpPr/>
          <p:nvPr/>
        </p:nvGrpSpPr>
        <p:grpSpPr>
          <a:xfrm>
            <a:off x="4049866" y="2687399"/>
            <a:ext cx="4504657" cy="923330"/>
            <a:chOff x="4049866" y="2687399"/>
            <a:chExt cx="4504657" cy="923330"/>
          </a:xfrm>
        </p:grpSpPr>
        <p:sp>
          <p:nvSpPr>
            <p:cNvPr id="121" name="Google Shape;121;p2"/>
            <p:cNvSpPr txBox="1"/>
            <p:nvPr/>
          </p:nvSpPr>
          <p:spPr>
            <a:xfrm>
              <a:off x="4708972" y="2687399"/>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tx1"/>
                  </a:solidFill>
                  <a:latin typeface="Arial"/>
                  <a:ea typeface="Arial"/>
                  <a:cs typeface="Arial"/>
                  <a:sym typeface="Arial"/>
                </a:rPr>
                <a:t>Warmer climate</a:t>
              </a:r>
              <a:r>
                <a:rPr lang="en-US" sz="2000" b="0" i="0" u="none" strike="noStrike" cap="none" dirty="0">
                  <a:solidFill>
                    <a:schemeClr val="dk2"/>
                  </a:solidFill>
                  <a:latin typeface="Arial"/>
                  <a:ea typeface="Arial"/>
                  <a:cs typeface="Arial"/>
                  <a:sym typeface="Arial"/>
                </a:rPr>
                <a:t> might have an </a:t>
              </a:r>
              <a:r>
                <a:rPr lang="en-US" sz="2000" b="0" i="0" u="none" strike="noStrike" cap="none" dirty="0">
                  <a:solidFill>
                    <a:schemeClr val="tx1"/>
                  </a:solidFill>
                  <a:latin typeface="Arial"/>
                  <a:ea typeface="Arial"/>
                  <a:cs typeface="Arial"/>
                  <a:sym typeface="Arial"/>
                </a:rPr>
                <a:t>effect</a:t>
              </a:r>
              <a:r>
                <a:rPr lang="en-US" sz="2000" b="0" i="0" u="none" strike="noStrike" cap="none" dirty="0">
                  <a:solidFill>
                    <a:schemeClr val="dk2"/>
                  </a:solidFill>
                  <a:latin typeface="Arial"/>
                  <a:ea typeface="Arial"/>
                  <a:cs typeface="Arial"/>
                  <a:sym typeface="Arial"/>
                </a:rPr>
                <a:t> on music rhythm, lyrics, and tempo</a:t>
              </a:r>
              <a:endParaRPr sz="1400" b="0" i="0" u="none" strike="noStrike" cap="none" dirty="0">
                <a:solidFill>
                  <a:srgbClr val="000000"/>
                </a:solidFill>
                <a:latin typeface="Arial"/>
                <a:ea typeface="Arial"/>
                <a:cs typeface="Arial"/>
                <a:sym typeface="Arial"/>
              </a:endParaRPr>
            </a:p>
          </p:txBody>
        </p:sp>
        <p:grpSp>
          <p:nvGrpSpPr>
            <p:cNvPr id="24" name="Group 23">
              <a:extLst>
                <a:ext uri="{FF2B5EF4-FFF2-40B4-BE49-F238E27FC236}">
                  <a16:creationId xmlns:a16="http://schemas.microsoft.com/office/drawing/2014/main" id="{1352F02E-163E-B0A5-599E-5FBF1A75B9DA}"/>
                </a:ext>
              </a:extLst>
            </p:cNvPr>
            <p:cNvGrpSpPr/>
            <p:nvPr/>
          </p:nvGrpSpPr>
          <p:grpSpPr>
            <a:xfrm>
              <a:off x="4049866" y="2687399"/>
              <a:ext cx="549711" cy="549711"/>
              <a:chOff x="4049866" y="2687399"/>
              <a:chExt cx="549711" cy="549711"/>
            </a:xfrm>
          </p:grpSpPr>
          <p:sp>
            <p:nvSpPr>
              <p:cNvPr id="123" name="Google Shape;123;p2"/>
              <p:cNvSpPr/>
              <p:nvPr/>
            </p:nvSpPr>
            <p:spPr>
              <a:xfrm>
                <a:off x="4049866" y="2687399"/>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Arial"/>
                  <a:ea typeface="Arial"/>
                  <a:cs typeface="Arial"/>
                  <a:sym typeface="Arial"/>
                </a:endParaRPr>
              </a:p>
            </p:txBody>
          </p:sp>
          <p:pic>
            <p:nvPicPr>
              <p:cNvPr id="23" name="Graphic 22" descr="Sun">
                <a:extLst>
                  <a:ext uri="{FF2B5EF4-FFF2-40B4-BE49-F238E27FC236}">
                    <a16:creationId xmlns:a16="http://schemas.microsoft.com/office/drawing/2014/main" id="{4A556597-B97F-951F-585A-CFF1275C3F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91418" y="2730152"/>
                <a:ext cx="480582" cy="480582"/>
              </a:xfrm>
              <a:prstGeom prst="rect">
                <a:avLst/>
              </a:prstGeom>
            </p:spPr>
          </p:pic>
        </p:grpSp>
      </p:grpSp>
      <p:grpSp>
        <p:nvGrpSpPr>
          <p:cNvPr id="29" name="Group 28">
            <a:extLst>
              <a:ext uri="{FF2B5EF4-FFF2-40B4-BE49-F238E27FC236}">
                <a16:creationId xmlns:a16="http://schemas.microsoft.com/office/drawing/2014/main" id="{5F4DC8A3-7DDC-DB12-B7F1-446D69EB573B}"/>
              </a:ext>
            </a:extLst>
          </p:cNvPr>
          <p:cNvGrpSpPr/>
          <p:nvPr/>
        </p:nvGrpSpPr>
        <p:grpSpPr>
          <a:xfrm>
            <a:off x="4048705" y="3879827"/>
            <a:ext cx="4505817" cy="923330"/>
            <a:chOff x="4048705" y="3879827"/>
            <a:chExt cx="4505817" cy="923330"/>
          </a:xfrm>
        </p:grpSpPr>
        <p:sp>
          <p:nvSpPr>
            <p:cNvPr id="100" name="Google Shape;100;p2"/>
            <p:cNvSpPr txBox="1"/>
            <p:nvPr/>
          </p:nvSpPr>
          <p:spPr>
            <a:xfrm>
              <a:off x="4708971" y="3879827"/>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dirty="0">
                  <a:solidFill>
                    <a:schemeClr val="dk2"/>
                  </a:solidFill>
                </a:rPr>
                <a:t>Popularity scores are </a:t>
              </a:r>
              <a:r>
                <a:rPr lang="en-US" sz="2000" dirty="0">
                  <a:solidFill>
                    <a:schemeClr val="tx1"/>
                  </a:solidFill>
                </a:rPr>
                <a:t>not tangible</a:t>
              </a:r>
              <a:r>
                <a:rPr lang="en-US" sz="2000" dirty="0">
                  <a:solidFill>
                    <a:schemeClr val="dk2"/>
                  </a:solidFill>
                </a:rPr>
                <a:t>, it likely comes from </a:t>
              </a:r>
              <a:r>
                <a:rPr lang="en-US" sz="2000" dirty="0">
                  <a:solidFill>
                    <a:schemeClr val="tx1"/>
                  </a:solidFill>
                </a:rPr>
                <a:t>abstract concepts</a:t>
              </a:r>
              <a:r>
                <a:rPr lang="en-US" sz="2000" dirty="0">
                  <a:solidFill>
                    <a:schemeClr val="dk2"/>
                  </a:solidFill>
                </a:rPr>
                <a:t> and social climate</a:t>
              </a:r>
              <a:endParaRPr sz="1400" b="0" i="0" u="none" strike="noStrike" cap="none" dirty="0">
                <a:solidFill>
                  <a:srgbClr val="000000"/>
                </a:solidFill>
                <a:latin typeface="Arial"/>
                <a:ea typeface="Arial"/>
                <a:cs typeface="Arial"/>
                <a:sym typeface="Arial"/>
              </a:endParaRPr>
            </a:p>
          </p:txBody>
        </p:sp>
        <p:grpSp>
          <p:nvGrpSpPr>
            <p:cNvPr id="28" name="Group 27">
              <a:extLst>
                <a:ext uri="{FF2B5EF4-FFF2-40B4-BE49-F238E27FC236}">
                  <a16:creationId xmlns:a16="http://schemas.microsoft.com/office/drawing/2014/main" id="{9CE45255-2105-9D22-0CE2-B4A3736C42FD}"/>
                </a:ext>
              </a:extLst>
            </p:cNvPr>
            <p:cNvGrpSpPr/>
            <p:nvPr/>
          </p:nvGrpSpPr>
          <p:grpSpPr>
            <a:xfrm>
              <a:off x="4048705" y="3879828"/>
              <a:ext cx="559974" cy="549711"/>
              <a:chOff x="4048705" y="3879828"/>
              <a:chExt cx="559974" cy="549711"/>
            </a:xfrm>
          </p:grpSpPr>
          <p:sp>
            <p:nvSpPr>
              <p:cNvPr id="102" name="Google Shape;102;p2"/>
              <p:cNvSpPr/>
              <p:nvPr/>
            </p:nvSpPr>
            <p:spPr>
              <a:xfrm>
                <a:off x="4048705" y="3879828"/>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27" name="Graphic 26" descr="Dancing">
                <a:extLst>
                  <a:ext uri="{FF2B5EF4-FFF2-40B4-BE49-F238E27FC236}">
                    <a16:creationId xmlns:a16="http://schemas.microsoft.com/office/drawing/2014/main" id="{C61153E4-AA38-F82E-0724-D2BFEA77E6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8968" y="3879828"/>
                <a:ext cx="549711" cy="549711"/>
              </a:xfrm>
              <a:prstGeom prst="rect">
                <a:avLst/>
              </a:prstGeom>
            </p:spPr>
          </p:pic>
        </p:grpSp>
      </p:grpSp>
      <p:grpSp>
        <p:nvGrpSpPr>
          <p:cNvPr id="33" name="Group 32">
            <a:extLst>
              <a:ext uri="{FF2B5EF4-FFF2-40B4-BE49-F238E27FC236}">
                <a16:creationId xmlns:a16="http://schemas.microsoft.com/office/drawing/2014/main" id="{DD67D96F-97C1-31DD-AC41-60A8DB544D15}"/>
              </a:ext>
            </a:extLst>
          </p:cNvPr>
          <p:cNvGrpSpPr/>
          <p:nvPr/>
        </p:nvGrpSpPr>
        <p:grpSpPr>
          <a:xfrm>
            <a:off x="4049866" y="1494971"/>
            <a:ext cx="4504658" cy="923330"/>
            <a:chOff x="4049866" y="1494971"/>
            <a:chExt cx="4504658" cy="923330"/>
          </a:xfrm>
        </p:grpSpPr>
        <p:sp>
          <p:nvSpPr>
            <p:cNvPr id="87" name="Google Shape;87;p2"/>
            <p:cNvSpPr txBox="1"/>
            <p:nvPr/>
          </p:nvSpPr>
          <p:spPr>
            <a:xfrm>
              <a:off x="4708973" y="1494971"/>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dirty="0">
                  <a:solidFill>
                    <a:schemeClr val="dk2"/>
                  </a:solidFill>
                </a:rPr>
                <a:t>Qualities of popular music have </a:t>
              </a:r>
              <a:r>
                <a:rPr lang="en-US" sz="2000" dirty="0">
                  <a:solidFill>
                    <a:schemeClr val="tx1"/>
                  </a:solidFill>
                </a:rPr>
                <a:t>evolved across </a:t>
              </a:r>
              <a:r>
                <a:rPr lang="en-US" sz="2000" dirty="0">
                  <a:solidFill>
                    <a:schemeClr val="bg2"/>
                  </a:solidFill>
                </a:rPr>
                <a:t>decades</a:t>
              </a:r>
              <a:r>
                <a:rPr lang="en-US" sz="2000" dirty="0">
                  <a:solidFill>
                    <a:schemeClr val="tx1"/>
                  </a:solidFill>
                </a:rPr>
                <a:t> </a:t>
              </a:r>
              <a:r>
                <a:rPr lang="en-US" sz="2000" dirty="0">
                  <a:solidFill>
                    <a:schemeClr val="dk2"/>
                  </a:solidFill>
                </a:rPr>
                <a:t>and mirrors the </a:t>
              </a:r>
              <a:r>
                <a:rPr lang="en-US" sz="2000" dirty="0">
                  <a:solidFill>
                    <a:schemeClr val="tx1"/>
                  </a:solidFill>
                </a:rPr>
                <a:t>culture</a:t>
              </a:r>
              <a:r>
                <a:rPr lang="en-US" sz="2000" dirty="0">
                  <a:solidFill>
                    <a:schemeClr val="dk2"/>
                  </a:solidFill>
                </a:rPr>
                <a:t> of the time</a:t>
              </a:r>
              <a:endParaRPr lang="en-US" dirty="0"/>
            </a:p>
          </p:txBody>
        </p:sp>
        <p:grpSp>
          <p:nvGrpSpPr>
            <p:cNvPr id="32" name="Group 31">
              <a:extLst>
                <a:ext uri="{FF2B5EF4-FFF2-40B4-BE49-F238E27FC236}">
                  <a16:creationId xmlns:a16="http://schemas.microsoft.com/office/drawing/2014/main" id="{34775361-48FA-BFB9-F3E8-AC0C77303DF2}"/>
                </a:ext>
              </a:extLst>
            </p:cNvPr>
            <p:cNvGrpSpPr/>
            <p:nvPr/>
          </p:nvGrpSpPr>
          <p:grpSpPr>
            <a:xfrm>
              <a:off x="4049866" y="1494971"/>
              <a:ext cx="549711" cy="549711"/>
              <a:chOff x="4049866" y="1494971"/>
              <a:chExt cx="549711" cy="549711"/>
            </a:xfrm>
          </p:grpSpPr>
          <p:sp>
            <p:nvSpPr>
              <p:cNvPr id="89" name="Google Shape;89;p2"/>
              <p:cNvSpPr/>
              <p:nvPr/>
            </p:nvSpPr>
            <p:spPr>
              <a:xfrm>
                <a:off x="4049866" y="1494971"/>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31" name="Graphic 30" descr="Hourglass">
                <a:extLst>
                  <a:ext uri="{FF2B5EF4-FFF2-40B4-BE49-F238E27FC236}">
                    <a16:creationId xmlns:a16="http://schemas.microsoft.com/office/drawing/2014/main" id="{8459D675-452E-9451-D203-27032B277D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97959" y="1544583"/>
                <a:ext cx="467499" cy="467499"/>
              </a:xfrm>
              <a:prstGeom prst="rect">
                <a:avLst/>
              </a:prstGeom>
            </p:spPr>
          </p:pic>
        </p:grpSp>
      </p:grpSp>
    </p:spTree>
    <p:extLst>
      <p:ext uri="{BB962C8B-B14F-4D97-AF65-F5344CB8AC3E}">
        <p14:creationId xmlns:p14="http://schemas.microsoft.com/office/powerpoint/2010/main" val="344751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1"/>
          <p:cNvSpPr txBox="1"/>
          <p:nvPr/>
        </p:nvSpPr>
        <p:spPr>
          <a:xfrm>
            <a:off x="1407174" y="2263973"/>
            <a:ext cx="684782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4000"/>
              <a:buFont typeface="Quattrocento Sans"/>
              <a:buNone/>
            </a:pPr>
            <a:r>
              <a:rPr lang="en-US" sz="4000" b="1" i="0" u="none" strike="noStrike" cap="none">
                <a:solidFill>
                  <a:schemeClr val="lt1"/>
                </a:solidFill>
                <a:latin typeface="Arial"/>
                <a:ea typeface="Arial"/>
                <a:cs typeface="Arial"/>
                <a:sym typeface="Arial"/>
              </a:rPr>
              <a:t>Questions or comments?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2"/>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7" name="Google Shape;607;p22"/>
          <p:cNvSpPr txBox="1"/>
          <p:nvPr/>
        </p:nvSpPr>
        <p:spPr>
          <a:xfrm>
            <a:off x="2810587" y="2263973"/>
            <a:ext cx="3522826"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4000"/>
              <a:buFont typeface="Quattrocento Sans"/>
              <a:buNone/>
            </a:pPr>
            <a:r>
              <a:rPr lang="en-US" sz="4000" b="1" i="0" u="none" strike="noStrike" cap="none" dirty="0">
                <a:solidFill>
                  <a:schemeClr val="lt1"/>
                </a:solidFill>
                <a:latin typeface="Arial"/>
                <a:ea typeface="Arial"/>
                <a:cs typeface="Arial"/>
                <a:sym typeface="Arial"/>
              </a:rPr>
              <a:t>Thanks!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535841" y="1266990"/>
            <a:ext cx="2571908"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3200"/>
              <a:buFont typeface="Quattrocento Sans"/>
              <a:buNone/>
            </a:pPr>
            <a:r>
              <a:rPr lang="en-US" sz="3200" b="1" i="0" u="none" strike="noStrike" cap="none" dirty="0">
                <a:solidFill>
                  <a:schemeClr val="lt1"/>
                </a:solidFill>
                <a:latin typeface="Arial"/>
                <a:ea typeface="Arial"/>
                <a:cs typeface="Arial"/>
                <a:sym typeface="Arial"/>
              </a:rPr>
              <a:t>Agenda</a:t>
            </a:r>
            <a:endParaRPr sz="1400" b="0"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DB572E4A-1327-BC4E-1C81-95C40E7D818C}"/>
              </a:ext>
            </a:extLst>
          </p:cNvPr>
          <p:cNvSpPr txBox="1"/>
          <p:nvPr/>
        </p:nvSpPr>
        <p:spPr>
          <a:xfrm>
            <a:off x="4345234" y="1313134"/>
            <a:ext cx="4431260" cy="2554545"/>
          </a:xfrm>
          <a:prstGeom prst="rect">
            <a:avLst/>
          </a:prstGeom>
          <a:noFill/>
        </p:spPr>
        <p:txBody>
          <a:bodyPr wrap="square" rtlCol="0">
            <a:spAutoFit/>
          </a:bodyPr>
          <a:lstStyle/>
          <a:p>
            <a:pPr marL="285750" indent="-285750">
              <a:buClr>
                <a:schemeClr val="tx1"/>
              </a:buClr>
              <a:buSzPct val="120000"/>
              <a:buFont typeface="Arial" panose="020B0604020202020204" pitchFamily="34" charset="0"/>
              <a:buChar char="•"/>
            </a:pPr>
            <a:r>
              <a:rPr lang="en-US" sz="2000" dirty="0"/>
              <a:t>Introduction</a:t>
            </a:r>
          </a:p>
          <a:p>
            <a:pPr marL="285750" indent="-285750">
              <a:buClr>
                <a:schemeClr val="tx1"/>
              </a:buClr>
              <a:buSzPct val="120000"/>
              <a:buFont typeface="Arial" panose="020B0604020202020204" pitchFamily="34" charset="0"/>
              <a:buChar char="•"/>
            </a:pPr>
            <a:r>
              <a:rPr lang="en-US" sz="2000" dirty="0"/>
              <a:t>Topics Intro</a:t>
            </a:r>
          </a:p>
          <a:p>
            <a:pPr marL="285750" indent="-285750">
              <a:buClr>
                <a:schemeClr val="tx1"/>
              </a:buClr>
              <a:buSzPct val="120000"/>
              <a:buFont typeface="Arial" panose="020B0604020202020204" pitchFamily="34" charset="0"/>
              <a:buChar char="•"/>
            </a:pPr>
            <a:r>
              <a:rPr lang="en-US" sz="2000" dirty="0"/>
              <a:t>US vs UK Top 50</a:t>
            </a:r>
          </a:p>
          <a:p>
            <a:pPr marL="285750" indent="-285750">
              <a:buClr>
                <a:schemeClr val="tx1"/>
              </a:buClr>
              <a:buSzPct val="120000"/>
              <a:buFont typeface="Arial" panose="020B0604020202020204" pitchFamily="34" charset="0"/>
              <a:buChar char="•"/>
            </a:pPr>
            <a:r>
              <a:rPr lang="en-US" sz="2000" dirty="0"/>
              <a:t>Evolution Across Decades</a:t>
            </a:r>
          </a:p>
          <a:p>
            <a:pPr marL="285750" indent="-285750">
              <a:buClr>
                <a:schemeClr val="tx1"/>
              </a:buClr>
              <a:buSzPct val="120000"/>
              <a:buFont typeface="Arial" panose="020B0604020202020204" pitchFamily="34" charset="0"/>
              <a:buChar char="•"/>
            </a:pPr>
            <a:r>
              <a:rPr lang="en-US" sz="2000" dirty="0"/>
              <a:t>US vs Mexico Top 50</a:t>
            </a:r>
          </a:p>
          <a:p>
            <a:pPr marL="285750" indent="-285750">
              <a:buClr>
                <a:schemeClr val="tx1"/>
              </a:buClr>
              <a:buSzPct val="120000"/>
              <a:buFont typeface="Arial" panose="020B0604020202020204" pitchFamily="34" charset="0"/>
              <a:buChar char="•"/>
            </a:pPr>
            <a:r>
              <a:rPr lang="en-US" sz="2000" dirty="0"/>
              <a:t>Predicting Popularity</a:t>
            </a:r>
          </a:p>
          <a:p>
            <a:pPr marL="285750" indent="-285750">
              <a:buClr>
                <a:schemeClr val="tx1"/>
              </a:buClr>
              <a:buSzPct val="120000"/>
              <a:buFont typeface="Arial" panose="020B0604020202020204" pitchFamily="34" charset="0"/>
              <a:buChar char="•"/>
            </a:pPr>
            <a:r>
              <a:rPr lang="en-US" sz="2000" dirty="0"/>
              <a:t>Conclusion</a:t>
            </a:r>
          </a:p>
          <a:p>
            <a:pPr marL="742950" indent="-285750">
              <a:buClr>
                <a:schemeClr val="tx1"/>
              </a:buClr>
              <a:buSzPct val="120000"/>
              <a:buFont typeface="Arial" panose="020B0604020202020204" pitchFamily="34" charset="0"/>
              <a:buChar cha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52387" y="349462"/>
            <a:ext cx="8210350" cy="5352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Present-Day exploratory data analysis</a:t>
            </a:r>
            <a:endParaRPr sz="1400" b="0" i="0" u="none" strike="noStrike" cap="none">
              <a:solidFill>
                <a:srgbClr val="000000"/>
              </a:solidFill>
              <a:latin typeface="Arial"/>
              <a:ea typeface="Arial"/>
              <a:cs typeface="Arial"/>
              <a:sym typeface="Arial"/>
            </a:endParaRPr>
          </a:p>
        </p:txBody>
      </p:sp>
      <p:sp>
        <p:nvSpPr>
          <p:cNvPr id="283" name="Google Shape;283;p11"/>
          <p:cNvSpPr txBox="1"/>
          <p:nvPr/>
        </p:nvSpPr>
        <p:spPr>
          <a:xfrm>
            <a:off x="452387" y="2770125"/>
            <a:ext cx="1348870" cy="64633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Data growing at unprecedented rate</a:t>
            </a:r>
            <a:endParaRPr sz="1400" b="0" i="0" u="none" strike="noStrike" cap="none">
              <a:solidFill>
                <a:srgbClr val="000000"/>
              </a:solidFill>
              <a:latin typeface="Arial"/>
              <a:ea typeface="Arial"/>
              <a:cs typeface="Arial"/>
              <a:sym typeface="Arial"/>
            </a:endParaRPr>
          </a:p>
        </p:txBody>
      </p:sp>
      <p:sp>
        <p:nvSpPr>
          <p:cNvPr id="284" name="Google Shape;284;p11"/>
          <p:cNvSpPr txBox="1"/>
          <p:nvPr/>
        </p:nvSpPr>
        <p:spPr>
          <a:xfrm>
            <a:off x="2189446" y="2770125"/>
            <a:ext cx="1348870" cy="8617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New hardware developed (data storage and computation)</a:t>
            </a:r>
            <a:endParaRPr sz="1400" b="0" i="0" u="none" strike="noStrike" cap="none">
              <a:solidFill>
                <a:srgbClr val="000000"/>
              </a:solidFill>
              <a:latin typeface="Arial"/>
              <a:ea typeface="Arial"/>
              <a:cs typeface="Arial"/>
              <a:sym typeface="Arial"/>
            </a:endParaRPr>
          </a:p>
        </p:txBody>
      </p:sp>
      <p:sp>
        <p:nvSpPr>
          <p:cNvPr id="285" name="Google Shape;285;p11"/>
          <p:cNvSpPr txBox="1"/>
          <p:nvPr/>
        </p:nvSpPr>
        <p:spPr>
          <a:xfrm>
            <a:off x="3926505" y="2770125"/>
            <a:ext cx="1348870" cy="8617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Disregard for EDA &amp; Visualization Infrastructure</a:t>
            </a:r>
            <a:endParaRPr sz="1400" b="0" i="0" u="none" strike="noStrike" cap="none">
              <a:solidFill>
                <a:srgbClr val="000000"/>
              </a:solidFill>
              <a:latin typeface="Arial"/>
              <a:ea typeface="Arial"/>
              <a:cs typeface="Arial"/>
              <a:sym typeface="Arial"/>
            </a:endParaRPr>
          </a:p>
        </p:txBody>
      </p:sp>
      <p:sp>
        <p:nvSpPr>
          <p:cNvPr id="286" name="Google Shape;286;p11"/>
          <p:cNvSpPr txBox="1"/>
          <p:nvPr/>
        </p:nvSpPr>
        <p:spPr>
          <a:xfrm>
            <a:off x="5663564" y="2770125"/>
            <a:ext cx="1348870" cy="11541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Lower response times / user productivity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400"/>
              <a:buFont typeface="Quattrocento Sans"/>
              <a:buNone/>
            </a:pPr>
            <a:endParaRPr sz="1400" b="1" i="0" u="none" strike="noStrike" cap="none">
              <a:solidFill>
                <a:schemeClr val="lt1"/>
              </a:solidFill>
              <a:latin typeface="Arial"/>
              <a:ea typeface="Arial"/>
              <a:cs typeface="Arial"/>
              <a:sym typeface="Arial"/>
            </a:endParaRPr>
          </a:p>
        </p:txBody>
      </p:sp>
      <p:sp>
        <p:nvSpPr>
          <p:cNvPr id="287" name="Google Shape;287;p11"/>
          <p:cNvSpPr txBox="1"/>
          <p:nvPr/>
        </p:nvSpPr>
        <p:spPr>
          <a:xfrm>
            <a:off x="7400624" y="2770125"/>
            <a:ext cx="1262113" cy="12926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Online Aggregation (progressing, incremental, iterative visualization)</a:t>
            </a:r>
            <a:endParaRPr sz="14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613262" y="2104435"/>
            <a:ext cx="291954" cy="291954"/>
            <a:chOff x="3278826" y="4190221"/>
            <a:chExt cx="283855" cy="283855"/>
          </a:xfrm>
        </p:grpSpPr>
        <p:sp>
          <p:nvSpPr>
            <p:cNvPr id="289" name="Google Shape;289;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0" name="Google Shape;290;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291" name="Google Shape;291;p11"/>
          <p:cNvGrpSpPr/>
          <p:nvPr/>
        </p:nvGrpSpPr>
        <p:grpSpPr>
          <a:xfrm>
            <a:off x="3350322" y="2104435"/>
            <a:ext cx="291954" cy="291954"/>
            <a:chOff x="3278826" y="4190221"/>
            <a:chExt cx="283855" cy="283855"/>
          </a:xfrm>
        </p:grpSpPr>
        <p:sp>
          <p:nvSpPr>
            <p:cNvPr id="292" name="Google Shape;292;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3" name="Google Shape;293;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294" name="Google Shape;294;p11"/>
          <p:cNvGrpSpPr/>
          <p:nvPr/>
        </p:nvGrpSpPr>
        <p:grpSpPr>
          <a:xfrm>
            <a:off x="5087382" y="2104435"/>
            <a:ext cx="291954" cy="291954"/>
            <a:chOff x="3278826" y="4190221"/>
            <a:chExt cx="283855" cy="283855"/>
          </a:xfrm>
        </p:grpSpPr>
        <p:sp>
          <p:nvSpPr>
            <p:cNvPr id="295" name="Google Shape;295;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6" name="Google Shape;296;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297" name="Google Shape;297;p11"/>
          <p:cNvGrpSpPr/>
          <p:nvPr/>
        </p:nvGrpSpPr>
        <p:grpSpPr>
          <a:xfrm>
            <a:off x="6824442" y="2104435"/>
            <a:ext cx="291954" cy="291954"/>
            <a:chOff x="3278826" y="4190221"/>
            <a:chExt cx="283855" cy="283855"/>
          </a:xfrm>
        </p:grpSpPr>
        <p:sp>
          <p:nvSpPr>
            <p:cNvPr id="298" name="Google Shape;298;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9" name="Google Shape;299;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300" name="Google Shape;300;p11"/>
          <p:cNvGrpSpPr/>
          <p:nvPr/>
        </p:nvGrpSpPr>
        <p:grpSpPr>
          <a:xfrm>
            <a:off x="7400624" y="1727044"/>
            <a:ext cx="876644" cy="876644"/>
            <a:chOff x="5048172" y="1596451"/>
            <a:chExt cx="576314" cy="576314"/>
          </a:xfrm>
        </p:grpSpPr>
        <p:sp>
          <p:nvSpPr>
            <p:cNvPr id="301" name="Google Shape;301;p11"/>
            <p:cNvSpPr/>
            <p:nvPr/>
          </p:nvSpPr>
          <p:spPr>
            <a:xfrm>
              <a:off x="5048172" y="1596451"/>
              <a:ext cx="576314" cy="57631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pic>
          <p:nvPicPr>
            <p:cNvPr id="302" name="Google Shape;302;p11"/>
            <p:cNvPicPr preferRelativeResize="0"/>
            <p:nvPr/>
          </p:nvPicPr>
          <p:blipFill rotWithShape="1">
            <a:blip r:embed="rId3">
              <a:alphaModFix/>
            </a:blip>
            <a:srcRect/>
            <a:stretch/>
          </p:blipFill>
          <p:spPr>
            <a:xfrm>
              <a:off x="5107649" y="1655928"/>
              <a:ext cx="457360" cy="457360"/>
            </a:xfrm>
            <a:prstGeom prst="rect">
              <a:avLst/>
            </a:prstGeom>
            <a:noFill/>
            <a:ln>
              <a:noFill/>
            </a:ln>
          </p:spPr>
        </p:pic>
      </p:grpSp>
      <p:grpSp>
        <p:nvGrpSpPr>
          <p:cNvPr id="303" name="Google Shape;303;p11"/>
          <p:cNvGrpSpPr/>
          <p:nvPr/>
        </p:nvGrpSpPr>
        <p:grpSpPr>
          <a:xfrm>
            <a:off x="5663567" y="1727044"/>
            <a:ext cx="876644" cy="876644"/>
            <a:chOff x="4991101" y="1562870"/>
            <a:chExt cx="873054" cy="873054"/>
          </a:xfrm>
        </p:grpSpPr>
        <p:sp>
          <p:nvSpPr>
            <p:cNvPr id="304" name="Google Shape;304;p11"/>
            <p:cNvSpPr/>
            <p:nvPr/>
          </p:nvSpPr>
          <p:spPr>
            <a:xfrm>
              <a:off x="4991101" y="1562870"/>
              <a:ext cx="873054" cy="8730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pic>
          <p:nvPicPr>
            <p:cNvPr id="305" name="Google Shape;305;p11"/>
            <p:cNvPicPr preferRelativeResize="0"/>
            <p:nvPr/>
          </p:nvPicPr>
          <p:blipFill rotWithShape="1">
            <a:blip r:embed="rId4">
              <a:alphaModFix/>
            </a:blip>
            <a:srcRect/>
            <a:stretch/>
          </p:blipFill>
          <p:spPr>
            <a:xfrm>
              <a:off x="5122828" y="1694597"/>
              <a:ext cx="609600" cy="609600"/>
            </a:xfrm>
            <a:prstGeom prst="rect">
              <a:avLst/>
            </a:prstGeom>
            <a:noFill/>
            <a:ln>
              <a:noFill/>
            </a:ln>
          </p:spPr>
        </p:pic>
      </p:grpSp>
      <p:grpSp>
        <p:nvGrpSpPr>
          <p:cNvPr id="306" name="Google Shape;306;p11"/>
          <p:cNvGrpSpPr/>
          <p:nvPr/>
        </p:nvGrpSpPr>
        <p:grpSpPr>
          <a:xfrm>
            <a:off x="3926507" y="1727044"/>
            <a:ext cx="876644" cy="876644"/>
            <a:chOff x="3926507" y="1727044"/>
            <a:chExt cx="876644" cy="876644"/>
          </a:xfrm>
        </p:grpSpPr>
        <p:sp>
          <p:nvSpPr>
            <p:cNvPr id="307" name="Google Shape;307;p11"/>
            <p:cNvSpPr/>
            <p:nvPr/>
          </p:nvSpPr>
          <p:spPr>
            <a:xfrm>
              <a:off x="3926507" y="1727044"/>
              <a:ext cx="876644" cy="87664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08" name="Google Shape;308;p11"/>
            <p:cNvPicPr preferRelativeResize="0"/>
            <p:nvPr/>
          </p:nvPicPr>
          <p:blipFill rotWithShape="1">
            <a:blip r:embed="rId5">
              <a:alphaModFix/>
            </a:blip>
            <a:srcRect/>
            <a:stretch/>
          </p:blipFill>
          <p:spPr>
            <a:xfrm>
              <a:off x="4060029" y="1875176"/>
              <a:ext cx="609600" cy="609600"/>
            </a:xfrm>
            <a:prstGeom prst="rect">
              <a:avLst/>
            </a:prstGeom>
            <a:noFill/>
            <a:ln>
              <a:noFill/>
            </a:ln>
          </p:spPr>
        </p:pic>
      </p:grpSp>
      <p:grpSp>
        <p:nvGrpSpPr>
          <p:cNvPr id="309" name="Google Shape;309;p11"/>
          <p:cNvGrpSpPr/>
          <p:nvPr/>
        </p:nvGrpSpPr>
        <p:grpSpPr>
          <a:xfrm>
            <a:off x="2189447" y="1727044"/>
            <a:ext cx="876644" cy="876644"/>
            <a:chOff x="2189447" y="1727044"/>
            <a:chExt cx="876644" cy="876644"/>
          </a:xfrm>
        </p:grpSpPr>
        <p:sp>
          <p:nvSpPr>
            <p:cNvPr id="310" name="Google Shape;310;p11"/>
            <p:cNvSpPr/>
            <p:nvPr/>
          </p:nvSpPr>
          <p:spPr>
            <a:xfrm>
              <a:off x="2189447" y="1727044"/>
              <a:ext cx="876644" cy="87664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1" name="Google Shape;311;p11"/>
            <p:cNvPicPr preferRelativeResize="0"/>
            <p:nvPr/>
          </p:nvPicPr>
          <p:blipFill rotWithShape="1">
            <a:blip r:embed="rId6">
              <a:alphaModFix/>
            </a:blip>
            <a:srcRect/>
            <a:stretch/>
          </p:blipFill>
          <p:spPr>
            <a:xfrm>
              <a:off x="2322969" y="1885799"/>
              <a:ext cx="609600" cy="609600"/>
            </a:xfrm>
            <a:prstGeom prst="rect">
              <a:avLst/>
            </a:prstGeom>
            <a:noFill/>
            <a:ln>
              <a:noFill/>
            </a:ln>
          </p:spPr>
        </p:pic>
      </p:grpSp>
      <p:grpSp>
        <p:nvGrpSpPr>
          <p:cNvPr id="312" name="Google Shape;312;p11"/>
          <p:cNvGrpSpPr/>
          <p:nvPr/>
        </p:nvGrpSpPr>
        <p:grpSpPr>
          <a:xfrm>
            <a:off x="452387" y="1727044"/>
            <a:ext cx="876644" cy="876644"/>
            <a:chOff x="452387" y="1727044"/>
            <a:chExt cx="876644" cy="876644"/>
          </a:xfrm>
        </p:grpSpPr>
        <p:sp>
          <p:nvSpPr>
            <p:cNvPr id="313" name="Google Shape;313;p11"/>
            <p:cNvSpPr/>
            <p:nvPr/>
          </p:nvSpPr>
          <p:spPr>
            <a:xfrm>
              <a:off x="452387" y="1727044"/>
              <a:ext cx="876644" cy="87664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4" name="Google Shape;314;p11"/>
            <p:cNvPicPr preferRelativeResize="0"/>
            <p:nvPr/>
          </p:nvPicPr>
          <p:blipFill rotWithShape="1">
            <a:blip r:embed="rId7">
              <a:alphaModFix/>
            </a:blip>
            <a:srcRect/>
            <a:stretch/>
          </p:blipFill>
          <p:spPr>
            <a:xfrm>
              <a:off x="623743" y="1898400"/>
              <a:ext cx="533933" cy="533933"/>
            </a:xfrm>
            <a:prstGeom prst="rect">
              <a:avLst/>
            </a:prstGeom>
            <a:noFill/>
            <a:ln>
              <a:noFill/>
            </a:ln>
          </p:spPr>
        </p:pic>
      </p:grpSp>
    </p:spTree>
    <p:extLst>
      <p:ext uri="{BB962C8B-B14F-4D97-AF65-F5344CB8AC3E}">
        <p14:creationId xmlns:p14="http://schemas.microsoft.com/office/powerpoint/2010/main" val="221221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6"/>
          <p:cNvSpPr/>
          <p:nvPr/>
        </p:nvSpPr>
        <p:spPr>
          <a:xfrm>
            <a:off x="0" y="0"/>
            <a:ext cx="4573553"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46" name="Google Shape;446;p16"/>
          <p:cNvGrpSpPr/>
          <p:nvPr/>
        </p:nvGrpSpPr>
        <p:grpSpPr>
          <a:xfrm>
            <a:off x="535840" y="1570735"/>
            <a:ext cx="3588923" cy="2002030"/>
            <a:chOff x="535840" y="-403574"/>
            <a:chExt cx="3006257" cy="2513656"/>
          </a:xfrm>
        </p:grpSpPr>
        <p:cxnSp>
          <p:nvCxnSpPr>
            <p:cNvPr id="447" name="Google Shape;447;p16"/>
            <p:cNvCxnSpPr/>
            <p:nvPr/>
          </p:nvCxnSpPr>
          <p:spPr>
            <a:xfrm rot="10800000">
              <a:off x="535840" y="2110082"/>
              <a:ext cx="3006257" cy="0"/>
            </a:xfrm>
            <a:prstGeom prst="straightConnector1">
              <a:avLst/>
            </a:prstGeom>
            <a:noFill/>
            <a:ln w="28575" cap="flat" cmpd="sng">
              <a:solidFill>
                <a:schemeClr val="dk1"/>
              </a:solidFill>
              <a:prstDash val="solid"/>
              <a:miter lim="800000"/>
              <a:headEnd type="none" w="sm" len="sm"/>
              <a:tailEnd type="none" w="sm" len="sm"/>
            </a:ln>
          </p:spPr>
        </p:cxnSp>
        <p:sp>
          <p:nvSpPr>
            <p:cNvPr id="448" name="Google Shape;448;p16"/>
            <p:cNvSpPr txBox="1"/>
            <p:nvPr/>
          </p:nvSpPr>
          <p:spPr>
            <a:xfrm>
              <a:off x="535840" y="-403574"/>
              <a:ext cx="2938880" cy="24731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Arial"/>
                  <a:ea typeface="Arial"/>
                  <a:cs typeface="Arial"/>
                  <a:sym typeface="Arial"/>
                </a:rPr>
                <a:t>Insert title here that goes all th</a:t>
              </a:r>
              <a:r>
                <a:rPr lang="en-US" sz="3200" b="1" dirty="0">
                  <a:solidFill>
                    <a:schemeClr val="lt1"/>
                  </a:solidFill>
                </a:rPr>
                <a:t>e way to the last line</a:t>
              </a:r>
              <a:endParaRPr sz="1400" b="0" i="0" u="none" strike="noStrike" cap="none" dirty="0">
                <a:solidFill>
                  <a:srgbClr val="000000"/>
                </a:solidFill>
                <a:latin typeface="Arial"/>
                <a:ea typeface="Arial"/>
                <a:cs typeface="Arial"/>
                <a:sym typeface="Arial"/>
              </a:endParaRPr>
            </a:p>
          </p:txBody>
        </p:sp>
      </p:grpSp>
      <p:grpSp>
        <p:nvGrpSpPr>
          <p:cNvPr id="449" name="Google Shape;449;p16"/>
          <p:cNvGrpSpPr/>
          <p:nvPr/>
        </p:nvGrpSpPr>
        <p:grpSpPr>
          <a:xfrm>
            <a:off x="5109393" y="2100185"/>
            <a:ext cx="3498766" cy="1065900"/>
            <a:chOff x="5109393" y="2100184"/>
            <a:chExt cx="3498766" cy="1065900"/>
          </a:xfrm>
        </p:grpSpPr>
        <p:sp>
          <p:nvSpPr>
            <p:cNvPr id="450" name="Google Shape;450;p16"/>
            <p:cNvSpPr txBox="1"/>
            <p:nvPr/>
          </p:nvSpPr>
          <p:spPr>
            <a:xfrm>
              <a:off x="6334061" y="2171469"/>
              <a:ext cx="2274098"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2000"/>
                <a:buFont typeface="Quattrocento Sans"/>
                <a:buNone/>
              </a:pPr>
              <a:r>
                <a:rPr lang="en-US" sz="2000" b="1" i="0" u="none" strike="noStrike" cap="none">
                  <a:solidFill>
                    <a:schemeClr val="dk2"/>
                  </a:solidFill>
                  <a:latin typeface="Arial"/>
                  <a:ea typeface="Arial"/>
                  <a:cs typeface="Arial"/>
                  <a:sym typeface="Arial"/>
                </a:rPr>
                <a:t>Technical and domain knowledge</a:t>
              </a:r>
              <a:endParaRPr sz="2000" b="1" i="0" u="none" strike="noStrike" cap="none">
                <a:solidFill>
                  <a:schemeClr val="dk2"/>
                </a:solidFill>
                <a:latin typeface="Arial"/>
                <a:ea typeface="Arial"/>
                <a:cs typeface="Arial"/>
                <a:sym typeface="Arial"/>
              </a:endParaRPr>
            </a:p>
          </p:txBody>
        </p:sp>
        <p:grpSp>
          <p:nvGrpSpPr>
            <p:cNvPr id="451" name="Google Shape;451;p16"/>
            <p:cNvGrpSpPr/>
            <p:nvPr/>
          </p:nvGrpSpPr>
          <p:grpSpPr>
            <a:xfrm>
              <a:off x="5109393" y="2100184"/>
              <a:ext cx="1065900" cy="1065900"/>
              <a:chOff x="4043312" y="2100184"/>
              <a:chExt cx="1065900" cy="1065900"/>
            </a:xfrm>
          </p:grpSpPr>
          <p:sp>
            <p:nvSpPr>
              <p:cNvPr id="452" name="Google Shape;452;p16"/>
              <p:cNvSpPr/>
              <p:nvPr/>
            </p:nvSpPr>
            <p:spPr>
              <a:xfrm>
                <a:off x="4043312" y="2100184"/>
                <a:ext cx="1065900" cy="1065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53" name="Google Shape;453;p16"/>
              <p:cNvGrpSpPr/>
              <p:nvPr/>
            </p:nvGrpSpPr>
            <p:grpSpPr>
              <a:xfrm>
                <a:off x="4209046" y="2249761"/>
                <a:ext cx="734432" cy="766746"/>
                <a:chOff x="6154357" y="2057081"/>
                <a:chExt cx="517242" cy="540000"/>
              </a:xfrm>
            </p:grpSpPr>
            <p:cxnSp>
              <p:nvCxnSpPr>
                <p:cNvPr id="454" name="Google Shape;454;p16"/>
                <p:cNvCxnSpPr/>
                <p:nvPr/>
              </p:nvCxnSpPr>
              <p:spPr>
                <a:xfrm>
                  <a:off x="6481254" y="2132598"/>
                  <a:ext cx="81724" cy="48621"/>
                </a:xfrm>
                <a:prstGeom prst="straightConnector1">
                  <a:avLst/>
                </a:prstGeom>
                <a:noFill/>
                <a:ln w="12700" cap="rnd" cmpd="sng">
                  <a:solidFill>
                    <a:schemeClr val="lt2"/>
                  </a:solidFill>
                  <a:prstDash val="solid"/>
                  <a:round/>
                  <a:headEnd type="none" w="sm" len="sm"/>
                  <a:tailEnd type="none" w="sm" len="sm"/>
                </a:ln>
              </p:spPr>
            </p:cxnSp>
            <p:cxnSp>
              <p:nvCxnSpPr>
                <p:cNvPr id="455" name="Google Shape;455;p16"/>
                <p:cNvCxnSpPr/>
                <p:nvPr/>
              </p:nvCxnSpPr>
              <p:spPr>
                <a:xfrm flipH="1">
                  <a:off x="6264012" y="2132598"/>
                  <a:ext cx="83794" cy="48621"/>
                </a:xfrm>
                <a:prstGeom prst="straightConnector1">
                  <a:avLst/>
                </a:prstGeom>
                <a:noFill/>
                <a:ln w="12700" cap="rnd" cmpd="sng">
                  <a:solidFill>
                    <a:schemeClr val="lt2"/>
                  </a:solidFill>
                  <a:prstDash val="solid"/>
                  <a:round/>
                  <a:headEnd type="none" w="sm" len="sm"/>
                  <a:tailEnd type="none" w="sm" len="sm"/>
                </a:ln>
              </p:spPr>
            </p:cxnSp>
            <p:sp>
              <p:nvSpPr>
                <p:cNvPr id="456" name="Google Shape;456;p16"/>
                <p:cNvSpPr/>
                <p:nvPr/>
              </p:nvSpPr>
              <p:spPr>
                <a:xfrm>
                  <a:off x="6376771" y="2057081"/>
                  <a:ext cx="73448" cy="73448"/>
                </a:xfrm>
                <a:prstGeom prst="ellipse">
                  <a:avLst/>
                </a:pr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7" name="Google Shape;457;p16"/>
                <p:cNvCxnSpPr/>
                <p:nvPr/>
              </p:nvCxnSpPr>
              <p:spPr>
                <a:xfrm>
                  <a:off x="6415047" y="2134668"/>
                  <a:ext cx="0" cy="111724"/>
                </a:xfrm>
                <a:prstGeom prst="straightConnector1">
                  <a:avLst/>
                </a:prstGeom>
                <a:noFill/>
                <a:ln w="12700" cap="rnd" cmpd="sng">
                  <a:solidFill>
                    <a:schemeClr val="lt2"/>
                  </a:solidFill>
                  <a:prstDash val="solid"/>
                  <a:round/>
                  <a:headEnd type="none" w="sm" len="sm"/>
                  <a:tailEnd type="none" w="sm" len="sm"/>
                </a:ln>
              </p:spPr>
            </p:cxnSp>
            <p:cxnSp>
              <p:nvCxnSpPr>
                <p:cNvPr id="458" name="Google Shape;458;p16"/>
                <p:cNvCxnSpPr/>
                <p:nvPr/>
              </p:nvCxnSpPr>
              <p:spPr>
                <a:xfrm>
                  <a:off x="6196771" y="2297081"/>
                  <a:ext cx="0" cy="96207"/>
                </a:xfrm>
                <a:prstGeom prst="straightConnector1">
                  <a:avLst/>
                </a:prstGeom>
                <a:noFill/>
                <a:ln w="12700" cap="rnd" cmpd="sng">
                  <a:solidFill>
                    <a:schemeClr val="lt2"/>
                  </a:solidFill>
                  <a:prstDash val="solid"/>
                  <a:round/>
                  <a:headEnd type="none" w="sm" len="sm"/>
                  <a:tailEnd type="none" w="sm" len="sm"/>
                </a:ln>
              </p:spPr>
            </p:cxnSp>
            <p:cxnSp>
              <p:nvCxnSpPr>
                <p:cNvPr id="459" name="Google Shape;459;p16"/>
                <p:cNvCxnSpPr/>
                <p:nvPr/>
              </p:nvCxnSpPr>
              <p:spPr>
                <a:xfrm>
                  <a:off x="6630220" y="2297081"/>
                  <a:ext cx="0" cy="96207"/>
                </a:xfrm>
                <a:prstGeom prst="straightConnector1">
                  <a:avLst/>
                </a:prstGeom>
                <a:noFill/>
                <a:ln w="12700" cap="rnd" cmpd="sng">
                  <a:solidFill>
                    <a:schemeClr val="lt2"/>
                  </a:solidFill>
                  <a:prstDash val="solid"/>
                  <a:round/>
                  <a:headEnd type="none" w="sm" len="sm"/>
                  <a:tailEnd type="none" w="sm" len="sm"/>
                </a:ln>
              </p:spPr>
            </p:cxnSp>
            <p:sp>
              <p:nvSpPr>
                <p:cNvPr id="460" name="Google Shape;460;p16"/>
                <p:cNvSpPr/>
                <p:nvPr/>
              </p:nvSpPr>
              <p:spPr>
                <a:xfrm>
                  <a:off x="6303323" y="2459494"/>
                  <a:ext cx="220345" cy="137587"/>
                </a:xfrm>
                <a:custGeom>
                  <a:avLst/>
                  <a:gdLst/>
                  <a:ahLst/>
                  <a:cxnLst/>
                  <a:rect l="l" t="t" r="r" b="b"/>
                  <a:pathLst>
                    <a:path w="99" h="62" extrusionOk="0">
                      <a:moveTo>
                        <a:pt x="0" y="62"/>
                      </a:moveTo>
                      <a:cubicBezTo>
                        <a:pt x="0" y="24"/>
                        <a:pt x="0" y="24"/>
                        <a:pt x="0" y="24"/>
                      </a:cubicBezTo>
                      <a:cubicBezTo>
                        <a:pt x="0" y="6"/>
                        <a:pt x="13" y="0"/>
                        <a:pt x="30" y="0"/>
                      </a:cubicBezTo>
                      <a:cubicBezTo>
                        <a:pt x="50" y="22"/>
                        <a:pt x="50" y="22"/>
                        <a:pt x="50" y="22"/>
                      </a:cubicBezTo>
                      <a:cubicBezTo>
                        <a:pt x="69" y="0"/>
                        <a:pt x="69" y="0"/>
                        <a:pt x="69" y="0"/>
                      </a:cubicBezTo>
                      <a:cubicBezTo>
                        <a:pt x="85" y="0"/>
                        <a:pt x="99" y="6"/>
                        <a:pt x="99" y="24"/>
                      </a:cubicBezTo>
                      <a:cubicBezTo>
                        <a:pt x="99" y="62"/>
                        <a:pt x="99" y="62"/>
                        <a:pt x="99" y="62"/>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1" name="Google Shape;461;p16"/>
                <p:cNvSpPr/>
                <p:nvPr/>
              </p:nvSpPr>
              <p:spPr>
                <a:xfrm>
                  <a:off x="6361254" y="2287771"/>
                  <a:ext cx="106552" cy="129310"/>
                </a:xfrm>
                <a:custGeom>
                  <a:avLst/>
                  <a:gdLst/>
                  <a:ahLst/>
                  <a:cxnLst/>
                  <a:rect l="l" t="t" r="r" b="b"/>
                  <a:pathLst>
                    <a:path w="48" h="58" extrusionOk="0">
                      <a:moveTo>
                        <a:pt x="48" y="33"/>
                      </a:moveTo>
                      <a:cubicBezTo>
                        <a:pt x="48" y="47"/>
                        <a:pt x="37" y="58"/>
                        <a:pt x="24" y="58"/>
                      </a:cubicBezTo>
                      <a:cubicBezTo>
                        <a:pt x="10" y="58"/>
                        <a:pt x="0" y="47"/>
                        <a:pt x="0" y="33"/>
                      </a:cubicBezTo>
                      <a:cubicBezTo>
                        <a:pt x="0" y="24"/>
                        <a:pt x="0" y="24"/>
                        <a:pt x="0" y="24"/>
                      </a:cubicBezTo>
                      <a:cubicBezTo>
                        <a:pt x="0" y="11"/>
                        <a:pt x="10" y="0"/>
                        <a:pt x="24" y="0"/>
                      </a:cubicBezTo>
                      <a:cubicBezTo>
                        <a:pt x="37" y="0"/>
                        <a:pt x="48" y="11"/>
                        <a:pt x="48" y="24"/>
                      </a:cubicBezTo>
                      <a:lnTo>
                        <a:pt x="48" y="33"/>
                      </a:ln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2" name="Google Shape;462;p16"/>
                <p:cNvSpPr/>
                <p:nvPr/>
              </p:nvSpPr>
              <p:spPr>
                <a:xfrm>
                  <a:off x="6587805" y="2177081"/>
                  <a:ext cx="83794" cy="84827"/>
                </a:xfrm>
                <a:custGeom>
                  <a:avLst/>
                  <a:gdLst/>
                  <a:ahLst/>
                  <a:cxnLst/>
                  <a:rect l="l" t="t" r="r" b="b"/>
                  <a:pathLst>
                    <a:path w="38" h="38" extrusionOk="0">
                      <a:moveTo>
                        <a:pt x="28" y="33"/>
                      </a:moveTo>
                      <a:cubicBezTo>
                        <a:pt x="20" y="38"/>
                        <a:pt x="10" y="35"/>
                        <a:pt x="5" y="27"/>
                      </a:cubicBezTo>
                      <a:cubicBezTo>
                        <a:pt x="0" y="19"/>
                        <a:pt x="3" y="9"/>
                        <a:pt x="11" y="4"/>
                      </a:cubicBezTo>
                      <a:cubicBezTo>
                        <a:pt x="19" y="0"/>
                        <a:pt x="29" y="2"/>
                        <a:pt x="34" y="10"/>
                      </a:cubicBezTo>
                      <a:cubicBezTo>
                        <a:pt x="38" y="18"/>
                        <a:pt x="36" y="28"/>
                        <a:pt x="28" y="33"/>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3" name="Google Shape;463;p16"/>
                <p:cNvCxnSpPr/>
                <p:nvPr/>
              </p:nvCxnSpPr>
              <p:spPr>
                <a:xfrm flipH="1">
                  <a:off x="6500909" y="2239150"/>
                  <a:ext cx="93104" cy="53793"/>
                </a:xfrm>
                <a:prstGeom prst="straightConnector1">
                  <a:avLst/>
                </a:prstGeom>
                <a:noFill/>
                <a:ln w="12700" cap="rnd" cmpd="sng">
                  <a:solidFill>
                    <a:schemeClr val="lt2"/>
                  </a:solidFill>
                  <a:prstDash val="solid"/>
                  <a:round/>
                  <a:headEnd type="none" w="sm" len="sm"/>
                  <a:tailEnd type="none" w="sm" len="sm"/>
                </a:ln>
              </p:spPr>
            </p:cxnSp>
            <p:sp>
              <p:nvSpPr>
                <p:cNvPr id="464" name="Google Shape;464;p16"/>
                <p:cNvSpPr/>
                <p:nvPr/>
              </p:nvSpPr>
              <p:spPr>
                <a:xfrm>
                  <a:off x="6154357" y="2177081"/>
                  <a:ext cx="84827" cy="84827"/>
                </a:xfrm>
                <a:custGeom>
                  <a:avLst/>
                  <a:gdLst/>
                  <a:ahLst/>
                  <a:cxnLst/>
                  <a:rect l="l" t="t" r="r" b="b"/>
                  <a:pathLst>
                    <a:path w="38" h="38" extrusionOk="0">
                      <a:moveTo>
                        <a:pt x="11" y="33"/>
                      </a:moveTo>
                      <a:cubicBezTo>
                        <a:pt x="19" y="38"/>
                        <a:pt x="29" y="35"/>
                        <a:pt x="34" y="27"/>
                      </a:cubicBezTo>
                      <a:cubicBezTo>
                        <a:pt x="38" y="19"/>
                        <a:pt x="35" y="9"/>
                        <a:pt x="27" y="4"/>
                      </a:cubicBezTo>
                      <a:cubicBezTo>
                        <a:pt x="20" y="0"/>
                        <a:pt x="9" y="2"/>
                        <a:pt x="5" y="10"/>
                      </a:cubicBezTo>
                      <a:cubicBezTo>
                        <a:pt x="0" y="18"/>
                        <a:pt x="3" y="28"/>
                        <a:pt x="11" y="33"/>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5" name="Google Shape;465;p16"/>
                <p:cNvCxnSpPr/>
                <p:nvPr/>
              </p:nvCxnSpPr>
              <p:spPr>
                <a:xfrm>
                  <a:off x="6232978" y="2239150"/>
                  <a:ext cx="93104" cy="53793"/>
                </a:xfrm>
                <a:prstGeom prst="straightConnector1">
                  <a:avLst/>
                </a:prstGeom>
                <a:noFill/>
                <a:ln w="12700" cap="rnd" cmpd="sng">
                  <a:solidFill>
                    <a:schemeClr val="lt2"/>
                  </a:solidFill>
                  <a:prstDash val="solid"/>
                  <a:round/>
                  <a:headEnd type="none" w="sm" len="sm"/>
                  <a:tailEnd type="none" w="sm" len="sm"/>
                </a:ln>
              </p:spPr>
            </p:cxnSp>
            <p:sp>
              <p:nvSpPr>
                <p:cNvPr id="466" name="Google Shape;466;p16"/>
                <p:cNvSpPr/>
                <p:nvPr/>
              </p:nvSpPr>
              <p:spPr>
                <a:xfrm>
                  <a:off x="6587805" y="2428460"/>
                  <a:ext cx="83794" cy="84827"/>
                </a:xfrm>
                <a:custGeom>
                  <a:avLst/>
                  <a:gdLst/>
                  <a:ahLst/>
                  <a:cxnLst/>
                  <a:rect l="l" t="t" r="r" b="b"/>
                  <a:pathLst>
                    <a:path w="38" h="38" extrusionOk="0">
                      <a:moveTo>
                        <a:pt x="28" y="5"/>
                      </a:moveTo>
                      <a:cubicBezTo>
                        <a:pt x="20" y="0"/>
                        <a:pt x="10" y="3"/>
                        <a:pt x="5" y="11"/>
                      </a:cubicBezTo>
                      <a:cubicBezTo>
                        <a:pt x="0" y="18"/>
                        <a:pt x="3" y="29"/>
                        <a:pt x="11" y="33"/>
                      </a:cubicBezTo>
                      <a:cubicBezTo>
                        <a:pt x="19" y="38"/>
                        <a:pt x="29" y="35"/>
                        <a:pt x="34" y="27"/>
                      </a:cubicBezTo>
                      <a:cubicBezTo>
                        <a:pt x="38" y="19"/>
                        <a:pt x="36" y="9"/>
                        <a:pt x="28" y="5"/>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7" name="Google Shape;467;p16"/>
                <p:cNvCxnSpPr/>
                <p:nvPr/>
              </p:nvCxnSpPr>
              <p:spPr>
                <a:xfrm rot="10800000">
                  <a:off x="6502978" y="2397426"/>
                  <a:ext cx="91034" cy="52758"/>
                </a:xfrm>
                <a:prstGeom prst="straightConnector1">
                  <a:avLst/>
                </a:prstGeom>
                <a:noFill/>
                <a:ln w="12700" cap="rnd" cmpd="sng">
                  <a:solidFill>
                    <a:schemeClr val="lt2"/>
                  </a:solidFill>
                  <a:prstDash val="solid"/>
                  <a:round/>
                  <a:headEnd type="none" w="sm" len="sm"/>
                  <a:tailEnd type="none" w="sm" len="sm"/>
                </a:ln>
              </p:spPr>
            </p:cxnSp>
            <p:sp>
              <p:nvSpPr>
                <p:cNvPr id="468" name="Google Shape;468;p16"/>
                <p:cNvSpPr/>
                <p:nvPr/>
              </p:nvSpPr>
              <p:spPr>
                <a:xfrm>
                  <a:off x="6154357" y="2428460"/>
                  <a:ext cx="84827" cy="84827"/>
                </a:xfrm>
                <a:custGeom>
                  <a:avLst/>
                  <a:gdLst/>
                  <a:ahLst/>
                  <a:cxnLst/>
                  <a:rect l="l" t="t" r="r" b="b"/>
                  <a:pathLst>
                    <a:path w="38" h="38" extrusionOk="0">
                      <a:moveTo>
                        <a:pt x="11" y="5"/>
                      </a:moveTo>
                      <a:cubicBezTo>
                        <a:pt x="19" y="0"/>
                        <a:pt x="29" y="3"/>
                        <a:pt x="33" y="11"/>
                      </a:cubicBezTo>
                      <a:cubicBezTo>
                        <a:pt x="38" y="18"/>
                        <a:pt x="35" y="29"/>
                        <a:pt x="27" y="33"/>
                      </a:cubicBezTo>
                      <a:cubicBezTo>
                        <a:pt x="20" y="38"/>
                        <a:pt x="9" y="35"/>
                        <a:pt x="5" y="27"/>
                      </a:cubicBezTo>
                      <a:cubicBezTo>
                        <a:pt x="0" y="19"/>
                        <a:pt x="3" y="9"/>
                        <a:pt x="11" y="5"/>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9" name="Google Shape;469;p16"/>
                <p:cNvCxnSpPr/>
                <p:nvPr/>
              </p:nvCxnSpPr>
              <p:spPr>
                <a:xfrm rot="10800000" flipH="1">
                  <a:off x="6232978" y="2397426"/>
                  <a:ext cx="91034" cy="52758"/>
                </a:xfrm>
                <a:prstGeom prst="straightConnector1">
                  <a:avLst/>
                </a:prstGeom>
                <a:noFill/>
                <a:ln w="12700" cap="rnd" cmpd="sng">
                  <a:solidFill>
                    <a:schemeClr val="lt2"/>
                  </a:solidFill>
                  <a:prstDash val="solid"/>
                  <a:round/>
                  <a:headEnd type="none" w="sm" len="sm"/>
                  <a:tailEnd type="none" w="sm" len="sm"/>
                </a:ln>
              </p:spPr>
            </p:cxnSp>
          </p:grpSp>
        </p:grpSp>
      </p:grpSp>
      <p:grpSp>
        <p:nvGrpSpPr>
          <p:cNvPr id="470" name="Google Shape;470;p16"/>
          <p:cNvGrpSpPr/>
          <p:nvPr/>
        </p:nvGrpSpPr>
        <p:grpSpPr>
          <a:xfrm>
            <a:off x="5109393" y="3463534"/>
            <a:ext cx="3498766" cy="1065900"/>
            <a:chOff x="5109393" y="3463534"/>
            <a:chExt cx="3498766" cy="1065900"/>
          </a:xfrm>
        </p:grpSpPr>
        <p:sp>
          <p:nvSpPr>
            <p:cNvPr id="471" name="Google Shape;471;p16"/>
            <p:cNvSpPr txBox="1"/>
            <p:nvPr/>
          </p:nvSpPr>
          <p:spPr>
            <a:xfrm>
              <a:off x="6334062" y="3842597"/>
              <a:ext cx="2274097" cy="3077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2000"/>
                <a:buFont typeface="Quattrocento Sans"/>
                <a:buNone/>
              </a:pPr>
              <a:r>
                <a:rPr lang="en-US" sz="2000" b="1" i="0" u="none" strike="noStrike" cap="none">
                  <a:solidFill>
                    <a:schemeClr val="dk2"/>
                  </a:solidFill>
                  <a:latin typeface="Arial"/>
                  <a:ea typeface="Arial"/>
                  <a:cs typeface="Arial"/>
                  <a:sym typeface="Arial"/>
                </a:rPr>
                <a:t>Common sense</a:t>
              </a:r>
              <a:endParaRPr sz="1400" b="0" i="0" u="none" strike="noStrike" cap="none">
                <a:solidFill>
                  <a:srgbClr val="000000"/>
                </a:solidFill>
                <a:latin typeface="Arial"/>
                <a:ea typeface="Arial"/>
                <a:cs typeface="Arial"/>
                <a:sym typeface="Arial"/>
              </a:endParaRPr>
            </a:p>
          </p:txBody>
        </p:sp>
        <p:grpSp>
          <p:nvGrpSpPr>
            <p:cNvPr id="472" name="Google Shape;472;p16"/>
            <p:cNvGrpSpPr/>
            <p:nvPr/>
          </p:nvGrpSpPr>
          <p:grpSpPr>
            <a:xfrm>
              <a:off x="5109393" y="3463534"/>
              <a:ext cx="1065900" cy="1065900"/>
              <a:chOff x="4043312" y="3463534"/>
              <a:chExt cx="1065900" cy="1065900"/>
            </a:xfrm>
          </p:grpSpPr>
          <p:sp>
            <p:nvSpPr>
              <p:cNvPr id="473" name="Google Shape;473;p16"/>
              <p:cNvSpPr/>
              <p:nvPr/>
            </p:nvSpPr>
            <p:spPr>
              <a:xfrm>
                <a:off x="4043312" y="3463534"/>
                <a:ext cx="1065900" cy="1065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74" name="Google Shape;474;p16"/>
              <p:cNvGrpSpPr/>
              <p:nvPr/>
            </p:nvGrpSpPr>
            <p:grpSpPr>
              <a:xfrm>
                <a:off x="4212318" y="3612779"/>
                <a:ext cx="727889" cy="767410"/>
                <a:chOff x="6147455" y="3022721"/>
                <a:chExt cx="535865" cy="564960"/>
              </a:xfrm>
            </p:grpSpPr>
            <p:sp>
              <p:nvSpPr>
                <p:cNvPr id="475" name="Google Shape;475;p16"/>
                <p:cNvSpPr/>
                <p:nvPr/>
              </p:nvSpPr>
              <p:spPr>
                <a:xfrm>
                  <a:off x="6419024" y="3137895"/>
                  <a:ext cx="164881" cy="210951"/>
                </a:xfrm>
                <a:custGeom>
                  <a:avLst/>
                  <a:gdLst/>
                  <a:ahLst/>
                  <a:cxnLst/>
                  <a:rect l="l" t="t" r="r" b="b"/>
                  <a:pathLst>
                    <a:path w="78" h="99" extrusionOk="0">
                      <a:moveTo>
                        <a:pt x="12" y="7"/>
                      </a:moveTo>
                      <a:cubicBezTo>
                        <a:pt x="12" y="7"/>
                        <a:pt x="64" y="0"/>
                        <a:pt x="62" y="47"/>
                      </a:cubicBezTo>
                      <a:cubicBezTo>
                        <a:pt x="62" y="47"/>
                        <a:pt x="78" y="74"/>
                        <a:pt x="44" y="75"/>
                      </a:cubicBezTo>
                      <a:cubicBezTo>
                        <a:pt x="44" y="75"/>
                        <a:pt x="27" y="99"/>
                        <a:pt x="0" y="78"/>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6"/>
                <p:cNvSpPr/>
                <p:nvPr/>
              </p:nvSpPr>
              <p:spPr>
                <a:xfrm>
                  <a:off x="6313549" y="3124559"/>
                  <a:ext cx="139422" cy="55769"/>
                </a:xfrm>
                <a:custGeom>
                  <a:avLst/>
                  <a:gdLst/>
                  <a:ahLst/>
                  <a:cxnLst/>
                  <a:rect l="l" t="t" r="r" b="b"/>
                  <a:pathLst>
                    <a:path w="66" h="26" extrusionOk="0">
                      <a:moveTo>
                        <a:pt x="1" y="25"/>
                      </a:moveTo>
                      <a:cubicBezTo>
                        <a:pt x="0" y="19"/>
                        <a:pt x="1" y="7"/>
                        <a:pt x="32" y="4"/>
                      </a:cubicBezTo>
                      <a:cubicBezTo>
                        <a:pt x="35" y="4"/>
                        <a:pt x="66" y="0"/>
                        <a:pt x="63" y="26"/>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6"/>
                <p:cNvSpPr/>
                <p:nvPr/>
              </p:nvSpPr>
              <p:spPr>
                <a:xfrm>
                  <a:off x="6335371" y="3242158"/>
                  <a:ext cx="20611" cy="56981"/>
                </a:xfrm>
                <a:custGeom>
                  <a:avLst/>
                  <a:gdLst/>
                  <a:ahLst/>
                  <a:cxnLst/>
                  <a:rect l="l" t="t" r="r" b="b"/>
                  <a:pathLst>
                    <a:path w="10" h="27" extrusionOk="0">
                      <a:moveTo>
                        <a:pt x="4" y="0"/>
                      </a:moveTo>
                      <a:cubicBezTo>
                        <a:pt x="4" y="0"/>
                        <a:pt x="0" y="17"/>
                        <a:pt x="10" y="27"/>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6"/>
                <p:cNvSpPr/>
                <p:nvPr/>
              </p:nvSpPr>
              <p:spPr>
                <a:xfrm>
                  <a:off x="6389928" y="3220336"/>
                  <a:ext cx="60618" cy="21822"/>
                </a:xfrm>
                <a:custGeom>
                  <a:avLst/>
                  <a:gdLst/>
                  <a:ahLst/>
                  <a:cxnLst/>
                  <a:rect l="l" t="t" r="r" b="b"/>
                  <a:pathLst>
                    <a:path w="29" h="10" extrusionOk="0">
                      <a:moveTo>
                        <a:pt x="0" y="6"/>
                      </a:moveTo>
                      <a:cubicBezTo>
                        <a:pt x="0" y="6"/>
                        <a:pt x="17" y="10"/>
                        <a:pt x="29"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6"/>
                <p:cNvSpPr/>
                <p:nvPr/>
              </p:nvSpPr>
              <p:spPr>
                <a:xfrm>
                  <a:off x="6506315" y="3216698"/>
                  <a:ext cx="46070" cy="29097"/>
                </a:xfrm>
                <a:custGeom>
                  <a:avLst/>
                  <a:gdLst/>
                  <a:ahLst/>
                  <a:cxnLst/>
                  <a:rect l="l" t="t" r="r" b="b"/>
                  <a:pathLst>
                    <a:path w="22" h="14" extrusionOk="0">
                      <a:moveTo>
                        <a:pt x="0" y="4"/>
                      </a:moveTo>
                      <a:cubicBezTo>
                        <a:pt x="0" y="4"/>
                        <a:pt x="11" y="0"/>
                        <a:pt x="22" y="14"/>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6"/>
                <p:cNvSpPr/>
                <p:nvPr/>
              </p:nvSpPr>
              <p:spPr>
                <a:xfrm>
                  <a:off x="6210498" y="3175478"/>
                  <a:ext cx="259446" cy="166093"/>
                </a:xfrm>
                <a:custGeom>
                  <a:avLst/>
                  <a:gdLst/>
                  <a:ahLst/>
                  <a:cxnLst/>
                  <a:rect l="l" t="t" r="r" b="b"/>
                  <a:pathLst>
                    <a:path w="123" h="78" extrusionOk="0">
                      <a:moveTo>
                        <a:pt x="82" y="7"/>
                      </a:moveTo>
                      <a:cubicBezTo>
                        <a:pt x="82" y="7"/>
                        <a:pt x="63" y="0"/>
                        <a:pt x="51" y="2"/>
                      </a:cubicBezTo>
                      <a:cubicBezTo>
                        <a:pt x="47" y="3"/>
                        <a:pt x="47" y="3"/>
                        <a:pt x="47" y="3"/>
                      </a:cubicBezTo>
                      <a:cubicBezTo>
                        <a:pt x="47" y="3"/>
                        <a:pt x="0" y="42"/>
                        <a:pt x="63" y="51"/>
                      </a:cubicBezTo>
                      <a:cubicBezTo>
                        <a:pt x="63" y="51"/>
                        <a:pt x="82" y="78"/>
                        <a:pt x="104" y="53"/>
                      </a:cubicBezTo>
                      <a:cubicBezTo>
                        <a:pt x="104" y="53"/>
                        <a:pt x="117" y="44"/>
                        <a:pt x="123" y="43"/>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6"/>
                <p:cNvSpPr/>
                <p:nvPr/>
              </p:nvSpPr>
              <p:spPr>
                <a:xfrm>
                  <a:off x="6147455" y="3022721"/>
                  <a:ext cx="535865" cy="564960"/>
                </a:xfrm>
                <a:custGeom>
                  <a:avLst/>
                  <a:gdLst/>
                  <a:ahLst/>
                  <a:cxnLst/>
                  <a:rect l="l" t="t" r="r" b="b"/>
                  <a:pathLst>
                    <a:path w="254" h="265" extrusionOk="0">
                      <a:moveTo>
                        <a:pt x="194" y="265"/>
                      </a:moveTo>
                      <a:cubicBezTo>
                        <a:pt x="192" y="253"/>
                        <a:pt x="189" y="233"/>
                        <a:pt x="190" y="215"/>
                      </a:cubicBezTo>
                      <a:cubicBezTo>
                        <a:pt x="190" y="215"/>
                        <a:pt x="197" y="184"/>
                        <a:pt x="211" y="164"/>
                      </a:cubicBezTo>
                      <a:cubicBezTo>
                        <a:pt x="211" y="164"/>
                        <a:pt x="254" y="90"/>
                        <a:pt x="189" y="43"/>
                      </a:cubicBezTo>
                      <a:cubicBezTo>
                        <a:pt x="189" y="43"/>
                        <a:pt x="132" y="0"/>
                        <a:pt x="63" y="39"/>
                      </a:cubicBezTo>
                      <a:cubicBezTo>
                        <a:pt x="63" y="39"/>
                        <a:pt x="24" y="56"/>
                        <a:pt x="32" y="110"/>
                      </a:cubicBezTo>
                      <a:cubicBezTo>
                        <a:pt x="32" y="110"/>
                        <a:pt x="34" y="125"/>
                        <a:pt x="29" y="132"/>
                      </a:cubicBezTo>
                      <a:cubicBezTo>
                        <a:pt x="4" y="162"/>
                        <a:pt x="4" y="162"/>
                        <a:pt x="4" y="162"/>
                      </a:cubicBezTo>
                      <a:cubicBezTo>
                        <a:pt x="4" y="162"/>
                        <a:pt x="0" y="171"/>
                        <a:pt x="10" y="172"/>
                      </a:cubicBezTo>
                      <a:cubicBezTo>
                        <a:pt x="26" y="175"/>
                        <a:pt x="26" y="175"/>
                        <a:pt x="26" y="175"/>
                      </a:cubicBezTo>
                      <a:cubicBezTo>
                        <a:pt x="26" y="175"/>
                        <a:pt x="33" y="188"/>
                        <a:pt x="33" y="197"/>
                      </a:cubicBezTo>
                      <a:cubicBezTo>
                        <a:pt x="34" y="207"/>
                        <a:pt x="32" y="219"/>
                        <a:pt x="32" y="219"/>
                      </a:cubicBezTo>
                      <a:cubicBezTo>
                        <a:pt x="32" y="219"/>
                        <a:pt x="26" y="234"/>
                        <a:pt x="35" y="240"/>
                      </a:cubicBezTo>
                      <a:cubicBezTo>
                        <a:pt x="36" y="241"/>
                        <a:pt x="43" y="248"/>
                        <a:pt x="88" y="238"/>
                      </a:cubicBezTo>
                      <a:cubicBezTo>
                        <a:pt x="88" y="238"/>
                        <a:pt x="93" y="240"/>
                        <a:pt x="96" y="264"/>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2" name="Google Shape;482;p16"/>
                <p:cNvCxnSpPr/>
                <p:nvPr/>
              </p:nvCxnSpPr>
              <p:spPr>
                <a:xfrm>
                  <a:off x="6221409" y="3444622"/>
                  <a:ext cx="42433" cy="0"/>
                </a:xfrm>
                <a:prstGeom prst="straightConnector1">
                  <a:avLst/>
                </a:prstGeom>
                <a:noFill/>
                <a:ln w="12700" cap="rnd" cmpd="sng">
                  <a:solidFill>
                    <a:schemeClr val="lt2"/>
                  </a:solidFill>
                  <a:prstDash val="solid"/>
                  <a:round/>
                  <a:headEnd type="none" w="sm" len="sm"/>
                  <a:tailEnd type="none" w="sm" len="sm"/>
                </a:ln>
              </p:spPr>
            </p:cxnSp>
          </p:grpSp>
        </p:grpSp>
      </p:grpSp>
      <p:grpSp>
        <p:nvGrpSpPr>
          <p:cNvPr id="483" name="Google Shape;483;p16"/>
          <p:cNvGrpSpPr/>
          <p:nvPr/>
        </p:nvGrpSpPr>
        <p:grpSpPr>
          <a:xfrm>
            <a:off x="5109393" y="736835"/>
            <a:ext cx="3498767" cy="1065900"/>
            <a:chOff x="5109393" y="736835"/>
            <a:chExt cx="3498767" cy="1065900"/>
          </a:xfrm>
        </p:grpSpPr>
        <p:sp>
          <p:nvSpPr>
            <p:cNvPr id="484" name="Google Shape;484;p16"/>
            <p:cNvSpPr txBox="1"/>
            <p:nvPr/>
          </p:nvSpPr>
          <p:spPr>
            <a:xfrm>
              <a:off x="6334062" y="808120"/>
              <a:ext cx="2274098"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2000"/>
                <a:buFont typeface="Quattrocento Sans"/>
                <a:buNone/>
              </a:pPr>
              <a:r>
                <a:rPr lang="en-US" sz="2000" b="1" i="0" u="none" strike="noStrike" cap="none">
                  <a:solidFill>
                    <a:schemeClr val="dk2"/>
                  </a:solidFill>
                  <a:latin typeface="Arial"/>
                  <a:ea typeface="Arial"/>
                  <a:cs typeface="Arial"/>
                  <a:sym typeface="Arial"/>
                </a:rPr>
                <a:t>Role (e.g., analyst vs engineer vs scientist)</a:t>
              </a:r>
              <a:endParaRPr sz="2000" b="1" i="0" u="none" strike="noStrike" cap="none">
                <a:solidFill>
                  <a:schemeClr val="dk2"/>
                </a:solidFill>
                <a:latin typeface="Arial"/>
                <a:ea typeface="Arial"/>
                <a:cs typeface="Arial"/>
                <a:sym typeface="Arial"/>
              </a:endParaRPr>
            </a:p>
          </p:txBody>
        </p:sp>
        <p:grpSp>
          <p:nvGrpSpPr>
            <p:cNvPr id="485" name="Google Shape;485;p16"/>
            <p:cNvGrpSpPr/>
            <p:nvPr/>
          </p:nvGrpSpPr>
          <p:grpSpPr>
            <a:xfrm>
              <a:off x="5109393" y="736835"/>
              <a:ext cx="1065900" cy="1065900"/>
              <a:chOff x="4043312" y="736835"/>
              <a:chExt cx="1065900" cy="1065900"/>
            </a:xfrm>
          </p:grpSpPr>
          <p:sp>
            <p:nvSpPr>
              <p:cNvPr id="486" name="Google Shape;486;p16"/>
              <p:cNvSpPr/>
              <p:nvPr/>
            </p:nvSpPr>
            <p:spPr>
              <a:xfrm>
                <a:off x="4043312" y="736835"/>
                <a:ext cx="1065900" cy="1065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87" name="Google Shape;487;p16"/>
              <p:cNvGrpSpPr/>
              <p:nvPr/>
            </p:nvGrpSpPr>
            <p:grpSpPr>
              <a:xfrm>
                <a:off x="4242692" y="937959"/>
                <a:ext cx="667140" cy="663652"/>
                <a:chOff x="545755" y="1066481"/>
                <a:chExt cx="542838" cy="540000"/>
              </a:xfrm>
            </p:grpSpPr>
            <p:sp>
              <p:nvSpPr>
                <p:cNvPr id="488" name="Google Shape;488;p16"/>
                <p:cNvSpPr/>
                <p:nvPr/>
              </p:nvSpPr>
              <p:spPr>
                <a:xfrm>
                  <a:off x="886211" y="1388968"/>
                  <a:ext cx="202382" cy="217513"/>
                </a:xfrm>
                <a:custGeom>
                  <a:avLst/>
                  <a:gdLst/>
                  <a:ahLst/>
                  <a:cxnLst/>
                  <a:rect l="l" t="t" r="r" b="b"/>
                  <a:pathLst>
                    <a:path w="71" h="77" extrusionOk="0">
                      <a:moveTo>
                        <a:pt x="71" y="77"/>
                      </a:moveTo>
                      <a:cubicBezTo>
                        <a:pt x="71" y="77"/>
                        <a:pt x="71" y="34"/>
                        <a:pt x="46" y="21"/>
                      </a:cubicBezTo>
                      <a:cubicBezTo>
                        <a:pt x="0" y="0"/>
                        <a:pt x="0" y="0"/>
                        <a:pt x="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6"/>
                <p:cNvSpPr/>
                <p:nvPr/>
              </p:nvSpPr>
              <p:spPr>
                <a:xfrm>
                  <a:off x="545755" y="1405990"/>
                  <a:ext cx="167391" cy="200491"/>
                </a:xfrm>
                <a:custGeom>
                  <a:avLst/>
                  <a:gdLst/>
                  <a:ahLst/>
                  <a:cxnLst/>
                  <a:rect l="l" t="t" r="r" b="b"/>
                  <a:pathLst>
                    <a:path w="59" h="71" extrusionOk="0">
                      <a:moveTo>
                        <a:pt x="0" y="71"/>
                      </a:moveTo>
                      <a:cubicBezTo>
                        <a:pt x="0" y="71"/>
                        <a:pt x="0" y="28"/>
                        <a:pt x="25" y="15"/>
                      </a:cubicBezTo>
                      <a:cubicBezTo>
                        <a:pt x="59" y="0"/>
                        <a:pt x="59" y="0"/>
                        <a:pt x="59"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6"/>
                <p:cNvSpPr/>
                <p:nvPr/>
              </p:nvSpPr>
              <p:spPr>
                <a:xfrm>
                  <a:off x="704634" y="1388968"/>
                  <a:ext cx="85114" cy="113485"/>
                </a:xfrm>
                <a:custGeom>
                  <a:avLst/>
                  <a:gdLst/>
                  <a:ahLst/>
                  <a:cxnLst/>
                  <a:rect l="l" t="t" r="r" b="b"/>
                  <a:pathLst>
                    <a:path w="30" h="40" extrusionOk="0">
                      <a:moveTo>
                        <a:pt x="3" y="6"/>
                      </a:moveTo>
                      <a:cubicBezTo>
                        <a:pt x="0" y="40"/>
                        <a:pt x="0" y="40"/>
                        <a:pt x="0" y="40"/>
                      </a:cubicBezTo>
                      <a:cubicBezTo>
                        <a:pt x="24" y="34"/>
                        <a:pt x="30" y="15"/>
                        <a:pt x="30" y="15"/>
                      </a:cubicBezTo>
                      <a:cubicBezTo>
                        <a:pt x="18" y="12"/>
                        <a:pt x="15" y="0"/>
                        <a:pt x="15"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6"/>
                <p:cNvSpPr/>
                <p:nvPr/>
              </p:nvSpPr>
              <p:spPr>
                <a:xfrm>
                  <a:off x="843654" y="1388968"/>
                  <a:ext cx="87951" cy="113485"/>
                </a:xfrm>
                <a:custGeom>
                  <a:avLst/>
                  <a:gdLst/>
                  <a:ahLst/>
                  <a:cxnLst/>
                  <a:rect l="l" t="t" r="r" b="b"/>
                  <a:pathLst>
                    <a:path w="31" h="40" extrusionOk="0">
                      <a:moveTo>
                        <a:pt x="28" y="6"/>
                      </a:moveTo>
                      <a:cubicBezTo>
                        <a:pt x="31" y="40"/>
                        <a:pt x="31" y="40"/>
                        <a:pt x="31" y="40"/>
                      </a:cubicBezTo>
                      <a:cubicBezTo>
                        <a:pt x="6" y="34"/>
                        <a:pt x="0" y="15"/>
                        <a:pt x="0" y="15"/>
                      </a:cubicBezTo>
                      <a:cubicBezTo>
                        <a:pt x="12" y="12"/>
                        <a:pt x="15" y="0"/>
                        <a:pt x="15"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6"/>
                <p:cNvSpPr/>
                <p:nvPr/>
              </p:nvSpPr>
              <p:spPr>
                <a:xfrm>
                  <a:off x="772725" y="1431525"/>
                  <a:ext cx="87951" cy="174956"/>
                </a:xfrm>
                <a:custGeom>
                  <a:avLst/>
                  <a:gdLst/>
                  <a:ahLst/>
                  <a:cxnLst/>
                  <a:rect l="l" t="t" r="r" b="b"/>
                  <a:pathLst>
                    <a:path w="31" h="62" extrusionOk="0">
                      <a:moveTo>
                        <a:pt x="0" y="62"/>
                      </a:moveTo>
                      <a:cubicBezTo>
                        <a:pt x="0" y="49"/>
                        <a:pt x="9" y="22"/>
                        <a:pt x="9" y="22"/>
                      </a:cubicBezTo>
                      <a:cubicBezTo>
                        <a:pt x="0" y="12"/>
                        <a:pt x="6" y="0"/>
                        <a:pt x="6" y="0"/>
                      </a:cubicBezTo>
                      <a:cubicBezTo>
                        <a:pt x="6" y="0"/>
                        <a:pt x="16" y="3"/>
                        <a:pt x="25" y="0"/>
                      </a:cubicBezTo>
                      <a:cubicBezTo>
                        <a:pt x="25" y="0"/>
                        <a:pt x="31" y="12"/>
                        <a:pt x="22" y="22"/>
                      </a:cubicBezTo>
                      <a:cubicBezTo>
                        <a:pt x="22" y="22"/>
                        <a:pt x="31" y="49"/>
                        <a:pt x="31" y="62"/>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6"/>
                <p:cNvSpPr/>
                <p:nvPr/>
              </p:nvSpPr>
              <p:spPr>
                <a:xfrm>
                  <a:off x="693286" y="1066481"/>
                  <a:ext cx="246830" cy="296953"/>
                </a:xfrm>
                <a:custGeom>
                  <a:avLst/>
                  <a:gdLst/>
                  <a:ahLst/>
                  <a:cxnLst/>
                  <a:rect l="l" t="t" r="r" b="b"/>
                  <a:pathLst>
                    <a:path w="87" h="105" extrusionOk="0">
                      <a:moveTo>
                        <a:pt x="59" y="105"/>
                      </a:moveTo>
                      <a:cubicBezTo>
                        <a:pt x="81" y="95"/>
                        <a:pt x="83" y="70"/>
                        <a:pt x="85" y="51"/>
                      </a:cubicBezTo>
                      <a:cubicBezTo>
                        <a:pt x="86" y="41"/>
                        <a:pt x="87" y="30"/>
                        <a:pt x="82" y="20"/>
                      </a:cubicBezTo>
                      <a:cubicBezTo>
                        <a:pt x="77" y="12"/>
                        <a:pt x="69" y="6"/>
                        <a:pt x="60" y="3"/>
                      </a:cubicBezTo>
                      <a:cubicBezTo>
                        <a:pt x="55" y="1"/>
                        <a:pt x="49" y="0"/>
                        <a:pt x="44" y="0"/>
                      </a:cubicBezTo>
                      <a:cubicBezTo>
                        <a:pt x="38" y="0"/>
                        <a:pt x="33" y="1"/>
                        <a:pt x="28" y="3"/>
                      </a:cubicBezTo>
                      <a:cubicBezTo>
                        <a:pt x="18" y="6"/>
                        <a:pt x="10" y="12"/>
                        <a:pt x="5" y="20"/>
                      </a:cubicBezTo>
                      <a:cubicBezTo>
                        <a:pt x="0" y="30"/>
                        <a:pt x="1" y="41"/>
                        <a:pt x="2" y="51"/>
                      </a:cubicBezTo>
                      <a:cubicBezTo>
                        <a:pt x="4" y="70"/>
                        <a:pt x="7" y="95"/>
                        <a:pt x="28" y="105"/>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4" name="Google Shape;494;p16"/>
                <p:cNvCxnSpPr/>
                <p:nvPr/>
              </p:nvCxnSpPr>
              <p:spPr>
                <a:xfrm>
                  <a:off x="747191" y="1352085"/>
                  <a:ext cx="0" cy="36883"/>
                </a:xfrm>
                <a:prstGeom prst="straightConnector1">
                  <a:avLst/>
                </a:prstGeom>
                <a:noFill/>
                <a:ln w="12700" cap="rnd" cmpd="sng">
                  <a:solidFill>
                    <a:schemeClr val="lt2"/>
                  </a:solidFill>
                  <a:prstDash val="solid"/>
                  <a:round/>
                  <a:headEnd type="none" w="sm" len="sm"/>
                  <a:tailEnd type="none" w="sm" len="sm"/>
                </a:ln>
              </p:spPr>
            </p:cxnSp>
            <p:cxnSp>
              <p:nvCxnSpPr>
                <p:cNvPr id="495" name="Google Shape;495;p16"/>
                <p:cNvCxnSpPr/>
                <p:nvPr/>
              </p:nvCxnSpPr>
              <p:spPr>
                <a:xfrm>
                  <a:off x="886211" y="1352085"/>
                  <a:ext cx="0" cy="36883"/>
                </a:xfrm>
                <a:prstGeom prst="straightConnector1">
                  <a:avLst/>
                </a:prstGeom>
                <a:noFill/>
                <a:ln w="12700" cap="rnd" cmpd="sng">
                  <a:solidFill>
                    <a:schemeClr val="lt2"/>
                  </a:solidFill>
                  <a:prstDash val="solid"/>
                  <a:round/>
                  <a:headEnd type="none" w="sm" len="sm"/>
                  <a:tailEnd type="none" w="sm" len="sm"/>
                </a:ln>
              </p:spPr>
            </p:cxnSp>
            <p:sp>
              <p:nvSpPr>
                <p:cNvPr id="496" name="Google Shape;496;p16"/>
                <p:cNvSpPr/>
                <p:nvPr/>
              </p:nvSpPr>
              <p:spPr>
                <a:xfrm>
                  <a:off x="704634" y="1151595"/>
                  <a:ext cx="226970" cy="36883"/>
                </a:xfrm>
                <a:custGeom>
                  <a:avLst/>
                  <a:gdLst/>
                  <a:ahLst/>
                  <a:cxnLst/>
                  <a:rect l="l" t="t" r="r" b="b"/>
                  <a:pathLst>
                    <a:path w="80" h="13" extrusionOk="0">
                      <a:moveTo>
                        <a:pt x="80" y="13"/>
                      </a:moveTo>
                      <a:cubicBezTo>
                        <a:pt x="80" y="13"/>
                        <a:pt x="76" y="0"/>
                        <a:pt x="64" y="4"/>
                      </a:cubicBezTo>
                      <a:cubicBezTo>
                        <a:pt x="55" y="7"/>
                        <a:pt x="52" y="13"/>
                        <a:pt x="40" y="13"/>
                      </a:cubicBezTo>
                      <a:cubicBezTo>
                        <a:pt x="27" y="13"/>
                        <a:pt x="24" y="7"/>
                        <a:pt x="15" y="4"/>
                      </a:cubicBezTo>
                      <a:cubicBezTo>
                        <a:pt x="3" y="0"/>
                        <a:pt x="0" y="13"/>
                        <a:pt x="0" y="13"/>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3"/>
          <p:cNvSpPr txBox="1">
            <a:spLocks noGrp="1"/>
          </p:cNvSpPr>
          <p:nvPr>
            <p:ph type="title"/>
          </p:nvPr>
        </p:nvSpPr>
        <p:spPr>
          <a:xfrm>
            <a:off x="452387" y="36851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dirty="0">
                <a:latin typeface="Arial"/>
                <a:ea typeface="Arial"/>
                <a:cs typeface="Arial"/>
                <a:sym typeface="Arial"/>
              </a:rPr>
              <a:t>Conclusion</a:t>
            </a:r>
            <a:endParaRPr sz="2400" dirty="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535841" y="1266990"/>
            <a:ext cx="2571908" cy="9848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3200"/>
              <a:buFont typeface="Quattrocento Sans"/>
              <a:buNone/>
            </a:pPr>
            <a:r>
              <a:rPr lang="en-US" sz="3200" b="1" i="0" u="none" strike="noStrike" cap="none" dirty="0">
                <a:solidFill>
                  <a:schemeClr val="lt1"/>
                </a:solidFill>
                <a:latin typeface="Arial"/>
                <a:ea typeface="Arial"/>
                <a:cs typeface="Arial"/>
                <a:sym typeface="Arial"/>
              </a:rPr>
              <a:t>What is EDA?</a:t>
            </a:r>
            <a:endParaRPr sz="1400" b="0" i="0" u="none" strike="noStrike" cap="none" dirty="0">
              <a:solidFill>
                <a:srgbClr val="000000"/>
              </a:solidFill>
              <a:latin typeface="Arial"/>
              <a:ea typeface="Arial"/>
              <a:cs typeface="Arial"/>
              <a:sym typeface="Arial"/>
            </a:endParaRPr>
          </a:p>
        </p:txBody>
      </p:sp>
      <p:sp>
        <p:nvSpPr>
          <p:cNvPr id="51" name="Google Shape;51;p2"/>
          <p:cNvSpPr/>
          <p:nvPr/>
        </p:nvSpPr>
        <p:spPr>
          <a:xfrm rot="10800000">
            <a:off x="1231794" y="3070807"/>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rot="10800000">
            <a:off x="1360301" y="3180588"/>
            <a:ext cx="87608" cy="84168"/>
          </a:xfrm>
          <a:custGeom>
            <a:avLst/>
            <a:gdLst/>
            <a:ahLst/>
            <a:cxnLst/>
            <a:rect l="l" t="t" r="r" b="b"/>
            <a:pathLst>
              <a:path w="77775" h="77768" extrusionOk="0">
                <a:moveTo>
                  <a:pt x="59318" y="20335"/>
                </a:moveTo>
                <a:lnTo>
                  <a:pt x="55821" y="21596"/>
                </a:lnTo>
                <a:cubicBezTo>
                  <a:pt x="53501" y="15175"/>
                  <a:pt x="49351" y="9995"/>
                  <a:pt x="44122" y="6394"/>
                </a:cubicBezTo>
                <a:cubicBezTo>
                  <a:pt x="38926" y="2793"/>
                  <a:pt x="32684" y="796"/>
                  <a:pt x="26247" y="800"/>
                </a:cubicBezTo>
                <a:cubicBezTo>
                  <a:pt x="22718" y="800"/>
                  <a:pt x="19123" y="1398"/>
                  <a:pt x="15594" y="2665"/>
                </a:cubicBezTo>
                <a:cubicBezTo>
                  <a:pt x="9188" y="4979"/>
                  <a:pt x="3993" y="9139"/>
                  <a:pt x="398" y="14348"/>
                </a:cubicBezTo>
                <a:cubicBezTo>
                  <a:pt x="-3197" y="19557"/>
                  <a:pt x="-5190" y="25809"/>
                  <a:pt x="-5190" y="32240"/>
                </a:cubicBezTo>
                <a:cubicBezTo>
                  <a:pt x="-5190" y="35769"/>
                  <a:pt x="-4602" y="39354"/>
                  <a:pt x="-3327" y="42880"/>
                </a:cubicBezTo>
                <a:cubicBezTo>
                  <a:pt x="-1040" y="49298"/>
                  <a:pt x="3143" y="54478"/>
                  <a:pt x="8371" y="58082"/>
                </a:cubicBezTo>
                <a:cubicBezTo>
                  <a:pt x="13567" y="61680"/>
                  <a:pt x="19809" y="63677"/>
                  <a:pt x="26247" y="63673"/>
                </a:cubicBezTo>
                <a:cubicBezTo>
                  <a:pt x="29776" y="63673"/>
                  <a:pt x="33371" y="63075"/>
                  <a:pt x="36900" y="61807"/>
                </a:cubicBezTo>
                <a:cubicBezTo>
                  <a:pt x="43305" y="59497"/>
                  <a:pt x="48501" y="55337"/>
                  <a:pt x="52095" y="50125"/>
                </a:cubicBezTo>
                <a:cubicBezTo>
                  <a:pt x="55690" y="44916"/>
                  <a:pt x="57684" y="38668"/>
                  <a:pt x="57684" y="32236"/>
                </a:cubicBezTo>
                <a:cubicBezTo>
                  <a:pt x="57684" y="28704"/>
                  <a:pt x="57095" y="25119"/>
                  <a:pt x="55821" y="21593"/>
                </a:cubicBezTo>
                <a:lnTo>
                  <a:pt x="59318" y="20335"/>
                </a:lnTo>
                <a:lnTo>
                  <a:pt x="62814" y="19073"/>
                </a:lnTo>
                <a:cubicBezTo>
                  <a:pt x="64383" y="23413"/>
                  <a:pt x="65134" y="27864"/>
                  <a:pt x="65134" y="32236"/>
                </a:cubicBezTo>
                <a:cubicBezTo>
                  <a:pt x="65134" y="40207"/>
                  <a:pt x="62651" y="47919"/>
                  <a:pt x="58239" y="54357"/>
                </a:cubicBezTo>
                <a:cubicBezTo>
                  <a:pt x="53762" y="60794"/>
                  <a:pt x="47324" y="65967"/>
                  <a:pt x="39416" y="68814"/>
                </a:cubicBezTo>
                <a:cubicBezTo>
                  <a:pt x="35070" y="70379"/>
                  <a:pt x="30626" y="71121"/>
                  <a:pt x="26247" y="71121"/>
                </a:cubicBezTo>
                <a:cubicBezTo>
                  <a:pt x="18273" y="71121"/>
                  <a:pt x="10561" y="68653"/>
                  <a:pt x="4123" y="64209"/>
                </a:cubicBezTo>
                <a:cubicBezTo>
                  <a:pt x="-2315" y="59765"/>
                  <a:pt x="-7478" y="53317"/>
                  <a:pt x="-10321" y="45399"/>
                </a:cubicBezTo>
                <a:cubicBezTo>
                  <a:pt x="-11889" y="41063"/>
                  <a:pt x="-12641" y="36612"/>
                  <a:pt x="-12641" y="32240"/>
                </a:cubicBezTo>
                <a:cubicBezTo>
                  <a:pt x="-12641" y="24266"/>
                  <a:pt x="-10157" y="16554"/>
                  <a:pt x="-5713" y="10116"/>
                </a:cubicBezTo>
                <a:cubicBezTo>
                  <a:pt x="-1269" y="3679"/>
                  <a:pt x="5169" y="-1495"/>
                  <a:pt x="13077" y="-4341"/>
                </a:cubicBezTo>
                <a:cubicBezTo>
                  <a:pt x="17424" y="-5903"/>
                  <a:pt x="21868" y="-6648"/>
                  <a:pt x="26247" y="-6648"/>
                </a:cubicBezTo>
                <a:cubicBezTo>
                  <a:pt x="34220" y="-6648"/>
                  <a:pt x="41932" y="-4181"/>
                  <a:pt x="48370" y="267"/>
                </a:cubicBezTo>
                <a:cubicBezTo>
                  <a:pt x="54808" y="4708"/>
                  <a:pt x="59971" y="11159"/>
                  <a:pt x="62814" y="19073"/>
                </a:cubicBezTo>
                <a:lnTo>
                  <a:pt x="59318" y="20335"/>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2"/>
          <p:cNvGrpSpPr/>
          <p:nvPr/>
        </p:nvGrpSpPr>
        <p:grpSpPr>
          <a:xfrm flipH="1">
            <a:off x="1609025" y="2304637"/>
            <a:ext cx="1892145" cy="2646249"/>
            <a:chOff x="-602163" y="1462459"/>
            <a:chExt cx="3016086" cy="4390150"/>
          </a:xfrm>
        </p:grpSpPr>
        <p:sp>
          <p:nvSpPr>
            <p:cNvPr id="54" name="Google Shape;54;p2"/>
            <p:cNvSpPr/>
            <p:nvPr/>
          </p:nvSpPr>
          <p:spPr>
            <a:xfrm rot="10800000" flipH="1">
              <a:off x="-602163" y="1462459"/>
              <a:ext cx="3016086" cy="3463021"/>
            </a:xfrm>
            <a:custGeom>
              <a:avLst/>
              <a:gdLst/>
              <a:ahLst/>
              <a:cxnLst/>
              <a:rect l="l" t="t" r="r" b="b"/>
              <a:pathLst>
                <a:path w="1454787" h="1670363" extrusionOk="0">
                  <a:moveTo>
                    <a:pt x="1444453" y="998948"/>
                  </a:moveTo>
                  <a:cubicBezTo>
                    <a:pt x="1444453" y="1368123"/>
                    <a:pt x="1118807" y="1667398"/>
                    <a:pt x="717059" y="1667398"/>
                  </a:cubicBezTo>
                  <a:cubicBezTo>
                    <a:pt x="315355" y="1667398"/>
                    <a:pt x="-10335" y="1368123"/>
                    <a:pt x="-10335" y="998948"/>
                  </a:cubicBezTo>
                  <a:cubicBezTo>
                    <a:pt x="-10335" y="796812"/>
                    <a:pt x="87310" y="615625"/>
                    <a:pt x="241626" y="493047"/>
                  </a:cubicBezTo>
                  <a:cubicBezTo>
                    <a:pt x="326038" y="400243"/>
                    <a:pt x="364639" y="286027"/>
                    <a:pt x="382225" y="203418"/>
                  </a:cubicBezTo>
                  <a:cubicBezTo>
                    <a:pt x="399283" y="123380"/>
                    <a:pt x="456833" y="58633"/>
                    <a:pt x="534210" y="32048"/>
                  </a:cubicBezTo>
                  <a:cubicBezTo>
                    <a:pt x="659509" y="-11028"/>
                    <a:pt x="780456" y="-16304"/>
                    <a:pt x="895731" y="27128"/>
                  </a:cubicBezTo>
                  <a:cubicBezTo>
                    <a:pt x="968976" y="54694"/>
                    <a:pt x="1022569" y="118359"/>
                    <a:pt x="1038264" y="194994"/>
                  </a:cubicBezTo>
                  <a:cubicBezTo>
                    <a:pt x="1054048" y="272205"/>
                    <a:pt x="1091066" y="383470"/>
                    <a:pt x="1177984" y="479005"/>
                  </a:cubicBezTo>
                  <a:cubicBezTo>
                    <a:pt x="1180446" y="481735"/>
                    <a:pt x="1182688" y="484404"/>
                    <a:pt x="1184754" y="487029"/>
                  </a:cubicBezTo>
                  <a:cubicBezTo>
                    <a:pt x="1343511" y="609650"/>
                    <a:pt x="1444453" y="793449"/>
                    <a:pt x="1444453" y="998948"/>
                  </a:cubicBezTo>
                </a:path>
              </a:pathLst>
            </a:custGeom>
            <a:gradFill>
              <a:gsLst>
                <a:gs pos="0">
                  <a:srgbClr val="5396BF"/>
                </a:gs>
                <a:gs pos="5000">
                  <a:srgbClr val="5396BF"/>
                </a:gs>
                <a:gs pos="100000">
                  <a:schemeClr val="lt1"/>
                </a:gs>
              </a:gsLst>
              <a:lin ang="66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rot="10800000" flipH="1">
              <a:off x="679168" y="1486696"/>
              <a:ext cx="1671220" cy="3462940"/>
            </a:xfrm>
            <a:custGeom>
              <a:avLst/>
              <a:gdLst/>
              <a:ahLst/>
              <a:cxnLst/>
              <a:rect l="l" t="t" r="r" b="b"/>
              <a:pathLst>
                <a:path w="806101" h="1670324" extrusionOk="0">
                  <a:moveTo>
                    <a:pt x="67882" y="1667341"/>
                  </a:moveTo>
                  <a:cubicBezTo>
                    <a:pt x="41222" y="1667341"/>
                    <a:pt x="15000" y="1665949"/>
                    <a:pt x="-10872" y="1663388"/>
                  </a:cubicBezTo>
                  <a:cubicBezTo>
                    <a:pt x="353612" y="1627132"/>
                    <a:pt x="652343" y="1343153"/>
                    <a:pt x="637328" y="998890"/>
                  </a:cubicBezTo>
                  <a:cubicBezTo>
                    <a:pt x="616928" y="530108"/>
                    <a:pt x="392179" y="697475"/>
                    <a:pt x="282475" y="121349"/>
                  </a:cubicBezTo>
                  <a:cubicBezTo>
                    <a:pt x="267854" y="44517"/>
                    <a:pt x="161827" y="54634"/>
                    <a:pt x="88676" y="27072"/>
                  </a:cubicBezTo>
                  <a:cubicBezTo>
                    <a:pt x="59390" y="16036"/>
                    <a:pt x="29797" y="8191"/>
                    <a:pt x="-190" y="3270"/>
                  </a:cubicBezTo>
                  <a:cubicBezTo>
                    <a:pt x="84474" y="-9652"/>
                    <a:pt x="166861" y="-2941"/>
                    <a:pt x="246534" y="27072"/>
                  </a:cubicBezTo>
                  <a:cubicBezTo>
                    <a:pt x="319729" y="54634"/>
                    <a:pt x="373355" y="118302"/>
                    <a:pt x="389027" y="194933"/>
                  </a:cubicBezTo>
                  <a:cubicBezTo>
                    <a:pt x="404831" y="272146"/>
                    <a:pt x="441866" y="383413"/>
                    <a:pt x="528762" y="478947"/>
                  </a:cubicBezTo>
                  <a:cubicBezTo>
                    <a:pt x="531257" y="481674"/>
                    <a:pt x="533490" y="484344"/>
                    <a:pt x="535547" y="486971"/>
                  </a:cubicBezTo>
                  <a:cubicBezTo>
                    <a:pt x="694282" y="609589"/>
                    <a:pt x="795230" y="793389"/>
                    <a:pt x="795230" y="998890"/>
                  </a:cubicBezTo>
                  <a:cubicBezTo>
                    <a:pt x="795230" y="1368062"/>
                    <a:pt x="469576" y="1667341"/>
                    <a:pt x="67882" y="1667341"/>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rot="10800000" flipH="1">
              <a:off x="367232" y="4922090"/>
              <a:ext cx="1109400" cy="930519"/>
            </a:xfrm>
            <a:custGeom>
              <a:avLst/>
              <a:gdLst/>
              <a:ahLst/>
              <a:cxnLst/>
              <a:rect l="l" t="t" r="r" b="b"/>
              <a:pathLst>
                <a:path w="535111" h="448829" extrusionOk="0">
                  <a:moveTo>
                    <a:pt x="366757" y="19"/>
                  </a:moveTo>
                  <a:lnTo>
                    <a:pt x="145727" y="19"/>
                  </a:lnTo>
                  <a:cubicBezTo>
                    <a:pt x="59349" y="19"/>
                    <a:pt x="-11334" y="70678"/>
                    <a:pt x="-11334" y="157051"/>
                  </a:cubicBezTo>
                  <a:lnTo>
                    <a:pt x="-11334" y="399954"/>
                  </a:lnTo>
                  <a:cubicBezTo>
                    <a:pt x="-11334" y="426840"/>
                    <a:pt x="10703" y="448848"/>
                    <a:pt x="37600" y="448848"/>
                  </a:cubicBezTo>
                  <a:lnTo>
                    <a:pt x="474884" y="448848"/>
                  </a:lnTo>
                  <a:cubicBezTo>
                    <a:pt x="501781" y="448848"/>
                    <a:pt x="523777" y="426840"/>
                    <a:pt x="523777" y="399954"/>
                  </a:cubicBezTo>
                  <a:lnTo>
                    <a:pt x="523777" y="157051"/>
                  </a:lnTo>
                  <a:cubicBezTo>
                    <a:pt x="523777" y="70678"/>
                    <a:pt x="453135" y="19"/>
                    <a:pt x="366757" y="19"/>
                  </a:cubicBezTo>
                </a:path>
              </a:pathLst>
            </a:custGeom>
            <a:gradFill>
              <a:gsLst>
                <a:gs pos="0">
                  <a:srgbClr val="424242"/>
                </a:gs>
                <a:gs pos="77000">
                  <a:srgbClr val="2C2C2C"/>
                </a:gs>
                <a:gs pos="100000">
                  <a:srgbClr val="2C2C2C"/>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rot="10800000" flipH="1">
              <a:off x="244146" y="2949175"/>
              <a:ext cx="1293058" cy="1728348"/>
            </a:xfrm>
            <a:custGeom>
              <a:avLst/>
              <a:gdLst/>
              <a:ahLst/>
              <a:cxnLst/>
              <a:rect l="l" t="t" r="r" b="b"/>
              <a:pathLst>
                <a:path w="623697" h="833656" extrusionOk="0">
                  <a:moveTo>
                    <a:pt x="387610" y="4784"/>
                  </a:moveTo>
                  <a:cubicBezTo>
                    <a:pt x="387941" y="5777"/>
                    <a:pt x="388024" y="6335"/>
                    <a:pt x="388148" y="6894"/>
                  </a:cubicBezTo>
                  <a:cubicBezTo>
                    <a:pt x="388313" y="7907"/>
                    <a:pt x="388396" y="8784"/>
                    <a:pt x="388478" y="9860"/>
                  </a:cubicBezTo>
                  <a:cubicBezTo>
                    <a:pt x="388644" y="11813"/>
                    <a:pt x="388768" y="14303"/>
                    <a:pt x="388892" y="17427"/>
                  </a:cubicBezTo>
                  <a:cubicBezTo>
                    <a:pt x="389347" y="28282"/>
                    <a:pt x="389637" y="46861"/>
                    <a:pt x="389844" y="70939"/>
                  </a:cubicBezTo>
                  <a:cubicBezTo>
                    <a:pt x="390009" y="95016"/>
                    <a:pt x="390051" y="124551"/>
                    <a:pt x="390051" y="157092"/>
                  </a:cubicBezTo>
                  <a:cubicBezTo>
                    <a:pt x="390051" y="320815"/>
                    <a:pt x="388148" y="560556"/>
                    <a:pt x="388148" y="560556"/>
                  </a:cubicBezTo>
                  <a:lnTo>
                    <a:pt x="388148" y="560713"/>
                  </a:lnTo>
                  <a:lnTo>
                    <a:pt x="388148" y="560754"/>
                  </a:lnTo>
                  <a:cubicBezTo>
                    <a:pt x="388148" y="561036"/>
                    <a:pt x="388148" y="562467"/>
                    <a:pt x="388148" y="564895"/>
                  </a:cubicBezTo>
                  <a:cubicBezTo>
                    <a:pt x="388106" y="573202"/>
                    <a:pt x="388396" y="593155"/>
                    <a:pt x="390713" y="618308"/>
                  </a:cubicBezTo>
                  <a:cubicBezTo>
                    <a:pt x="392450" y="637148"/>
                    <a:pt x="395305" y="658938"/>
                    <a:pt x="400021" y="680864"/>
                  </a:cubicBezTo>
                  <a:cubicBezTo>
                    <a:pt x="403537" y="697313"/>
                    <a:pt x="408088" y="713824"/>
                    <a:pt x="413921" y="729255"/>
                  </a:cubicBezTo>
                  <a:cubicBezTo>
                    <a:pt x="418265" y="740810"/>
                    <a:pt x="423354" y="751744"/>
                    <a:pt x="429187" y="761557"/>
                  </a:cubicBezTo>
                  <a:cubicBezTo>
                    <a:pt x="437957" y="776293"/>
                    <a:pt x="448383" y="788427"/>
                    <a:pt x="460628" y="796771"/>
                  </a:cubicBezTo>
                  <a:cubicBezTo>
                    <a:pt x="466793" y="800950"/>
                    <a:pt x="473370" y="804214"/>
                    <a:pt x="480569" y="806460"/>
                  </a:cubicBezTo>
                  <a:cubicBezTo>
                    <a:pt x="487767" y="808698"/>
                    <a:pt x="495545" y="809931"/>
                    <a:pt x="504191" y="809931"/>
                  </a:cubicBezTo>
                  <a:cubicBezTo>
                    <a:pt x="513830" y="809931"/>
                    <a:pt x="524504" y="808388"/>
                    <a:pt x="536377" y="804892"/>
                  </a:cubicBezTo>
                  <a:cubicBezTo>
                    <a:pt x="546430" y="801922"/>
                    <a:pt x="554828" y="798062"/>
                    <a:pt x="561778" y="793548"/>
                  </a:cubicBezTo>
                  <a:cubicBezTo>
                    <a:pt x="572162" y="786756"/>
                    <a:pt x="579320" y="778568"/>
                    <a:pt x="584077" y="769074"/>
                  </a:cubicBezTo>
                  <a:cubicBezTo>
                    <a:pt x="588876" y="759571"/>
                    <a:pt x="591234" y="748625"/>
                    <a:pt x="591234" y="736375"/>
                  </a:cubicBezTo>
                  <a:cubicBezTo>
                    <a:pt x="591275" y="715119"/>
                    <a:pt x="583912" y="690044"/>
                    <a:pt x="570218" y="664494"/>
                  </a:cubicBezTo>
                  <a:cubicBezTo>
                    <a:pt x="549698" y="626115"/>
                    <a:pt x="515071" y="586784"/>
                    <a:pt x="472295" y="556295"/>
                  </a:cubicBezTo>
                  <a:cubicBezTo>
                    <a:pt x="450947" y="541037"/>
                    <a:pt x="427532" y="527972"/>
                    <a:pt x="402876" y="518217"/>
                  </a:cubicBezTo>
                  <a:cubicBezTo>
                    <a:pt x="378219" y="508479"/>
                    <a:pt x="352321" y="502025"/>
                    <a:pt x="325885" y="499932"/>
                  </a:cubicBezTo>
                  <a:cubicBezTo>
                    <a:pt x="319266" y="499414"/>
                    <a:pt x="309710" y="499137"/>
                    <a:pt x="300402" y="499137"/>
                  </a:cubicBezTo>
                  <a:cubicBezTo>
                    <a:pt x="291714" y="499137"/>
                    <a:pt x="283109" y="499377"/>
                    <a:pt x="277234" y="499795"/>
                  </a:cubicBezTo>
                  <a:cubicBezTo>
                    <a:pt x="241780" y="502302"/>
                    <a:pt x="207277" y="512698"/>
                    <a:pt x="175422" y="528411"/>
                  </a:cubicBezTo>
                  <a:cubicBezTo>
                    <a:pt x="127639" y="551951"/>
                    <a:pt x="85897" y="587562"/>
                    <a:pt x="56441" y="625660"/>
                  </a:cubicBezTo>
                  <a:cubicBezTo>
                    <a:pt x="41672" y="644699"/>
                    <a:pt x="29964" y="664333"/>
                    <a:pt x="22063" y="683251"/>
                  </a:cubicBezTo>
                  <a:cubicBezTo>
                    <a:pt x="14120" y="702174"/>
                    <a:pt x="9983" y="720356"/>
                    <a:pt x="9983" y="736375"/>
                  </a:cubicBezTo>
                  <a:cubicBezTo>
                    <a:pt x="9983" y="744537"/>
                    <a:pt x="11058" y="752137"/>
                    <a:pt x="13168" y="759095"/>
                  </a:cubicBezTo>
                  <a:cubicBezTo>
                    <a:pt x="16353" y="769537"/>
                    <a:pt x="21814" y="778568"/>
                    <a:pt x="30130" y="786296"/>
                  </a:cubicBezTo>
                  <a:cubicBezTo>
                    <a:pt x="38445" y="794004"/>
                    <a:pt x="49781" y="800428"/>
                    <a:pt x="64881" y="804892"/>
                  </a:cubicBezTo>
                  <a:cubicBezTo>
                    <a:pt x="76754" y="808388"/>
                    <a:pt x="87428" y="809931"/>
                    <a:pt x="97067" y="809931"/>
                  </a:cubicBezTo>
                  <a:cubicBezTo>
                    <a:pt x="110677" y="809915"/>
                    <a:pt x="122303" y="806890"/>
                    <a:pt x="132604" y="801541"/>
                  </a:cubicBezTo>
                  <a:cubicBezTo>
                    <a:pt x="141664" y="796854"/>
                    <a:pt x="149731" y="790322"/>
                    <a:pt x="157054" y="782217"/>
                  </a:cubicBezTo>
                  <a:cubicBezTo>
                    <a:pt x="169796" y="768056"/>
                    <a:pt x="180014" y="749038"/>
                    <a:pt x="187792" y="727964"/>
                  </a:cubicBezTo>
                  <a:cubicBezTo>
                    <a:pt x="199541" y="696357"/>
                    <a:pt x="205995" y="660291"/>
                    <a:pt x="209345" y="629822"/>
                  </a:cubicBezTo>
                  <a:cubicBezTo>
                    <a:pt x="212738" y="599332"/>
                    <a:pt x="213110" y="574435"/>
                    <a:pt x="213110" y="564895"/>
                  </a:cubicBezTo>
                  <a:cubicBezTo>
                    <a:pt x="213110" y="563501"/>
                    <a:pt x="213110" y="562430"/>
                    <a:pt x="213110" y="561730"/>
                  </a:cubicBezTo>
                  <a:cubicBezTo>
                    <a:pt x="213110" y="561370"/>
                    <a:pt x="213110" y="561114"/>
                    <a:pt x="213110" y="560932"/>
                  </a:cubicBezTo>
                  <a:lnTo>
                    <a:pt x="213110" y="560734"/>
                  </a:lnTo>
                  <a:lnTo>
                    <a:pt x="213069" y="560696"/>
                  </a:lnTo>
                  <a:lnTo>
                    <a:pt x="213069" y="560556"/>
                  </a:lnTo>
                  <a:cubicBezTo>
                    <a:pt x="213069" y="560556"/>
                    <a:pt x="211166" y="320815"/>
                    <a:pt x="211166" y="157092"/>
                  </a:cubicBezTo>
                  <a:cubicBezTo>
                    <a:pt x="211166" y="116148"/>
                    <a:pt x="211290" y="79962"/>
                    <a:pt x="211580" y="53414"/>
                  </a:cubicBezTo>
                  <a:cubicBezTo>
                    <a:pt x="211745" y="40151"/>
                    <a:pt x="211910" y="29279"/>
                    <a:pt x="212200" y="21373"/>
                  </a:cubicBezTo>
                  <a:cubicBezTo>
                    <a:pt x="212283" y="17427"/>
                    <a:pt x="212448" y="14204"/>
                    <a:pt x="212614" y="11713"/>
                  </a:cubicBezTo>
                  <a:cubicBezTo>
                    <a:pt x="212697" y="10456"/>
                    <a:pt x="212779" y="9384"/>
                    <a:pt x="212903" y="8408"/>
                  </a:cubicBezTo>
                  <a:cubicBezTo>
                    <a:pt x="212945" y="7907"/>
                    <a:pt x="213028" y="7411"/>
                    <a:pt x="213110" y="6894"/>
                  </a:cubicBezTo>
                  <a:cubicBezTo>
                    <a:pt x="213234" y="6335"/>
                    <a:pt x="213276" y="5777"/>
                    <a:pt x="213648" y="4763"/>
                  </a:cubicBezTo>
                  <a:cubicBezTo>
                    <a:pt x="215469" y="-793"/>
                    <a:pt x="221508" y="-3801"/>
                    <a:pt x="227052" y="-1947"/>
                  </a:cubicBezTo>
                  <a:cubicBezTo>
                    <a:pt x="232596" y="-77"/>
                    <a:pt x="235615" y="5917"/>
                    <a:pt x="233754" y="11494"/>
                  </a:cubicBezTo>
                  <a:lnTo>
                    <a:pt x="227424" y="9384"/>
                  </a:lnTo>
                  <a:lnTo>
                    <a:pt x="234044" y="10518"/>
                  </a:lnTo>
                  <a:cubicBezTo>
                    <a:pt x="234002" y="10576"/>
                    <a:pt x="234002" y="10758"/>
                    <a:pt x="233754" y="11494"/>
                  </a:cubicBezTo>
                  <a:lnTo>
                    <a:pt x="227424" y="9384"/>
                  </a:lnTo>
                  <a:lnTo>
                    <a:pt x="234044" y="10518"/>
                  </a:lnTo>
                  <a:lnTo>
                    <a:pt x="233961" y="10518"/>
                  </a:lnTo>
                  <a:lnTo>
                    <a:pt x="234044" y="10518"/>
                  </a:lnTo>
                  <a:lnTo>
                    <a:pt x="234044" y="10518"/>
                  </a:lnTo>
                  <a:lnTo>
                    <a:pt x="233961" y="10518"/>
                  </a:lnTo>
                  <a:lnTo>
                    <a:pt x="234044" y="10518"/>
                  </a:lnTo>
                  <a:cubicBezTo>
                    <a:pt x="234002" y="10617"/>
                    <a:pt x="233961" y="11176"/>
                    <a:pt x="233878" y="11953"/>
                  </a:cubicBezTo>
                  <a:cubicBezTo>
                    <a:pt x="233754" y="13426"/>
                    <a:pt x="233630" y="15776"/>
                    <a:pt x="233506" y="18763"/>
                  </a:cubicBezTo>
                  <a:cubicBezTo>
                    <a:pt x="233092" y="29258"/>
                    <a:pt x="232844" y="47801"/>
                    <a:pt x="232637" y="71679"/>
                  </a:cubicBezTo>
                  <a:cubicBezTo>
                    <a:pt x="232472" y="95554"/>
                    <a:pt x="232389" y="124853"/>
                    <a:pt x="232389" y="157092"/>
                  </a:cubicBezTo>
                  <a:cubicBezTo>
                    <a:pt x="232389" y="238865"/>
                    <a:pt x="232885" y="339717"/>
                    <a:pt x="233340" y="420095"/>
                  </a:cubicBezTo>
                  <a:cubicBezTo>
                    <a:pt x="233589" y="460282"/>
                    <a:pt x="233837" y="495352"/>
                    <a:pt x="234002" y="520385"/>
                  </a:cubicBezTo>
                  <a:cubicBezTo>
                    <a:pt x="234126" y="532891"/>
                    <a:pt x="234168" y="542911"/>
                    <a:pt x="234209" y="549783"/>
                  </a:cubicBezTo>
                  <a:cubicBezTo>
                    <a:pt x="234292" y="556650"/>
                    <a:pt x="234292" y="560378"/>
                    <a:pt x="234292" y="560398"/>
                  </a:cubicBezTo>
                  <a:lnTo>
                    <a:pt x="223701" y="560477"/>
                  </a:lnTo>
                  <a:lnTo>
                    <a:pt x="234292" y="560258"/>
                  </a:lnTo>
                  <a:cubicBezTo>
                    <a:pt x="234292" y="560316"/>
                    <a:pt x="234333" y="561950"/>
                    <a:pt x="234333" y="564895"/>
                  </a:cubicBezTo>
                  <a:cubicBezTo>
                    <a:pt x="234333" y="573699"/>
                    <a:pt x="234044" y="594252"/>
                    <a:pt x="231644" y="620240"/>
                  </a:cubicBezTo>
                  <a:cubicBezTo>
                    <a:pt x="229865" y="639738"/>
                    <a:pt x="226928" y="662301"/>
                    <a:pt x="221963" y="685303"/>
                  </a:cubicBezTo>
                  <a:cubicBezTo>
                    <a:pt x="218282" y="702571"/>
                    <a:pt x="213482" y="720075"/>
                    <a:pt x="207194" y="736747"/>
                  </a:cubicBezTo>
                  <a:cubicBezTo>
                    <a:pt x="202478" y="749253"/>
                    <a:pt x="196893" y="761296"/>
                    <a:pt x="190274" y="772413"/>
                  </a:cubicBezTo>
                  <a:cubicBezTo>
                    <a:pt x="180386" y="789072"/>
                    <a:pt x="168058" y="803721"/>
                    <a:pt x="152544" y="814308"/>
                  </a:cubicBezTo>
                  <a:cubicBezTo>
                    <a:pt x="144808" y="819591"/>
                    <a:pt x="136286" y="823836"/>
                    <a:pt x="127019" y="826727"/>
                  </a:cubicBezTo>
                  <a:cubicBezTo>
                    <a:pt x="117710" y="829623"/>
                    <a:pt x="107699" y="831167"/>
                    <a:pt x="97067" y="831162"/>
                  </a:cubicBezTo>
                  <a:cubicBezTo>
                    <a:pt x="85111" y="831162"/>
                    <a:pt x="72410" y="829251"/>
                    <a:pt x="58882" y="825259"/>
                  </a:cubicBezTo>
                  <a:cubicBezTo>
                    <a:pt x="47092" y="821784"/>
                    <a:pt x="36749" y="817121"/>
                    <a:pt x="27896" y="811342"/>
                  </a:cubicBezTo>
                  <a:cubicBezTo>
                    <a:pt x="14574" y="802695"/>
                    <a:pt x="4604" y="791459"/>
                    <a:pt x="-1850" y="778585"/>
                  </a:cubicBezTo>
                  <a:cubicBezTo>
                    <a:pt x="-8303" y="765715"/>
                    <a:pt x="-11240" y="751347"/>
                    <a:pt x="-11240" y="736375"/>
                  </a:cubicBezTo>
                  <a:cubicBezTo>
                    <a:pt x="-11199" y="710200"/>
                    <a:pt x="-2470" y="682039"/>
                    <a:pt x="12506" y="654098"/>
                  </a:cubicBezTo>
                  <a:cubicBezTo>
                    <a:pt x="35053" y="612215"/>
                    <a:pt x="71955" y="570691"/>
                    <a:pt x="117586" y="538290"/>
                  </a:cubicBezTo>
                  <a:cubicBezTo>
                    <a:pt x="140464" y="522118"/>
                    <a:pt x="165493" y="508239"/>
                    <a:pt x="192053" y="497884"/>
                  </a:cubicBezTo>
                  <a:cubicBezTo>
                    <a:pt x="218654" y="487525"/>
                    <a:pt x="246785" y="480674"/>
                    <a:pt x="275745" y="478626"/>
                  </a:cubicBezTo>
                  <a:cubicBezTo>
                    <a:pt x="282447" y="478146"/>
                    <a:pt x="291300" y="477906"/>
                    <a:pt x="300402" y="477906"/>
                  </a:cubicBezTo>
                  <a:cubicBezTo>
                    <a:pt x="310124" y="477906"/>
                    <a:pt x="320011" y="478187"/>
                    <a:pt x="327582" y="478762"/>
                  </a:cubicBezTo>
                  <a:cubicBezTo>
                    <a:pt x="365932" y="481812"/>
                    <a:pt x="402834" y="493221"/>
                    <a:pt x="436551" y="510051"/>
                  </a:cubicBezTo>
                  <a:cubicBezTo>
                    <a:pt x="487188" y="535303"/>
                    <a:pt x="530792" y="572702"/>
                    <a:pt x="562027" y="613191"/>
                  </a:cubicBezTo>
                  <a:cubicBezTo>
                    <a:pt x="577665" y="633446"/>
                    <a:pt x="590158" y="654495"/>
                    <a:pt x="598888" y="675325"/>
                  </a:cubicBezTo>
                  <a:cubicBezTo>
                    <a:pt x="607575" y="696180"/>
                    <a:pt x="612457" y="716832"/>
                    <a:pt x="612457" y="736375"/>
                  </a:cubicBezTo>
                  <a:cubicBezTo>
                    <a:pt x="612457" y="746366"/>
                    <a:pt x="611175" y="756063"/>
                    <a:pt x="608403" y="765247"/>
                  </a:cubicBezTo>
                  <a:cubicBezTo>
                    <a:pt x="604224" y="779023"/>
                    <a:pt x="596653" y="791612"/>
                    <a:pt x="585566" y="801868"/>
                  </a:cubicBezTo>
                  <a:cubicBezTo>
                    <a:pt x="574438" y="812144"/>
                    <a:pt x="560000" y="820054"/>
                    <a:pt x="542376" y="825259"/>
                  </a:cubicBezTo>
                  <a:cubicBezTo>
                    <a:pt x="528848" y="829251"/>
                    <a:pt x="516106" y="831162"/>
                    <a:pt x="504191" y="831162"/>
                  </a:cubicBezTo>
                  <a:cubicBezTo>
                    <a:pt x="487312" y="831179"/>
                    <a:pt x="472088" y="827286"/>
                    <a:pt x="458849" y="820389"/>
                  </a:cubicBezTo>
                  <a:cubicBezTo>
                    <a:pt x="447224" y="814366"/>
                    <a:pt x="437130" y="806108"/>
                    <a:pt x="428401" y="796416"/>
                  </a:cubicBezTo>
                  <a:cubicBezTo>
                    <a:pt x="413135" y="779433"/>
                    <a:pt x="402007" y="758102"/>
                    <a:pt x="393526" y="735353"/>
                  </a:cubicBezTo>
                  <a:cubicBezTo>
                    <a:pt x="380867" y="701214"/>
                    <a:pt x="374289" y="663716"/>
                    <a:pt x="370772" y="632151"/>
                  </a:cubicBezTo>
                  <a:cubicBezTo>
                    <a:pt x="367297" y="600606"/>
                    <a:pt x="366884" y="574994"/>
                    <a:pt x="366884" y="564895"/>
                  </a:cubicBezTo>
                  <a:cubicBezTo>
                    <a:pt x="366884" y="561950"/>
                    <a:pt x="366925" y="560316"/>
                    <a:pt x="366925" y="560258"/>
                  </a:cubicBezTo>
                  <a:lnTo>
                    <a:pt x="377557" y="560477"/>
                  </a:lnTo>
                  <a:lnTo>
                    <a:pt x="366925" y="560398"/>
                  </a:lnTo>
                  <a:cubicBezTo>
                    <a:pt x="366925" y="560378"/>
                    <a:pt x="366966" y="556650"/>
                    <a:pt x="367008" y="549783"/>
                  </a:cubicBezTo>
                  <a:cubicBezTo>
                    <a:pt x="367380" y="501665"/>
                    <a:pt x="368828" y="300225"/>
                    <a:pt x="368828" y="157092"/>
                  </a:cubicBezTo>
                  <a:cubicBezTo>
                    <a:pt x="368828" y="116190"/>
                    <a:pt x="368704" y="80061"/>
                    <a:pt x="368414" y="53654"/>
                  </a:cubicBezTo>
                  <a:cubicBezTo>
                    <a:pt x="368290" y="40470"/>
                    <a:pt x="368083" y="29697"/>
                    <a:pt x="367835" y="22048"/>
                  </a:cubicBezTo>
                  <a:cubicBezTo>
                    <a:pt x="367711" y="18246"/>
                    <a:pt x="367587" y="15197"/>
                    <a:pt x="367421" y="13107"/>
                  </a:cubicBezTo>
                  <a:cubicBezTo>
                    <a:pt x="367380" y="12069"/>
                    <a:pt x="367297" y="11275"/>
                    <a:pt x="367256" y="10836"/>
                  </a:cubicBezTo>
                  <a:lnTo>
                    <a:pt x="367214" y="10576"/>
                  </a:lnTo>
                  <a:lnTo>
                    <a:pt x="367214" y="10518"/>
                  </a:lnTo>
                  <a:lnTo>
                    <a:pt x="370607" y="9959"/>
                  </a:lnTo>
                  <a:lnTo>
                    <a:pt x="367256" y="10696"/>
                  </a:lnTo>
                  <a:lnTo>
                    <a:pt x="367214" y="10518"/>
                  </a:lnTo>
                  <a:lnTo>
                    <a:pt x="370607" y="9959"/>
                  </a:lnTo>
                  <a:lnTo>
                    <a:pt x="367256" y="10696"/>
                  </a:lnTo>
                  <a:lnTo>
                    <a:pt x="374909" y="9004"/>
                  </a:lnTo>
                  <a:lnTo>
                    <a:pt x="367462" y="11494"/>
                  </a:lnTo>
                  <a:cubicBezTo>
                    <a:pt x="367338" y="11056"/>
                    <a:pt x="367297" y="10836"/>
                    <a:pt x="367256" y="10696"/>
                  </a:cubicBezTo>
                  <a:lnTo>
                    <a:pt x="374909" y="9004"/>
                  </a:lnTo>
                  <a:lnTo>
                    <a:pt x="367462" y="11494"/>
                  </a:lnTo>
                  <a:cubicBezTo>
                    <a:pt x="365601" y="5917"/>
                    <a:pt x="368621" y="-98"/>
                    <a:pt x="374206" y="-1947"/>
                  </a:cubicBezTo>
                  <a:cubicBezTo>
                    <a:pt x="379750" y="-3801"/>
                    <a:pt x="385748" y="-793"/>
                    <a:pt x="387610" y="478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rot="10800000" flipH="1">
              <a:off x="136407" y="4692733"/>
              <a:ext cx="1556731" cy="565695"/>
            </a:xfrm>
            <a:custGeom>
              <a:avLst/>
              <a:gdLst/>
              <a:ahLst/>
              <a:cxnLst/>
              <a:rect l="l" t="t" r="r" b="b"/>
              <a:pathLst>
                <a:path w="750878" h="272859" extrusionOk="0">
                  <a:moveTo>
                    <a:pt x="643326" y="-557"/>
                  </a:moveTo>
                  <a:lnTo>
                    <a:pt x="85417" y="-557"/>
                  </a:lnTo>
                  <a:cubicBezTo>
                    <a:pt x="32123" y="-557"/>
                    <a:pt x="-11089" y="42638"/>
                    <a:pt x="-11089" y="95915"/>
                  </a:cubicBezTo>
                  <a:lnTo>
                    <a:pt x="-11089" y="175834"/>
                  </a:lnTo>
                  <a:cubicBezTo>
                    <a:pt x="-11089" y="229107"/>
                    <a:pt x="32123" y="272302"/>
                    <a:pt x="85417" y="272302"/>
                  </a:cubicBezTo>
                  <a:lnTo>
                    <a:pt x="643326" y="272302"/>
                  </a:lnTo>
                  <a:cubicBezTo>
                    <a:pt x="696577" y="272302"/>
                    <a:pt x="739789" y="229107"/>
                    <a:pt x="739789" y="175834"/>
                  </a:cubicBezTo>
                  <a:lnTo>
                    <a:pt x="739789" y="95915"/>
                  </a:lnTo>
                  <a:cubicBezTo>
                    <a:pt x="739789" y="42638"/>
                    <a:pt x="696577" y="-557"/>
                    <a:pt x="643326" y="-557"/>
                  </a:cubicBezTo>
                </a:path>
              </a:pathLst>
            </a:custGeom>
            <a:gradFill>
              <a:gsLst>
                <a:gs pos="0">
                  <a:schemeClr val="accent1"/>
                </a:gs>
                <a:gs pos="76000">
                  <a:srgbClr val="424242"/>
                </a:gs>
                <a:gs pos="100000">
                  <a:srgbClr val="42424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rot="10800000" flipH="1">
              <a:off x="497511" y="5250536"/>
              <a:ext cx="979123" cy="242776"/>
            </a:xfrm>
            <a:custGeom>
              <a:avLst/>
              <a:gdLst/>
              <a:ahLst/>
              <a:cxnLst/>
              <a:rect l="l" t="t" r="r" b="b"/>
              <a:pathLst>
                <a:path w="326562" h="117101" extrusionOk="0">
                  <a:moveTo>
                    <a:pt x="315044" y="117098"/>
                  </a:moveTo>
                  <a:lnTo>
                    <a:pt x="315044" y="-4"/>
                  </a:lnTo>
                  <a:lnTo>
                    <a:pt x="-11518" y="113292"/>
                  </a:lnTo>
                  <a:lnTo>
                    <a:pt x="315044" y="117098"/>
                  </a:lnTo>
                </a:path>
              </a:pathLst>
            </a:custGeom>
            <a:solidFill>
              <a:srgbClr val="2C2C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2"/>
          <p:cNvSpPr/>
          <p:nvPr/>
        </p:nvSpPr>
        <p:spPr>
          <a:xfrm rot="10800000">
            <a:off x="1666713" y="2454202"/>
            <a:ext cx="90939" cy="87276"/>
          </a:xfrm>
          <a:custGeom>
            <a:avLst/>
            <a:gdLst/>
            <a:ahLst/>
            <a:cxnLst/>
            <a:rect l="l" t="t" r="r" b="b"/>
            <a:pathLst>
              <a:path w="80732" h="80640" extrusionOk="0">
                <a:moveTo>
                  <a:pt x="59998" y="73927"/>
                </a:moveTo>
                <a:lnTo>
                  <a:pt x="-9818" y="4208"/>
                </a:lnTo>
                <a:cubicBezTo>
                  <a:pt x="-11940" y="2077"/>
                  <a:pt x="-11940" y="-1381"/>
                  <a:pt x="-9818" y="-3516"/>
                </a:cubicBezTo>
                <a:cubicBezTo>
                  <a:pt x="-7696" y="-5647"/>
                  <a:pt x="-4247" y="-5652"/>
                  <a:pt x="-2124" y="-3521"/>
                </a:cubicBezTo>
                <a:lnTo>
                  <a:pt x="67692" y="66198"/>
                </a:lnTo>
                <a:cubicBezTo>
                  <a:pt x="69858" y="68330"/>
                  <a:pt x="69858" y="71787"/>
                  <a:pt x="67736" y="73923"/>
                </a:cubicBezTo>
                <a:cubicBezTo>
                  <a:pt x="65614" y="76054"/>
                  <a:pt x="62121" y="76058"/>
                  <a:pt x="59998" y="7392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rot="10800000">
            <a:off x="2610383" y="2065881"/>
            <a:ext cx="18295" cy="118451"/>
          </a:xfrm>
          <a:custGeom>
            <a:avLst/>
            <a:gdLst/>
            <a:ahLst/>
            <a:cxnLst/>
            <a:rect l="l" t="t" r="r" b="b"/>
            <a:pathLst>
              <a:path w="16242" h="109444" extrusionOk="0">
                <a:moveTo>
                  <a:pt x="-12000" y="96550"/>
                </a:moveTo>
                <a:lnTo>
                  <a:pt x="-6671" y="-1972"/>
                </a:lnTo>
                <a:cubicBezTo>
                  <a:pt x="-6475" y="-4982"/>
                  <a:pt x="-3928" y="-7290"/>
                  <a:pt x="-910" y="-7129"/>
                </a:cubicBezTo>
                <a:cubicBezTo>
                  <a:pt x="2107" y="-6965"/>
                  <a:pt x="4419" y="-4394"/>
                  <a:pt x="4223" y="-1381"/>
                </a:cubicBezTo>
                <a:lnTo>
                  <a:pt x="-1067" y="97138"/>
                </a:lnTo>
                <a:cubicBezTo>
                  <a:pt x="-1224" y="100152"/>
                  <a:pt x="-3810" y="102460"/>
                  <a:pt x="-6828" y="102299"/>
                </a:cubicBezTo>
                <a:cubicBezTo>
                  <a:pt x="-9845" y="102134"/>
                  <a:pt x="-12157" y="99560"/>
                  <a:pt x="-12000" y="9655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rot="10800000" flipH="1">
            <a:off x="1810843" y="3635181"/>
            <a:ext cx="215196" cy="282707"/>
          </a:xfrm>
          <a:custGeom>
            <a:avLst/>
            <a:gdLst/>
            <a:ahLst/>
            <a:cxnLst/>
            <a:rect l="l" t="t" r="r" b="b"/>
            <a:pathLst>
              <a:path w="264719" h="361949" extrusionOk="0">
                <a:moveTo>
                  <a:pt x="-2905" y="208277"/>
                </a:moveTo>
                <a:lnTo>
                  <a:pt x="41317" y="-1502"/>
                </a:lnTo>
                <a:lnTo>
                  <a:pt x="261814" y="59382"/>
                </a:lnTo>
                <a:lnTo>
                  <a:pt x="117606" y="360448"/>
                </a:lnTo>
                <a:lnTo>
                  <a:pt x="-2905" y="208277"/>
                </a:ln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rot="10800000" flipH="1">
            <a:off x="1619238" y="3427405"/>
            <a:ext cx="290832" cy="378605"/>
          </a:xfrm>
          <a:custGeom>
            <a:avLst/>
            <a:gdLst/>
            <a:ahLst/>
            <a:cxnLst/>
            <a:rect l="l" t="t" r="r" b="b"/>
            <a:pathLst>
              <a:path w="357762" h="484727" extrusionOk="0">
                <a:moveTo>
                  <a:pt x="177895" y="6362"/>
                </a:moveTo>
                <a:cubicBezTo>
                  <a:pt x="152367" y="-1017"/>
                  <a:pt x="127717" y="-4713"/>
                  <a:pt x="112261" y="1371"/>
                </a:cubicBezTo>
                <a:cubicBezTo>
                  <a:pt x="5429" y="84175"/>
                  <a:pt x="-2776" y="396722"/>
                  <a:pt x="-2776" y="396722"/>
                </a:cubicBezTo>
                <a:lnTo>
                  <a:pt x="98139" y="483043"/>
                </a:lnTo>
                <a:lnTo>
                  <a:pt x="275811" y="437933"/>
                </a:lnTo>
                <a:lnTo>
                  <a:pt x="345446" y="248970"/>
                </a:lnTo>
                <a:cubicBezTo>
                  <a:pt x="364038" y="198525"/>
                  <a:pt x="355148" y="141591"/>
                  <a:pt x="321493" y="95630"/>
                </a:cubicBezTo>
                <a:lnTo>
                  <a:pt x="321493" y="95630"/>
                </a:lnTo>
                <a:cubicBezTo>
                  <a:pt x="282987" y="54304"/>
                  <a:pt x="233457" y="22427"/>
                  <a:pt x="177895" y="6362"/>
                </a:cubicBez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rot="10800000" flipH="1">
            <a:off x="1507697" y="3335179"/>
            <a:ext cx="439139" cy="300001"/>
          </a:xfrm>
          <a:custGeom>
            <a:avLst/>
            <a:gdLst/>
            <a:ahLst/>
            <a:cxnLst/>
            <a:rect l="l" t="t" r="r" b="b"/>
            <a:pathLst>
              <a:path w="540199" h="384091" extrusionOk="0">
                <a:moveTo>
                  <a:pt x="424394" y="103004"/>
                </a:moveTo>
                <a:cubicBezTo>
                  <a:pt x="405979" y="132607"/>
                  <a:pt x="386497" y="208249"/>
                  <a:pt x="355433" y="192412"/>
                </a:cubicBezTo>
                <a:cubicBezTo>
                  <a:pt x="332763" y="180867"/>
                  <a:pt x="251890" y="151327"/>
                  <a:pt x="224318" y="142513"/>
                </a:cubicBezTo>
                <a:cubicBezTo>
                  <a:pt x="158595" y="121533"/>
                  <a:pt x="33221" y="109849"/>
                  <a:pt x="1293" y="209849"/>
                </a:cubicBezTo>
                <a:cubicBezTo>
                  <a:pt x="-14671" y="259849"/>
                  <a:pt x="20076" y="318446"/>
                  <a:pt x="46696" y="341065"/>
                </a:cubicBezTo>
                <a:cubicBezTo>
                  <a:pt x="72832" y="363278"/>
                  <a:pt x="107059" y="373552"/>
                  <a:pt x="141349" y="372612"/>
                </a:cubicBezTo>
                <a:cubicBezTo>
                  <a:pt x="221803" y="370428"/>
                  <a:pt x="335595" y="345256"/>
                  <a:pt x="371409" y="365170"/>
                </a:cubicBezTo>
                <a:cubicBezTo>
                  <a:pt x="431671" y="398672"/>
                  <a:pt x="507972" y="381426"/>
                  <a:pt x="524533" y="326422"/>
                </a:cubicBezTo>
                <a:cubicBezTo>
                  <a:pt x="542237" y="267672"/>
                  <a:pt x="539799" y="170009"/>
                  <a:pt x="528902" y="104998"/>
                </a:cubicBezTo>
                <a:cubicBezTo>
                  <a:pt x="522590" y="67368"/>
                  <a:pt x="509611" y="31287"/>
                  <a:pt x="490675" y="-1835"/>
                </a:cubicBezTo>
                <a:lnTo>
                  <a:pt x="490675" y="-1835"/>
                </a:lnTo>
                <a:lnTo>
                  <a:pt x="424394" y="103004"/>
                </a:lnTo>
              </a:path>
            </a:pathLst>
          </a:custGeom>
          <a:solidFill>
            <a:srgbClr val="1F2C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rot="10800000" flipH="1">
            <a:off x="1855707" y="3540207"/>
            <a:ext cx="69088" cy="66685"/>
          </a:xfrm>
          <a:custGeom>
            <a:avLst/>
            <a:gdLst/>
            <a:ahLst/>
            <a:cxnLst/>
            <a:rect l="l" t="t" r="r" b="b"/>
            <a:pathLst>
              <a:path w="84988" h="85376" extrusionOk="0">
                <a:moveTo>
                  <a:pt x="65094" y="80921"/>
                </a:moveTo>
                <a:cubicBezTo>
                  <a:pt x="46324" y="89189"/>
                  <a:pt x="19692" y="77987"/>
                  <a:pt x="5620" y="55915"/>
                </a:cubicBezTo>
                <a:cubicBezTo>
                  <a:pt x="-8464" y="33830"/>
                  <a:pt x="-4654" y="9242"/>
                  <a:pt x="14129" y="975"/>
                </a:cubicBezTo>
                <a:cubicBezTo>
                  <a:pt x="32900" y="-7268"/>
                  <a:pt x="59532" y="3934"/>
                  <a:pt x="73616" y="26006"/>
                </a:cubicBezTo>
                <a:cubicBezTo>
                  <a:pt x="87688" y="48079"/>
                  <a:pt x="83878" y="72666"/>
                  <a:pt x="65094" y="80921"/>
                </a:cubicBez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rot="10800000" flipH="1">
            <a:off x="1566714" y="3833635"/>
            <a:ext cx="885148" cy="1309866"/>
          </a:xfrm>
          <a:custGeom>
            <a:avLst/>
            <a:gdLst/>
            <a:ahLst/>
            <a:cxnLst/>
            <a:rect l="l" t="t" r="r" b="b"/>
            <a:pathLst>
              <a:path w="1629127" h="2509142" extrusionOk="0">
                <a:moveTo>
                  <a:pt x="697950" y="2507605"/>
                </a:moveTo>
                <a:cubicBezTo>
                  <a:pt x="48548" y="2471274"/>
                  <a:pt x="29737" y="1857255"/>
                  <a:pt x="15239" y="1243275"/>
                </a:cubicBezTo>
                <a:cubicBezTo>
                  <a:pt x="1937" y="680006"/>
                  <a:pt x="209" y="117179"/>
                  <a:pt x="0" y="0"/>
                </a:cubicBezTo>
                <a:lnTo>
                  <a:pt x="1430348" y="0"/>
                </a:lnTo>
                <a:cubicBezTo>
                  <a:pt x="1436433" y="112806"/>
                  <a:pt x="1461243" y="633506"/>
                  <a:pt x="1431757" y="1171605"/>
                </a:cubicBezTo>
                <a:lnTo>
                  <a:pt x="1417664" y="1372492"/>
                </a:lnTo>
                <a:lnTo>
                  <a:pt x="1629127" y="1402752"/>
                </a:lnTo>
                <a:cubicBezTo>
                  <a:pt x="1629127" y="1402752"/>
                  <a:pt x="1497285" y="2016043"/>
                  <a:pt x="1197632" y="2312019"/>
                </a:cubicBezTo>
                <a:lnTo>
                  <a:pt x="1187670" y="2320510"/>
                </a:lnTo>
                <a:lnTo>
                  <a:pt x="1181278" y="2329429"/>
                </a:lnTo>
                <a:cubicBezTo>
                  <a:pt x="1079465" y="2451716"/>
                  <a:pt x="928228" y="2520481"/>
                  <a:pt x="697950" y="2507605"/>
                </a:cubicBezTo>
                <a:close/>
              </a:path>
            </a:pathLst>
          </a:custGeom>
          <a:gradFill>
            <a:gsLst>
              <a:gs pos="0">
                <a:schemeClr val="accent3"/>
              </a:gs>
              <a:gs pos="100000">
                <a:srgbClr val="C7FFF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rot="10800000" flipH="1">
            <a:off x="1491821" y="4950886"/>
            <a:ext cx="118919" cy="64840"/>
          </a:xfrm>
          <a:custGeom>
            <a:avLst/>
            <a:gdLst/>
            <a:ahLst/>
            <a:cxnLst/>
            <a:rect l="l" t="t" r="r" b="b"/>
            <a:pathLst>
              <a:path w="146286" h="83014" extrusionOk="0">
                <a:moveTo>
                  <a:pt x="143690" y="31195"/>
                </a:moveTo>
                <a:cubicBezTo>
                  <a:pt x="143690" y="31195"/>
                  <a:pt x="49913" y="95965"/>
                  <a:pt x="15065" y="80508"/>
                </a:cubicBezTo>
                <a:cubicBezTo>
                  <a:pt x="-19759" y="65055"/>
                  <a:pt x="7660" y="-123"/>
                  <a:pt x="7660" y="-123"/>
                </a:cubicBezTo>
                <a:lnTo>
                  <a:pt x="143690" y="31195"/>
                </a:ln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rot="10800000" flipH="1">
            <a:off x="1598579" y="4410376"/>
            <a:ext cx="877845" cy="623872"/>
          </a:xfrm>
          <a:custGeom>
            <a:avLst/>
            <a:gdLst/>
            <a:ahLst/>
            <a:cxnLst/>
            <a:rect l="l" t="t" r="r" b="b"/>
            <a:pathLst>
              <a:path w="1079864" h="798742" extrusionOk="0">
                <a:moveTo>
                  <a:pt x="683773" y="745946"/>
                </a:moveTo>
                <a:lnTo>
                  <a:pt x="728401" y="443380"/>
                </a:lnTo>
                <a:lnTo>
                  <a:pt x="-3005" y="78800"/>
                </a:lnTo>
                <a:lnTo>
                  <a:pt x="76751" y="-421"/>
                </a:lnTo>
                <a:cubicBezTo>
                  <a:pt x="76751" y="-421"/>
                  <a:pt x="898009" y="147421"/>
                  <a:pt x="1014062" y="255931"/>
                </a:cubicBezTo>
                <a:cubicBezTo>
                  <a:pt x="1130115" y="364436"/>
                  <a:pt x="1049774" y="798321"/>
                  <a:pt x="1049774" y="798321"/>
                </a:cubicBezTo>
                <a:lnTo>
                  <a:pt x="683773" y="745946"/>
                </a:ln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rot="10800000" flipH="1">
            <a:off x="1412994" y="4327587"/>
            <a:ext cx="146672" cy="499650"/>
          </a:xfrm>
          <a:custGeom>
            <a:avLst/>
            <a:gdLst/>
            <a:ahLst/>
            <a:cxnLst/>
            <a:rect l="l" t="t" r="r" b="b"/>
            <a:pathLst>
              <a:path w="180425" h="639701" extrusionOk="0">
                <a:moveTo>
                  <a:pt x="93583" y="2983"/>
                </a:moveTo>
                <a:cubicBezTo>
                  <a:pt x="-73866" y="62142"/>
                  <a:pt x="28344" y="638162"/>
                  <a:pt x="28344" y="638162"/>
                </a:cubicBezTo>
                <a:lnTo>
                  <a:pt x="127315" y="639115"/>
                </a:lnTo>
                <a:cubicBezTo>
                  <a:pt x="127315" y="639115"/>
                  <a:pt x="261033" y="-56161"/>
                  <a:pt x="93583" y="2983"/>
                </a:cubicBez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rot="10800000" flipH="1">
            <a:off x="1402862" y="4959764"/>
            <a:ext cx="296842" cy="156640"/>
          </a:xfrm>
          <a:custGeom>
            <a:avLst/>
            <a:gdLst/>
            <a:ahLst/>
            <a:cxnLst/>
            <a:rect l="l" t="t" r="r" b="b"/>
            <a:pathLst>
              <a:path w="365155" h="200546" extrusionOk="0">
                <a:moveTo>
                  <a:pt x="362559" y="120454"/>
                </a:moveTo>
                <a:lnTo>
                  <a:pt x="190296" y="9775"/>
                </a:lnTo>
                <a:cubicBezTo>
                  <a:pt x="120954" y="-22079"/>
                  <a:pt x="59575" y="27695"/>
                  <a:pt x="9626" y="97951"/>
                </a:cubicBezTo>
                <a:cubicBezTo>
                  <a:pt x="-21375" y="141548"/>
                  <a:pt x="10223" y="201277"/>
                  <a:pt x="63702" y="200478"/>
                </a:cubicBezTo>
                <a:cubicBezTo>
                  <a:pt x="125665" y="199551"/>
                  <a:pt x="200824" y="186966"/>
                  <a:pt x="238162" y="184346"/>
                </a:cubicBezTo>
                <a:lnTo>
                  <a:pt x="362559" y="120454"/>
                </a:ln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rot="10800000" flipH="1">
            <a:off x="1416688" y="3896587"/>
            <a:ext cx="352903" cy="486776"/>
          </a:xfrm>
          <a:custGeom>
            <a:avLst/>
            <a:gdLst/>
            <a:ahLst/>
            <a:cxnLst/>
            <a:rect l="l" t="t" r="r" b="b"/>
            <a:pathLst>
              <a:path w="434117" h="623219" extrusionOk="0">
                <a:moveTo>
                  <a:pt x="-2632" y="69119"/>
                </a:moveTo>
                <a:lnTo>
                  <a:pt x="114310" y="-1087"/>
                </a:lnTo>
                <a:cubicBezTo>
                  <a:pt x="114310" y="-1087"/>
                  <a:pt x="607654" y="797058"/>
                  <a:pt x="363776" y="586873"/>
                </a:cubicBezTo>
                <a:cubicBezTo>
                  <a:pt x="109319" y="367594"/>
                  <a:pt x="-2632" y="69119"/>
                  <a:pt x="-2632" y="69119"/>
                </a:cubicBezTo>
              </a:path>
            </a:pathLst>
          </a:custGeom>
          <a:gradFill>
            <a:gsLst>
              <a:gs pos="0">
                <a:schemeClr val="accent3"/>
              </a:gs>
              <a:gs pos="100000">
                <a:srgbClr val="C7FFF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rot="10800000" flipH="1">
            <a:off x="1439346" y="3922422"/>
            <a:ext cx="325307" cy="920187"/>
          </a:xfrm>
          <a:custGeom>
            <a:avLst/>
            <a:gdLst/>
            <a:ahLst/>
            <a:cxnLst/>
            <a:rect l="l" t="t" r="r" b="b"/>
            <a:pathLst>
              <a:path w="400170" h="1178113" extrusionOk="0">
                <a:moveTo>
                  <a:pt x="63217" y="10188"/>
                </a:moveTo>
                <a:cubicBezTo>
                  <a:pt x="-168876" y="197638"/>
                  <a:pt x="287054" y="1177304"/>
                  <a:pt x="287054" y="1177304"/>
                </a:cubicBezTo>
                <a:lnTo>
                  <a:pt x="397532" y="1166204"/>
                </a:lnTo>
                <a:cubicBezTo>
                  <a:pt x="397532" y="1166204"/>
                  <a:pt x="389048" y="-132825"/>
                  <a:pt x="63217" y="10188"/>
                </a:cubicBez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rot="10800000" flipH="1">
            <a:off x="1810843" y="3776535"/>
            <a:ext cx="215196" cy="85546"/>
          </a:xfrm>
          <a:custGeom>
            <a:avLst/>
            <a:gdLst/>
            <a:ahLst/>
            <a:cxnLst/>
            <a:rect l="l" t="t" r="r" b="b"/>
            <a:pathLst>
              <a:path w="264719" h="109524" extrusionOk="0">
                <a:moveTo>
                  <a:pt x="-2905" y="-1453"/>
                </a:moveTo>
                <a:lnTo>
                  <a:pt x="11129" y="70327"/>
                </a:lnTo>
                <a:lnTo>
                  <a:pt x="200765" y="108072"/>
                </a:lnTo>
                <a:lnTo>
                  <a:pt x="261814" y="32240"/>
                </a:lnTo>
                <a:lnTo>
                  <a:pt x="-2905" y="-1453"/>
                </a:lnTo>
              </a:path>
            </a:pathLst>
          </a:custGeom>
          <a:gradFill>
            <a:gsLst>
              <a:gs pos="0">
                <a:schemeClr val="accent3"/>
              </a:gs>
              <a:gs pos="100000">
                <a:srgbClr val="C7FFF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rot="10800000" flipH="1">
            <a:off x="1663415" y="3696879"/>
            <a:ext cx="151511" cy="241336"/>
          </a:xfrm>
          <a:custGeom>
            <a:avLst/>
            <a:gdLst/>
            <a:ahLst/>
            <a:cxnLst/>
            <a:rect l="l" t="t" r="r" b="b"/>
            <a:pathLst>
              <a:path w="186379" h="308982" extrusionOk="0">
                <a:moveTo>
                  <a:pt x="11304" y="9637"/>
                </a:moveTo>
                <a:lnTo>
                  <a:pt x="-2754" y="196416"/>
                </a:lnTo>
                <a:cubicBezTo>
                  <a:pt x="-2754" y="196416"/>
                  <a:pt x="90438" y="339354"/>
                  <a:pt x="178601" y="300975"/>
                </a:cubicBezTo>
                <a:cubicBezTo>
                  <a:pt x="194807" y="261871"/>
                  <a:pt x="166625" y="182916"/>
                  <a:pt x="166625" y="182916"/>
                </a:cubicBezTo>
                <a:lnTo>
                  <a:pt x="121782" y="-1463"/>
                </a:lnTo>
                <a:lnTo>
                  <a:pt x="11304" y="9637"/>
                </a:ln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rot="10800000" flipH="1">
            <a:off x="1655992" y="3682758"/>
            <a:ext cx="166168" cy="246885"/>
          </a:xfrm>
          <a:custGeom>
            <a:avLst/>
            <a:gdLst/>
            <a:ahLst/>
            <a:cxnLst/>
            <a:rect l="l" t="t" r="r" b="b"/>
            <a:pathLst>
              <a:path w="204409" h="316086" extrusionOk="0">
                <a:moveTo>
                  <a:pt x="32044" y="15550"/>
                </a:moveTo>
                <a:lnTo>
                  <a:pt x="28780" y="15893"/>
                </a:lnTo>
                <a:lnTo>
                  <a:pt x="15521" y="192131"/>
                </a:lnTo>
                <a:cubicBezTo>
                  <a:pt x="27904" y="210114"/>
                  <a:pt x="107266" y="319842"/>
                  <a:pt x="180735" y="292334"/>
                </a:cubicBezTo>
                <a:cubicBezTo>
                  <a:pt x="190426" y="261828"/>
                  <a:pt x="174563" y="204323"/>
                  <a:pt x="167070" y="183152"/>
                </a:cubicBezTo>
                <a:lnTo>
                  <a:pt x="166550" y="181031"/>
                </a:lnTo>
                <a:cubicBezTo>
                  <a:pt x="172747" y="182669"/>
                  <a:pt x="179339" y="183660"/>
                  <a:pt x="186196" y="184244"/>
                </a:cubicBezTo>
                <a:cubicBezTo>
                  <a:pt x="192546" y="203827"/>
                  <a:pt x="210809" y="266756"/>
                  <a:pt x="196014" y="302557"/>
                </a:cubicBezTo>
                <a:lnTo>
                  <a:pt x="194617" y="305872"/>
                </a:lnTo>
                <a:lnTo>
                  <a:pt x="191302" y="307332"/>
                </a:lnTo>
                <a:cubicBezTo>
                  <a:pt x="97462" y="347985"/>
                  <a:pt x="2859" y="205542"/>
                  <a:pt x="-1078" y="199446"/>
                </a:cubicBezTo>
                <a:lnTo>
                  <a:pt x="-2754" y="196906"/>
                </a:lnTo>
                <a:lnTo>
                  <a:pt x="12105" y="-363"/>
                </a:lnTo>
                <a:lnTo>
                  <a:pt x="23027" y="-1468"/>
                </a:lnTo>
                <a:cubicBezTo>
                  <a:pt x="25554" y="4437"/>
                  <a:pt x="28615" y="10114"/>
                  <a:pt x="32044" y="15550"/>
                </a:cubicBez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rot="10800000">
            <a:off x="1106930" y="2961071"/>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rot="10800000">
            <a:off x="953936" y="3544335"/>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99"/>
              <a:buFont typeface="Arial"/>
              <a:buNone/>
            </a:pPr>
            <a:endParaRPr sz="999" b="0" i="0" u="none" strike="noStrike" cap="none">
              <a:solidFill>
                <a:srgbClr val="000000"/>
              </a:solidFill>
              <a:latin typeface="Arial"/>
              <a:ea typeface="Arial"/>
              <a:cs typeface="Arial"/>
              <a:sym typeface="Arial"/>
            </a:endParaRPr>
          </a:p>
        </p:txBody>
      </p:sp>
      <p:sp>
        <p:nvSpPr>
          <p:cNvPr id="78" name="Google Shape;78;p2"/>
          <p:cNvSpPr/>
          <p:nvPr/>
        </p:nvSpPr>
        <p:spPr>
          <a:xfrm rot="10800000">
            <a:off x="1119279" y="3544335"/>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rot="10800000">
            <a:off x="1284623" y="3544335"/>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2"/>
          <p:cNvGrpSpPr/>
          <p:nvPr/>
        </p:nvGrpSpPr>
        <p:grpSpPr>
          <a:xfrm flipH="1">
            <a:off x="827313" y="3963444"/>
            <a:ext cx="493950" cy="376622"/>
            <a:chOff x="2813851" y="4462022"/>
            <a:chExt cx="909121" cy="721446"/>
          </a:xfrm>
        </p:grpSpPr>
        <p:sp>
          <p:nvSpPr>
            <p:cNvPr id="81" name="Google Shape;81;p2"/>
            <p:cNvSpPr/>
            <p:nvPr/>
          </p:nvSpPr>
          <p:spPr>
            <a:xfrm rot="10800000" flipH="1">
              <a:off x="3561775" y="502224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rot="10800000" flipH="1">
              <a:off x="3312467" y="483550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rot="10800000" flipH="1">
              <a:off x="3063159" y="464876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rot="10800000" flipH="1">
              <a:off x="2813851" y="446202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2"/>
          <p:cNvSpPr/>
          <p:nvPr/>
        </p:nvSpPr>
        <p:spPr>
          <a:xfrm rot="8618486">
            <a:off x="2105979" y="2161063"/>
            <a:ext cx="18295" cy="118451"/>
          </a:xfrm>
          <a:custGeom>
            <a:avLst/>
            <a:gdLst/>
            <a:ahLst/>
            <a:cxnLst/>
            <a:rect l="l" t="t" r="r" b="b"/>
            <a:pathLst>
              <a:path w="16242" h="109444" extrusionOk="0">
                <a:moveTo>
                  <a:pt x="-12000" y="96550"/>
                </a:moveTo>
                <a:lnTo>
                  <a:pt x="-6671" y="-1972"/>
                </a:lnTo>
                <a:cubicBezTo>
                  <a:pt x="-6475" y="-4982"/>
                  <a:pt x="-3928" y="-7290"/>
                  <a:pt x="-910" y="-7129"/>
                </a:cubicBezTo>
                <a:cubicBezTo>
                  <a:pt x="2107" y="-6965"/>
                  <a:pt x="4419" y="-4394"/>
                  <a:pt x="4223" y="-1381"/>
                </a:cubicBezTo>
                <a:lnTo>
                  <a:pt x="-1067" y="97138"/>
                </a:lnTo>
                <a:cubicBezTo>
                  <a:pt x="-1224" y="100152"/>
                  <a:pt x="-3810" y="102460"/>
                  <a:pt x="-6828" y="102299"/>
                </a:cubicBezTo>
                <a:cubicBezTo>
                  <a:pt x="-9845" y="102134"/>
                  <a:pt x="-12157" y="99560"/>
                  <a:pt x="-12000" y="9655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2"/>
          <p:cNvGrpSpPr/>
          <p:nvPr/>
        </p:nvGrpSpPr>
        <p:grpSpPr>
          <a:xfrm>
            <a:off x="3953154" y="1266990"/>
            <a:ext cx="4505820" cy="769441"/>
            <a:chOff x="3953154" y="1266990"/>
            <a:chExt cx="4505820" cy="769441"/>
          </a:xfrm>
        </p:grpSpPr>
        <p:sp>
          <p:nvSpPr>
            <p:cNvPr id="87" name="Google Shape;87;p2"/>
            <p:cNvSpPr txBox="1"/>
            <p:nvPr/>
          </p:nvSpPr>
          <p:spPr>
            <a:xfrm>
              <a:off x="4613423" y="1266990"/>
              <a:ext cx="3845551" cy="7694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2"/>
                  </a:solidFill>
                  <a:latin typeface="Arial"/>
                  <a:ea typeface="Arial"/>
                  <a:cs typeface="Arial"/>
                  <a:sym typeface="Arial"/>
                </a:rPr>
                <a:t>“Exploratory data analysis is like a </a:t>
              </a:r>
              <a:r>
                <a:rPr lang="en-US" sz="2000" b="1" i="0" u="none" strike="noStrike" cap="none">
                  <a:solidFill>
                    <a:schemeClr val="dk1"/>
                  </a:solidFill>
                  <a:latin typeface="Arial"/>
                  <a:ea typeface="Arial"/>
                  <a:cs typeface="Arial"/>
                  <a:sym typeface="Arial"/>
                </a:rPr>
                <a:t>detective developing hunches</a:t>
              </a:r>
              <a:r>
                <a:rPr lang="en-US" sz="2000" b="0" i="0" u="none" strike="noStrike" cap="none">
                  <a:solidFill>
                    <a:schemeClr val="dk2"/>
                  </a:solidFill>
                  <a:latin typeface="Arial"/>
                  <a:ea typeface="Arial"/>
                  <a:cs typeface="Arial"/>
                  <a:sym typeface="Arial"/>
                </a:rPr>
                <a:t>”</a:t>
              </a:r>
              <a:endParaRPr/>
            </a:p>
            <a:p>
              <a:pPr marL="0" marR="0" lvl="0" indent="0" algn="l" rtl="0">
                <a:lnSpc>
                  <a:spcPct val="100000"/>
                </a:lnSpc>
                <a:spcBef>
                  <a:spcPts val="0"/>
                </a:spcBef>
                <a:spcAft>
                  <a:spcPts val="0"/>
                </a:spcAft>
                <a:buNone/>
              </a:pPr>
              <a:r>
                <a:rPr lang="en-US" sz="1000" b="0" i="0" u="none" strike="noStrike" cap="none">
                  <a:solidFill>
                    <a:schemeClr val="dk2"/>
                  </a:solidFill>
                  <a:latin typeface="Arial"/>
                  <a:ea typeface="Arial"/>
                  <a:cs typeface="Arial"/>
                  <a:sym typeface="Arial"/>
                </a:rPr>
                <a:t>- Hullman &amp; Gelman</a:t>
              </a:r>
              <a:endParaRPr sz="1000" b="0" i="0" u="none" strike="noStrike" cap="none">
                <a:solidFill>
                  <a:srgbClr val="000000"/>
                </a:solidFill>
                <a:latin typeface="Arial"/>
                <a:ea typeface="Arial"/>
                <a:cs typeface="Arial"/>
                <a:sym typeface="Arial"/>
              </a:endParaRPr>
            </a:p>
          </p:txBody>
        </p:sp>
        <p:grpSp>
          <p:nvGrpSpPr>
            <p:cNvPr id="88" name="Google Shape;88;p2"/>
            <p:cNvGrpSpPr/>
            <p:nvPr/>
          </p:nvGrpSpPr>
          <p:grpSpPr>
            <a:xfrm>
              <a:off x="3953154" y="1266990"/>
              <a:ext cx="549711" cy="549711"/>
              <a:chOff x="3953154" y="1449699"/>
              <a:chExt cx="549711" cy="549711"/>
            </a:xfrm>
          </p:grpSpPr>
          <p:sp>
            <p:nvSpPr>
              <p:cNvPr id="89" name="Google Shape;89;p2"/>
              <p:cNvSpPr/>
              <p:nvPr/>
            </p:nvSpPr>
            <p:spPr>
              <a:xfrm>
                <a:off x="3953154" y="1449699"/>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90" name="Google Shape;90;p2"/>
              <p:cNvGrpSpPr/>
              <p:nvPr/>
            </p:nvGrpSpPr>
            <p:grpSpPr>
              <a:xfrm>
                <a:off x="4055941" y="1552485"/>
                <a:ext cx="344137" cy="344138"/>
                <a:chOff x="2744788" y="3132138"/>
                <a:chExt cx="696912" cy="696913"/>
              </a:xfrm>
            </p:grpSpPr>
            <p:cxnSp>
              <p:nvCxnSpPr>
                <p:cNvPr id="91" name="Google Shape;91;p2"/>
                <p:cNvCxnSpPr/>
                <p:nvPr/>
              </p:nvCxnSpPr>
              <p:spPr>
                <a:xfrm>
                  <a:off x="3130550" y="3517901"/>
                  <a:ext cx="0" cy="0"/>
                </a:xfrm>
                <a:prstGeom prst="straightConnector1">
                  <a:avLst/>
                </a:prstGeom>
                <a:noFill/>
                <a:ln w="12700" cap="flat" cmpd="sng">
                  <a:solidFill>
                    <a:schemeClr val="lt2"/>
                  </a:solidFill>
                  <a:prstDash val="solid"/>
                  <a:round/>
                  <a:headEnd type="none" w="sm" len="sm"/>
                  <a:tailEnd type="none" w="sm" len="sm"/>
                </a:ln>
              </p:spPr>
            </p:cxnSp>
            <p:sp>
              <p:nvSpPr>
                <p:cNvPr id="92" name="Google Shape;92;p2"/>
                <p:cNvSpPr/>
                <p:nvPr/>
              </p:nvSpPr>
              <p:spPr>
                <a:xfrm>
                  <a:off x="2744788" y="3132138"/>
                  <a:ext cx="476250" cy="476250"/>
                </a:xfrm>
                <a:custGeom>
                  <a:avLst/>
                  <a:gdLst/>
                  <a:ahLst/>
                  <a:cxnLst/>
                  <a:rect l="l" t="t" r="r" b="b"/>
                  <a:pathLst>
                    <a:path w="127" h="127" extrusionOk="0">
                      <a:moveTo>
                        <a:pt x="108" y="18"/>
                      </a:moveTo>
                      <a:cubicBezTo>
                        <a:pt x="96" y="6"/>
                        <a:pt x="80" y="0"/>
                        <a:pt x="63" y="0"/>
                      </a:cubicBezTo>
                      <a:cubicBezTo>
                        <a:pt x="46" y="0"/>
                        <a:pt x="30" y="6"/>
                        <a:pt x="18" y="19"/>
                      </a:cubicBezTo>
                      <a:cubicBezTo>
                        <a:pt x="6" y="31"/>
                        <a:pt x="0" y="46"/>
                        <a:pt x="0" y="63"/>
                      </a:cubicBezTo>
                      <a:cubicBezTo>
                        <a:pt x="0" y="98"/>
                        <a:pt x="28" y="127"/>
                        <a:pt x="63" y="127"/>
                      </a:cubicBezTo>
                      <a:cubicBezTo>
                        <a:pt x="80" y="127"/>
                        <a:pt x="96" y="120"/>
                        <a:pt x="108" y="108"/>
                      </a:cubicBezTo>
                      <a:cubicBezTo>
                        <a:pt x="120" y="96"/>
                        <a:pt x="127" y="80"/>
                        <a:pt x="127" y="63"/>
                      </a:cubicBezTo>
                      <a:cubicBezTo>
                        <a:pt x="127" y="46"/>
                        <a:pt x="120" y="30"/>
                        <a:pt x="108" y="18"/>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3" name="Google Shape;93;p2"/>
                <p:cNvSpPr/>
                <p:nvPr/>
              </p:nvSpPr>
              <p:spPr>
                <a:xfrm>
                  <a:off x="3127375" y="3514726"/>
                  <a:ext cx="74613" cy="74613"/>
                </a:xfrm>
                <a:custGeom>
                  <a:avLst/>
                  <a:gdLst/>
                  <a:ahLst/>
                  <a:cxnLst/>
                  <a:rect l="l" t="t" r="r" b="b"/>
                  <a:pathLst>
                    <a:path w="20" h="20" extrusionOk="0">
                      <a:moveTo>
                        <a:pt x="20" y="8"/>
                      </a:moveTo>
                      <a:cubicBezTo>
                        <a:pt x="17" y="6"/>
                        <a:pt x="14" y="3"/>
                        <a:pt x="12" y="0"/>
                      </a:cubicBezTo>
                      <a:cubicBezTo>
                        <a:pt x="10" y="2"/>
                        <a:pt x="8" y="4"/>
                        <a:pt x="6" y="6"/>
                      </a:cubicBezTo>
                      <a:cubicBezTo>
                        <a:pt x="4" y="8"/>
                        <a:pt x="2" y="10"/>
                        <a:pt x="0" y="12"/>
                      </a:cubicBezTo>
                      <a:cubicBezTo>
                        <a:pt x="3" y="14"/>
                        <a:pt x="5" y="17"/>
                        <a:pt x="8" y="20"/>
                      </a:cubicBez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4" name="Google Shape;94;p2"/>
                <p:cNvSpPr/>
                <p:nvPr/>
              </p:nvSpPr>
              <p:spPr>
                <a:xfrm>
                  <a:off x="3141663" y="3529013"/>
                  <a:ext cx="285750" cy="284163"/>
                </a:xfrm>
                <a:custGeom>
                  <a:avLst/>
                  <a:gdLst/>
                  <a:ahLst/>
                  <a:cxnLst/>
                  <a:rect l="l" t="t" r="r" b="b"/>
                  <a:pathLst>
                    <a:path w="180" h="179" extrusionOk="0">
                      <a:moveTo>
                        <a:pt x="180" y="134"/>
                      </a:moveTo>
                      <a:lnTo>
                        <a:pt x="135" y="179"/>
                      </a:lnTo>
                      <a:lnTo>
                        <a:pt x="0" y="45"/>
                      </a:lnTo>
                      <a:lnTo>
                        <a:pt x="45" y="0"/>
                      </a:lnTo>
                      <a:lnTo>
                        <a:pt x="180" y="134"/>
                      </a:ln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5" name="Google Shape;95;p2"/>
                <p:cNvSpPr/>
                <p:nvPr/>
              </p:nvSpPr>
              <p:spPr>
                <a:xfrm>
                  <a:off x="3141663" y="3529013"/>
                  <a:ext cx="93663" cy="93663"/>
                </a:xfrm>
                <a:custGeom>
                  <a:avLst/>
                  <a:gdLst/>
                  <a:ahLst/>
                  <a:cxnLst/>
                  <a:rect l="l" t="t" r="r" b="b"/>
                  <a:pathLst>
                    <a:path w="59" h="59" extrusionOk="0">
                      <a:moveTo>
                        <a:pt x="59" y="17"/>
                      </a:moveTo>
                      <a:lnTo>
                        <a:pt x="17" y="59"/>
                      </a:lnTo>
                      <a:lnTo>
                        <a:pt x="0" y="45"/>
                      </a:lnTo>
                      <a:lnTo>
                        <a:pt x="45" y="0"/>
                      </a:lnTo>
                      <a:lnTo>
                        <a:pt x="59" y="17"/>
                      </a:ln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6" name="Google Shape;96;p2"/>
                <p:cNvSpPr/>
                <p:nvPr/>
              </p:nvSpPr>
              <p:spPr>
                <a:xfrm>
                  <a:off x="3355975" y="3741738"/>
                  <a:ext cx="85725" cy="87313"/>
                </a:xfrm>
                <a:custGeom>
                  <a:avLst/>
                  <a:gdLst/>
                  <a:ahLst/>
                  <a:cxnLst/>
                  <a:rect l="l" t="t" r="r" b="b"/>
                  <a:pathLst>
                    <a:path w="23" h="23" extrusionOk="0">
                      <a:moveTo>
                        <a:pt x="23" y="5"/>
                      </a:moveTo>
                      <a:cubicBezTo>
                        <a:pt x="23" y="15"/>
                        <a:pt x="15" y="23"/>
                        <a:pt x="5" y="23"/>
                      </a:cubicBezTo>
                      <a:cubicBezTo>
                        <a:pt x="3" y="22"/>
                        <a:pt x="2" y="20"/>
                        <a:pt x="0" y="19"/>
                      </a:cubicBezTo>
                      <a:cubicBezTo>
                        <a:pt x="7" y="13"/>
                        <a:pt x="13" y="7"/>
                        <a:pt x="19" y="0"/>
                      </a:cubicBezTo>
                      <a:cubicBezTo>
                        <a:pt x="20" y="2"/>
                        <a:pt x="22" y="3"/>
                        <a:pt x="23" y="5"/>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7" name="Google Shape;97;p2"/>
                <p:cNvSpPr/>
                <p:nvPr/>
              </p:nvSpPr>
              <p:spPr>
                <a:xfrm>
                  <a:off x="2801938" y="3189288"/>
                  <a:ext cx="361950" cy="361950"/>
                </a:xfrm>
                <a:custGeom>
                  <a:avLst/>
                  <a:gdLst/>
                  <a:ahLst/>
                  <a:cxnLst/>
                  <a:rect l="l" t="t" r="r" b="b"/>
                  <a:pathLst>
                    <a:path w="97" h="97" extrusionOk="0">
                      <a:moveTo>
                        <a:pt x="83" y="82"/>
                      </a:moveTo>
                      <a:cubicBezTo>
                        <a:pt x="73" y="92"/>
                        <a:pt x="61" y="97"/>
                        <a:pt x="48" y="97"/>
                      </a:cubicBezTo>
                      <a:cubicBezTo>
                        <a:pt x="22" y="97"/>
                        <a:pt x="0" y="75"/>
                        <a:pt x="0" y="48"/>
                      </a:cubicBezTo>
                      <a:cubicBezTo>
                        <a:pt x="0" y="36"/>
                        <a:pt x="5" y="23"/>
                        <a:pt x="14" y="14"/>
                      </a:cubicBezTo>
                      <a:cubicBezTo>
                        <a:pt x="23" y="5"/>
                        <a:pt x="35" y="0"/>
                        <a:pt x="48" y="0"/>
                      </a:cubicBezTo>
                      <a:cubicBezTo>
                        <a:pt x="61" y="0"/>
                        <a:pt x="73" y="5"/>
                        <a:pt x="82" y="14"/>
                      </a:cubicBezTo>
                      <a:cubicBezTo>
                        <a:pt x="92" y="23"/>
                        <a:pt x="97" y="35"/>
                        <a:pt x="97" y="48"/>
                      </a:cubicBezTo>
                      <a:cubicBezTo>
                        <a:pt x="97" y="61"/>
                        <a:pt x="92" y="73"/>
                        <a:pt x="83" y="82"/>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8" name="Google Shape;98;p2"/>
                <p:cNvSpPr/>
                <p:nvPr/>
              </p:nvSpPr>
              <p:spPr>
                <a:xfrm>
                  <a:off x="2801938" y="3189288"/>
                  <a:ext cx="361950" cy="361950"/>
                </a:xfrm>
                <a:custGeom>
                  <a:avLst/>
                  <a:gdLst/>
                  <a:ahLst/>
                  <a:cxnLst/>
                  <a:rect l="l" t="t" r="r" b="b"/>
                  <a:pathLst>
                    <a:path w="97" h="97" extrusionOk="0">
                      <a:moveTo>
                        <a:pt x="83" y="82"/>
                      </a:moveTo>
                      <a:cubicBezTo>
                        <a:pt x="73" y="92"/>
                        <a:pt x="61" y="97"/>
                        <a:pt x="48" y="97"/>
                      </a:cubicBezTo>
                      <a:cubicBezTo>
                        <a:pt x="22" y="97"/>
                        <a:pt x="0" y="75"/>
                        <a:pt x="0" y="48"/>
                      </a:cubicBezTo>
                      <a:cubicBezTo>
                        <a:pt x="0" y="36"/>
                        <a:pt x="5" y="23"/>
                        <a:pt x="14" y="14"/>
                      </a:cubicBezTo>
                      <a:cubicBezTo>
                        <a:pt x="23" y="5"/>
                        <a:pt x="35" y="0"/>
                        <a:pt x="48" y="0"/>
                      </a:cubicBezTo>
                      <a:cubicBezTo>
                        <a:pt x="61" y="0"/>
                        <a:pt x="73" y="5"/>
                        <a:pt x="82" y="14"/>
                      </a:cubicBezTo>
                      <a:cubicBezTo>
                        <a:pt x="92" y="23"/>
                        <a:pt x="97" y="35"/>
                        <a:pt x="97" y="48"/>
                      </a:cubicBezTo>
                      <a:cubicBezTo>
                        <a:pt x="97" y="61"/>
                        <a:pt x="92" y="73"/>
                        <a:pt x="83" y="82"/>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grpSp>
      <p:grpSp>
        <p:nvGrpSpPr>
          <p:cNvPr id="99" name="Google Shape;99;p2"/>
          <p:cNvGrpSpPr/>
          <p:nvPr/>
        </p:nvGrpSpPr>
        <p:grpSpPr>
          <a:xfrm>
            <a:off x="3951993" y="3879828"/>
            <a:ext cx="4506981" cy="615553"/>
            <a:chOff x="3951993" y="3879828"/>
            <a:chExt cx="4506981" cy="615553"/>
          </a:xfrm>
        </p:grpSpPr>
        <p:sp>
          <p:nvSpPr>
            <p:cNvPr id="100" name="Google Shape;100;p2"/>
            <p:cNvSpPr txBox="1"/>
            <p:nvPr/>
          </p:nvSpPr>
          <p:spPr>
            <a:xfrm>
              <a:off x="4613423" y="3879828"/>
              <a:ext cx="3845551"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2"/>
                  </a:solidFill>
                  <a:latin typeface="Arial"/>
                  <a:ea typeface="Arial"/>
                  <a:cs typeface="Arial"/>
                  <a:sym typeface="Arial"/>
                </a:rPr>
                <a:t>An </a:t>
              </a:r>
              <a:r>
                <a:rPr lang="en-US" sz="2000" b="1" i="0" u="none" strike="noStrike" cap="none">
                  <a:solidFill>
                    <a:schemeClr val="dk1"/>
                  </a:solidFill>
                  <a:latin typeface="Arial"/>
                  <a:ea typeface="Arial"/>
                  <a:cs typeface="Arial"/>
                  <a:sym typeface="Arial"/>
                </a:rPr>
                <a:t>absolute necessity </a:t>
              </a:r>
              <a:r>
                <a:rPr lang="en-US" sz="2000" b="0" i="0" u="none" strike="noStrike" cap="none">
                  <a:solidFill>
                    <a:schemeClr val="dk2"/>
                  </a:solidFill>
                  <a:latin typeface="Arial"/>
                  <a:ea typeface="Arial"/>
                  <a:cs typeface="Arial"/>
                  <a:sym typeface="Arial"/>
                </a:rPr>
                <a:t>prior to working on model creation</a:t>
              </a:r>
              <a:endParaRPr sz="1400" b="0" i="0" u="none" strike="noStrike" cap="none">
                <a:solidFill>
                  <a:srgbClr val="000000"/>
                </a:solidFill>
                <a:latin typeface="Arial"/>
                <a:ea typeface="Arial"/>
                <a:cs typeface="Arial"/>
                <a:sym typeface="Arial"/>
              </a:endParaRPr>
            </a:p>
          </p:txBody>
        </p:sp>
        <p:grpSp>
          <p:nvGrpSpPr>
            <p:cNvPr id="101" name="Google Shape;101;p2"/>
            <p:cNvGrpSpPr/>
            <p:nvPr/>
          </p:nvGrpSpPr>
          <p:grpSpPr>
            <a:xfrm>
              <a:off x="3951993" y="3879828"/>
              <a:ext cx="549711" cy="549711"/>
              <a:chOff x="3953154" y="2402331"/>
              <a:chExt cx="549711" cy="549711"/>
            </a:xfrm>
          </p:grpSpPr>
          <p:sp>
            <p:nvSpPr>
              <p:cNvPr id="102" name="Google Shape;102;p2"/>
              <p:cNvSpPr/>
              <p:nvPr/>
            </p:nvSpPr>
            <p:spPr>
              <a:xfrm>
                <a:off x="3953154" y="2402331"/>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103" name="Google Shape;103;p2"/>
              <p:cNvGrpSpPr/>
              <p:nvPr/>
            </p:nvGrpSpPr>
            <p:grpSpPr>
              <a:xfrm>
                <a:off x="4059207" y="2502371"/>
                <a:ext cx="337605" cy="349630"/>
                <a:chOff x="5686425" y="1493838"/>
                <a:chExt cx="579438" cy="600076"/>
              </a:xfrm>
            </p:grpSpPr>
            <p:sp>
              <p:nvSpPr>
                <p:cNvPr id="104" name="Google Shape;104;p2"/>
                <p:cNvSpPr/>
                <p:nvPr/>
              </p:nvSpPr>
              <p:spPr>
                <a:xfrm>
                  <a:off x="5686425" y="1558926"/>
                  <a:ext cx="469900" cy="534988"/>
                </a:xfrm>
                <a:custGeom>
                  <a:avLst/>
                  <a:gdLst/>
                  <a:ahLst/>
                  <a:cxnLst/>
                  <a:rect l="l" t="t" r="r" b="b"/>
                  <a:pathLst>
                    <a:path w="144" h="164" extrusionOk="0">
                      <a:moveTo>
                        <a:pt x="144" y="108"/>
                      </a:moveTo>
                      <a:cubicBezTo>
                        <a:pt x="144" y="156"/>
                        <a:pt x="144" y="156"/>
                        <a:pt x="144" y="156"/>
                      </a:cubicBezTo>
                      <a:cubicBezTo>
                        <a:pt x="144" y="160"/>
                        <a:pt x="140" y="164"/>
                        <a:pt x="136" y="164"/>
                      </a:cubicBezTo>
                      <a:cubicBezTo>
                        <a:pt x="8" y="164"/>
                        <a:pt x="8" y="164"/>
                        <a:pt x="8" y="164"/>
                      </a:cubicBezTo>
                      <a:cubicBezTo>
                        <a:pt x="4" y="164"/>
                        <a:pt x="0" y="160"/>
                        <a:pt x="0" y="156"/>
                      </a:cubicBezTo>
                      <a:cubicBezTo>
                        <a:pt x="0" y="8"/>
                        <a:pt x="0" y="8"/>
                        <a:pt x="0" y="8"/>
                      </a:cubicBezTo>
                      <a:cubicBezTo>
                        <a:pt x="0" y="4"/>
                        <a:pt x="4" y="0"/>
                        <a:pt x="8" y="0"/>
                      </a:cubicBezTo>
                      <a:cubicBezTo>
                        <a:pt x="24" y="0"/>
                        <a:pt x="24" y="0"/>
                        <a:pt x="24" y="0"/>
                      </a:cubicBez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5" name="Google Shape;105;p2"/>
                <p:cNvSpPr/>
                <p:nvPr/>
              </p:nvSpPr>
              <p:spPr>
                <a:xfrm>
                  <a:off x="6076950" y="1558926"/>
                  <a:ext cx="79375" cy="144463"/>
                </a:xfrm>
                <a:custGeom>
                  <a:avLst/>
                  <a:gdLst/>
                  <a:ahLst/>
                  <a:cxnLst/>
                  <a:rect l="l" t="t" r="r" b="b"/>
                  <a:pathLst>
                    <a:path w="24" h="44" extrusionOk="0">
                      <a:moveTo>
                        <a:pt x="0" y="0"/>
                      </a:moveTo>
                      <a:cubicBezTo>
                        <a:pt x="16" y="0"/>
                        <a:pt x="16" y="0"/>
                        <a:pt x="16" y="0"/>
                      </a:cubicBezTo>
                      <a:cubicBezTo>
                        <a:pt x="20" y="0"/>
                        <a:pt x="24" y="4"/>
                        <a:pt x="24" y="8"/>
                      </a:cubicBezTo>
                      <a:cubicBezTo>
                        <a:pt x="24" y="44"/>
                        <a:pt x="24" y="44"/>
                        <a:pt x="24" y="44"/>
                      </a:cubicBez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6" name="Google Shape;106;p2"/>
                <p:cNvSpPr/>
                <p:nvPr/>
              </p:nvSpPr>
              <p:spPr>
                <a:xfrm>
                  <a:off x="5738813" y="1611313"/>
                  <a:ext cx="365125" cy="431800"/>
                </a:xfrm>
                <a:custGeom>
                  <a:avLst/>
                  <a:gdLst/>
                  <a:ahLst/>
                  <a:cxnLst/>
                  <a:rect l="l" t="t" r="r" b="b"/>
                  <a:pathLst>
                    <a:path w="230" h="272" extrusionOk="0">
                      <a:moveTo>
                        <a:pt x="230" y="222"/>
                      </a:moveTo>
                      <a:lnTo>
                        <a:pt x="230" y="272"/>
                      </a:lnTo>
                      <a:lnTo>
                        <a:pt x="0" y="272"/>
                      </a:lnTo>
                      <a:lnTo>
                        <a:pt x="0" y="0"/>
                      </a:lnTo>
                      <a:lnTo>
                        <a:pt x="16" y="0"/>
                      </a:ln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7" name="Google Shape;107;p2"/>
                <p:cNvSpPr/>
                <p:nvPr/>
              </p:nvSpPr>
              <p:spPr>
                <a:xfrm>
                  <a:off x="6076950" y="1611313"/>
                  <a:ext cx="26988" cy="144463"/>
                </a:xfrm>
                <a:custGeom>
                  <a:avLst/>
                  <a:gdLst/>
                  <a:ahLst/>
                  <a:cxnLst/>
                  <a:rect l="l" t="t" r="r" b="b"/>
                  <a:pathLst>
                    <a:path w="17" h="91" extrusionOk="0">
                      <a:moveTo>
                        <a:pt x="0" y="0"/>
                      </a:moveTo>
                      <a:lnTo>
                        <a:pt x="17" y="0"/>
                      </a:lnTo>
                      <a:lnTo>
                        <a:pt x="17" y="91"/>
                      </a:ln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8" name="Google Shape;108;p2"/>
                <p:cNvSpPr/>
                <p:nvPr/>
              </p:nvSpPr>
              <p:spPr>
                <a:xfrm>
                  <a:off x="5789613" y="1493838"/>
                  <a:ext cx="261938" cy="130175"/>
                </a:xfrm>
                <a:custGeom>
                  <a:avLst/>
                  <a:gdLst/>
                  <a:ahLst/>
                  <a:cxnLst/>
                  <a:rect l="l" t="t" r="r" b="b"/>
                  <a:pathLst>
                    <a:path w="80" h="40" extrusionOk="0">
                      <a:moveTo>
                        <a:pt x="68" y="16"/>
                      </a:moveTo>
                      <a:cubicBezTo>
                        <a:pt x="56" y="16"/>
                        <a:pt x="56" y="16"/>
                        <a:pt x="56" y="16"/>
                      </a:cubicBezTo>
                      <a:cubicBezTo>
                        <a:pt x="56" y="7"/>
                        <a:pt x="49" y="0"/>
                        <a:pt x="40" y="0"/>
                      </a:cubicBezTo>
                      <a:cubicBezTo>
                        <a:pt x="31" y="0"/>
                        <a:pt x="24" y="7"/>
                        <a:pt x="24" y="16"/>
                      </a:cubicBezTo>
                      <a:cubicBezTo>
                        <a:pt x="12" y="16"/>
                        <a:pt x="12" y="16"/>
                        <a:pt x="12" y="16"/>
                      </a:cubicBezTo>
                      <a:cubicBezTo>
                        <a:pt x="5" y="16"/>
                        <a:pt x="0" y="21"/>
                        <a:pt x="0" y="28"/>
                      </a:cubicBezTo>
                      <a:cubicBezTo>
                        <a:pt x="0" y="40"/>
                        <a:pt x="0" y="40"/>
                        <a:pt x="0" y="40"/>
                      </a:cubicBezTo>
                      <a:cubicBezTo>
                        <a:pt x="80" y="40"/>
                        <a:pt x="80" y="40"/>
                        <a:pt x="80" y="40"/>
                      </a:cubicBezTo>
                      <a:cubicBezTo>
                        <a:pt x="80" y="28"/>
                        <a:pt x="80" y="28"/>
                        <a:pt x="80" y="28"/>
                      </a:cubicBezTo>
                      <a:cubicBezTo>
                        <a:pt x="80" y="21"/>
                        <a:pt x="75" y="16"/>
                        <a:pt x="68" y="16"/>
                      </a:cubicBezTo>
                      <a:close/>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cxnSp>
              <p:nvCxnSpPr>
                <p:cNvPr id="109" name="Google Shape;109;p2"/>
                <p:cNvCxnSpPr/>
                <p:nvPr/>
              </p:nvCxnSpPr>
              <p:spPr>
                <a:xfrm>
                  <a:off x="5921375" y="1533526"/>
                  <a:ext cx="0" cy="25400"/>
                </a:xfrm>
                <a:prstGeom prst="straightConnector1">
                  <a:avLst/>
                </a:prstGeom>
                <a:noFill/>
                <a:ln w="12700" cap="flat" cmpd="sng">
                  <a:solidFill>
                    <a:schemeClr val="lt2"/>
                  </a:solidFill>
                  <a:prstDash val="solid"/>
                  <a:miter lim="800000"/>
                  <a:headEnd type="none" w="sm" len="sm"/>
                  <a:tailEnd type="none" w="sm" len="sm"/>
                </a:ln>
              </p:spPr>
            </p:cxnSp>
            <p:sp>
              <p:nvSpPr>
                <p:cNvPr id="110" name="Google Shape;110;p2"/>
                <p:cNvSpPr/>
                <p:nvPr/>
              </p:nvSpPr>
              <p:spPr>
                <a:xfrm>
                  <a:off x="5983288" y="1697038"/>
                  <a:ext cx="282575" cy="284163"/>
                </a:xfrm>
                <a:custGeom>
                  <a:avLst/>
                  <a:gdLst/>
                  <a:ahLst/>
                  <a:cxnLst/>
                  <a:rect l="l" t="t" r="r" b="b"/>
                  <a:pathLst>
                    <a:path w="87" h="87" extrusionOk="0">
                      <a:moveTo>
                        <a:pt x="82" y="5"/>
                      </a:moveTo>
                      <a:cubicBezTo>
                        <a:pt x="87" y="9"/>
                        <a:pt x="87" y="13"/>
                        <a:pt x="87" y="15"/>
                      </a:cubicBezTo>
                      <a:cubicBezTo>
                        <a:pt x="25" y="77"/>
                        <a:pt x="25" y="77"/>
                        <a:pt x="25" y="77"/>
                      </a:cubicBezTo>
                      <a:cubicBezTo>
                        <a:pt x="15" y="87"/>
                        <a:pt x="1" y="86"/>
                        <a:pt x="1" y="86"/>
                      </a:cubicBezTo>
                      <a:cubicBezTo>
                        <a:pt x="1" y="86"/>
                        <a:pt x="0" y="72"/>
                        <a:pt x="10" y="62"/>
                      </a:cubicBezTo>
                      <a:cubicBezTo>
                        <a:pt x="72" y="0"/>
                        <a:pt x="72" y="0"/>
                        <a:pt x="72" y="0"/>
                      </a:cubicBezTo>
                      <a:cubicBezTo>
                        <a:pt x="74" y="0"/>
                        <a:pt x="78" y="1"/>
                        <a:pt x="82" y="5"/>
                      </a:cubicBezTo>
                      <a:close/>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cxnSp>
              <p:nvCxnSpPr>
                <p:cNvPr id="111" name="Google Shape;111;p2"/>
                <p:cNvCxnSpPr/>
                <p:nvPr/>
              </p:nvCxnSpPr>
              <p:spPr>
                <a:xfrm>
                  <a:off x="6188075" y="1722438"/>
                  <a:ext cx="49213" cy="52388"/>
                </a:xfrm>
                <a:prstGeom prst="straightConnector1">
                  <a:avLst/>
                </a:prstGeom>
                <a:noFill/>
                <a:ln w="12700" cap="flat" cmpd="sng">
                  <a:solidFill>
                    <a:schemeClr val="lt2"/>
                  </a:solidFill>
                  <a:prstDash val="solid"/>
                  <a:miter lim="800000"/>
                  <a:headEnd type="none" w="sm" len="sm"/>
                  <a:tailEnd type="none" w="sm" len="sm"/>
                </a:ln>
              </p:spPr>
            </p:cxnSp>
            <p:cxnSp>
              <p:nvCxnSpPr>
                <p:cNvPr id="112" name="Google Shape;112;p2"/>
                <p:cNvCxnSpPr/>
                <p:nvPr/>
              </p:nvCxnSpPr>
              <p:spPr>
                <a:xfrm>
                  <a:off x="6011863" y="1898651"/>
                  <a:ext cx="52388" cy="52388"/>
                </a:xfrm>
                <a:prstGeom prst="straightConnector1">
                  <a:avLst/>
                </a:prstGeom>
                <a:noFill/>
                <a:ln w="12700" cap="flat" cmpd="sng">
                  <a:solidFill>
                    <a:schemeClr val="lt2"/>
                  </a:solidFill>
                  <a:prstDash val="solid"/>
                  <a:miter lim="800000"/>
                  <a:headEnd type="none" w="sm" len="sm"/>
                  <a:tailEnd type="none" w="sm" len="sm"/>
                </a:ln>
              </p:spPr>
            </p:cxnSp>
            <p:cxnSp>
              <p:nvCxnSpPr>
                <p:cNvPr id="113" name="Google Shape;113;p2"/>
                <p:cNvCxnSpPr/>
                <p:nvPr/>
              </p:nvCxnSpPr>
              <p:spPr>
                <a:xfrm>
                  <a:off x="5921375" y="1690688"/>
                  <a:ext cx="117475" cy="0"/>
                </a:xfrm>
                <a:prstGeom prst="straightConnector1">
                  <a:avLst/>
                </a:prstGeom>
                <a:noFill/>
                <a:ln w="12700" cap="flat" cmpd="sng">
                  <a:solidFill>
                    <a:schemeClr val="lt2"/>
                  </a:solidFill>
                  <a:prstDash val="solid"/>
                  <a:round/>
                  <a:headEnd type="none" w="sm" len="sm"/>
                  <a:tailEnd type="none" w="sm" len="sm"/>
                </a:ln>
              </p:spPr>
            </p:cxnSp>
            <p:sp>
              <p:nvSpPr>
                <p:cNvPr id="114" name="Google Shape;114;p2"/>
                <p:cNvSpPr/>
                <p:nvPr/>
              </p:nvSpPr>
              <p:spPr>
                <a:xfrm>
                  <a:off x="5803900" y="1676401"/>
                  <a:ext cx="77788" cy="65088"/>
                </a:xfrm>
                <a:custGeom>
                  <a:avLst/>
                  <a:gdLst/>
                  <a:ahLst/>
                  <a:cxnLst/>
                  <a:rect l="l" t="t" r="r" b="b"/>
                  <a:pathLst>
                    <a:path w="49" h="41" extrusionOk="0">
                      <a:moveTo>
                        <a:pt x="49" y="0"/>
                      </a:moveTo>
                      <a:lnTo>
                        <a:pt x="16" y="41"/>
                      </a:lnTo>
                      <a:lnTo>
                        <a:pt x="0" y="17"/>
                      </a:ln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cxnSp>
              <p:nvCxnSpPr>
                <p:cNvPr id="115" name="Google Shape;115;p2"/>
                <p:cNvCxnSpPr/>
                <p:nvPr/>
              </p:nvCxnSpPr>
              <p:spPr>
                <a:xfrm>
                  <a:off x="5921375" y="1808163"/>
                  <a:ext cx="117475" cy="0"/>
                </a:xfrm>
                <a:prstGeom prst="straightConnector1">
                  <a:avLst/>
                </a:prstGeom>
                <a:noFill/>
                <a:ln w="12700" cap="flat" cmpd="sng">
                  <a:solidFill>
                    <a:schemeClr val="lt2"/>
                  </a:solidFill>
                  <a:prstDash val="solid"/>
                  <a:round/>
                  <a:headEnd type="none" w="sm" len="sm"/>
                  <a:tailEnd type="none" w="sm" len="sm"/>
                </a:ln>
              </p:spPr>
            </p:cxnSp>
            <p:cxnSp>
              <p:nvCxnSpPr>
                <p:cNvPr id="116" name="Google Shape;116;p2"/>
                <p:cNvCxnSpPr/>
                <p:nvPr/>
              </p:nvCxnSpPr>
              <p:spPr>
                <a:xfrm>
                  <a:off x="5921375" y="1741488"/>
                  <a:ext cx="90488" cy="0"/>
                </a:xfrm>
                <a:prstGeom prst="straightConnector1">
                  <a:avLst/>
                </a:prstGeom>
                <a:noFill/>
                <a:ln w="12700" cap="flat" cmpd="sng">
                  <a:solidFill>
                    <a:schemeClr val="lt2"/>
                  </a:solidFill>
                  <a:prstDash val="solid"/>
                  <a:round/>
                  <a:headEnd type="none" w="sm" len="sm"/>
                  <a:tailEnd type="none" w="sm" len="sm"/>
                </a:ln>
              </p:spPr>
            </p:cxnSp>
            <p:cxnSp>
              <p:nvCxnSpPr>
                <p:cNvPr id="117" name="Google Shape;117;p2"/>
                <p:cNvCxnSpPr/>
                <p:nvPr/>
              </p:nvCxnSpPr>
              <p:spPr>
                <a:xfrm>
                  <a:off x="5921375" y="1858963"/>
                  <a:ext cx="77788" cy="0"/>
                </a:xfrm>
                <a:prstGeom prst="straightConnector1">
                  <a:avLst/>
                </a:prstGeom>
                <a:noFill/>
                <a:ln w="12700" cap="flat" cmpd="sng">
                  <a:solidFill>
                    <a:schemeClr val="lt2"/>
                  </a:solidFill>
                  <a:prstDash val="solid"/>
                  <a:round/>
                  <a:headEnd type="none" w="sm" len="sm"/>
                  <a:tailEnd type="none" w="sm" len="sm"/>
                </a:ln>
              </p:spPr>
            </p:cxnSp>
            <p:sp>
              <p:nvSpPr>
                <p:cNvPr id="118" name="Google Shape;118;p2"/>
                <p:cNvSpPr/>
                <p:nvPr/>
              </p:nvSpPr>
              <p:spPr>
                <a:xfrm>
                  <a:off x="5803900" y="1793876"/>
                  <a:ext cx="77788" cy="65088"/>
                </a:xfrm>
                <a:custGeom>
                  <a:avLst/>
                  <a:gdLst/>
                  <a:ahLst/>
                  <a:cxnLst/>
                  <a:rect l="l" t="t" r="r" b="b"/>
                  <a:pathLst>
                    <a:path w="49" h="41" extrusionOk="0">
                      <a:moveTo>
                        <a:pt x="49" y="0"/>
                      </a:moveTo>
                      <a:lnTo>
                        <a:pt x="16" y="41"/>
                      </a:lnTo>
                      <a:lnTo>
                        <a:pt x="0" y="17"/>
                      </a:ln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19" name="Google Shape;119;p2"/>
                <p:cNvSpPr/>
                <p:nvPr/>
              </p:nvSpPr>
              <p:spPr>
                <a:xfrm>
                  <a:off x="5803900" y="1911351"/>
                  <a:ext cx="77788" cy="65088"/>
                </a:xfrm>
                <a:custGeom>
                  <a:avLst/>
                  <a:gdLst/>
                  <a:ahLst/>
                  <a:cxnLst/>
                  <a:rect l="l" t="t" r="r" b="b"/>
                  <a:pathLst>
                    <a:path w="49" h="41" extrusionOk="0">
                      <a:moveTo>
                        <a:pt x="49" y="0"/>
                      </a:moveTo>
                      <a:lnTo>
                        <a:pt x="16" y="41"/>
                      </a:lnTo>
                      <a:lnTo>
                        <a:pt x="0" y="17"/>
                      </a:ln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grpSp>
      <p:grpSp>
        <p:nvGrpSpPr>
          <p:cNvPr id="120" name="Google Shape;120;p2"/>
          <p:cNvGrpSpPr/>
          <p:nvPr/>
        </p:nvGrpSpPr>
        <p:grpSpPr>
          <a:xfrm>
            <a:off x="3953154" y="2342577"/>
            <a:ext cx="4505820" cy="1231106"/>
            <a:chOff x="3953154" y="2357965"/>
            <a:chExt cx="4505820" cy="1231106"/>
          </a:xfrm>
        </p:grpSpPr>
        <p:sp>
          <p:nvSpPr>
            <p:cNvPr id="121" name="Google Shape;121;p2"/>
            <p:cNvSpPr txBox="1"/>
            <p:nvPr/>
          </p:nvSpPr>
          <p:spPr>
            <a:xfrm>
              <a:off x="4613423" y="2357965"/>
              <a:ext cx="3845551"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2"/>
                  </a:solidFill>
                  <a:latin typeface="Arial"/>
                  <a:ea typeface="Arial"/>
                  <a:cs typeface="Arial"/>
                  <a:sym typeface="Arial"/>
                </a:rPr>
                <a:t>Looking at data </a:t>
              </a:r>
              <a:r>
                <a:rPr lang="en-US" sz="2000" b="1" i="0" u="none" strike="noStrike" cap="none">
                  <a:solidFill>
                    <a:schemeClr val="dk1"/>
                  </a:solidFill>
                  <a:latin typeface="Arial"/>
                  <a:ea typeface="Arial"/>
                  <a:cs typeface="Arial"/>
                  <a:sym typeface="Arial"/>
                </a:rPr>
                <a:t>without preconceived notions</a:t>
              </a:r>
              <a:r>
                <a:rPr lang="en-US" sz="2000" b="0" i="0" u="none" strike="noStrike" cap="none">
                  <a:solidFill>
                    <a:schemeClr val="dk2"/>
                  </a:solidFill>
                  <a:latin typeface="Arial"/>
                  <a:ea typeface="Arial"/>
                  <a:cs typeface="Arial"/>
                  <a:sym typeface="Arial"/>
                </a:rPr>
                <a:t>, trying to </a:t>
              </a:r>
              <a:r>
                <a:rPr lang="en-US" sz="2000" b="1" i="0" u="none" strike="noStrike" cap="none">
                  <a:solidFill>
                    <a:schemeClr val="dk1"/>
                  </a:solidFill>
                  <a:latin typeface="Arial"/>
                  <a:ea typeface="Arial"/>
                  <a:cs typeface="Arial"/>
                  <a:sym typeface="Arial"/>
                </a:rPr>
                <a:t>understand individual variables and their connections </a:t>
              </a:r>
              <a:r>
                <a:rPr lang="en-US" sz="2000" b="0" i="0" u="none" strike="noStrike" cap="none">
                  <a:solidFill>
                    <a:schemeClr val="dk2"/>
                  </a:solidFill>
                  <a:latin typeface="Arial"/>
                  <a:ea typeface="Arial"/>
                  <a:cs typeface="Arial"/>
                  <a:sym typeface="Arial"/>
                </a:rPr>
                <a:t>to others</a:t>
              </a:r>
              <a:endParaRPr sz="1400" b="0" i="0" u="none" strike="noStrike" cap="none">
                <a:solidFill>
                  <a:srgbClr val="000000"/>
                </a:solidFill>
                <a:latin typeface="Arial"/>
                <a:ea typeface="Arial"/>
                <a:cs typeface="Arial"/>
                <a:sym typeface="Arial"/>
              </a:endParaRPr>
            </a:p>
          </p:txBody>
        </p:sp>
        <p:grpSp>
          <p:nvGrpSpPr>
            <p:cNvPr id="122" name="Google Shape;122;p2"/>
            <p:cNvGrpSpPr/>
            <p:nvPr/>
          </p:nvGrpSpPr>
          <p:grpSpPr>
            <a:xfrm>
              <a:off x="3953154" y="2357965"/>
              <a:ext cx="549711" cy="549711"/>
              <a:chOff x="2325533" y="4023496"/>
              <a:chExt cx="549711" cy="549711"/>
            </a:xfrm>
          </p:grpSpPr>
          <p:sp>
            <p:nvSpPr>
              <p:cNvPr id="123" name="Google Shape;123;p2"/>
              <p:cNvSpPr/>
              <p:nvPr/>
            </p:nvSpPr>
            <p:spPr>
              <a:xfrm>
                <a:off x="2325533" y="4023496"/>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124" name="Google Shape;124;p2"/>
              <p:cNvGrpSpPr/>
              <p:nvPr/>
            </p:nvGrpSpPr>
            <p:grpSpPr>
              <a:xfrm>
                <a:off x="2442581" y="4181711"/>
                <a:ext cx="315614" cy="233280"/>
                <a:chOff x="506757" y="2830043"/>
                <a:chExt cx="401638" cy="296863"/>
              </a:xfrm>
            </p:grpSpPr>
            <p:cxnSp>
              <p:nvCxnSpPr>
                <p:cNvPr id="125" name="Google Shape;125;p2"/>
                <p:cNvCxnSpPr/>
                <p:nvPr/>
              </p:nvCxnSpPr>
              <p:spPr>
                <a:xfrm>
                  <a:off x="856007" y="2830043"/>
                  <a:ext cx="52388" cy="52388"/>
                </a:xfrm>
                <a:prstGeom prst="straightConnector1">
                  <a:avLst/>
                </a:prstGeom>
                <a:noFill/>
                <a:ln w="12700" cap="rnd" cmpd="sng">
                  <a:solidFill>
                    <a:schemeClr val="lt2"/>
                  </a:solidFill>
                  <a:prstDash val="solid"/>
                  <a:round/>
                  <a:headEnd type="none" w="sm" len="sm"/>
                  <a:tailEnd type="none" w="sm" len="sm"/>
                </a:ln>
              </p:spPr>
            </p:cxnSp>
            <p:cxnSp>
              <p:nvCxnSpPr>
                <p:cNvPr id="126" name="Google Shape;126;p2"/>
                <p:cNvCxnSpPr/>
                <p:nvPr/>
              </p:nvCxnSpPr>
              <p:spPr>
                <a:xfrm rot="10800000" flipH="1">
                  <a:off x="856007" y="2882430"/>
                  <a:ext cx="52388" cy="52388"/>
                </a:xfrm>
                <a:prstGeom prst="straightConnector1">
                  <a:avLst/>
                </a:prstGeom>
                <a:noFill/>
                <a:ln w="12700" cap="rnd" cmpd="sng">
                  <a:solidFill>
                    <a:schemeClr val="lt2"/>
                  </a:solidFill>
                  <a:prstDash val="solid"/>
                  <a:round/>
                  <a:headEnd type="none" w="sm" len="sm"/>
                  <a:tailEnd type="none" w="sm" len="sm"/>
                </a:ln>
              </p:spPr>
            </p:cxnSp>
            <p:cxnSp>
              <p:nvCxnSpPr>
                <p:cNvPr id="127" name="Google Shape;127;p2"/>
                <p:cNvCxnSpPr/>
                <p:nvPr/>
              </p:nvCxnSpPr>
              <p:spPr>
                <a:xfrm>
                  <a:off x="856007" y="3022130"/>
                  <a:ext cx="52388" cy="52388"/>
                </a:xfrm>
                <a:prstGeom prst="straightConnector1">
                  <a:avLst/>
                </a:prstGeom>
                <a:noFill/>
                <a:ln w="12700" cap="rnd" cmpd="sng">
                  <a:solidFill>
                    <a:schemeClr val="lt2"/>
                  </a:solidFill>
                  <a:prstDash val="solid"/>
                  <a:round/>
                  <a:headEnd type="none" w="sm" len="sm"/>
                  <a:tailEnd type="none" w="sm" len="sm"/>
                </a:ln>
              </p:spPr>
            </p:cxnSp>
            <p:cxnSp>
              <p:nvCxnSpPr>
                <p:cNvPr id="128" name="Google Shape;128;p2"/>
                <p:cNvCxnSpPr/>
                <p:nvPr/>
              </p:nvCxnSpPr>
              <p:spPr>
                <a:xfrm rot="10800000" flipH="1">
                  <a:off x="856007" y="3074518"/>
                  <a:ext cx="52388" cy="52388"/>
                </a:xfrm>
                <a:prstGeom prst="straightConnector1">
                  <a:avLst/>
                </a:prstGeom>
                <a:noFill/>
                <a:ln w="12700" cap="rnd" cmpd="sng">
                  <a:solidFill>
                    <a:schemeClr val="lt2"/>
                  </a:solidFill>
                  <a:prstDash val="solid"/>
                  <a:round/>
                  <a:headEnd type="none" w="sm" len="sm"/>
                  <a:tailEnd type="none" w="sm" len="sm"/>
                </a:ln>
              </p:spPr>
            </p:cxnSp>
            <p:sp>
              <p:nvSpPr>
                <p:cNvPr id="129" name="Google Shape;129;p2"/>
                <p:cNvSpPr/>
                <p:nvPr/>
              </p:nvSpPr>
              <p:spPr>
                <a:xfrm>
                  <a:off x="506757" y="2882430"/>
                  <a:ext cx="401638" cy="192088"/>
                </a:xfrm>
                <a:custGeom>
                  <a:avLst/>
                  <a:gdLst/>
                  <a:ahLst/>
                  <a:cxnLst/>
                  <a:rect l="l" t="t" r="r" b="b"/>
                  <a:pathLst>
                    <a:path w="92" h="44" extrusionOk="0">
                      <a:moveTo>
                        <a:pt x="92" y="44"/>
                      </a:moveTo>
                      <a:cubicBezTo>
                        <a:pt x="75" y="44"/>
                        <a:pt x="75" y="44"/>
                        <a:pt x="75" y="44"/>
                      </a:cubicBezTo>
                      <a:cubicBezTo>
                        <a:pt x="70" y="44"/>
                        <a:pt x="66" y="42"/>
                        <a:pt x="63" y="39"/>
                      </a:cubicBezTo>
                      <a:cubicBezTo>
                        <a:pt x="29" y="5"/>
                        <a:pt x="29" y="5"/>
                        <a:pt x="29" y="5"/>
                      </a:cubicBezTo>
                      <a:cubicBezTo>
                        <a:pt x="26" y="2"/>
                        <a:pt x="22" y="0"/>
                        <a:pt x="17" y="0"/>
                      </a:cubicBezTo>
                      <a:cubicBezTo>
                        <a:pt x="0" y="0"/>
                        <a:pt x="0" y="0"/>
                        <a:pt x="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30" name="Google Shape;130;p2"/>
                <p:cNvSpPr/>
                <p:nvPr/>
              </p:nvSpPr>
              <p:spPr>
                <a:xfrm>
                  <a:off x="506757" y="3004668"/>
                  <a:ext cx="174625" cy="69850"/>
                </a:xfrm>
                <a:custGeom>
                  <a:avLst/>
                  <a:gdLst/>
                  <a:ahLst/>
                  <a:cxnLst/>
                  <a:rect l="l" t="t" r="r" b="b"/>
                  <a:pathLst>
                    <a:path w="40" h="16" extrusionOk="0">
                      <a:moveTo>
                        <a:pt x="0" y="16"/>
                      </a:moveTo>
                      <a:cubicBezTo>
                        <a:pt x="17" y="16"/>
                        <a:pt x="17" y="16"/>
                        <a:pt x="17" y="16"/>
                      </a:cubicBezTo>
                      <a:cubicBezTo>
                        <a:pt x="22" y="16"/>
                        <a:pt x="26" y="14"/>
                        <a:pt x="29" y="11"/>
                      </a:cubicBezTo>
                      <a:cubicBezTo>
                        <a:pt x="40" y="0"/>
                        <a:pt x="40" y="0"/>
                        <a:pt x="4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31" name="Google Shape;131;p2"/>
                <p:cNvSpPr/>
                <p:nvPr/>
              </p:nvSpPr>
              <p:spPr>
                <a:xfrm>
                  <a:off x="733770" y="2882430"/>
                  <a:ext cx="174625" cy="69850"/>
                </a:xfrm>
                <a:custGeom>
                  <a:avLst/>
                  <a:gdLst/>
                  <a:ahLst/>
                  <a:cxnLst/>
                  <a:rect l="l" t="t" r="r" b="b"/>
                  <a:pathLst>
                    <a:path w="40" h="16" extrusionOk="0">
                      <a:moveTo>
                        <a:pt x="0" y="16"/>
                      </a:moveTo>
                      <a:cubicBezTo>
                        <a:pt x="11" y="5"/>
                        <a:pt x="11" y="5"/>
                        <a:pt x="11" y="5"/>
                      </a:cubicBezTo>
                      <a:cubicBezTo>
                        <a:pt x="14" y="2"/>
                        <a:pt x="18" y="0"/>
                        <a:pt x="23" y="0"/>
                      </a:cubicBezTo>
                      <a:cubicBezTo>
                        <a:pt x="40" y="0"/>
                        <a:pt x="40" y="0"/>
                        <a:pt x="4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37" name="Google Shape;137;p3"/>
          <p:cNvGrpSpPr/>
          <p:nvPr/>
        </p:nvGrpSpPr>
        <p:grpSpPr>
          <a:xfrm>
            <a:off x="5082625" y="1438275"/>
            <a:ext cx="3739264" cy="3213435"/>
            <a:chOff x="2708276" y="1603375"/>
            <a:chExt cx="812800" cy="698501"/>
          </a:xfrm>
        </p:grpSpPr>
        <p:sp>
          <p:nvSpPr>
            <p:cNvPr id="138" name="Google Shape;138;p3"/>
            <p:cNvSpPr/>
            <p:nvPr/>
          </p:nvSpPr>
          <p:spPr>
            <a:xfrm>
              <a:off x="2917826" y="1770063"/>
              <a:ext cx="100013" cy="203200"/>
            </a:xfrm>
            <a:prstGeom prst="rect">
              <a:avLst/>
            </a:pr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 name="Google Shape;139;p3"/>
            <p:cNvCxnSpPr/>
            <p:nvPr/>
          </p:nvCxnSpPr>
          <p:spPr>
            <a:xfrm rot="10800000">
              <a:off x="2965451" y="1706563"/>
              <a:ext cx="0" cy="63500"/>
            </a:xfrm>
            <a:prstGeom prst="straightConnector1">
              <a:avLst/>
            </a:prstGeom>
            <a:noFill/>
            <a:ln w="57150" cap="flat" cmpd="sng">
              <a:solidFill>
                <a:schemeClr val="lt2">
                  <a:alpha val="11372"/>
                </a:schemeClr>
              </a:solidFill>
              <a:prstDash val="solid"/>
              <a:miter lim="800000"/>
              <a:headEnd type="none" w="sm" len="sm"/>
              <a:tailEnd type="none" w="sm" len="sm"/>
            </a:ln>
          </p:spPr>
        </p:cxnSp>
        <p:cxnSp>
          <p:nvCxnSpPr>
            <p:cNvPr id="140" name="Google Shape;140;p3"/>
            <p:cNvCxnSpPr/>
            <p:nvPr/>
          </p:nvCxnSpPr>
          <p:spPr>
            <a:xfrm rot="10800000">
              <a:off x="2965451" y="1979613"/>
              <a:ext cx="0" cy="58738"/>
            </a:xfrm>
            <a:prstGeom prst="straightConnector1">
              <a:avLst/>
            </a:prstGeom>
            <a:noFill/>
            <a:ln w="57150" cap="flat" cmpd="sng">
              <a:solidFill>
                <a:schemeClr val="lt2">
                  <a:alpha val="11372"/>
                </a:schemeClr>
              </a:solidFill>
              <a:prstDash val="solid"/>
              <a:miter lim="800000"/>
              <a:headEnd type="none" w="sm" len="sm"/>
              <a:tailEnd type="none" w="sm" len="sm"/>
            </a:ln>
          </p:spPr>
        </p:cxnSp>
        <p:sp>
          <p:nvSpPr>
            <p:cNvPr id="141" name="Google Shape;141;p3"/>
            <p:cNvSpPr/>
            <p:nvPr/>
          </p:nvSpPr>
          <p:spPr>
            <a:xfrm>
              <a:off x="3143251" y="1857375"/>
              <a:ext cx="100013" cy="203200"/>
            </a:xfrm>
            <a:prstGeom prst="rect">
              <a:avLst/>
            </a:pr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2" name="Google Shape;142;p3"/>
            <p:cNvCxnSpPr/>
            <p:nvPr/>
          </p:nvCxnSpPr>
          <p:spPr>
            <a:xfrm rot="10800000">
              <a:off x="3195638" y="1793875"/>
              <a:ext cx="0" cy="60325"/>
            </a:xfrm>
            <a:prstGeom prst="straightConnector1">
              <a:avLst/>
            </a:prstGeom>
            <a:noFill/>
            <a:ln w="57150" cap="flat" cmpd="sng">
              <a:solidFill>
                <a:schemeClr val="lt2">
                  <a:alpha val="11372"/>
                </a:schemeClr>
              </a:solidFill>
              <a:prstDash val="solid"/>
              <a:miter lim="800000"/>
              <a:headEnd type="none" w="sm" len="sm"/>
              <a:tailEnd type="none" w="sm" len="sm"/>
            </a:ln>
          </p:spPr>
        </p:cxnSp>
        <p:cxnSp>
          <p:nvCxnSpPr>
            <p:cNvPr id="143" name="Google Shape;143;p3"/>
            <p:cNvCxnSpPr/>
            <p:nvPr/>
          </p:nvCxnSpPr>
          <p:spPr>
            <a:xfrm rot="10800000">
              <a:off x="3195638" y="2063750"/>
              <a:ext cx="0" cy="60325"/>
            </a:xfrm>
            <a:prstGeom prst="straightConnector1">
              <a:avLst/>
            </a:prstGeom>
            <a:noFill/>
            <a:ln w="57150" cap="flat" cmpd="sng">
              <a:solidFill>
                <a:schemeClr val="lt2">
                  <a:alpha val="11372"/>
                </a:schemeClr>
              </a:solidFill>
              <a:prstDash val="solid"/>
              <a:miter lim="800000"/>
              <a:headEnd type="none" w="sm" len="sm"/>
              <a:tailEnd type="none" w="sm" len="sm"/>
            </a:ln>
          </p:spPr>
        </p:cxnSp>
        <p:sp>
          <p:nvSpPr>
            <p:cNvPr id="144" name="Google Shape;144;p3"/>
            <p:cNvSpPr/>
            <p:nvPr/>
          </p:nvSpPr>
          <p:spPr>
            <a:xfrm>
              <a:off x="3371851" y="1700213"/>
              <a:ext cx="100013" cy="201613"/>
            </a:xfrm>
            <a:prstGeom prst="rect">
              <a:avLst/>
            </a:pr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 name="Google Shape;145;p3"/>
            <p:cNvCxnSpPr/>
            <p:nvPr/>
          </p:nvCxnSpPr>
          <p:spPr>
            <a:xfrm rot="10800000">
              <a:off x="3421063" y="1635125"/>
              <a:ext cx="0" cy="61913"/>
            </a:xfrm>
            <a:prstGeom prst="straightConnector1">
              <a:avLst/>
            </a:prstGeom>
            <a:noFill/>
            <a:ln w="57150" cap="flat" cmpd="sng">
              <a:solidFill>
                <a:schemeClr val="lt2">
                  <a:alpha val="11372"/>
                </a:schemeClr>
              </a:solidFill>
              <a:prstDash val="solid"/>
              <a:miter lim="800000"/>
              <a:headEnd type="none" w="sm" len="sm"/>
              <a:tailEnd type="none" w="sm" len="sm"/>
            </a:ln>
          </p:spPr>
        </p:cxnSp>
        <p:cxnSp>
          <p:nvCxnSpPr>
            <p:cNvPr id="146" name="Google Shape;146;p3"/>
            <p:cNvCxnSpPr/>
            <p:nvPr/>
          </p:nvCxnSpPr>
          <p:spPr>
            <a:xfrm rot="10800000">
              <a:off x="3421063" y="1905000"/>
              <a:ext cx="0" cy="61913"/>
            </a:xfrm>
            <a:prstGeom prst="straightConnector1">
              <a:avLst/>
            </a:prstGeom>
            <a:noFill/>
            <a:ln w="57150" cap="flat" cmpd="sng">
              <a:solidFill>
                <a:schemeClr val="lt2">
                  <a:alpha val="11372"/>
                </a:schemeClr>
              </a:solidFill>
              <a:prstDash val="solid"/>
              <a:miter lim="800000"/>
              <a:headEnd type="none" w="sm" len="sm"/>
              <a:tailEnd type="none" w="sm" len="sm"/>
            </a:ln>
          </p:spPr>
        </p:cxnSp>
        <p:sp>
          <p:nvSpPr>
            <p:cNvPr id="147" name="Google Shape;147;p3"/>
            <p:cNvSpPr/>
            <p:nvPr/>
          </p:nvSpPr>
          <p:spPr>
            <a:xfrm>
              <a:off x="2789238" y="1603375"/>
              <a:ext cx="731838" cy="617538"/>
            </a:xfrm>
            <a:custGeom>
              <a:avLst/>
              <a:gdLst/>
              <a:ahLst/>
              <a:cxnLst/>
              <a:rect l="l" t="t" r="r" b="b"/>
              <a:pathLst>
                <a:path w="461" h="389" extrusionOk="0">
                  <a:moveTo>
                    <a:pt x="461" y="389"/>
                  </a:moveTo>
                  <a:lnTo>
                    <a:pt x="0" y="389"/>
                  </a:lnTo>
                  <a:lnTo>
                    <a:pt x="0" y="0"/>
                  </a:lnTo>
                </a:path>
              </a:pathLst>
            </a:cu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8" name="Google Shape;148;p3"/>
            <p:cNvCxnSpPr/>
            <p:nvPr/>
          </p:nvCxnSpPr>
          <p:spPr>
            <a:xfrm>
              <a:off x="2708276" y="1766888"/>
              <a:ext cx="80963" cy="0"/>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49" name="Google Shape;149;p3"/>
            <p:cNvCxnSpPr/>
            <p:nvPr/>
          </p:nvCxnSpPr>
          <p:spPr>
            <a:xfrm>
              <a:off x="2708276" y="1951038"/>
              <a:ext cx="80963" cy="0"/>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0" name="Google Shape;150;p3"/>
            <p:cNvCxnSpPr/>
            <p:nvPr/>
          </p:nvCxnSpPr>
          <p:spPr>
            <a:xfrm>
              <a:off x="2708276" y="2136775"/>
              <a:ext cx="80963" cy="0"/>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1" name="Google Shape;151;p3"/>
            <p:cNvCxnSpPr/>
            <p:nvPr/>
          </p:nvCxnSpPr>
          <p:spPr>
            <a:xfrm rot="10800000">
              <a:off x="2874963"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2" name="Google Shape;152;p3"/>
            <p:cNvCxnSpPr/>
            <p:nvPr/>
          </p:nvCxnSpPr>
          <p:spPr>
            <a:xfrm rot="10800000">
              <a:off x="3052763"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3" name="Google Shape;153;p3"/>
            <p:cNvCxnSpPr/>
            <p:nvPr/>
          </p:nvCxnSpPr>
          <p:spPr>
            <a:xfrm rot="10800000">
              <a:off x="3227388"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4" name="Google Shape;154;p3"/>
            <p:cNvCxnSpPr/>
            <p:nvPr/>
          </p:nvCxnSpPr>
          <p:spPr>
            <a:xfrm rot="10800000">
              <a:off x="3405188"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grpSp>
      <p:sp>
        <p:nvSpPr>
          <p:cNvPr id="155" name="Google Shape;155;p3"/>
          <p:cNvSpPr txBox="1"/>
          <p:nvPr/>
        </p:nvSpPr>
        <p:spPr>
          <a:xfrm>
            <a:off x="4870775" y="1961754"/>
            <a:ext cx="3741432"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b="1" i="0" u="none" strike="noStrike" cap="none">
                <a:solidFill>
                  <a:schemeClr val="dk1"/>
                </a:solidFill>
                <a:latin typeface="Arial"/>
                <a:ea typeface="Arial"/>
                <a:cs typeface="Arial"/>
                <a:sym typeface="Arial"/>
              </a:rPr>
              <a:t>2. Graphical EDA</a:t>
            </a:r>
            <a:endParaRPr sz="1400" b="0" i="0" u="none" strike="noStrike" cap="none">
              <a:solidFill>
                <a:srgbClr val="000000"/>
              </a:solidFill>
              <a:latin typeface="Arial"/>
              <a:ea typeface="Arial"/>
              <a:cs typeface="Arial"/>
              <a:sym typeface="Arial"/>
            </a:endParaRPr>
          </a:p>
        </p:txBody>
      </p:sp>
      <p:sp>
        <p:nvSpPr>
          <p:cNvPr id="156" name="Google Shape;156;p3"/>
          <p:cNvSpPr txBox="1"/>
          <p:nvPr/>
        </p:nvSpPr>
        <p:spPr>
          <a:xfrm>
            <a:off x="433508" y="1961754"/>
            <a:ext cx="3815130"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4000"/>
              <a:buFont typeface="Quattrocento Sans"/>
              <a:buNone/>
            </a:pPr>
            <a:r>
              <a:rPr lang="en-US" sz="4000" b="1" i="0" u="none" strike="noStrike" cap="none">
                <a:solidFill>
                  <a:schemeClr val="lt1"/>
                </a:solidFill>
                <a:latin typeface="Arial"/>
                <a:ea typeface="Arial"/>
                <a:cs typeface="Arial"/>
                <a:sym typeface="Arial"/>
              </a:rPr>
              <a:t>1. Non-graphical EDA</a:t>
            </a:r>
            <a:endParaRPr sz="4000" b="1" i="0" u="none" strike="noStrike" cap="none">
              <a:solidFill>
                <a:schemeClr val="lt1"/>
              </a:solidFill>
              <a:latin typeface="Arial"/>
              <a:ea typeface="Arial"/>
              <a:cs typeface="Arial"/>
              <a:sym typeface="Arial"/>
            </a:endParaRPr>
          </a:p>
        </p:txBody>
      </p:sp>
      <p:sp>
        <p:nvSpPr>
          <p:cNvPr id="157" name="Google Shape;157;p3"/>
          <p:cNvSpPr/>
          <p:nvPr/>
        </p:nvSpPr>
        <p:spPr>
          <a:xfrm flipH="1">
            <a:off x="4415839" y="298450"/>
            <a:ext cx="4897496" cy="4546599"/>
          </a:xfrm>
          <a:prstGeom prst="roundRect">
            <a:avLst>
              <a:gd name="adj" fmla="val 3357"/>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051C2C"/>
              </a:solidFill>
              <a:latin typeface="Arial"/>
              <a:ea typeface="Arial"/>
              <a:cs typeface="Arial"/>
              <a:sym typeface="Arial"/>
            </a:endParaRPr>
          </a:p>
        </p:txBody>
      </p:sp>
      <p:sp>
        <p:nvSpPr>
          <p:cNvPr id="158" name="Google Shape;158;p3"/>
          <p:cNvSpPr txBox="1"/>
          <p:nvPr/>
        </p:nvSpPr>
        <p:spPr>
          <a:xfrm>
            <a:off x="531793" y="1778161"/>
            <a:ext cx="1133937" cy="332399"/>
          </a:xfrm>
          <a:prstGeom prst="rect">
            <a:avLst/>
          </a:prstGeom>
          <a:solidFill>
            <a:schemeClr val="lt2">
              <a:alpha val="9411"/>
            </a:schemeClr>
          </a:solid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E1B3C"/>
              </a:solidFill>
              <a:latin typeface="Arial"/>
              <a:ea typeface="Arial"/>
              <a:cs typeface="Arial"/>
              <a:sym typeface="Arial"/>
            </a:endParaRPr>
          </a:p>
        </p:txBody>
      </p:sp>
      <p:sp>
        <p:nvSpPr>
          <p:cNvPr id="159" name="Google Shape;159;p3"/>
          <p:cNvSpPr txBox="1"/>
          <p:nvPr/>
        </p:nvSpPr>
        <p:spPr>
          <a:xfrm>
            <a:off x="531793" y="219065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0" name="Google Shape;160;p3"/>
          <p:cNvSpPr txBox="1"/>
          <p:nvPr/>
        </p:nvSpPr>
        <p:spPr>
          <a:xfrm>
            <a:off x="531793" y="2830350"/>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1" name="Google Shape;161;p3"/>
          <p:cNvSpPr txBox="1"/>
          <p:nvPr/>
        </p:nvSpPr>
        <p:spPr>
          <a:xfrm>
            <a:off x="531793" y="3470043"/>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2" name="Google Shape;162;p3"/>
          <p:cNvSpPr txBox="1"/>
          <p:nvPr/>
        </p:nvSpPr>
        <p:spPr>
          <a:xfrm>
            <a:off x="531793" y="410973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3" name="Google Shape;163;p3"/>
          <p:cNvSpPr txBox="1"/>
          <p:nvPr/>
        </p:nvSpPr>
        <p:spPr>
          <a:xfrm>
            <a:off x="1741917" y="1778161"/>
            <a:ext cx="1133937" cy="332399"/>
          </a:xfrm>
          <a:prstGeom prst="rect">
            <a:avLst/>
          </a:prstGeom>
          <a:solidFill>
            <a:schemeClr val="lt2">
              <a:alpha val="9411"/>
            </a:schemeClr>
          </a:solid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E1B3C"/>
              </a:solidFill>
              <a:latin typeface="Arial"/>
              <a:ea typeface="Arial"/>
              <a:cs typeface="Arial"/>
              <a:sym typeface="Arial"/>
            </a:endParaRPr>
          </a:p>
        </p:txBody>
      </p:sp>
      <p:sp>
        <p:nvSpPr>
          <p:cNvPr id="164" name="Google Shape;164;p3"/>
          <p:cNvSpPr txBox="1"/>
          <p:nvPr/>
        </p:nvSpPr>
        <p:spPr>
          <a:xfrm>
            <a:off x="1741918" y="219065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5" name="Google Shape;165;p3"/>
          <p:cNvSpPr txBox="1"/>
          <p:nvPr/>
        </p:nvSpPr>
        <p:spPr>
          <a:xfrm>
            <a:off x="1741918" y="2830350"/>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6" name="Google Shape;166;p3"/>
          <p:cNvSpPr txBox="1"/>
          <p:nvPr/>
        </p:nvSpPr>
        <p:spPr>
          <a:xfrm>
            <a:off x="1741918" y="3470043"/>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7" name="Google Shape;167;p3"/>
          <p:cNvSpPr txBox="1"/>
          <p:nvPr/>
        </p:nvSpPr>
        <p:spPr>
          <a:xfrm>
            <a:off x="1741918" y="410973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8" name="Google Shape;168;p3"/>
          <p:cNvSpPr txBox="1"/>
          <p:nvPr/>
        </p:nvSpPr>
        <p:spPr>
          <a:xfrm>
            <a:off x="2952042" y="1778161"/>
            <a:ext cx="1133937" cy="332399"/>
          </a:xfrm>
          <a:prstGeom prst="rect">
            <a:avLst/>
          </a:prstGeom>
          <a:solidFill>
            <a:schemeClr val="lt2">
              <a:alpha val="9411"/>
            </a:schemeClr>
          </a:solid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E1B3C"/>
              </a:solidFill>
              <a:latin typeface="Arial"/>
              <a:ea typeface="Arial"/>
              <a:cs typeface="Arial"/>
              <a:sym typeface="Arial"/>
            </a:endParaRPr>
          </a:p>
        </p:txBody>
      </p:sp>
      <p:sp>
        <p:nvSpPr>
          <p:cNvPr id="169" name="Google Shape;169;p3"/>
          <p:cNvSpPr txBox="1"/>
          <p:nvPr/>
        </p:nvSpPr>
        <p:spPr>
          <a:xfrm>
            <a:off x="2952042" y="219065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70" name="Google Shape;170;p3"/>
          <p:cNvSpPr txBox="1"/>
          <p:nvPr/>
        </p:nvSpPr>
        <p:spPr>
          <a:xfrm>
            <a:off x="2952042" y="2830350"/>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71" name="Google Shape;171;p3"/>
          <p:cNvSpPr txBox="1"/>
          <p:nvPr/>
        </p:nvSpPr>
        <p:spPr>
          <a:xfrm>
            <a:off x="2952042" y="3470043"/>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72" name="Google Shape;172;p3"/>
          <p:cNvSpPr txBox="1"/>
          <p:nvPr/>
        </p:nvSpPr>
        <p:spPr>
          <a:xfrm>
            <a:off x="2952042" y="410973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2" name="TextBox 1">
            <a:extLst>
              <a:ext uri="{FF2B5EF4-FFF2-40B4-BE49-F238E27FC236}">
                <a16:creationId xmlns:a16="http://schemas.microsoft.com/office/drawing/2014/main" id="{7C201EFD-2CAB-6E44-3916-2BE676494E9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xfrm>
            <a:off x="452387" y="34946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sz="2400">
                <a:latin typeface="Arial"/>
                <a:ea typeface="Arial"/>
                <a:cs typeface="Arial"/>
                <a:sym typeface="Arial"/>
              </a:rPr>
              <a:t>1. N</a:t>
            </a:r>
            <a:r>
              <a:rPr lang="en-US">
                <a:latin typeface="Arial"/>
                <a:ea typeface="Arial"/>
                <a:cs typeface="Arial"/>
                <a:sym typeface="Arial"/>
              </a:rPr>
              <a:t>on-graphical EDA</a:t>
            </a:r>
            <a:endParaRPr sz="2400">
              <a:latin typeface="Arial"/>
              <a:ea typeface="Arial"/>
              <a:cs typeface="Arial"/>
              <a:sym typeface="Arial"/>
            </a:endParaRPr>
          </a:p>
        </p:txBody>
      </p:sp>
      <p:sp>
        <p:nvSpPr>
          <p:cNvPr id="178" name="Google Shape;178;p4"/>
          <p:cNvSpPr txBox="1"/>
          <p:nvPr/>
        </p:nvSpPr>
        <p:spPr>
          <a:xfrm>
            <a:off x="452387" y="1477963"/>
            <a:ext cx="1042287" cy="18573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Quattrocento Sans"/>
              <a:buChar char="​"/>
            </a:pPr>
            <a:r>
              <a:rPr lang="en-US" sz="2000" b="1" i="0" u="none" strike="noStrike" cap="none">
                <a:solidFill>
                  <a:schemeClr val="dk2"/>
                </a:solidFill>
                <a:latin typeface="Arial"/>
                <a:ea typeface="Arial"/>
                <a:cs typeface="Arial"/>
                <a:sym typeface="Arial"/>
              </a:rPr>
              <a:t>Block</a:t>
            </a:r>
            <a:endParaRPr sz="1400" b="0" i="0" u="none" strike="noStrike" cap="none">
              <a:solidFill>
                <a:srgbClr val="000000"/>
              </a:solidFill>
              <a:latin typeface="Arial"/>
              <a:ea typeface="Arial"/>
              <a:cs typeface="Arial"/>
              <a:sym typeface="Arial"/>
            </a:endParaRPr>
          </a:p>
        </p:txBody>
      </p:sp>
      <p:cxnSp>
        <p:nvCxnSpPr>
          <p:cNvPr id="179" name="Google Shape;179;p4"/>
          <p:cNvCxnSpPr/>
          <p:nvPr/>
        </p:nvCxnSpPr>
        <p:spPr>
          <a:xfrm>
            <a:off x="452386" y="1692275"/>
            <a:ext cx="8210351" cy="0"/>
          </a:xfrm>
          <a:prstGeom prst="straightConnector1">
            <a:avLst/>
          </a:prstGeom>
          <a:noFill/>
          <a:ln w="12700" cap="flat" cmpd="sng">
            <a:solidFill>
              <a:schemeClr val="dk2"/>
            </a:solidFill>
            <a:prstDash val="solid"/>
            <a:miter lim="800000"/>
            <a:headEnd type="none" w="sm" len="sm"/>
            <a:tailEnd type="none" w="sm" len="sm"/>
          </a:ln>
        </p:spPr>
      </p:cxnSp>
      <p:sp>
        <p:nvSpPr>
          <p:cNvPr id="180" name="Google Shape;180;p4"/>
          <p:cNvSpPr txBox="1"/>
          <p:nvPr/>
        </p:nvSpPr>
        <p:spPr>
          <a:xfrm>
            <a:off x="2273542" y="1449412"/>
            <a:ext cx="3127133" cy="214289"/>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Quattrocento Sans"/>
              <a:buChar char="​"/>
            </a:pPr>
            <a:r>
              <a:rPr lang="en-US" sz="2000" b="1" i="0" u="none" strike="noStrike" cap="none">
                <a:solidFill>
                  <a:schemeClr val="dk2"/>
                </a:solidFill>
                <a:latin typeface="Arial"/>
                <a:ea typeface="Arial"/>
                <a:cs typeface="Arial"/>
                <a:sym typeface="Arial"/>
              </a:rPr>
              <a:t>Univariate</a:t>
            </a:r>
            <a:endParaRPr sz="1400" b="0" i="0" u="none" strike="noStrike" cap="none">
              <a:solidFill>
                <a:srgbClr val="000000"/>
              </a:solidFill>
              <a:latin typeface="Arial"/>
              <a:ea typeface="Arial"/>
              <a:cs typeface="Arial"/>
              <a:sym typeface="Arial"/>
            </a:endParaRPr>
          </a:p>
        </p:txBody>
      </p:sp>
      <p:sp>
        <p:nvSpPr>
          <p:cNvPr id="181" name="Google Shape;181;p4"/>
          <p:cNvSpPr txBox="1"/>
          <p:nvPr/>
        </p:nvSpPr>
        <p:spPr>
          <a:xfrm>
            <a:off x="5535606" y="1449413"/>
            <a:ext cx="3127132" cy="21428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Quattrocento Sans"/>
              <a:buChar char="​"/>
            </a:pPr>
            <a:r>
              <a:rPr lang="en-US" sz="2000" b="1" i="0" u="none" strike="noStrike" cap="none">
                <a:solidFill>
                  <a:schemeClr val="dk2"/>
                </a:solidFill>
                <a:latin typeface="Arial"/>
                <a:ea typeface="Arial"/>
                <a:cs typeface="Arial"/>
                <a:sym typeface="Arial"/>
              </a:rPr>
              <a:t>Multivariate</a:t>
            </a:r>
            <a:endParaRPr sz="1400" b="0" i="0" u="none" strike="noStrike" cap="none">
              <a:solidFill>
                <a:srgbClr val="000000"/>
              </a:solidFill>
              <a:latin typeface="Arial"/>
              <a:ea typeface="Arial"/>
              <a:cs typeface="Arial"/>
              <a:sym typeface="Arial"/>
            </a:endParaRPr>
          </a:p>
        </p:txBody>
      </p:sp>
      <p:cxnSp>
        <p:nvCxnSpPr>
          <p:cNvPr id="182" name="Google Shape;182;p4"/>
          <p:cNvCxnSpPr/>
          <p:nvPr/>
        </p:nvCxnSpPr>
        <p:spPr>
          <a:xfrm>
            <a:off x="452386" y="2940050"/>
            <a:ext cx="8210351" cy="0"/>
          </a:xfrm>
          <a:prstGeom prst="straightConnector1">
            <a:avLst/>
          </a:prstGeom>
          <a:noFill/>
          <a:ln w="12700" cap="flat" cmpd="sng">
            <a:solidFill>
              <a:srgbClr val="A5A5A5"/>
            </a:solidFill>
            <a:prstDash val="solid"/>
            <a:miter lim="800000"/>
            <a:headEnd type="none" w="sm" len="sm"/>
            <a:tailEnd type="none" w="sm" len="sm"/>
          </a:ln>
        </p:spPr>
      </p:cxnSp>
      <p:sp>
        <p:nvSpPr>
          <p:cNvPr id="183" name="Google Shape;183;p4"/>
          <p:cNvSpPr/>
          <p:nvPr/>
        </p:nvSpPr>
        <p:spPr>
          <a:xfrm>
            <a:off x="452386" y="1761702"/>
            <a:ext cx="1700264" cy="1099333"/>
          </a:xfrm>
          <a:prstGeom prst="rect">
            <a:avLst/>
          </a:prstGeom>
          <a:solidFill>
            <a:srgbClr val="FEDB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4"/>
          <p:cNvSpPr txBox="1"/>
          <p:nvPr/>
        </p:nvSpPr>
        <p:spPr>
          <a:xfrm>
            <a:off x="2273542" y="1809327"/>
            <a:ext cx="3127133" cy="214289"/>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Involves 1 variable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Categorical and quantitative data</a:t>
            </a:r>
            <a:endParaRPr sz="1400" b="0" i="0" u="none" strike="noStrike" cap="none">
              <a:solidFill>
                <a:srgbClr val="000000"/>
              </a:solidFill>
              <a:latin typeface="Arial"/>
              <a:ea typeface="Arial"/>
              <a:cs typeface="Arial"/>
              <a:sym typeface="Arial"/>
            </a:endParaRPr>
          </a:p>
        </p:txBody>
      </p:sp>
      <p:sp>
        <p:nvSpPr>
          <p:cNvPr id="185" name="Google Shape;185;p4"/>
          <p:cNvSpPr txBox="1"/>
          <p:nvPr/>
        </p:nvSpPr>
        <p:spPr>
          <a:xfrm>
            <a:off x="5535606" y="1809327"/>
            <a:ext cx="3127132" cy="214288"/>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Involves 2+ variables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Categorical and quantitative data</a:t>
            </a:r>
            <a:endParaRPr sz="1400" b="0" i="0" u="none" strike="noStrike" cap="none">
              <a:solidFill>
                <a:srgbClr val="000000"/>
              </a:solidFill>
              <a:latin typeface="Arial"/>
              <a:ea typeface="Arial"/>
              <a:cs typeface="Arial"/>
              <a:sym typeface="Arial"/>
            </a:endParaRPr>
          </a:p>
        </p:txBody>
      </p:sp>
      <p:sp>
        <p:nvSpPr>
          <p:cNvPr id="186" name="Google Shape;186;p4"/>
          <p:cNvSpPr txBox="1"/>
          <p:nvPr/>
        </p:nvSpPr>
        <p:spPr>
          <a:xfrm>
            <a:off x="452387" y="1809327"/>
            <a:ext cx="1700263" cy="235744"/>
          </a:xfrm>
          <a:prstGeom prst="rect">
            <a:avLst/>
          </a:prstGeom>
          <a:noFill/>
          <a:ln>
            <a:noFill/>
          </a:ln>
        </p:spPr>
        <p:txBody>
          <a:bodyPr spcFirstLastPara="1" wrap="square" lIns="0" tIns="0" rIns="0" bIns="0" anchor="t" anchorCtr="0">
            <a:noAutofit/>
          </a:bodyPr>
          <a:lstStyle/>
          <a:p>
            <a:pPr marL="91440" marR="0" lvl="0" indent="-91440" algn="l" rtl="0">
              <a:lnSpc>
                <a:spcPct val="100000"/>
              </a:lnSpc>
              <a:spcBef>
                <a:spcPts val="0"/>
              </a:spcBef>
              <a:spcAft>
                <a:spcPts val="0"/>
              </a:spcAft>
              <a:buClr>
                <a:schemeClr val="dk1"/>
              </a:buClr>
              <a:buSzPts val="1800"/>
              <a:buFont typeface="Quattrocento Sans"/>
              <a:buChar char="​"/>
            </a:pPr>
            <a:r>
              <a:rPr lang="en-US" sz="1800" b="1" i="0" u="none" strike="noStrike" cap="none">
                <a:solidFill>
                  <a:schemeClr val="accent3"/>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p:txBody>
      </p:sp>
      <p:grpSp>
        <p:nvGrpSpPr>
          <p:cNvPr id="187" name="Google Shape;187;p4"/>
          <p:cNvGrpSpPr/>
          <p:nvPr/>
        </p:nvGrpSpPr>
        <p:grpSpPr>
          <a:xfrm>
            <a:off x="1524861" y="2095284"/>
            <a:ext cx="528691" cy="703210"/>
            <a:chOff x="11345863" y="1803400"/>
            <a:chExt cx="490538" cy="652463"/>
          </a:xfrm>
        </p:grpSpPr>
        <p:cxnSp>
          <p:nvCxnSpPr>
            <p:cNvPr id="188" name="Google Shape;188;p4"/>
            <p:cNvCxnSpPr/>
            <p:nvPr/>
          </p:nvCxnSpPr>
          <p:spPr>
            <a:xfrm>
              <a:off x="11461750" y="2127250"/>
              <a:ext cx="260350" cy="0"/>
            </a:xfrm>
            <a:prstGeom prst="straightConnector1">
              <a:avLst/>
            </a:prstGeom>
            <a:noFill/>
            <a:ln w="12700" cap="rnd" cmpd="sng">
              <a:solidFill>
                <a:srgbClr val="FEB891"/>
              </a:solidFill>
              <a:prstDash val="solid"/>
              <a:miter lim="800000"/>
              <a:headEnd type="none" w="sm" len="sm"/>
              <a:tailEnd type="none" w="sm" len="sm"/>
            </a:ln>
          </p:spPr>
        </p:cxnSp>
        <p:cxnSp>
          <p:nvCxnSpPr>
            <p:cNvPr id="189" name="Google Shape;189;p4"/>
            <p:cNvCxnSpPr/>
            <p:nvPr/>
          </p:nvCxnSpPr>
          <p:spPr>
            <a:xfrm>
              <a:off x="11461750" y="2220913"/>
              <a:ext cx="260350" cy="0"/>
            </a:xfrm>
            <a:prstGeom prst="straightConnector1">
              <a:avLst/>
            </a:prstGeom>
            <a:noFill/>
            <a:ln w="12700" cap="rnd" cmpd="sng">
              <a:solidFill>
                <a:srgbClr val="FEB891"/>
              </a:solidFill>
              <a:prstDash val="solid"/>
              <a:miter lim="800000"/>
              <a:headEnd type="none" w="sm" len="sm"/>
              <a:tailEnd type="none" w="sm" len="sm"/>
            </a:ln>
          </p:spPr>
        </p:cxnSp>
        <p:cxnSp>
          <p:nvCxnSpPr>
            <p:cNvPr id="190" name="Google Shape;190;p4"/>
            <p:cNvCxnSpPr/>
            <p:nvPr/>
          </p:nvCxnSpPr>
          <p:spPr>
            <a:xfrm>
              <a:off x="11461750" y="2317750"/>
              <a:ext cx="260350" cy="0"/>
            </a:xfrm>
            <a:prstGeom prst="straightConnector1">
              <a:avLst/>
            </a:prstGeom>
            <a:noFill/>
            <a:ln w="12700" cap="rnd" cmpd="sng">
              <a:solidFill>
                <a:srgbClr val="FEB891"/>
              </a:solidFill>
              <a:prstDash val="solid"/>
              <a:miter lim="800000"/>
              <a:headEnd type="none" w="sm" len="sm"/>
              <a:tailEnd type="none" w="sm" len="sm"/>
            </a:ln>
          </p:spPr>
        </p:cxnSp>
        <p:sp>
          <p:nvSpPr>
            <p:cNvPr id="191" name="Google Shape;191;p4"/>
            <p:cNvSpPr/>
            <p:nvPr/>
          </p:nvSpPr>
          <p:spPr>
            <a:xfrm>
              <a:off x="11345863" y="1803400"/>
              <a:ext cx="490538" cy="652463"/>
            </a:xfrm>
            <a:custGeom>
              <a:avLst/>
              <a:gdLst/>
              <a:ahLst/>
              <a:cxnLst/>
              <a:rect l="l" t="t" r="r" b="b"/>
              <a:pathLst>
                <a:path w="177" h="236" extrusionOk="0">
                  <a:moveTo>
                    <a:pt x="161" y="0"/>
                  </a:moveTo>
                  <a:cubicBezTo>
                    <a:pt x="46" y="0"/>
                    <a:pt x="46" y="0"/>
                    <a:pt x="46" y="0"/>
                  </a:cubicBezTo>
                  <a:cubicBezTo>
                    <a:pt x="0" y="40"/>
                    <a:pt x="0" y="40"/>
                    <a:pt x="0" y="40"/>
                  </a:cubicBezTo>
                  <a:cubicBezTo>
                    <a:pt x="0" y="220"/>
                    <a:pt x="0" y="220"/>
                    <a:pt x="0" y="220"/>
                  </a:cubicBezTo>
                  <a:cubicBezTo>
                    <a:pt x="0" y="229"/>
                    <a:pt x="8" y="236"/>
                    <a:pt x="17" y="236"/>
                  </a:cubicBezTo>
                  <a:cubicBezTo>
                    <a:pt x="161" y="236"/>
                    <a:pt x="161" y="236"/>
                    <a:pt x="161" y="236"/>
                  </a:cubicBezTo>
                  <a:cubicBezTo>
                    <a:pt x="170" y="236"/>
                    <a:pt x="177" y="229"/>
                    <a:pt x="177" y="220"/>
                  </a:cubicBezTo>
                  <a:cubicBezTo>
                    <a:pt x="177" y="16"/>
                    <a:pt x="177" y="16"/>
                    <a:pt x="177" y="16"/>
                  </a:cubicBezTo>
                  <a:cubicBezTo>
                    <a:pt x="177" y="7"/>
                    <a:pt x="170" y="0"/>
                    <a:pt x="161" y="0"/>
                  </a:cubicBezTo>
                  <a:close/>
                </a:path>
              </a:pathLst>
            </a:custGeom>
            <a:noFill/>
            <a:ln w="12700" cap="flat" cmpd="sng">
              <a:solidFill>
                <a:srgbClr val="FEB89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
            <p:cNvSpPr/>
            <p:nvPr/>
          </p:nvSpPr>
          <p:spPr>
            <a:xfrm>
              <a:off x="11428413" y="1811338"/>
              <a:ext cx="85725" cy="141288"/>
            </a:xfrm>
            <a:custGeom>
              <a:avLst/>
              <a:gdLst/>
              <a:ahLst/>
              <a:cxnLst/>
              <a:rect l="l" t="t" r="r" b="b"/>
              <a:pathLst>
                <a:path w="54" h="89" extrusionOk="0">
                  <a:moveTo>
                    <a:pt x="54" y="0"/>
                  </a:moveTo>
                  <a:lnTo>
                    <a:pt x="54" y="89"/>
                  </a:lnTo>
                  <a:lnTo>
                    <a:pt x="0" y="89"/>
                  </a:lnTo>
                </a:path>
              </a:pathLst>
            </a:custGeom>
            <a:noFill/>
            <a:ln w="12700" cap="flat" cmpd="sng">
              <a:solidFill>
                <a:srgbClr val="FEB89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4"/>
          <p:cNvSpPr/>
          <p:nvPr/>
        </p:nvSpPr>
        <p:spPr>
          <a:xfrm>
            <a:off x="452386" y="3019066"/>
            <a:ext cx="1700264" cy="1774965"/>
          </a:xfrm>
          <a:prstGeom prst="rect">
            <a:avLst/>
          </a:prstGeom>
          <a:solidFill>
            <a:srgbClr val="FEDB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4" name="Google Shape;194;p4"/>
          <p:cNvSpPr txBox="1"/>
          <p:nvPr/>
        </p:nvSpPr>
        <p:spPr>
          <a:xfrm>
            <a:off x="452387" y="3082019"/>
            <a:ext cx="1700263" cy="235744"/>
          </a:xfrm>
          <a:prstGeom prst="rect">
            <a:avLst/>
          </a:prstGeom>
          <a:noFill/>
          <a:ln>
            <a:noFill/>
          </a:ln>
        </p:spPr>
        <p:txBody>
          <a:bodyPr spcFirstLastPara="1" wrap="square" lIns="0" tIns="0" rIns="0" bIns="0" anchor="t" anchorCtr="0">
            <a:noAutofit/>
          </a:bodyPr>
          <a:lstStyle/>
          <a:p>
            <a:pPr marL="91440" marR="0" lvl="0" indent="0" algn="l" rtl="0">
              <a:lnSpc>
                <a:spcPct val="100000"/>
              </a:lnSpc>
              <a:spcBef>
                <a:spcPts val="0"/>
              </a:spcBef>
              <a:spcAft>
                <a:spcPts val="0"/>
              </a:spcAft>
              <a:buClr>
                <a:schemeClr val="dk1"/>
              </a:buClr>
              <a:buSzPts val="1800"/>
              <a:buFont typeface="Quattrocento Sans"/>
              <a:buNone/>
            </a:pPr>
            <a:r>
              <a:rPr lang="en-US" sz="1800" b="1" i="0" u="none" strike="noStrike" cap="none">
                <a:solidFill>
                  <a:schemeClr val="accent3"/>
                </a:solidFill>
                <a:latin typeface="Arial"/>
                <a:ea typeface="Arial"/>
                <a:cs typeface="Arial"/>
                <a:sym typeface="Arial"/>
              </a:rPr>
              <a:t>Exploration tools</a:t>
            </a:r>
            <a:endParaRPr sz="1400" b="0" i="0" u="none" strike="noStrike" cap="none">
              <a:solidFill>
                <a:srgbClr val="000000"/>
              </a:solidFill>
              <a:latin typeface="Arial"/>
              <a:ea typeface="Arial"/>
              <a:cs typeface="Arial"/>
              <a:sym typeface="Arial"/>
            </a:endParaRPr>
          </a:p>
        </p:txBody>
      </p:sp>
      <p:pic>
        <p:nvPicPr>
          <p:cNvPr id="195" name="Google Shape;195;p4"/>
          <p:cNvPicPr preferRelativeResize="0"/>
          <p:nvPr/>
        </p:nvPicPr>
        <p:blipFill rotWithShape="1">
          <a:blip r:embed="rId3">
            <a:alphaModFix/>
          </a:blip>
          <a:srcRect/>
          <a:stretch/>
        </p:blipFill>
        <p:spPr>
          <a:xfrm>
            <a:off x="1524861" y="4168775"/>
            <a:ext cx="579413" cy="579413"/>
          </a:xfrm>
          <a:prstGeom prst="rect">
            <a:avLst/>
          </a:prstGeom>
          <a:noFill/>
          <a:ln>
            <a:noFill/>
          </a:ln>
        </p:spPr>
      </p:pic>
      <p:sp>
        <p:nvSpPr>
          <p:cNvPr id="196" name="Google Shape;196;p4"/>
          <p:cNvSpPr txBox="1"/>
          <p:nvPr/>
        </p:nvSpPr>
        <p:spPr>
          <a:xfrm>
            <a:off x="2273542" y="3062969"/>
            <a:ext cx="3127133" cy="214289"/>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Categorical: tabular visualization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Quantitative: central tendency, spread, shape of distribution, variance, skewness, kurtosis</a:t>
            </a:r>
            <a:endParaRPr sz="1400" b="0" i="0" u="none" strike="noStrike" cap="none">
              <a:solidFill>
                <a:srgbClr val="000000"/>
              </a:solidFill>
              <a:latin typeface="Arial"/>
              <a:ea typeface="Arial"/>
              <a:cs typeface="Arial"/>
              <a:sym typeface="Arial"/>
            </a:endParaRPr>
          </a:p>
        </p:txBody>
      </p:sp>
      <p:sp>
        <p:nvSpPr>
          <p:cNvPr id="197" name="Google Shape;197;p4"/>
          <p:cNvSpPr txBox="1"/>
          <p:nvPr/>
        </p:nvSpPr>
        <p:spPr>
          <a:xfrm>
            <a:off x="5535605" y="3062969"/>
            <a:ext cx="3156007" cy="23574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Cross-tabulation: 1 variable for column and I variable for rows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Covariance and correlation: relation between two variables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p:nvPr/>
        </p:nvSpPr>
        <p:spPr>
          <a:xfrm>
            <a:off x="4991100" y="1201868"/>
            <a:ext cx="3686175" cy="28012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dirty="0">
                <a:solidFill>
                  <a:schemeClr val="lt1"/>
                </a:solidFill>
                <a:latin typeface="Arial"/>
                <a:ea typeface="Arial"/>
                <a:cs typeface="Arial"/>
                <a:sym typeface="Arial"/>
              </a:rPr>
              <a:t>Advantages</a:t>
            </a:r>
            <a:endParaRPr sz="1400" b="0" i="0" u="none" strike="noStrike" cap="none" dirty="0">
              <a:solidFill>
                <a:srgbClr val="000000"/>
              </a:solidFill>
              <a:latin typeface="Arial"/>
              <a:ea typeface="Arial"/>
              <a:cs typeface="Arial"/>
              <a:sym typeface="Arial"/>
            </a:endParaRPr>
          </a:p>
        </p:txBody>
      </p:sp>
      <p:sp>
        <p:nvSpPr>
          <p:cNvPr id="230" name="Google Shape;230;p6"/>
          <p:cNvSpPr txBox="1"/>
          <p:nvPr/>
        </p:nvSpPr>
        <p:spPr>
          <a:xfrm>
            <a:off x="4991100" y="1592263"/>
            <a:ext cx="3686175" cy="2923877"/>
          </a:xfrm>
          <a:prstGeom prst="rect">
            <a:avLst/>
          </a:prstGeom>
          <a:noFill/>
          <a:ln>
            <a:noFill/>
          </a:ln>
        </p:spPr>
        <p:txBody>
          <a:bodyPr spcFirstLastPara="1" wrap="square" lIns="0" tIns="0" rIns="0" bIns="0" anchor="t" anchorCtr="0">
            <a:spAutoFit/>
          </a:bodyPr>
          <a:lstStyle/>
          <a:p>
            <a:pPr marL="377190" marR="0" lvl="0" indent="-285750" algn="l" rtl="0">
              <a:lnSpc>
                <a:spcPct val="100000"/>
              </a:lnSpc>
              <a:spcBef>
                <a:spcPts val="0"/>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Information shown: distribution, central tendency, spread, modality, and many others</a:t>
            </a:r>
            <a:endParaRPr sz="1400" b="0" i="0" u="none" strike="noStrike" cap="none">
              <a:solidFill>
                <a:srgbClr val="000000"/>
              </a:solidFill>
              <a:latin typeface="Arial"/>
              <a:ea typeface="Arial"/>
              <a:cs typeface="Arial"/>
              <a:sym typeface="Arial"/>
            </a:endParaRPr>
          </a:p>
          <a:p>
            <a:pPr marL="377190" marR="0" lvl="0" indent="-285750" algn="l" rtl="0">
              <a:lnSpc>
                <a:spcPct val="100000"/>
              </a:lnSpc>
              <a:spcBef>
                <a:spcPts val="600"/>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Helps with understanding outcome of executing a log transformation</a:t>
            </a:r>
            <a:endParaRPr sz="1400" b="0" i="0" u="none" strike="noStrike" cap="none">
              <a:solidFill>
                <a:srgbClr val="000000"/>
              </a:solidFill>
              <a:latin typeface="Arial"/>
              <a:ea typeface="Arial"/>
              <a:cs typeface="Arial"/>
              <a:sym typeface="Arial"/>
            </a:endParaRPr>
          </a:p>
          <a:p>
            <a:pPr marL="377190" marR="0" lvl="0" indent="-285750" algn="l" rtl="0">
              <a:lnSpc>
                <a:spcPct val="100000"/>
              </a:lnSpc>
              <a:spcBef>
                <a:spcPts val="600"/>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Reveals outliers and quickly detects unwanted variation</a:t>
            </a:r>
            <a:endParaRPr sz="1400" b="0" i="0" u="none" strike="noStrike" cap="none">
              <a:solidFill>
                <a:srgbClr val="000000"/>
              </a:solidFill>
              <a:latin typeface="Arial"/>
              <a:ea typeface="Arial"/>
              <a:cs typeface="Arial"/>
              <a:sym typeface="Arial"/>
            </a:endParaRPr>
          </a:p>
        </p:txBody>
      </p:sp>
      <p:sp>
        <p:nvSpPr>
          <p:cNvPr id="231" name="Google Shape;231;p6"/>
          <p:cNvSpPr txBox="1">
            <a:spLocks noGrp="1"/>
          </p:cNvSpPr>
          <p:nvPr>
            <p:ph type="title"/>
          </p:nvPr>
        </p:nvSpPr>
        <p:spPr>
          <a:xfrm>
            <a:off x="452390" y="349462"/>
            <a:ext cx="366241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Arial"/>
                <a:ea typeface="Arial"/>
                <a:cs typeface="Arial"/>
                <a:sym typeface="Arial"/>
              </a:rPr>
              <a:t>A. Histogram</a:t>
            </a:r>
            <a:endParaRPr/>
          </a:p>
        </p:txBody>
      </p:sp>
      <p:pic>
        <p:nvPicPr>
          <p:cNvPr id="234" name="Google Shape;234;p6"/>
          <p:cNvPicPr preferRelativeResize="0"/>
          <p:nvPr/>
        </p:nvPicPr>
        <p:blipFill rotWithShape="1">
          <a:blip r:embed="rId3">
            <a:alphaModFix/>
          </a:blip>
          <a:srcRect/>
          <a:stretch/>
        </p:blipFill>
        <p:spPr>
          <a:xfrm>
            <a:off x="604092" y="1496081"/>
            <a:ext cx="2912989" cy="2005540"/>
          </a:xfrm>
          <a:prstGeom prst="rect">
            <a:avLst/>
          </a:prstGeom>
          <a:noFill/>
          <a:ln>
            <a:noFill/>
          </a:ln>
        </p:spPr>
      </p:pic>
      <p:pic>
        <p:nvPicPr>
          <p:cNvPr id="235" name="Google Shape;235;p6"/>
          <p:cNvPicPr preferRelativeResize="0"/>
          <p:nvPr/>
        </p:nvPicPr>
        <p:blipFill rotWithShape="1">
          <a:blip r:embed="rId4">
            <a:alphaModFix/>
          </a:blip>
          <a:srcRect/>
          <a:stretch/>
        </p:blipFill>
        <p:spPr>
          <a:xfrm>
            <a:off x="604092" y="3515712"/>
            <a:ext cx="3224264" cy="1278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8F6869-BBB1-715D-0937-089A738DF3FD}"/>
              </a:ext>
            </a:extLst>
          </p:cNvPr>
          <p:cNvSpPr/>
          <p:nvPr/>
        </p:nvSpPr>
        <p:spPr>
          <a:xfrm>
            <a:off x="0" y="0"/>
            <a:ext cx="2165684"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2486025" y="349462"/>
            <a:ext cx="6176712" cy="535200"/>
          </a:xfrm>
        </p:spPr>
        <p:txBody>
          <a:bodyPr vert="horz" lIns="0"/>
          <a:lstStyle/>
          <a:p>
            <a:r>
              <a:rPr lang="en-US" dirty="0">
                <a:latin typeface="Raleway" pitchFamily="2" charset="-52"/>
              </a:rPr>
              <a:t>1: Blind draws (1/3)</a:t>
            </a:r>
            <a:endParaRPr lang="en-US" dirty="0"/>
          </a:p>
        </p:txBody>
      </p:sp>
      <p:sp>
        <p:nvSpPr>
          <p:cNvPr id="14" name="Rectangle 13">
            <a:extLst>
              <a:ext uri="{FF2B5EF4-FFF2-40B4-BE49-F238E27FC236}">
                <a16:creationId xmlns:a16="http://schemas.microsoft.com/office/drawing/2014/main" id="{EADADC28-6220-48A5-8AC0-EC64D5B30C62}"/>
              </a:ext>
            </a:extLst>
          </p:cNvPr>
          <p:cNvSpPr>
            <a:spLocks/>
          </p:cNvSpPr>
          <p:nvPr/>
        </p:nvSpPr>
        <p:spPr>
          <a:xfrm>
            <a:off x="2487520"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A1A1A"/>
                </a:solidFill>
                <a:effectLst/>
                <a:uLnTx/>
                <a:uFillTx/>
                <a:latin typeface="Raleway" pitchFamily="2" charset="-52"/>
                <a:cs typeface="Arial"/>
                <a:sym typeface="Arial"/>
              </a:rPr>
              <a:t>Methodology</a:t>
            </a:r>
          </a:p>
        </p:txBody>
      </p:sp>
      <p:sp>
        <p:nvSpPr>
          <p:cNvPr id="15" name="TextBox 14">
            <a:extLst>
              <a:ext uri="{FF2B5EF4-FFF2-40B4-BE49-F238E27FC236}">
                <a16:creationId xmlns:a16="http://schemas.microsoft.com/office/drawing/2014/main" id="{EFC930B7-CB88-4613-9856-BC08B4F3EC1A}"/>
              </a:ext>
            </a:extLst>
          </p:cNvPr>
          <p:cNvSpPr txBox="1">
            <a:spLocks/>
          </p:cNvSpPr>
          <p:nvPr/>
        </p:nvSpPr>
        <p:spPr>
          <a:xfrm>
            <a:off x="2486025" y="1566142"/>
            <a:ext cx="2257646"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An urn contains </a:t>
            </a:r>
            <a:r>
              <a:rPr kumimoji="0" lang="en-US" sz="1400" b="1" i="0" u="none" strike="noStrike" kern="1200" cap="none" spc="0" normalizeH="0" baseline="0" noProof="0" dirty="0">
                <a:ln>
                  <a:noFill/>
                </a:ln>
                <a:solidFill>
                  <a:srgbClr val="A2FFE8">
                    <a:lumMod val="25000"/>
                  </a:srgbClr>
                </a:solidFill>
                <a:effectLst/>
                <a:uLnTx/>
                <a:uFillTx/>
                <a:latin typeface="Raleway" pitchFamily="2" charset="-52"/>
                <a:ea typeface="+mn-ea"/>
                <a:cs typeface="Arial" panose="020B0604020202020204" pitchFamily="34" charset="0"/>
                <a:sym typeface="Arial"/>
              </a:rPr>
              <a:t>10 green </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marbles and </a:t>
            </a:r>
            <a:r>
              <a:rPr kumimoji="0" lang="en-US" sz="1400" b="1" i="0" u="none" strike="noStrike" kern="1200" cap="none" spc="0" normalizeH="0" baseline="0" noProof="0" dirty="0">
                <a:ln>
                  <a:noFill/>
                </a:ln>
                <a:solidFill>
                  <a:srgbClr val="1C3678"/>
                </a:solidFill>
                <a:effectLst/>
                <a:uLnTx/>
                <a:uFillTx/>
                <a:latin typeface="Raleway" pitchFamily="2" charset="-52"/>
                <a:ea typeface="+mn-ea"/>
                <a:cs typeface="Arial" panose="020B0604020202020204" pitchFamily="34" charset="0"/>
                <a:sym typeface="Arial"/>
              </a:rPr>
              <a:t>90 blue </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marbles</a:t>
            </a:r>
          </a:p>
        </p:txBody>
      </p:sp>
      <p:sp>
        <p:nvSpPr>
          <p:cNvPr id="142" name="Rectangle 141">
            <a:extLst>
              <a:ext uri="{FF2B5EF4-FFF2-40B4-BE49-F238E27FC236}">
                <a16:creationId xmlns:a16="http://schemas.microsoft.com/office/drawing/2014/main" id="{F08C3EF6-77A3-4974-B1C3-4B9DDC16F8CC}"/>
              </a:ext>
            </a:extLst>
          </p:cNvPr>
          <p:cNvSpPr>
            <a:spLocks/>
          </p:cNvSpPr>
          <p:nvPr/>
        </p:nvSpPr>
        <p:spPr>
          <a:xfrm>
            <a:off x="323850" y="1201868"/>
            <a:ext cx="1581150"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FFFF"/>
                </a:solidFill>
                <a:latin typeface="Raleway" pitchFamily="2" charset="-52"/>
              </a:rPr>
              <a:t>Testing</a:t>
            </a:r>
            <a:endParaRPr kumimoji="0" lang="en-US" sz="2000" b="1" i="0" u="none" strike="noStrike" kern="1200" cap="none" spc="0" normalizeH="0" baseline="0" noProof="0" dirty="0">
              <a:ln>
                <a:noFill/>
              </a:ln>
              <a:solidFill>
                <a:srgbClr val="FFFFFF"/>
              </a:solidFill>
              <a:effectLst/>
              <a:uLnTx/>
              <a:uFillTx/>
              <a:latin typeface="Raleway" pitchFamily="2" charset="-52"/>
              <a:cs typeface="Arial"/>
              <a:sym typeface="Arial"/>
            </a:endParaRPr>
          </a:p>
        </p:txBody>
      </p:sp>
      <p:sp>
        <p:nvSpPr>
          <p:cNvPr id="143" name="TextBox 142">
            <a:extLst>
              <a:ext uri="{FF2B5EF4-FFF2-40B4-BE49-F238E27FC236}">
                <a16:creationId xmlns:a16="http://schemas.microsoft.com/office/drawing/2014/main" id="{F25AF59E-A4E8-403F-99F9-0F49BEBB7E0E}"/>
              </a:ext>
            </a:extLst>
          </p:cNvPr>
          <p:cNvSpPr txBox="1">
            <a:spLocks/>
          </p:cNvSpPr>
          <p:nvPr/>
        </p:nvSpPr>
        <p:spPr>
          <a:xfrm>
            <a:off x="323850" y="1574833"/>
            <a:ext cx="1581150"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Used 2-sample t-tests to compare the means of the UK and US scores</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100" name="TextBox 99">
            <a:extLst>
              <a:ext uri="{FF2B5EF4-FFF2-40B4-BE49-F238E27FC236}">
                <a16:creationId xmlns:a16="http://schemas.microsoft.com/office/drawing/2014/main" id="{105E5584-BFFB-41C2-9132-04AAB36BDDD0}"/>
              </a:ext>
            </a:extLst>
          </p:cNvPr>
          <p:cNvSpPr txBox="1">
            <a:spLocks/>
          </p:cNvSpPr>
          <p:nvPr/>
        </p:nvSpPr>
        <p:spPr>
          <a:xfrm>
            <a:off x="2482349" y="2597182"/>
            <a:ext cx="290158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Participants randomly assigned to 3 conditions and asked to assess:</a:t>
            </a:r>
          </a:p>
        </p:txBody>
      </p:sp>
      <p:grpSp>
        <p:nvGrpSpPr>
          <p:cNvPr id="8" name="Group 7">
            <a:extLst>
              <a:ext uri="{FF2B5EF4-FFF2-40B4-BE49-F238E27FC236}">
                <a16:creationId xmlns:a16="http://schemas.microsoft.com/office/drawing/2014/main" id="{369BE45F-1387-4671-97CA-514B018C11AB}"/>
              </a:ext>
            </a:extLst>
          </p:cNvPr>
          <p:cNvGrpSpPr/>
          <p:nvPr/>
        </p:nvGrpSpPr>
        <p:grpSpPr>
          <a:xfrm>
            <a:off x="4848735" y="1621707"/>
            <a:ext cx="535200" cy="535200"/>
            <a:chOff x="2485093" y="1823963"/>
            <a:chExt cx="535200" cy="535200"/>
          </a:xfrm>
        </p:grpSpPr>
        <p:sp>
          <p:nvSpPr>
            <p:cNvPr id="76" name="Oval 75">
              <a:extLst>
                <a:ext uri="{FF2B5EF4-FFF2-40B4-BE49-F238E27FC236}">
                  <a16:creationId xmlns:a16="http://schemas.microsoft.com/office/drawing/2014/main" id="{968DDB5C-3E5C-46F6-8383-12510E79CD0E}"/>
                </a:ext>
              </a:extLst>
            </p:cNvPr>
            <p:cNvSpPr>
              <a:spLocks noChangeAspect="1"/>
            </p:cNvSpPr>
            <p:nvPr/>
          </p:nvSpPr>
          <p:spPr>
            <a:xfrm>
              <a:off x="2485093" y="1823963"/>
              <a:ext cx="535200" cy="535200"/>
            </a:xfrm>
            <a:prstGeom prst="ellipse">
              <a:avLst/>
            </a:prstGeom>
            <a:solidFill>
              <a:schemeClr val="accent4">
                <a:lumMod val="2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grpSp>
          <p:nvGrpSpPr>
            <p:cNvPr id="43" name="Group 42">
              <a:extLst>
                <a:ext uri="{FF2B5EF4-FFF2-40B4-BE49-F238E27FC236}">
                  <a16:creationId xmlns:a16="http://schemas.microsoft.com/office/drawing/2014/main" id="{70E51E96-D577-47E9-8444-DF8765F60E86}"/>
                </a:ext>
              </a:extLst>
            </p:cNvPr>
            <p:cNvGrpSpPr/>
            <p:nvPr/>
          </p:nvGrpSpPr>
          <p:grpSpPr>
            <a:xfrm>
              <a:off x="2613924" y="1892706"/>
              <a:ext cx="282472" cy="374244"/>
              <a:chOff x="428626" y="3689351"/>
              <a:chExt cx="688975" cy="912812"/>
            </a:xfrm>
          </p:grpSpPr>
          <p:sp>
            <p:nvSpPr>
              <p:cNvPr id="44" name="Oval 70">
                <a:extLst>
                  <a:ext uri="{FF2B5EF4-FFF2-40B4-BE49-F238E27FC236}">
                    <a16:creationId xmlns:a16="http://schemas.microsoft.com/office/drawing/2014/main" id="{9CE26B76-FB43-4ED1-A8ED-ABC6EB440284}"/>
                  </a:ext>
                </a:extLst>
              </p:cNvPr>
              <p:cNvSpPr>
                <a:spLocks noChangeArrowheads="1"/>
              </p:cNvSpPr>
              <p:nvPr/>
            </p:nvSpPr>
            <p:spPr bwMode="auto">
              <a:xfrm>
                <a:off x="874714" y="4052888"/>
                <a:ext cx="49213" cy="47625"/>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Oval 71">
                <a:extLst>
                  <a:ext uri="{FF2B5EF4-FFF2-40B4-BE49-F238E27FC236}">
                    <a16:creationId xmlns:a16="http://schemas.microsoft.com/office/drawing/2014/main" id="{64C3DE47-543D-461E-8908-01815ABA4432}"/>
                  </a:ext>
                </a:extLst>
              </p:cNvPr>
              <p:cNvSpPr>
                <a:spLocks noChangeArrowheads="1"/>
              </p:cNvSpPr>
              <p:nvPr/>
            </p:nvSpPr>
            <p:spPr bwMode="auto">
              <a:xfrm>
                <a:off x="627064" y="4052888"/>
                <a:ext cx="46038" cy="47625"/>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Freeform 72">
                <a:extLst>
                  <a:ext uri="{FF2B5EF4-FFF2-40B4-BE49-F238E27FC236}">
                    <a16:creationId xmlns:a16="http://schemas.microsoft.com/office/drawing/2014/main" id="{053F75CF-DE89-4471-8379-87AB7AF91EDE}"/>
                  </a:ext>
                </a:extLst>
              </p:cNvPr>
              <p:cNvSpPr>
                <a:spLocks/>
              </p:cNvSpPr>
              <p:nvPr/>
            </p:nvSpPr>
            <p:spPr bwMode="auto">
              <a:xfrm>
                <a:off x="698501" y="4243388"/>
                <a:ext cx="149225" cy="38100"/>
              </a:xfrm>
              <a:custGeom>
                <a:avLst/>
                <a:gdLst>
                  <a:gd name="T0" fmla="*/ 0 w 40"/>
                  <a:gd name="T1" fmla="*/ 0 h 10"/>
                  <a:gd name="T2" fmla="*/ 20 w 40"/>
                  <a:gd name="T3" fmla="*/ 10 h 10"/>
                  <a:gd name="T4" fmla="*/ 40 w 40"/>
                  <a:gd name="T5" fmla="*/ 0 h 10"/>
                </a:gdLst>
                <a:ahLst/>
                <a:cxnLst>
                  <a:cxn ang="0">
                    <a:pos x="T0" y="T1"/>
                  </a:cxn>
                  <a:cxn ang="0">
                    <a:pos x="T2" y="T3"/>
                  </a:cxn>
                  <a:cxn ang="0">
                    <a:pos x="T4" y="T5"/>
                  </a:cxn>
                </a:cxnLst>
                <a:rect l="0" t="0" r="r" b="b"/>
                <a:pathLst>
                  <a:path w="40" h="10">
                    <a:moveTo>
                      <a:pt x="0" y="0"/>
                    </a:moveTo>
                    <a:cubicBezTo>
                      <a:pt x="5" y="6"/>
                      <a:pt x="12" y="10"/>
                      <a:pt x="20" y="10"/>
                    </a:cubicBezTo>
                    <a:cubicBezTo>
                      <a:pt x="28" y="10"/>
                      <a:pt x="35" y="6"/>
                      <a:pt x="4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Freeform 73">
                <a:extLst>
                  <a:ext uri="{FF2B5EF4-FFF2-40B4-BE49-F238E27FC236}">
                    <a16:creationId xmlns:a16="http://schemas.microsoft.com/office/drawing/2014/main" id="{56D6F3C3-327D-4251-9D61-7271299FE21C}"/>
                  </a:ext>
                </a:extLst>
              </p:cNvPr>
              <p:cNvSpPr>
                <a:spLocks/>
              </p:cNvSpPr>
              <p:nvPr/>
            </p:nvSpPr>
            <p:spPr bwMode="auto">
              <a:xfrm>
                <a:off x="863601" y="4452938"/>
                <a:ext cx="254000" cy="149225"/>
              </a:xfrm>
              <a:custGeom>
                <a:avLst/>
                <a:gdLst>
                  <a:gd name="T0" fmla="*/ 68 w 68"/>
                  <a:gd name="T1" fmla="*/ 40 h 40"/>
                  <a:gd name="T2" fmla="*/ 68 w 68"/>
                  <a:gd name="T3" fmla="*/ 32 h 40"/>
                  <a:gd name="T4" fmla="*/ 36 w 68"/>
                  <a:gd name="T5" fmla="*/ 0 h 40"/>
                  <a:gd name="T6" fmla="*/ 0 w 68"/>
                  <a:gd name="T7" fmla="*/ 0 h 40"/>
                </a:gdLst>
                <a:ahLst/>
                <a:cxnLst>
                  <a:cxn ang="0">
                    <a:pos x="T0" y="T1"/>
                  </a:cxn>
                  <a:cxn ang="0">
                    <a:pos x="T2" y="T3"/>
                  </a:cxn>
                  <a:cxn ang="0">
                    <a:pos x="T4" y="T5"/>
                  </a:cxn>
                  <a:cxn ang="0">
                    <a:pos x="T6" y="T7"/>
                  </a:cxn>
                </a:cxnLst>
                <a:rect l="0" t="0" r="r" b="b"/>
                <a:pathLst>
                  <a:path w="68" h="40">
                    <a:moveTo>
                      <a:pt x="68" y="40"/>
                    </a:moveTo>
                    <a:cubicBezTo>
                      <a:pt x="68" y="32"/>
                      <a:pt x="68" y="32"/>
                      <a:pt x="68" y="32"/>
                    </a:cubicBezTo>
                    <a:cubicBezTo>
                      <a:pt x="68" y="14"/>
                      <a:pt x="54" y="0"/>
                      <a:pt x="36" y="0"/>
                    </a:cubicBezTo>
                    <a:cubicBezTo>
                      <a:pt x="0" y="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Freeform 74">
                <a:extLst>
                  <a:ext uri="{FF2B5EF4-FFF2-40B4-BE49-F238E27FC236}">
                    <a16:creationId xmlns:a16="http://schemas.microsoft.com/office/drawing/2014/main" id="{5EE22FB4-5B42-4F2B-8D6E-4EF4BE89AB09}"/>
                  </a:ext>
                </a:extLst>
              </p:cNvPr>
              <p:cNvSpPr>
                <a:spLocks/>
              </p:cNvSpPr>
              <p:nvPr/>
            </p:nvSpPr>
            <p:spPr bwMode="auto">
              <a:xfrm>
                <a:off x="428626" y="4452938"/>
                <a:ext cx="255588" cy="149225"/>
              </a:xfrm>
              <a:custGeom>
                <a:avLst/>
                <a:gdLst>
                  <a:gd name="T0" fmla="*/ 0 w 68"/>
                  <a:gd name="T1" fmla="*/ 40 h 40"/>
                  <a:gd name="T2" fmla="*/ 0 w 68"/>
                  <a:gd name="T3" fmla="*/ 32 h 40"/>
                  <a:gd name="T4" fmla="*/ 32 w 68"/>
                  <a:gd name="T5" fmla="*/ 0 h 40"/>
                  <a:gd name="T6" fmla="*/ 68 w 68"/>
                  <a:gd name="T7" fmla="*/ 0 h 40"/>
                </a:gdLst>
                <a:ahLst/>
                <a:cxnLst>
                  <a:cxn ang="0">
                    <a:pos x="T0" y="T1"/>
                  </a:cxn>
                  <a:cxn ang="0">
                    <a:pos x="T2" y="T3"/>
                  </a:cxn>
                  <a:cxn ang="0">
                    <a:pos x="T4" y="T5"/>
                  </a:cxn>
                  <a:cxn ang="0">
                    <a:pos x="T6" y="T7"/>
                  </a:cxn>
                </a:cxnLst>
                <a:rect l="0" t="0" r="r" b="b"/>
                <a:pathLst>
                  <a:path w="68" h="40">
                    <a:moveTo>
                      <a:pt x="0" y="40"/>
                    </a:moveTo>
                    <a:cubicBezTo>
                      <a:pt x="0" y="32"/>
                      <a:pt x="0" y="32"/>
                      <a:pt x="0" y="32"/>
                    </a:cubicBezTo>
                    <a:cubicBezTo>
                      <a:pt x="0" y="14"/>
                      <a:pt x="14" y="0"/>
                      <a:pt x="32" y="0"/>
                    </a:cubicBezTo>
                    <a:cubicBezTo>
                      <a:pt x="68" y="0"/>
                      <a:pt x="68" y="0"/>
                      <a:pt x="68"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Freeform 75">
                <a:extLst>
                  <a:ext uri="{FF2B5EF4-FFF2-40B4-BE49-F238E27FC236}">
                    <a16:creationId xmlns:a16="http://schemas.microsoft.com/office/drawing/2014/main" id="{9F50B352-DCC2-4F93-9C1B-893D49EE2ABF}"/>
                  </a:ext>
                </a:extLst>
              </p:cNvPr>
              <p:cNvSpPr>
                <a:spLocks/>
              </p:cNvSpPr>
              <p:nvPr/>
            </p:nvSpPr>
            <p:spPr bwMode="auto">
              <a:xfrm>
                <a:off x="684214" y="4348163"/>
                <a:ext cx="179388" cy="153988"/>
              </a:xfrm>
              <a:custGeom>
                <a:avLst/>
                <a:gdLst>
                  <a:gd name="T0" fmla="*/ 48 w 48"/>
                  <a:gd name="T1" fmla="*/ 0 h 41"/>
                  <a:gd name="T2" fmla="*/ 48 w 48"/>
                  <a:gd name="T3" fmla="*/ 28 h 41"/>
                  <a:gd name="T4" fmla="*/ 0 w 48"/>
                  <a:gd name="T5" fmla="*/ 28 h 41"/>
                  <a:gd name="T6" fmla="*/ 0 w 48"/>
                  <a:gd name="T7" fmla="*/ 0 h 41"/>
                </a:gdLst>
                <a:ahLst/>
                <a:cxnLst>
                  <a:cxn ang="0">
                    <a:pos x="T0" y="T1"/>
                  </a:cxn>
                  <a:cxn ang="0">
                    <a:pos x="T2" y="T3"/>
                  </a:cxn>
                  <a:cxn ang="0">
                    <a:pos x="T4" y="T5"/>
                  </a:cxn>
                  <a:cxn ang="0">
                    <a:pos x="T6" y="T7"/>
                  </a:cxn>
                </a:cxnLst>
                <a:rect l="0" t="0" r="r" b="b"/>
                <a:pathLst>
                  <a:path w="48" h="41">
                    <a:moveTo>
                      <a:pt x="48" y="0"/>
                    </a:moveTo>
                    <a:cubicBezTo>
                      <a:pt x="48" y="28"/>
                      <a:pt x="48" y="28"/>
                      <a:pt x="48" y="28"/>
                    </a:cubicBezTo>
                    <a:cubicBezTo>
                      <a:pt x="35" y="41"/>
                      <a:pt x="13" y="41"/>
                      <a:pt x="0" y="28"/>
                    </a:cubicBezTo>
                    <a:cubicBezTo>
                      <a:pt x="0" y="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Freeform 76">
                <a:extLst>
                  <a:ext uri="{FF2B5EF4-FFF2-40B4-BE49-F238E27FC236}">
                    <a16:creationId xmlns:a16="http://schemas.microsoft.com/office/drawing/2014/main" id="{B5E56A71-0587-4310-97F3-A1F4D4C48CA7}"/>
                  </a:ext>
                </a:extLst>
              </p:cNvPr>
              <p:cNvSpPr>
                <a:spLocks/>
              </p:cNvSpPr>
              <p:nvPr/>
            </p:nvSpPr>
            <p:spPr bwMode="auto">
              <a:xfrm>
                <a:off x="519114" y="3816351"/>
                <a:ext cx="407988" cy="165100"/>
              </a:xfrm>
              <a:custGeom>
                <a:avLst/>
                <a:gdLst>
                  <a:gd name="T0" fmla="*/ 109 w 109"/>
                  <a:gd name="T1" fmla="*/ 0 h 44"/>
                  <a:gd name="T2" fmla="*/ 0 w 109"/>
                  <a:gd name="T3" fmla="*/ 44 h 44"/>
                </a:gdLst>
                <a:ahLst/>
                <a:cxnLst>
                  <a:cxn ang="0">
                    <a:pos x="T0" y="T1"/>
                  </a:cxn>
                  <a:cxn ang="0">
                    <a:pos x="T2" y="T3"/>
                  </a:cxn>
                </a:cxnLst>
                <a:rect l="0" t="0" r="r" b="b"/>
                <a:pathLst>
                  <a:path w="109" h="44">
                    <a:moveTo>
                      <a:pt x="109" y="0"/>
                    </a:moveTo>
                    <a:cubicBezTo>
                      <a:pt x="77" y="35"/>
                      <a:pt x="43" y="42"/>
                      <a:pt x="0" y="4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Freeform 77">
                <a:extLst>
                  <a:ext uri="{FF2B5EF4-FFF2-40B4-BE49-F238E27FC236}">
                    <a16:creationId xmlns:a16="http://schemas.microsoft.com/office/drawing/2014/main" id="{5254D617-8915-47F3-9CCE-8047BB37F37C}"/>
                  </a:ext>
                </a:extLst>
              </p:cNvPr>
              <p:cNvSpPr>
                <a:spLocks/>
              </p:cNvSpPr>
              <p:nvPr/>
            </p:nvSpPr>
            <p:spPr bwMode="auto">
              <a:xfrm>
                <a:off x="519114" y="3981451"/>
                <a:ext cx="509588" cy="381000"/>
              </a:xfrm>
              <a:custGeom>
                <a:avLst/>
                <a:gdLst>
                  <a:gd name="T0" fmla="*/ 0 w 136"/>
                  <a:gd name="T1" fmla="*/ 0 h 102"/>
                  <a:gd name="T2" fmla="*/ 0 w 136"/>
                  <a:gd name="T3" fmla="*/ 30 h 102"/>
                  <a:gd name="T4" fmla="*/ 68 w 136"/>
                  <a:gd name="T5" fmla="*/ 102 h 102"/>
                  <a:gd name="T6" fmla="*/ 68 w 136"/>
                  <a:gd name="T7" fmla="*/ 102 h 102"/>
                  <a:gd name="T8" fmla="*/ 68 w 136"/>
                  <a:gd name="T9" fmla="*/ 102 h 102"/>
                  <a:gd name="T10" fmla="*/ 136 w 136"/>
                  <a:gd name="T11" fmla="*/ 30 h 102"/>
                  <a:gd name="T12" fmla="*/ 136 w 136"/>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36" h="102">
                    <a:moveTo>
                      <a:pt x="0" y="0"/>
                    </a:moveTo>
                    <a:cubicBezTo>
                      <a:pt x="0" y="30"/>
                      <a:pt x="0" y="30"/>
                      <a:pt x="0" y="30"/>
                    </a:cubicBezTo>
                    <a:cubicBezTo>
                      <a:pt x="0" y="70"/>
                      <a:pt x="28" y="102"/>
                      <a:pt x="68" y="102"/>
                    </a:cubicBezTo>
                    <a:cubicBezTo>
                      <a:pt x="68" y="102"/>
                      <a:pt x="68" y="102"/>
                      <a:pt x="68" y="102"/>
                    </a:cubicBezTo>
                    <a:cubicBezTo>
                      <a:pt x="68" y="102"/>
                      <a:pt x="68" y="102"/>
                      <a:pt x="68" y="102"/>
                    </a:cubicBezTo>
                    <a:cubicBezTo>
                      <a:pt x="108" y="102"/>
                      <a:pt x="136" y="70"/>
                      <a:pt x="136" y="30"/>
                    </a:cubicBezTo>
                    <a:cubicBezTo>
                      <a:pt x="136" y="0"/>
                      <a:pt x="136" y="0"/>
                      <a:pt x="13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Freeform 78">
                <a:extLst>
                  <a:ext uri="{FF2B5EF4-FFF2-40B4-BE49-F238E27FC236}">
                    <a16:creationId xmlns:a16="http://schemas.microsoft.com/office/drawing/2014/main" id="{A6719360-28ED-4798-940F-0FDB62EBDD96}"/>
                  </a:ext>
                </a:extLst>
              </p:cNvPr>
              <p:cNvSpPr>
                <a:spLocks/>
              </p:cNvSpPr>
              <p:nvPr/>
            </p:nvSpPr>
            <p:spPr bwMode="auto">
              <a:xfrm>
                <a:off x="858839" y="4008438"/>
                <a:ext cx="76200" cy="17463"/>
              </a:xfrm>
              <a:custGeom>
                <a:avLst/>
                <a:gdLst>
                  <a:gd name="T0" fmla="*/ 0 w 20"/>
                  <a:gd name="T1" fmla="*/ 2 h 5"/>
                  <a:gd name="T2" fmla="*/ 20 w 20"/>
                  <a:gd name="T3" fmla="*/ 5 h 5"/>
                </a:gdLst>
                <a:ahLst/>
                <a:cxnLst>
                  <a:cxn ang="0">
                    <a:pos x="T0" y="T1"/>
                  </a:cxn>
                  <a:cxn ang="0">
                    <a:pos x="T2" y="T3"/>
                  </a:cxn>
                </a:cxnLst>
                <a:rect l="0" t="0" r="r" b="b"/>
                <a:pathLst>
                  <a:path w="20" h="5">
                    <a:moveTo>
                      <a:pt x="0" y="2"/>
                    </a:moveTo>
                    <a:cubicBezTo>
                      <a:pt x="7" y="0"/>
                      <a:pt x="14" y="1"/>
                      <a:pt x="2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Freeform 79">
                <a:extLst>
                  <a:ext uri="{FF2B5EF4-FFF2-40B4-BE49-F238E27FC236}">
                    <a16:creationId xmlns:a16="http://schemas.microsoft.com/office/drawing/2014/main" id="{AC63D37D-51FE-4F5E-ADEA-ADD0CED58EF1}"/>
                  </a:ext>
                </a:extLst>
              </p:cNvPr>
              <p:cNvSpPr>
                <a:spLocks/>
              </p:cNvSpPr>
              <p:nvPr/>
            </p:nvSpPr>
            <p:spPr bwMode="auto">
              <a:xfrm>
                <a:off x="612776" y="4008438"/>
                <a:ext cx="74613" cy="17463"/>
              </a:xfrm>
              <a:custGeom>
                <a:avLst/>
                <a:gdLst>
                  <a:gd name="T0" fmla="*/ 20 w 20"/>
                  <a:gd name="T1" fmla="*/ 2 h 5"/>
                  <a:gd name="T2" fmla="*/ 0 w 20"/>
                  <a:gd name="T3" fmla="*/ 5 h 5"/>
                </a:gdLst>
                <a:ahLst/>
                <a:cxnLst>
                  <a:cxn ang="0">
                    <a:pos x="T0" y="T1"/>
                  </a:cxn>
                  <a:cxn ang="0">
                    <a:pos x="T2" y="T3"/>
                  </a:cxn>
                </a:cxnLst>
                <a:rect l="0" t="0" r="r" b="b"/>
                <a:pathLst>
                  <a:path w="20" h="5">
                    <a:moveTo>
                      <a:pt x="20" y="2"/>
                    </a:moveTo>
                    <a:cubicBezTo>
                      <a:pt x="13" y="0"/>
                      <a:pt x="6" y="1"/>
                      <a:pt x="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Freeform 80">
                <a:extLst>
                  <a:ext uri="{FF2B5EF4-FFF2-40B4-BE49-F238E27FC236}">
                    <a16:creationId xmlns:a16="http://schemas.microsoft.com/office/drawing/2014/main" id="{E37EDE33-BB85-4F58-B63B-9FFA2D9EB3C2}"/>
                  </a:ext>
                </a:extLst>
              </p:cNvPr>
              <p:cNvSpPr>
                <a:spLocks/>
              </p:cNvSpPr>
              <p:nvPr/>
            </p:nvSpPr>
            <p:spPr bwMode="auto">
              <a:xfrm>
                <a:off x="541339" y="3760788"/>
                <a:ext cx="157163" cy="138113"/>
              </a:xfrm>
              <a:custGeom>
                <a:avLst/>
                <a:gdLst>
                  <a:gd name="T0" fmla="*/ 42 w 42"/>
                  <a:gd name="T1" fmla="*/ 0 h 37"/>
                  <a:gd name="T2" fmla="*/ 0 w 42"/>
                  <a:gd name="T3" fmla="*/ 37 h 37"/>
                </a:gdLst>
                <a:ahLst/>
                <a:cxnLst>
                  <a:cxn ang="0">
                    <a:pos x="T0" y="T1"/>
                  </a:cxn>
                  <a:cxn ang="0">
                    <a:pos x="T2" y="T3"/>
                  </a:cxn>
                </a:cxnLst>
                <a:rect l="0" t="0" r="r" b="b"/>
                <a:pathLst>
                  <a:path w="42" h="37">
                    <a:moveTo>
                      <a:pt x="42" y="0"/>
                    </a:moveTo>
                    <a:cubicBezTo>
                      <a:pt x="23" y="6"/>
                      <a:pt x="8" y="19"/>
                      <a:pt x="0" y="37"/>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Freeform 81">
                <a:extLst>
                  <a:ext uri="{FF2B5EF4-FFF2-40B4-BE49-F238E27FC236}">
                    <a16:creationId xmlns:a16="http://schemas.microsoft.com/office/drawing/2014/main" id="{C3D0071D-C596-4BF8-8BC8-97317FC8087E}"/>
                  </a:ext>
                </a:extLst>
              </p:cNvPr>
              <p:cNvSpPr>
                <a:spLocks/>
              </p:cNvSpPr>
              <p:nvPr/>
            </p:nvSpPr>
            <p:spPr bwMode="auto">
              <a:xfrm>
                <a:off x="458789" y="3689351"/>
                <a:ext cx="628650" cy="614363"/>
              </a:xfrm>
              <a:custGeom>
                <a:avLst/>
                <a:gdLst>
                  <a:gd name="T0" fmla="*/ 128 w 168"/>
                  <a:gd name="T1" fmla="*/ 164 h 164"/>
                  <a:gd name="T2" fmla="*/ 146 w 168"/>
                  <a:gd name="T3" fmla="*/ 163 h 164"/>
                  <a:gd name="T4" fmla="*/ 163 w 168"/>
                  <a:gd name="T5" fmla="*/ 147 h 164"/>
                  <a:gd name="T6" fmla="*/ 168 w 168"/>
                  <a:gd name="T7" fmla="*/ 84 h 164"/>
                  <a:gd name="T8" fmla="*/ 84 w 168"/>
                  <a:gd name="T9" fmla="*/ 0 h 164"/>
                  <a:gd name="T10" fmla="*/ 0 w 168"/>
                  <a:gd name="T11" fmla="*/ 84 h 164"/>
                  <a:gd name="T12" fmla="*/ 5 w 168"/>
                  <a:gd name="T13" fmla="*/ 147 h 164"/>
                  <a:gd name="T14" fmla="*/ 22 w 168"/>
                  <a:gd name="T15" fmla="*/ 163 h 164"/>
                  <a:gd name="T16" fmla="*/ 40 w 16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4">
                    <a:moveTo>
                      <a:pt x="128" y="164"/>
                    </a:moveTo>
                    <a:cubicBezTo>
                      <a:pt x="146" y="163"/>
                      <a:pt x="146" y="163"/>
                      <a:pt x="146" y="163"/>
                    </a:cubicBezTo>
                    <a:cubicBezTo>
                      <a:pt x="154" y="162"/>
                      <a:pt x="161" y="155"/>
                      <a:pt x="163" y="147"/>
                    </a:cubicBezTo>
                    <a:cubicBezTo>
                      <a:pt x="165" y="132"/>
                      <a:pt x="168" y="108"/>
                      <a:pt x="168" y="84"/>
                    </a:cubicBezTo>
                    <a:cubicBezTo>
                      <a:pt x="168" y="38"/>
                      <a:pt x="130" y="0"/>
                      <a:pt x="84" y="0"/>
                    </a:cubicBezTo>
                    <a:cubicBezTo>
                      <a:pt x="38" y="0"/>
                      <a:pt x="0" y="38"/>
                      <a:pt x="0" y="84"/>
                    </a:cubicBezTo>
                    <a:cubicBezTo>
                      <a:pt x="0" y="108"/>
                      <a:pt x="3" y="132"/>
                      <a:pt x="5" y="147"/>
                    </a:cubicBezTo>
                    <a:cubicBezTo>
                      <a:pt x="7" y="155"/>
                      <a:pt x="14" y="162"/>
                      <a:pt x="22" y="163"/>
                    </a:cubicBezTo>
                    <a:cubicBezTo>
                      <a:pt x="40" y="164"/>
                      <a:pt x="40" y="164"/>
                      <a:pt x="40" y="16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Freeform 82">
                <a:extLst>
                  <a:ext uri="{FF2B5EF4-FFF2-40B4-BE49-F238E27FC236}">
                    <a16:creationId xmlns:a16="http://schemas.microsoft.com/office/drawing/2014/main" id="{B645350B-F3FB-4E22-9768-E2DE0184EF1C}"/>
                  </a:ext>
                </a:extLst>
              </p:cNvPr>
              <p:cNvSpPr>
                <a:spLocks/>
              </p:cNvSpPr>
              <p:nvPr/>
            </p:nvSpPr>
            <p:spPr bwMode="auto">
              <a:xfrm>
                <a:off x="877889" y="3862388"/>
                <a:ext cx="150813" cy="119063"/>
              </a:xfrm>
              <a:custGeom>
                <a:avLst/>
                <a:gdLst>
                  <a:gd name="T0" fmla="*/ 0 w 40"/>
                  <a:gd name="T1" fmla="*/ 0 h 32"/>
                  <a:gd name="T2" fmla="*/ 40 w 40"/>
                  <a:gd name="T3" fmla="*/ 32 h 32"/>
                </a:gdLst>
                <a:ahLst/>
                <a:cxnLst>
                  <a:cxn ang="0">
                    <a:pos x="T0" y="T1"/>
                  </a:cxn>
                  <a:cxn ang="0">
                    <a:pos x="T2" y="T3"/>
                  </a:cxn>
                </a:cxnLst>
                <a:rect l="0" t="0" r="r" b="b"/>
                <a:pathLst>
                  <a:path w="40" h="32">
                    <a:moveTo>
                      <a:pt x="0" y="0"/>
                    </a:moveTo>
                    <a:cubicBezTo>
                      <a:pt x="8" y="15"/>
                      <a:pt x="23" y="28"/>
                      <a:pt x="40" y="32"/>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Freeform 83">
                <a:extLst>
                  <a:ext uri="{FF2B5EF4-FFF2-40B4-BE49-F238E27FC236}">
                    <a16:creationId xmlns:a16="http://schemas.microsoft.com/office/drawing/2014/main" id="{21869C62-C482-4652-8B49-A1B7B8100C33}"/>
                  </a:ext>
                </a:extLst>
              </p:cNvPr>
              <p:cNvSpPr>
                <a:spLocks/>
              </p:cNvSpPr>
              <p:nvPr/>
            </p:nvSpPr>
            <p:spPr bwMode="auto">
              <a:xfrm>
                <a:off x="773114" y="4452938"/>
                <a:ext cx="192088" cy="119063"/>
              </a:xfrm>
              <a:custGeom>
                <a:avLst/>
                <a:gdLst>
                  <a:gd name="T0" fmla="*/ 0 w 51"/>
                  <a:gd name="T1" fmla="*/ 10 h 32"/>
                  <a:gd name="T2" fmla="*/ 16 w 51"/>
                  <a:gd name="T3" fmla="*/ 32 h 32"/>
                  <a:gd name="T4" fmla="*/ 51 w 51"/>
                  <a:gd name="T5" fmla="*/ 0 h 32"/>
                </a:gdLst>
                <a:ahLst/>
                <a:cxnLst>
                  <a:cxn ang="0">
                    <a:pos x="T0" y="T1"/>
                  </a:cxn>
                  <a:cxn ang="0">
                    <a:pos x="T2" y="T3"/>
                  </a:cxn>
                  <a:cxn ang="0">
                    <a:pos x="T4" y="T5"/>
                  </a:cxn>
                </a:cxnLst>
                <a:rect l="0" t="0" r="r" b="b"/>
                <a:pathLst>
                  <a:path w="51" h="32">
                    <a:moveTo>
                      <a:pt x="0" y="10"/>
                    </a:moveTo>
                    <a:cubicBezTo>
                      <a:pt x="0" y="10"/>
                      <a:pt x="6" y="24"/>
                      <a:pt x="16" y="32"/>
                    </a:cubicBezTo>
                    <a:cubicBezTo>
                      <a:pt x="39" y="20"/>
                      <a:pt x="51" y="0"/>
                      <a:pt x="5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Freeform 84">
                <a:extLst>
                  <a:ext uri="{FF2B5EF4-FFF2-40B4-BE49-F238E27FC236}">
                    <a16:creationId xmlns:a16="http://schemas.microsoft.com/office/drawing/2014/main" id="{01A68493-C1A7-40AB-BAFE-9B317873A373}"/>
                  </a:ext>
                </a:extLst>
              </p:cNvPr>
              <p:cNvSpPr>
                <a:spLocks/>
              </p:cNvSpPr>
              <p:nvPr/>
            </p:nvSpPr>
            <p:spPr bwMode="auto">
              <a:xfrm>
                <a:off x="582614" y="4452938"/>
                <a:ext cx="190500" cy="119063"/>
              </a:xfrm>
              <a:custGeom>
                <a:avLst/>
                <a:gdLst>
                  <a:gd name="T0" fmla="*/ 51 w 51"/>
                  <a:gd name="T1" fmla="*/ 10 h 32"/>
                  <a:gd name="T2" fmla="*/ 35 w 51"/>
                  <a:gd name="T3" fmla="*/ 32 h 32"/>
                  <a:gd name="T4" fmla="*/ 0 w 51"/>
                  <a:gd name="T5" fmla="*/ 0 h 32"/>
                </a:gdLst>
                <a:ahLst/>
                <a:cxnLst>
                  <a:cxn ang="0">
                    <a:pos x="T0" y="T1"/>
                  </a:cxn>
                  <a:cxn ang="0">
                    <a:pos x="T2" y="T3"/>
                  </a:cxn>
                  <a:cxn ang="0">
                    <a:pos x="T4" y="T5"/>
                  </a:cxn>
                </a:cxnLst>
                <a:rect l="0" t="0" r="r" b="b"/>
                <a:pathLst>
                  <a:path w="51" h="32">
                    <a:moveTo>
                      <a:pt x="51" y="10"/>
                    </a:moveTo>
                    <a:cubicBezTo>
                      <a:pt x="51" y="10"/>
                      <a:pt x="45" y="24"/>
                      <a:pt x="35" y="32"/>
                    </a:cubicBezTo>
                    <a:cubicBezTo>
                      <a:pt x="12" y="2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9" name="Group 8">
            <a:extLst>
              <a:ext uri="{FF2B5EF4-FFF2-40B4-BE49-F238E27FC236}">
                <a16:creationId xmlns:a16="http://schemas.microsoft.com/office/drawing/2014/main" id="{1E0D57F9-1FEE-4154-83F3-819536161728}"/>
              </a:ext>
            </a:extLst>
          </p:cNvPr>
          <p:cNvGrpSpPr/>
          <p:nvPr/>
        </p:nvGrpSpPr>
        <p:grpSpPr>
          <a:xfrm>
            <a:off x="6903825" y="1621707"/>
            <a:ext cx="535200" cy="535200"/>
            <a:chOff x="5140377" y="1823963"/>
            <a:chExt cx="535200" cy="535200"/>
          </a:xfrm>
        </p:grpSpPr>
        <p:sp>
          <p:nvSpPr>
            <p:cNvPr id="78" name="Oval 77">
              <a:extLst>
                <a:ext uri="{FF2B5EF4-FFF2-40B4-BE49-F238E27FC236}">
                  <a16:creationId xmlns:a16="http://schemas.microsoft.com/office/drawing/2014/main" id="{15546B13-F3FA-4BC3-A689-CC19EA841099}"/>
                </a:ext>
              </a:extLst>
            </p:cNvPr>
            <p:cNvSpPr>
              <a:spLocks noChangeAspect="1"/>
            </p:cNvSpPr>
            <p:nvPr/>
          </p:nvSpPr>
          <p:spPr>
            <a:xfrm>
              <a:off x="5140377" y="1823963"/>
              <a:ext cx="535200" cy="535200"/>
            </a:xfrm>
            <a:prstGeom prst="ellipse">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grpSp>
          <p:nvGrpSpPr>
            <p:cNvPr id="59" name="Group 58">
              <a:extLst>
                <a:ext uri="{FF2B5EF4-FFF2-40B4-BE49-F238E27FC236}">
                  <a16:creationId xmlns:a16="http://schemas.microsoft.com/office/drawing/2014/main" id="{DD5D3806-3580-4309-925D-300A00EB3BB4}"/>
                </a:ext>
              </a:extLst>
            </p:cNvPr>
            <p:cNvGrpSpPr/>
            <p:nvPr/>
          </p:nvGrpSpPr>
          <p:grpSpPr>
            <a:xfrm>
              <a:off x="5266044" y="1901013"/>
              <a:ext cx="283867" cy="381100"/>
              <a:chOff x="1985964" y="563563"/>
              <a:chExt cx="690563" cy="927100"/>
            </a:xfrm>
          </p:grpSpPr>
          <p:sp>
            <p:nvSpPr>
              <p:cNvPr id="60" name="Oval 194">
                <a:extLst>
                  <a:ext uri="{FF2B5EF4-FFF2-40B4-BE49-F238E27FC236}">
                    <a16:creationId xmlns:a16="http://schemas.microsoft.com/office/drawing/2014/main" id="{A38FCA6F-07B4-4343-8882-A0174D5D20DE}"/>
                  </a:ext>
                </a:extLst>
              </p:cNvPr>
              <p:cNvSpPr>
                <a:spLocks noChangeArrowheads="1"/>
              </p:cNvSpPr>
              <p:nvPr/>
            </p:nvSpPr>
            <p:spPr bwMode="auto">
              <a:xfrm>
                <a:off x="2424114" y="911226"/>
                <a:ext cx="49213" cy="4921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Oval 195">
                <a:extLst>
                  <a:ext uri="{FF2B5EF4-FFF2-40B4-BE49-F238E27FC236}">
                    <a16:creationId xmlns:a16="http://schemas.microsoft.com/office/drawing/2014/main" id="{6D6B6057-C029-46F6-A8B3-0C8D6AC4D001}"/>
                  </a:ext>
                </a:extLst>
              </p:cNvPr>
              <p:cNvSpPr>
                <a:spLocks noChangeArrowheads="1"/>
              </p:cNvSpPr>
              <p:nvPr/>
            </p:nvSpPr>
            <p:spPr bwMode="auto">
              <a:xfrm>
                <a:off x="2192339" y="911226"/>
                <a:ext cx="46038" cy="4921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Freeform 196">
                <a:extLst>
                  <a:ext uri="{FF2B5EF4-FFF2-40B4-BE49-F238E27FC236}">
                    <a16:creationId xmlns:a16="http://schemas.microsoft.com/office/drawing/2014/main" id="{B019B555-8FCD-4BC3-A24F-9B816E32040C}"/>
                  </a:ext>
                </a:extLst>
              </p:cNvPr>
              <p:cNvSpPr>
                <a:spLocks/>
              </p:cNvSpPr>
              <p:nvPr/>
            </p:nvSpPr>
            <p:spPr bwMode="auto">
              <a:xfrm>
                <a:off x="2062164" y="563563"/>
                <a:ext cx="568325" cy="373063"/>
              </a:xfrm>
              <a:custGeom>
                <a:avLst/>
                <a:gdLst>
                  <a:gd name="T0" fmla="*/ 52 w 152"/>
                  <a:gd name="T1" fmla="*/ 0 h 100"/>
                  <a:gd name="T2" fmla="*/ 152 w 152"/>
                  <a:gd name="T3" fmla="*/ 0 h 100"/>
                  <a:gd name="T4" fmla="*/ 152 w 152"/>
                  <a:gd name="T5" fmla="*/ 24 h 100"/>
                  <a:gd name="T6" fmla="*/ 120 w 152"/>
                  <a:gd name="T7" fmla="*/ 56 h 100"/>
                  <a:gd name="T8" fmla="*/ 12 w 152"/>
                  <a:gd name="T9" fmla="*/ 56 h 100"/>
                  <a:gd name="T10" fmla="*/ 12 w 152"/>
                  <a:gd name="T11" fmla="*/ 88 h 100"/>
                  <a:gd name="T12" fmla="*/ 0 w 152"/>
                  <a:gd name="T13" fmla="*/ 100 h 100"/>
                  <a:gd name="T14" fmla="*/ 0 w 152"/>
                  <a:gd name="T15" fmla="*/ 100 h 100"/>
                  <a:gd name="T16" fmla="*/ 0 w 152"/>
                  <a:gd name="T17" fmla="*/ 52 h 100"/>
                  <a:gd name="T18" fmla="*/ 52 w 15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00">
                    <a:moveTo>
                      <a:pt x="52" y="0"/>
                    </a:moveTo>
                    <a:cubicBezTo>
                      <a:pt x="152" y="0"/>
                      <a:pt x="152" y="0"/>
                      <a:pt x="152" y="0"/>
                    </a:cubicBezTo>
                    <a:cubicBezTo>
                      <a:pt x="152" y="24"/>
                      <a:pt x="152" y="24"/>
                      <a:pt x="152" y="24"/>
                    </a:cubicBezTo>
                    <a:cubicBezTo>
                      <a:pt x="152" y="41"/>
                      <a:pt x="137" y="56"/>
                      <a:pt x="120" y="56"/>
                    </a:cubicBezTo>
                    <a:cubicBezTo>
                      <a:pt x="12" y="56"/>
                      <a:pt x="12" y="56"/>
                      <a:pt x="12" y="56"/>
                    </a:cubicBezTo>
                    <a:cubicBezTo>
                      <a:pt x="12" y="88"/>
                      <a:pt x="12" y="88"/>
                      <a:pt x="12" y="88"/>
                    </a:cubicBezTo>
                    <a:cubicBezTo>
                      <a:pt x="12" y="95"/>
                      <a:pt x="7" y="100"/>
                      <a:pt x="0" y="100"/>
                    </a:cubicBezTo>
                    <a:cubicBezTo>
                      <a:pt x="0" y="100"/>
                      <a:pt x="0" y="100"/>
                      <a:pt x="0" y="100"/>
                    </a:cubicBezTo>
                    <a:cubicBezTo>
                      <a:pt x="0" y="52"/>
                      <a:pt x="0" y="52"/>
                      <a:pt x="0" y="52"/>
                    </a:cubicBezTo>
                    <a:cubicBezTo>
                      <a:pt x="0" y="23"/>
                      <a:pt x="23" y="0"/>
                      <a:pt x="52" y="0"/>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Freeform 197">
                <a:extLst>
                  <a:ext uri="{FF2B5EF4-FFF2-40B4-BE49-F238E27FC236}">
                    <a16:creationId xmlns:a16="http://schemas.microsoft.com/office/drawing/2014/main" id="{0AC56FF8-5D07-4208-B119-1F63DE19C784}"/>
                  </a:ext>
                </a:extLst>
              </p:cNvPr>
              <p:cNvSpPr>
                <a:spLocks/>
              </p:cNvSpPr>
              <p:nvPr/>
            </p:nvSpPr>
            <p:spPr bwMode="auto">
              <a:xfrm>
                <a:off x="2511426" y="623888"/>
                <a:ext cx="58738" cy="88900"/>
              </a:xfrm>
              <a:custGeom>
                <a:avLst/>
                <a:gdLst>
                  <a:gd name="T0" fmla="*/ 16 w 16"/>
                  <a:gd name="T1" fmla="*/ 0 h 24"/>
                  <a:gd name="T2" fmla="*/ 16 w 16"/>
                  <a:gd name="T3" fmla="*/ 8 h 24"/>
                  <a:gd name="T4" fmla="*/ 0 w 16"/>
                  <a:gd name="T5" fmla="*/ 24 h 24"/>
                </a:gdLst>
                <a:ahLst/>
                <a:cxnLst>
                  <a:cxn ang="0">
                    <a:pos x="T0" y="T1"/>
                  </a:cxn>
                  <a:cxn ang="0">
                    <a:pos x="T2" y="T3"/>
                  </a:cxn>
                  <a:cxn ang="0">
                    <a:pos x="T4" y="T5"/>
                  </a:cxn>
                </a:cxnLst>
                <a:rect l="0" t="0" r="r" b="b"/>
                <a:pathLst>
                  <a:path w="16" h="24">
                    <a:moveTo>
                      <a:pt x="16" y="0"/>
                    </a:moveTo>
                    <a:cubicBezTo>
                      <a:pt x="16" y="8"/>
                      <a:pt x="16" y="8"/>
                      <a:pt x="16" y="8"/>
                    </a:cubicBezTo>
                    <a:cubicBezTo>
                      <a:pt x="16" y="17"/>
                      <a:pt x="9" y="24"/>
                      <a:pt x="0" y="2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Freeform 198">
                <a:extLst>
                  <a:ext uri="{FF2B5EF4-FFF2-40B4-BE49-F238E27FC236}">
                    <a16:creationId xmlns:a16="http://schemas.microsoft.com/office/drawing/2014/main" id="{2728DE26-488D-4CD1-915B-80AC218E7B78}"/>
                  </a:ext>
                </a:extLst>
              </p:cNvPr>
              <p:cNvSpPr>
                <a:spLocks/>
              </p:cNvSpPr>
              <p:nvPr/>
            </p:nvSpPr>
            <p:spPr bwMode="auto">
              <a:xfrm>
                <a:off x="1985964" y="1341438"/>
                <a:ext cx="255588" cy="149225"/>
              </a:xfrm>
              <a:custGeom>
                <a:avLst/>
                <a:gdLst>
                  <a:gd name="T0" fmla="*/ 0 w 68"/>
                  <a:gd name="T1" fmla="*/ 40 h 40"/>
                  <a:gd name="T2" fmla="*/ 0 w 68"/>
                  <a:gd name="T3" fmla="*/ 32 h 40"/>
                  <a:gd name="T4" fmla="*/ 32 w 68"/>
                  <a:gd name="T5" fmla="*/ 0 h 40"/>
                  <a:gd name="T6" fmla="*/ 68 w 68"/>
                  <a:gd name="T7" fmla="*/ 0 h 40"/>
                </a:gdLst>
                <a:ahLst/>
                <a:cxnLst>
                  <a:cxn ang="0">
                    <a:pos x="T0" y="T1"/>
                  </a:cxn>
                  <a:cxn ang="0">
                    <a:pos x="T2" y="T3"/>
                  </a:cxn>
                  <a:cxn ang="0">
                    <a:pos x="T4" y="T5"/>
                  </a:cxn>
                  <a:cxn ang="0">
                    <a:pos x="T6" y="T7"/>
                  </a:cxn>
                </a:cxnLst>
                <a:rect l="0" t="0" r="r" b="b"/>
                <a:pathLst>
                  <a:path w="68" h="40">
                    <a:moveTo>
                      <a:pt x="0" y="40"/>
                    </a:moveTo>
                    <a:cubicBezTo>
                      <a:pt x="0" y="32"/>
                      <a:pt x="0" y="32"/>
                      <a:pt x="0" y="32"/>
                    </a:cubicBezTo>
                    <a:cubicBezTo>
                      <a:pt x="0" y="14"/>
                      <a:pt x="14" y="0"/>
                      <a:pt x="32" y="0"/>
                    </a:cubicBezTo>
                    <a:cubicBezTo>
                      <a:pt x="68" y="0"/>
                      <a:pt x="68" y="0"/>
                      <a:pt x="68"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Freeform 199">
                <a:extLst>
                  <a:ext uri="{FF2B5EF4-FFF2-40B4-BE49-F238E27FC236}">
                    <a16:creationId xmlns:a16="http://schemas.microsoft.com/office/drawing/2014/main" id="{3989F85D-C60E-45CB-9A04-87D20DF4DF03}"/>
                  </a:ext>
                </a:extLst>
              </p:cNvPr>
              <p:cNvSpPr>
                <a:spLocks/>
              </p:cNvSpPr>
              <p:nvPr/>
            </p:nvSpPr>
            <p:spPr bwMode="auto">
              <a:xfrm>
                <a:off x="2420939" y="1341438"/>
                <a:ext cx="255588" cy="149225"/>
              </a:xfrm>
              <a:custGeom>
                <a:avLst/>
                <a:gdLst>
                  <a:gd name="T0" fmla="*/ 68 w 68"/>
                  <a:gd name="T1" fmla="*/ 40 h 40"/>
                  <a:gd name="T2" fmla="*/ 68 w 68"/>
                  <a:gd name="T3" fmla="*/ 32 h 40"/>
                  <a:gd name="T4" fmla="*/ 36 w 68"/>
                  <a:gd name="T5" fmla="*/ 0 h 40"/>
                  <a:gd name="T6" fmla="*/ 0 w 68"/>
                  <a:gd name="T7" fmla="*/ 0 h 40"/>
                </a:gdLst>
                <a:ahLst/>
                <a:cxnLst>
                  <a:cxn ang="0">
                    <a:pos x="T0" y="T1"/>
                  </a:cxn>
                  <a:cxn ang="0">
                    <a:pos x="T2" y="T3"/>
                  </a:cxn>
                  <a:cxn ang="0">
                    <a:pos x="T4" y="T5"/>
                  </a:cxn>
                  <a:cxn ang="0">
                    <a:pos x="T6" y="T7"/>
                  </a:cxn>
                </a:cxnLst>
                <a:rect l="0" t="0" r="r" b="b"/>
                <a:pathLst>
                  <a:path w="68" h="40">
                    <a:moveTo>
                      <a:pt x="68" y="40"/>
                    </a:moveTo>
                    <a:cubicBezTo>
                      <a:pt x="68" y="32"/>
                      <a:pt x="68" y="32"/>
                      <a:pt x="68" y="32"/>
                    </a:cubicBezTo>
                    <a:cubicBezTo>
                      <a:pt x="68" y="14"/>
                      <a:pt x="54" y="0"/>
                      <a:pt x="36" y="0"/>
                    </a:cubicBezTo>
                    <a:cubicBezTo>
                      <a:pt x="0" y="0"/>
                      <a:pt x="0" y="0"/>
                      <a:pt x="0"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Freeform 200">
                <a:extLst>
                  <a:ext uri="{FF2B5EF4-FFF2-40B4-BE49-F238E27FC236}">
                    <a16:creationId xmlns:a16="http://schemas.microsoft.com/office/drawing/2014/main" id="{68AF25B3-CDBE-46FA-AC1C-182FB3842A25}"/>
                  </a:ext>
                </a:extLst>
              </p:cNvPr>
              <p:cNvSpPr>
                <a:spLocks/>
              </p:cNvSpPr>
              <p:nvPr/>
            </p:nvSpPr>
            <p:spPr bwMode="auto">
              <a:xfrm>
                <a:off x="2062164" y="792163"/>
                <a:ext cx="538163" cy="458788"/>
              </a:xfrm>
              <a:custGeom>
                <a:avLst/>
                <a:gdLst>
                  <a:gd name="T0" fmla="*/ 0 w 144"/>
                  <a:gd name="T1" fmla="*/ 39 h 123"/>
                  <a:gd name="T2" fmla="*/ 0 w 144"/>
                  <a:gd name="T3" fmla="*/ 51 h 123"/>
                  <a:gd name="T4" fmla="*/ 72 w 144"/>
                  <a:gd name="T5" fmla="*/ 123 h 123"/>
                  <a:gd name="T6" fmla="*/ 72 w 144"/>
                  <a:gd name="T7" fmla="*/ 123 h 123"/>
                  <a:gd name="T8" fmla="*/ 144 w 144"/>
                  <a:gd name="T9" fmla="*/ 51 h 123"/>
                  <a:gd name="T10" fmla="*/ 144 w 144"/>
                  <a:gd name="T11" fmla="*/ 0 h 123"/>
                </a:gdLst>
                <a:ahLst/>
                <a:cxnLst>
                  <a:cxn ang="0">
                    <a:pos x="T0" y="T1"/>
                  </a:cxn>
                  <a:cxn ang="0">
                    <a:pos x="T2" y="T3"/>
                  </a:cxn>
                  <a:cxn ang="0">
                    <a:pos x="T4" y="T5"/>
                  </a:cxn>
                  <a:cxn ang="0">
                    <a:pos x="T6" y="T7"/>
                  </a:cxn>
                  <a:cxn ang="0">
                    <a:pos x="T8" y="T9"/>
                  </a:cxn>
                  <a:cxn ang="0">
                    <a:pos x="T10" y="T11"/>
                  </a:cxn>
                </a:cxnLst>
                <a:rect l="0" t="0" r="r" b="b"/>
                <a:pathLst>
                  <a:path w="144" h="123">
                    <a:moveTo>
                      <a:pt x="0" y="39"/>
                    </a:moveTo>
                    <a:cubicBezTo>
                      <a:pt x="0" y="51"/>
                      <a:pt x="0" y="51"/>
                      <a:pt x="0" y="51"/>
                    </a:cubicBezTo>
                    <a:cubicBezTo>
                      <a:pt x="0" y="91"/>
                      <a:pt x="32" y="123"/>
                      <a:pt x="72" y="123"/>
                    </a:cubicBezTo>
                    <a:cubicBezTo>
                      <a:pt x="72" y="123"/>
                      <a:pt x="72" y="123"/>
                      <a:pt x="72" y="123"/>
                    </a:cubicBezTo>
                    <a:cubicBezTo>
                      <a:pt x="112" y="123"/>
                      <a:pt x="144" y="91"/>
                      <a:pt x="144" y="51"/>
                    </a:cubicBezTo>
                    <a:cubicBezTo>
                      <a:pt x="144" y="0"/>
                      <a:pt x="144" y="0"/>
                      <a:pt x="144"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Freeform 201">
                <a:extLst>
                  <a:ext uri="{FF2B5EF4-FFF2-40B4-BE49-F238E27FC236}">
                    <a16:creationId xmlns:a16="http://schemas.microsoft.com/office/drawing/2014/main" id="{1919A114-DEE4-4C5A-8CDB-11459114835F}"/>
                  </a:ext>
                </a:extLst>
              </p:cNvPr>
              <p:cNvSpPr>
                <a:spLocks/>
              </p:cNvSpPr>
              <p:nvPr/>
            </p:nvSpPr>
            <p:spPr bwMode="auto">
              <a:xfrm>
                <a:off x="2312989" y="1117601"/>
                <a:ext cx="160338" cy="58738"/>
              </a:xfrm>
              <a:custGeom>
                <a:avLst/>
                <a:gdLst>
                  <a:gd name="T0" fmla="*/ 0 w 43"/>
                  <a:gd name="T1" fmla="*/ 16 h 16"/>
                  <a:gd name="T2" fmla="*/ 5 w 43"/>
                  <a:gd name="T3" fmla="*/ 16 h 16"/>
                  <a:gd name="T4" fmla="*/ 43 w 43"/>
                  <a:gd name="T5" fmla="*/ 0 h 16"/>
                </a:gdLst>
                <a:ahLst/>
                <a:cxnLst>
                  <a:cxn ang="0">
                    <a:pos x="T0" y="T1"/>
                  </a:cxn>
                  <a:cxn ang="0">
                    <a:pos x="T2" y="T3"/>
                  </a:cxn>
                  <a:cxn ang="0">
                    <a:pos x="T4" y="T5"/>
                  </a:cxn>
                </a:cxnLst>
                <a:rect l="0" t="0" r="r" b="b"/>
                <a:pathLst>
                  <a:path w="43" h="16">
                    <a:moveTo>
                      <a:pt x="0" y="16"/>
                    </a:moveTo>
                    <a:cubicBezTo>
                      <a:pt x="1" y="16"/>
                      <a:pt x="3" y="16"/>
                      <a:pt x="5" y="16"/>
                    </a:cubicBezTo>
                    <a:cubicBezTo>
                      <a:pt x="20" y="16"/>
                      <a:pt x="33" y="10"/>
                      <a:pt x="43"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Freeform 202">
                <a:extLst>
                  <a:ext uri="{FF2B5EF4-FFF2-40B4-BE49-F238E27FC236}">
                    <a16:creationId xmlns:a16="http://schemas.microsoft.com/office/drawing/2014/main" id="{53B87570-436C-4079-B987-309AB6DC75EC}"/>
                  </a:ext>
                </a:extLst>
              </p:cNvPr>
              <p:cNvSpPr>
                <a:spLocks/>
              </p:cNvSpPr>
              <p:nvPr/>
            </p:nvSpPr>
            <p:spPr bwMode="auto">
              <a:xfrm>
                <a:off x="2241551" y="1236663"/>
                <a:ext cx="179388" cy="153988"/>
              </a:xfrm>
              <a:custGeom>
                <a:avLst/>
                <a:gdLst>
                  <a:gd name="T0" fmla="*/ 0 w 48"/>
                  <a:gd name="T1" fmla="*/ 0 h 41"/>
                  <a:gd name="T2" fmla="*/ 0 w 48"/>
                  <a:gd name="T3" fmla="*/ 28 h 41"/>
                  <a:gd name="T4" fmla="*/ 48 w 48"/>
                  <a:gd name="T5" fmla="*/ 28 h 41"/>
                  <a:gd name="T6" fmla="*/ 48 w 48"/>
                  <a:gd name="T7" fmla="*/ 0 h 41"/>
                </a:gdLst>
                <a:ahLst/>
                <a:cxnLst>
                  <a:cxn ang="0">
                    <a:pos x="T0" y="T1"/>
                  </a:cxn>
                  <a:cxn ang="0">
                    <a:pos x="T2" y="T3"/>
                  </a:cxn>
                  <a:cxn ang="0">
                    <a:pos x="T4" y="T5"/>
                  </a:cxn>
                  <a:cxn ang="0">
                    <a:pos x="T6" y="T7"/>
                  </a:cxn>
                </a:cxnLst>
                <a:rect l="0" t="0" r="r" b="b"/>
                <a:pathLst>
                  <a:path w="48" h="41">
                    <a:moveTo>
                      <a:pt x="0" y="0"/>
                    </a:moveTo>
                    <a:cubicBezTo>
                      <a:pt x="0" y="28"/>
                      <a:pt x="0" y="28"/>
                      <a:pt x="0" y="28"/>
                    </a:cubicBezTo>
                    <a:cubicBezTo>
                      <a:pt x="13" y="41"/>
                      <a:pt x="35" y="41"/>
                      <a:pt x="48" y="28"/>
                    </a:cubicBezTo>
                    <a:cubicBezTo>
                      <a:pt x="48" y="0"/>
                      <a:pt x="48" y="0"/>
                      <a:pt x="48"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Freeform 203">
                <a:extLst>
                  <a:ext uri="{FF2B5EF4-FFF2-40B4-BE49-F238E27FC236}">
                    <a16:creationId xmlns:a16="http://schemas.microsoft.com/office/drawing/2014/main" id="{5FF3D150-1D04-4975-80E2-D0839B5B8822}"/>
                  </a:ext>
                </a:extLst>
              </p:cNvPr>
              <p:cNvSpPr>
                <a:spLocks/>
              </p:cNvSpPr>
              <p:nvPr/>
            </p:nvSpPr>
            <p:spPr bwMode="auto">
              <a:xfrm>
                <a:off x="2001839" y="884238"/>
                <a:ext cx="63500" cy="150813"/>
              </a:xfrm>
              <a:custGeom>
                <a:avLst/>
                <a:gdLst>
                  <a:gd name="T0" fmla="*/ 17 w 17"/>
                  <a:gd name="T1" fmla="*/ 40 h 40"/>
                  <a:gd name="T2" fmla="*/ 0 w 17"/>
                  <a:gd name="T3" fmla="*/ 20 h 40"/>
                  <a:gd name="T4" fmla="*/ 16 w 17"/>
                  <a:gd name="T5" fmla="*/ 0 h 40"/>
                </a:gdLst>
                <a:ahLst/>
                <a:cxnLst>
                  <a:cxn ang="0">
                    <a:pos x="T0" y="T1"/>
                  </a:cxn>
                  <a:cxn ang="0">
                    <a:pos x="T2" y="T3"/>
                  </a:cxn>
                  <a:cxn ang="0">
                    <a:pos x="T4" y="T5"/>
                  </a:cxn>
                </a:cxnLst>
                <a:rect l="0" t="0" r="r" b="b"/>
                <a:pathLst>
                  <a:path w="17" h="40">
                    <a:moveTo>
                      <a:pt x="17" y="40"/>
                    </a:moveTo>
                    <a:cubicBezTo>
                      <a:pt x="8" y="39"/>
                      <a:pt x="0" y="30"/>
                      <a:pt x="0" y="20"/>
                    </a:cubicBezTo>
                    <a:cubicBezTo>
                      <a:pt x="0" y="10"/>
                      <a:pt x="7" y="2"/>
                      <a:pt x="1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Freeform 204">
                <a:extLst>
                  <a:ext uri="{FF2B5EF4-FFF2-40B4-BE49-F238E27FC236}">
                    <a16:creationId xmlns:a16="http://schemas.microsoft.com/office/drawing/2014/main" id="{B0377270-B366-40E3-99B4-C7D1ED095DA7}"/>
                  </a:ext>
                </a:extLst>
              </p:cNvPr>
              <p:cNvSpPr>
                <a:spLocks/>
              </p:cNvSpPr>
              <p:nvPr/>
            </p:nvSpPr>
            <p:spPr bwMode="auto">
              <a:xfrm>
                <a:off x="2597151" y="884238"/>
                <a:ext cx="63500" cy="150813"/>
              </a:xfrm>
              <a:custGeom>
                <a:avLst/>
                <a:gdLst>
                  <a:gd name="T0" fmla="*/ 0 w 17"/>
                  <a:gd name="T1" fmla="*/ 40 h 40"/>
                  <a:gd name="T2" fmla="*/ 17 w 17"/>
                  <a:gd name="T3" fmla="*/ 20 h 40"/>
                  <a:gd name="T4" fmla="*/ 1 w 17"/>
                  <a:gd name="T5" fmla="*/ 0 h 40"/>
                </a:gdLst>
                <a:ahLst/>
                <a:cxnLst>
                  <a:cxn ang="0">
                    <a:pos x="T0" y="T1"/>
                  </a:cxn>
                  <a:cxn ang="0">
                    <a:pos x="T2" y="T3"/>
                  </a:cxn>
                  <a:cxn ang="0">
                    <a:pos x="T4" y="T5"/>
                  </a:cxn>
                </a:cxnLst>
                <a:rect l="0" t="0" r="r" b="b"/>
                <a:pathLst>
                  <a:path w="17" h="40">
                    <a:moveTo>
                      <a:pt x="0" y="40"/>
                    </a:moveTo>
                    <a:cubicBezTo>
                      <a:pt x="9" y="39"/>
                      <a:pt x="17" y="30"/>
                      <a:pt x="17" y="20"/>
                    </a:cubicBezTo>
                    <a:cubicBezTo>
                      <a:pt x="17" y="10"/>
                      <a:pt x="10" y="2"/>
                      <a:pt x="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Freeform 205">
                <a:extLst>
                  <a:ext uri="{FF2B5EF4-FFF2-40B4-BE49-F238E27FC236}">
                    <a16:creationId xmlns:a16="http://schemas.microsoft.com/office/drawing/2014/main" id="{930342B1-5240-4A5D-8C22-BEE36386E755}"/>
                  </a:ext>
                </a:extLst>
              </p:cNvPr>
              <p:cNvSpPr>
                <a:spLocks/>
              </p:cNvSpPr>
              <p:nvPr/>
            </p:nvSpPr>
            <p:spPr bwMode="auto">
              <a:xfrm>
                <a:off x="2365376" y="877888"/>
                <a:ext cx="171450" cy="119063"/>
              </a:xfrm>
              <a:custGeom>
                <a:avLst/>
                <a:gdLst>
                  <a:gd name="T0" fmla="*/ 6 w 46"/>
                  <a:gd name="T1" fmla="*/ 32 h 32"/>
                  <a:gd name="T2" fmla="*/ 40 w 46"/>
                  <a:gd name="T3" fmla="*/ 32 h 32"/>
                  <a:gd name="T4" fmla="*/ 46 w 46"/>
                  <a:gd name="T5" fmla="*/ 26 h 32"/>
                  <a:gd name="T6" fmla="*/ 46 w 46"/>
                  <a:gd name="T7" fmla="*/ 6 h 32"/>
                  <a:gd name="T8" fmla="*/ 40 w 46"/>
                  <a:gd name="T9" fmla="*/ 0 h 32"/>
                  <a:gd name="T10" fmla="*/ 6 w 46"/>
                  <a:gd name="T11" fmla="*/ 0 h 32"/>
                  <a:gd name="T12" fmla="*/ 0 w 46"/>
                  <a:gd name="T13" fmla="*/ 6 h 32"/>
                  <a:gd name="T14" fmla="*/ 0 w 46"/>
                  <a:gd name="T15" fmla="*/ 26 h 32"/>
                  <a:gd name="T16" fmla="*/ 6 w 4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2">
                    <a:moveTo>
                      <a:pt x="6" y="32"/>
                    </a:moveTo>
                    <a:cubicBezTo>
                      <a:pt x="40" y="32"/>
                      <a:pt x="40" y="32"/>
                      <a:pt x="40" y="32"/>
                    </a:cubicBezTo>
                    <a:cubicBezTo>
                      <a:pt x="43" y="32"/>
                      <a:pt x="46" y="29"/>
                      <a:pt x="46" y="26"/>
                    </a:cubicBezTo>
                    <a:cubicBezTo>
                      <a:pt x="46" y="6"/>
                      <a:pt x="46" y="6"/>
                      <a:pt x="46" y="6"/>
                    </a:cubicBezTo>
                    <a:cubicBezTo>
                      <a:pt x="46" y="3"/>
                      <a:pt x="43" y="0"/>
                      <a:pt x="40" y="0"/>
                    </a:cubicBezTo>
                    <a:cubicBezTo>
                      <a:pt x="6" y="0"/>
                      <a:pt x="6" y="0"/>
                      <a:pt x="6" y="0"/>
                    </a:cubicBezTo>
                    <a:cubicBezTo>
                      <a:pt x="3" y="0"/>
                      <a:pt x="0" y="3"/>
                      <a:pt x="0" y="6"/>
                    </a:cubicBezTo>
                    <a:cubicBezTo>
                      <a:pt x="0" y="26"/>
                      <a:pt x="0" y="26"/>
                      <a:pt x="0" y="26"/>
                    </a:cubicBezTo>
                    <a:cubicBezTo>
                      <a:pt x="0" y="29"/>
                      <a:pt x="3" y="32"/>
                      <a:pt x="6" y="3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Freeform 206">
                <a:extLst>
                  <a:ext uri="{FF2B5EF4-FFF2-40B4-BE49-F238E27FC236}">
                    <a16:creationId xmlns:a16="http://schemas.microsoft.com/office/drawing/2014/main" id="{9199215C-FE29-4026-B2E7-B6C0CA55CA84}"/>
                  </a:ext>
                </a:extLst>
              </p:cNvPr>
              <p:cNvSpPr>
                <a:spLocks/>
              </p:cNvSpPr>
              <p:nvPr/>
            </p:nvSpPr>
            <p:spPr bwMode="auto">
              <a:xfrm>
                <a:off x="2125664" y="877888"/>
                <a:ext cx="171450" cy="119063"/>
              </a:xfrm>
              <a:custGeom>
                <a:avLst/>
                <a:gdLst>
                  <a:gd name="T0" fmla="*/ 6 w 46"/>
                  <a:gd name="T1" fmla="*/ 32 h 32"/>
                  <a:gd name="T2" fmla="*/ 40 w 46"/>
                  <a:gd name="T3" fmla="*/ 32 h 32"/>
                  <a:gd name="T4" fmla="*/ 46 w 46"/>
                  <a:gd name="T5" fmla="*/ 26 h 32"/>
                  <a:gd name="T6" fmla="*/ 46 w 46"/>
                  <a:gd name="T7" fmla="*/ 6 h 32"/>
                  <a:gd name="T8" fmla="*/ 40 w 46"/>
                  <a:gd name="T9" fmla="*/ 0 h 32"/>
                  <a:gd name="T10" fmla="*/ 6 w 46"/>
                  <a:gd name="T11" fmla="*/ 0 h 32"/>
                  <a:gd name="T12" fmla="*/ 0 w 46"/>
                  <a:gd name="T13" fmla="*/ 6 h 32"/>
                  <a:gd name="T14" fmla="*/ 0 w 46"/>
                  <a:gd name="T15" fmla="*/ 26 h 32"/>
                  <a:gd name="T16" fmla="*/ 6 w 4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2">
                    <a:moveTo>
                      <a:pt x="6" y="32"/>
                    </a:moveTo>
                    <a:cubicBezTo>
                      <a:pt x="40" y="32"/>
                      <a:pt x="40" y="32"/>
                      <a:pt x="40" y="32"/>
                    </a:cubicBezTo>
                    <a:cubicBezTo>
                      <a:pt x="43" y="32"/>
                      <a:pt x="46" y="29"/>
                      <a:pt x="46" y="26"/>
                    </a:cubicBezTo>
                    <a:cubicBezTo>
                      <a:pt x="46" y="6"/>
                      <a:pt x="46" y="6"/>
                      <a:pt x="46" y="6"/>
                    </a:cubicBezTo>
                    <a:cubicBezTo>
                      <a:pt x="46" y="3"/>
                      <a:pt x="43" y="0"/>
                      <a:pt x="40" y="0"/>
                    </a:cubicBezTo>
                    <a:cubicBezTo>
                      <a:pt x="6" y="0"/>
                      <a:pt x="6" y="0"/>
                      <a:pt x="6" y="0"/>
                    </a:cubicBezTo>
                    <a:cubicBezTo>
                      <a:pt x="3" y="0"/>
                      <a:pt x="0" y="3"/>
                      <a:pt x="0" y="6"/>
                    </a:cubicBezTo>
                    <a:cubicBezTo>
                      <a:pt x="0" y="26"/>
                      <a:pt x="0" y="26"/>
                      <a:pt x="0" y="26"/>
                    </a:cubicBezTo>
                    <a:cubicBezTo>
                      <a:pt x="0" y="29"/>
                      <a:pt x="3" y="32"/>
                      <a:pt x="6" y="3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Freeform 207">
                <a:extLst>
                  <a:ext uri="{FF2B5EF4-FFF2-40B4-BE49-F238E27FC236}">
                    <a16:creationId xmlns:a16="http://schemas.microsoft.com/office/drawing/2014/main" id="{CA4AEE47-A6F1-4D02-BB3B-8C6B5D023360}"/>
                  </a:ext>
                </a:extLst>
              </p:cNvPr>
              <p:cNvSpPr>
                <a:spLocks/>
              </p:cNvSpPr>
              <p:nvPr/>
            </p:nvSpPr>
            <p:spPr bwMode="auto">
              <a:xfrm>
                <a:off x="2297114" y="914401"/>
                <a:ext cx="68263" cy="19050"/>
              </a:xfrm>
              <a:custGeom>
                <a:avLst/>
                <a:gdLst>
                  <a:gd name="T0" fmla="*/ 18 w 18"/>
                  <a:gd name="T1" fmla="*/ 5 h 5"/>
                  <a:gd name="T2" fmla="*/ 0 w 18"/>
                  <a:gd name="T3" fmla="*/ 5 h 5"/>
                </a:gdLst>
                <a:ahLst/>
                <a:cxnLst>
                  <a:cxn ang="0">
                    <a:pos x="T0" y="T1"/>
                  </a:cxn>
                  <a:cxn ang="0">
                    <a:pos x="T2" y="T3"/>
                  </a:cxn>
                </a:cxnLst>
                <a:rect l="0" t="0" r="r" b="b"/>
                <a:pathLst>
                  <a:path w="18" h="5">
                    <a:moveTo>
                      <a:pt x="18" y="5"/>
                    </a:moveTo>
                    <a:cubicBezTo>
                      <a:pt x="13" y="0"/>
                      <a:pt x="5" y="0"/>
                      <a:pt x="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Line 209">
                <a:extLst>
                  <a:ext uri="{FF2B5EF4-FFF2-40B4-BE49-F238E27FC236}">
                    <a16:creationId xmlns:a16="http://schemas.microsoft.com/office/drawing/2014/main" id="{BFBC3B29-2B2F-4B14-A000-009F24AE1F91}"/>
                  </a:ext>
                </a:extLst>
              </p:cNvPr>
              <p:cNvSpPr>
                <a:spLocks noChangeShapeType="1"/>
              </p:cNvSpPr>
              <p:nvPr/>
            </p:nvSpPr>
            <p:spPr bwMode="auto">
              <a:xfrm>
                <a:off x="2451101" y="1430338"/>
                <a:ext cx="1047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95" name="TextBox 94">
            <a:extLst>
              <a:ext uri="{FF2B5EF4-FFF2-40B4-BE49-F238E27FC236}">
                <a16:creationId xmlns:a16="http://schemas.microsoft.com/office/drawing/2014/main" id="{3BA8DC06-D319-49F9-AF4E-C20AAC335DEA}"/>
              </a:ext>
            </a:extLst>
          </p:cNvPr>
          <p:cNvSpPr txBox="1">
            <a:spLocks/>
          </p:cNvSpPr>
          <p:nvPr/>
        </p:nvSpPr>
        <p:spPr>
          <a:xfrm>
            <a:off x="5462982" y="1566142"/>
            <a:ext cx="1245089"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Karl wins if he draws a </a:t>
            </a:r>
            <a:r>
              <a:rPr kumimoji="0" lang="en-US" sz="1400" b="1" i="0" u="none" strike="noStrike" kern="1200" cap="none" spc="0" normalizeH="0" baseline="0" noProof="0" dirty="0">
                <a:ln>
                  <a:noFill/>
                </a:ln>
                <a:solidFill>
                  <a:srgbClr val="A2FFE8">
                    <a:lumMod val="25000"/>
                  </a:srgbClr>
                </a:solidFill>
                <a:effectLst/>
                <a:uLnTx/>
                <a:uFillTx/>
                <a:latin typeface="Raleway" pitchFamily="2" charset="-52"/>
                <a:ea typeface="+mn-ea"/>
                <a:cs typeface="Arial" panose="020B0604020202020204" pitchFamily="34" charset="0"/>
                <a:sym typeface="Arial"/>
              </a:rPr>
              <a:t>green marble</a:t>
            </a:r>
          </a:p>
        </p:txBody>
      </p:sp>
      <p:sp>
        <p:nvSpPr>
          <p:cNvPr id="96" name="TextBox 95">
            <a:extLst>
              <a:ext uri="{FF2B5EF4-FFF2-40B4-BE49-F238E27FC236}">
                <a16:creationId xmlns:a16="http://schemas.microsoft.com/office/drawing/2014/main" id="{41C34E04-3370-44DA-9BEA-6A4CEC0EA50A}"/>
              </a:ext>
            </a:extLst>
          </p:cNvPr>
          <p:cNvSpPr txBox="1">
            <a:spLocks/>
          </p:cNvSpPr>
          <p:nvPr/>
        </p:nvSpPr>
        <p:spPr>
          <a:xfrm>
            <a:off x="7515225" y="1566142"/>
            <a:ext cx="1147512"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John wins if he draws a </a:t>
            </a:r>
            <a:r>
              <a:rPr kumimoji="0" lang="en-US" sz="1400" b="1" i="0" u="none" strike="noStrike" kern="1200" cap="none" spc="0" normalizeH="0" baseline="0" noProof="0" dirty="0">
                <a:ln>
                  <a:noFill/>
                </a:ln>
                <a:solidFill>
                  <a:srgbClr val="1C3678"/>
                </a:solidFill>
                <a:effectLst/>
                <a:uLnTx/>
                <a:uFillTx/>
                <a:latin typeface="Raleway" pitchFamily="2" charset="-52"/>
                <a:ea typeface="+mn-ea"/>
                <a:cs typeface="Arial" panose="020B0604020202020204" pitchFamily="34" charset="0"/>
                <a:sym typeface="Arial"/>
              </a:rPr>
              <a:t>blue marble</a:t>
            </a:r>
          </a:p>
        </p:txBody>
      </p:sp>
      <p:sp>
        <p:nvSpPr>
          <p:cNvPr id="97" name="TextBox 96">
            <a:extLst>
              <a:ext uri="{FF2B5EF4-FFF2-40B4-BE49-F238E27FC236}">
                <a16:creationId xmlns:a16="http://schemas.microsoft.com/office/drawing/2014/main" id="{CB0B10DB-33E9-4D61-BD40-F75B189A0501}"/>
              </a:ext>
            </a:extLst>
          </p:cNvPr>
          <p:cNvSpPr txBox="1">
            <a:spLocks/>
          </p:cNvSpPr>
          <p:nvPr/>
        </p:nvSpPr>
        <p:spPr>
          <a:xfrm>
            <a:off x="2486026" y="2338778"/>
            <a:ext cx="276164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Experiment 1a</a:t>
            </a:r>
          </a:p>
        </p:txBody>
      </p:sp>
      <p:sp>
        <p:nvSpPr>
          <p:cNvPr id="104" name="TextBox 103">
            <a:extLst>
              <a:ext uri="{FF2B5EF4-FFF2-40B4-BE49-F238E27FC236}">
                <a16:creationId xmlns:a16="http://schemas.microsoft.com/office/drawing/2014/main" id="{F93048F8-3037-4B65-AD80-5E1D8164068B}"/>
              </a:ext>
            </a:extLst>
          </p:cNvPr>
          <p:cNvSpPr txBox="1">
            <a:spLocks/>
          </p:cNvSpPr>
          <p:nvPr/>
        </p:nvSpPr>
        <p:spPr>
          <a:xfrm>
            <a:off x="5462982" y="2338778"/>
            <a:ext cx="319975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Experiment 1b</a:t>
            </a:r>
          </a:p>
        </p:txBody>
      </p:sp>
      <p:sp>
        <p:nvSpPr>
          <p:cNvPr id="106" name="TextBox 105">
            <a:extLst>
              <a:ext uri="{FF2B5EF4-FFF2-40B4-BE49-F238E27FC236}">
                <a16:creationId xmlns:a16="http://schemas.microsoft.com/office/drawing/2014/main" id="{1DD44931-40D7-4AFF-A8EB-739BE0C57786}"/>
              </a:ext>
            </a:extLst>
          </p:cNvPr>
          <p:cNvSpPr txBox="1">
            <a:spLocks/>
          </p:cNvSpPr>
          <p:nvPr/>
        </p:nvSpPr>
        <p:spPr>
          <a:xfrm>
            <a:off x="5462982" y="2597182"/>
            <a:ext cx="319975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Participants randomly assigned to 4 conditions in a 2 x 2 matrix:</a:t>
            </a:r>
          </a:p>
        </p:txBody>
      </p:sp>
      <p:sp>
        <p:nvSpPr>
          <p:cNvPr id="117" name="TextBox 116">
            <a:extLst>
              <a:ext uri="{FF2B5EF4-FFF2-40B4-BE49-F238E27FC236}">
                <a16:creationId xmlns:a16="http://schemas.microsoft.com/office/drawing/2014/main" id="{C6342B22-5DA4-4AFD-BB63-F6A16EA274DE}"/>
              </a:ext>
            </a:extLst>
          </p:cNvPr>
          <p:cNvSpPr txBox="1">
            <a:spLocks/>
          </p:cNvSpPr>
          <p:nvPr/>
        </p:nvSpPr>
        <p:spPr>
          <a:xfrm>
            <a:off x="5462982" y="3873418"/>
            <a:ext cx="3199756"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Participants in each condition asked to choose if: a) Karl’s winning is more random, b) John’s winning is more random, c) both are equally random </a:t>
            </a:r>
          </a:p>
        </p:txBody>
      </p:sp>
      <p:cxnSp>
        <p:nvCxnSpPr>
          <p:cNvPr id="108" name="LineContentSeparatorDefault 142">
            <a:extLst>
              <a:ext uri="{FF2B5EF4-FFF2-40B4-BE49-F238E27FC236}">
                <a16:creationId xmlns:a16="http://schemas.microsoft.com/office/drawing/2014/main" id="{79ECAB43-8E79-4EE0-AAF9-C1A58C9AB403}"/>
              </a:ext>
            </a:extLst>
          </p:cNvPr>
          <p:cNvCxnSpPr>
            <a:cxnSpLocks/>
          </p:cNvCxnSpPr>
          <p:nvPr>
            <p:custDataLst>
              <p:tags r:id="rId2"/>
            </p:custDataLst>
          </p:nvPr>
        </p:nvCxnSpPr>
        <p:spPr>
          <a:xfrm>
            <a:off x="2485093" y="2270867"/>
            <a:ext cx="6177644"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3EFAFE33-CB6F-4857-BC8C-FE9E39F17336}"/>
              </a:ext>
            </a:extLst>
          </p:cNvPr>
          <p:cNvSpPr>
            <a:spLocks noChangeAspect="1"/>
          </p:cNvSpPr>
          <p:nvPr/>
        </p:nvSpPr>
        <p:spPr>
          <a:xfrm>
            <a:off x="2482349" y="3356099"/>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A</a:t>
            </a:r>
          </a:p>
        </p:txBody>
      </p:sp>
      <p:sp>
        <p:nvSpPr>
          <p:cNvPr id="102" name="TextBox 101">
            <a:extLst>
              <a:ext uri="{FF2B5EF4-FFF2-40B4-BE49-F238E27FC236}">
                <a16:creationId xmlns:a16="http://schemas.microsoft.com/office/drawing/2014/main" id="{F9BCF6B6-9CFD-4A0F-8760-CFEAABC3484B}"/>
              </a:ext>
            </a:extLst>
          </p:cNvPr>
          <p:cNvSpPr txBox="1">
            <a:spLocks/>
          </p:cNvSpPr>
          <p:nvPr/>
        </p:nvSpPr>
        <p:spPr>
          <a:xfrm>
            <a:off x="2990051" y="3356099"/>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Both win</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111" name="TextBox 110">
            <a:extLst>
              <a:ext uri="{FF2B5EF4-FFF2-40B4-BE49-F238E27FC236}">
                <a16:creationId xmlns:a16="http://schemas.microsoft.com/office/drawing/2014/main" id="{E9F07A98-3F47-431B-A8DE-B3C52F62FDEB}"/>
              </a:ext>
            </a:extLst>
          </p:cNvPr>
          <p:cNvSpPr txBox="1">
            <a:spLocks/>
          </p:cNvSpPr>
          <p:nvPr/>
        </p:nvSpPr>
        <p:spPr>
          <a:xfrm>
            <a:off x="3613173" y="3356099"/>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Whose win is more random?</a:t>
            </a:r>
          </a:p>
        </p:txBody>
      </p:sp>
      <p:sp>
        <p:nvSpPr>
          <p:cNvPr id="103" name="TextBox 102">
            <a:extLst>
              <a:ext uri="{FF2B5EF4-FFF2-40B4-BE49-F238E27FC236}">
                <a16:creationId xmlns:a16="http://schemas.microsoft.com/office/drawing/2014/main" id="{F97DBB44-C371-4226-B4F3-578469A238FB}"/>
              </a:ext>
            </a:extLst>
          </p:cNvPr>
          <p:cNvSpPr txBox="1">
            <a:spLocks/>
          </p:cNvSpPr>
          <p:nvPr/>
        </p:nvSpPr>
        <p:spPr>
          <a:xfrm>
            <a:off x="2990051" y="3845777"/>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Karl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109" name="Oval 108">
            <a:extLst>
              <a:ext uri="{FF2B5EF4-FFF2-40B4-BE49-F238E27FC236}">
                <a16:creationId xmlns:a16="http://schemas.microsoft.com/office/drawing/2014/main" id="{1462F6CC-7CF8-4C71-911D-08C41DBE06BE}"/>
              </a:ext>
            </a:extLst>
          </p:cNvPr>
          <p:cNvSpPr>
            <a:spLocks noChangeAspect="1"/>
          </p:cNvSpPr>
          <p:nvPr/>
        </p:nvSpPr>
        <p:spPr>
          <a:xfrm>
            <a:off x="2482349" y="3840085"/>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B</a:t>
            </a:r>
          </a:p>
        </p:txBody>
      </p:sp>
      <p:sp>
        <p:nvSpPr>
          <p:cNvPr id="112" name="TextBox 111">
            <a:extLst>
              <a:ext uri="{FF2B5EF4-FFF2-40B4-BE49-F238E27FC236}">
                <a16:creationId xmlns:a16="http://schemas.microsoft.com/office/drawing/2014/main" id="{E85895BD-1268-40CE-8F50-0F172EFE2D3B}"/>
              </a:ext>
            </a:extLst>
          </p:cNvPr>
          <p:cNvSpPr txBox="1">
            <a:spLocks/>
          </p:cNvSpPr>
          <p:nvPr/>
        </p:nvSpPr>
        <p:spPr>
          <a:xfrm>
            <a:off x="3613173" y="3847921"/>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Rate randomness from 1 to 7</a:t>
            </a:r>
          </a:p>
        </p:txBody>
      </p:sp>
      <p:sp>
        <p:nvSpPr>
          <p:cNvPr id="107" name="TextBox 106">
            <a:extLst>
              <a:ext uri="{FF2B5EF4-FFF2-40B4-BE49-F238E27FC236}">
                <a16:creationId xmlns:a16="http://schemas.microsoft.com/office/drawing/2014/main" id="{66037D55-7365-4758-916F-D9318004AE4A}"/>
              </a:ext>
            </a:extLst>
          </p:cNvPr>
          <p:cNvSpPr txBox="1">
            <a:spLocks/>
          </p:cNvSpPr>
          <p:nvPr/>
        </p:nvSpPr>
        <p:spPr>
          <a:xfrm>
            <a:off x="2990051" y="4331906"/>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John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110" name="Oval 109">
            <a:extLst>
              <a:ext uri="{FF2B5EF4-FFF2-40B4-BE49-F238E27FC236}">
                <a16:creationId xmlns:a16="http://schemas.microsoft.com/office/drawing/2014/main" id="{E9086435-A54B-42CB-9A13-47CD9D255C8D}"/>
              </a:ext>
            </a:extLst>
          </p:cNvPr>
          <p:cNvSpPr>
            <a:spLocks noChangeAspect="1"/>
          </p:cNvSpPr>
          <p:nvPr/>
        </p:nvSpPr>
        <p:spPr>
          <a:xfrm>
            <a:off x="2482349" y="4331906"/>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C</a:t>
            </a:r>
          </a:p>
        </p:txBody>
      </p:sp>
      <p:sp>
        <p:nvSpPr>
          <p:cNvPr id="113" name="TextBox 112">
            <a:extLst>
              <a:ext uri="{FF2B5EF4-FFF2-40B4-BE49-F238E27FC236}">
                <a16:creationId xmlns:a16="http://schemas.microsoft.com/office/drawing/2014/main" id="{8DAC237D-2FB2-48B4-BBC0-8A77AFBCB8CA}"/>
              </a:ext>
            </a:extLst>
          </p:cNvPr>
          <p:cNvSpPr txBox="1">
            <a:spLocks/>
          </p:cNvSpPr>
          <p:nvPr/>
        </p:nvSpPr>
        <p:spPr>
          <a:xfrm>
            <a:off x="3613173" y="4331906"/>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Rate randomness from 1 to 7</a:t>
            </a:r>
          </a:p>
        </p:txBody>
      </p:sp>
      <p:sp>
        <p:nvSpPr>
          <p:cNvPr id="114" name="TextBox 113">
            <a:extLst>
              <a:ext uri="{FF2B5EF4-FFF2-40B4-BE49-F238E27FC236}">
                <a16:creationId xmlns:a16="http://schemas.microsoft.com/office/drawing/2014/main" id="{61E878CC-A1D0-4E2C-B153-2B143C303176}"/>
              </a:ext>
            </a:extLst>
          </p:cNvPr>
          <p:cNvSpPr txBox="1">
            <a:spLocks/>
          </p:cNvSpPr>
          <p:nvPr/>
        </p:nvSpPr>
        <p:spPr>
          <a:xfrm>
            <a:off x="2482350" y="3081168"/>
            <a:ext cx="100823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Condition</a:t>
            </a:r>
          </a:p>
        </p:txBody>
      </p:sp>
      <p:sp>
        <p:nvSpPr>
          <p:cNvPr id="115" name="TextBox 114">
            <a:extLst>
              <a:ext uri="{FF2B5EF4-FFF2-40B4-BE49-F238E27FC236}">
                <a16:creationId xmlns:a16="http://schemas.microsoft.com/office/drawing/2014/main" id="{5A0EEC27-DE38-464B-A4AF-39CAF9634885}"/>
              </a:ext>
            </a:extLst>
          </p:cNvPr>
          <p:cNvSpPr txBox="1">
            <a:spLocks/>
          </p:cNvSpPr>
          <p:nvPr/>
        </p:nvSpPr>
        <p:spPr>
          <a:xfrm>
            <a:off x="3615683" y="3081168"/>
            <a:ext cx="100823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Prompt</a:t>
            </a:r>
          </a:p>
        </p:txBody>
      </p:sp>
      <p:graphicFrame>
        <p:nvGraphicFramePr>
          <p:cNvPr id="116" name="Google Shape;131;p19">
            <a:extLst>
              <a:ext uri="{FF2B5EF4-FFF2-40B4-BE49-F238E27FC236}">
                <a16:creationId xmlns:a16="http://schemas.microsoft.com/office/drawing/2014/main" id="{572F3BBC-1922-4618-8EB3-4168BCE4587D}"/>
              </a:ext>
            </a:extLst>
          </p:cNvPr>
          <p:cNvGraphicFramePr/>
          <p:nvPr/>
        </p:nvGraphicFramePr>
        <p:xfrm>
          <a:off x="5461629" y="3072814"/>
          <a:ext cx="3199756" cy="712899"/>
        </p:xfrm>
        <a:graphic>
          <a:graphicData uri="http://schemas.openxmlformats.org/drawingml/2006/table">
            <a:tbl>
              <a:tblPr>
                <a:noFill/>
              </a:tblPr>
              <a:tblGrid>
                <a:gridCol w="101537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17585">
                  <a:extLst>
                    <a:ext uri="{9D8B030D-6E8A-4147-A177-3AD203B41FA5}">
                      <a16:colId xmlns:a16="http://schemas.microsoft.com/office/drawing/2014/main" val="20002"/>
                    </a:ext>
                  </a:extLst>
                </a:gridCol>
              </a:tblGrid>
              <a:tr h="211331">
                <a:tc>
                  <a:txBody>
                    <a:bodyPr/>
                    <a:lstStyle/>
                    <a:p>
                      <a:pPr marL="0" lvl="0" indent="0" algn="ctr" rtl="0">
                        <a:spcBef>
                          <a:spcPts val="0"/>
                        </a:spcBef>
                        <a:spcAft>
                          <a:spcPts val="0"/>
                        </a:spcAft>
                        <a:buNone/>
                      </a:pPr>
                      <a:r>
                        <a:rPr lang="en-US" sz="1200" dirty="0">
                          <a:solidFill>
                            <a:schemeClr val="bg2"/>
                          </a:solidFill>
                          <a:latin typeface="Raleway" pitchFamily="2" charset="-52"/>
                        </a:rPr>
                        <a:t>Condition</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wins 1x</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wins 3x</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11331">
                <a:tc>
                  <a:txBody>
                    <a:bodyPr/>
                    <a:lstStyle/>
                    <a:p>
                      <a:pPr marL="0" lvl="0" indent="0" algn="ctr" rtl="0">
                        <a:spcBef>
                          <a:spcPts val="0"/>
                        </a:spcBef>
                        <a:spcAft>
                          <a:spcPts val="0"/>
                        </a:spcAft>
                        <a:buNone/>
                      </a:pPr>
                      <a:r>
                        <a:rPr lang="en" sz="1200" dirty="0">
                          <a:solidFill>
                            <a:schemeClr val="bg2"/>
                          </a:solidFill>
                          <a:latin typeface="Raleway" pitchFamily="2" charset="-52"/>
                        </a:rPr>
                        <a:t>$10</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A</a:t>
                      </a: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dirty="0">
                          <a:solidFill>
                            <a:schemeClr val="bg2"/>
                          </a:solidFill>
                          <a:latin typeface="Raleway" pitchFamily="2" charset="-52"/>
                        </a:rPr>
                        <a:t>C</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0237">
                <a:tc>
                  <a:txBody>
                    <a:bodyPr/>
                    <a:lstStyle/>
                    <a:p>
                      <a:pPr marL="0" lvl="0" indent="0" algn="ctr" rtl="0">
                        <a:spcBef>
                          <a:spcPts val="0"/>
                        </a:spcBef>
                        <a:spcAft>
                          <a:spcPts val="0"/>
                        </a:spcAft>
                        <a:buNone/>
                      </a:pPr>
                      <a:r>
                        <a:rPr lang="en" sz="1200" dirty="0">
                          <a:solidFill>
                            <a:schemeClr val="bg2"/>
                          </a:solidFill>
                          <a:latin typeface="Raleway" pitchFamily="2" charset="-52"/>
                        </a:rPr>
                        <a:t>$1000</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B</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dirty="0">
                          <a:solidFill>
                            <a:schemeClr val="bg2"/>
                          </a:solidFill>
                          <a:latin typeface="Raleway" pitchFamily="2" charset="-52"/>
                        </a:rPr>
                        <a:t>D</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6360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2: Blind draws (2/3)</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66226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When there are 2 events to compare, the unlikely one is seen as more random, indicating that comparable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low probability is seen as more random</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For separate events, the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low</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probability</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is seen as significantly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more</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random</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than high probability</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43" name="Rectangle 42">
            <a:extLst>
              <a:ext uri="{FF2B5EF4-FFF2-40B4-BE49-F238E27FC236}">
                <a16:creationId xmlns:a16="http://schemas.microsoft.com/office/drawing/2014/main" id="{EF4C9041-A111-4E2B-B9B8-12F635F8DEE9}"/>
              </a:ext>
            </a:extLst>
          </p:cNvPr>
          <p:cNvSpPr>
            <a:spLocks/>
          </p:cNvSpPr>
          <p:nvPr/>
        </p:nvSpPr>
        <p:spPr>
          <a:xfrm>
            <a:off x="452387"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cs typeface="Arial"/>
                <a:sym typeface="Arial"/>
              </a:rPr>
              <a:t>Experiment 1a results:</a:t>
            </a:r>
          </a:p>
        </p:txBody>
      </p:sp>
      <p:sp>
        <p:nvSpPr>
          <p:cNvPr id="45" name="TextBox 44">
            <a:extLst>
              <a:ext uri="{FF2B5EF4-FFF2-40B4-BE49-F238E27FC236}">
                <a16:creationId xmlns:a16="http://schemas.microsoft.com/office/drawing/2014/main" id="{6EE46555-928B-44B1-BDEE-97E161FFB884}"/>
              </a:ext>
            </a:extLst>
          </p:cNvPr>
          <p:cNvSpPr txBox="1">
            <a:spLocks/>
          </p:cNvSpPr>
          <p:nvPr/>
        </p:nvSpPr>
        <p:spPr>
          <a:xfrm>
            <a:off x="452387" y="1592263"/>
            <a:ext cx="1042287"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Condition</a:t>
            </a:r>
          </a:p>
        </p:txBody>
      </p:sp>
      <p:sp>
        <p:nvSpPr>
          <p:cNvPr id="46" name="TextBox 45">
            <a:extLst>
              <a:ext uri="{FF2B5EF4-FFF2-40B4-BE49-F238E27FC236}">
                <a16:creationId xmlns:a16="http://schemas.microsoft.com/office/drawing/2014/main" id="{84E05DBB-4313-474D-A5B4-311EF42796F3}"/>
              </a:ext>
            </a:extLst>
          </p:cNvPr>
          <p:cNvSpPr txBox="1">
            <a:spLocks/>
          </p:cNvSpPr>
          <p:nvPr/>
        </p:nvSpPr>
        <p:spPr>
          <a:xfrm>
            <a:off x="1377948" y="2012950"/>
            <a:ext cx="4462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Both win</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47" name="Oval 46">
            <a:extLst>
              <a:ext uri="{FF2B5EF4-FFF2-40B4-BE49-F238E27FC236}">
                <a16:creationId xmlns:a16="http://schemas.microsoft.com/office/drawing/2014/main" id="{A258F36A-E9C2-4898-8FBC-C4A0CE9A7432}"/>
              </a:ext>
            </a:extLst>
          </p:cNvPr>
          <p:cNvSpPr>
            <a:spLocks noChangeAspect="1"/>
          </p:cNvSpPr>
          <p:nvPr/>
        </p:nvSpPr>
        <p:spPr>
          <a:xfrm>
            <a:off x="790651" y="1971675"/>
            <a:ext cx="515023"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A</a:t>
            </a:r>
          </a:p>
        </p:txBody>
      </p:sp>
      <p:sp>
        <p:nvSpPr>
          <p:cNvPr id="48" name="TextBox 47">
            <a:extLst>
              <a:ext uri="{FF2B5EF4-FFF2-40B4-BE49-F238E27FC236}">
                <a16:creationId xmlns:a16="http://schemas.microsoft.com/office/drawing/2014/main" id="{5EE25CFD-2BD5-4471-9D38-07588665D4AA}"/>
              </a:ext>
            </a:extLst>
          </p:cNvPr>
          <p:cNvSpPr txBox="1">
            <a:spLocks/>
          </p:cNvSpPr>
          <p:nvPr/>
        </p:nvSpPr>
        <p:spPr>
          <a:xfrm>
            <a:off x="1387101" y="2971800"/>
            <a:ext cx="446216"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Karl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49" name="Oval 48">
            <a:extLst>
              <a:ext uri="{FF2B5EF4-FFF2-40B4-BE49-F238E27FC236}">
                <a16:creationId xmlns:a16="http://schemas.microsoft.com/office/drawing/2014/main" id="{5060C045-D373-4FDA-91F9-F928B3F4A9C8}"/>
              </a:ext>
            </a:extLst>
          </p:cNvPr>
          <p:cNvSpPr>
            <a:spLocks noChangeAspect="1"/>
          </p:cNvSpPr>
          <p:nvPr/>
        </p:nvSpPr>
        <p:spPr>
          <a:xfrm>
            <a:off x="790651" y="2928938"/>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B</a:t>
            </a:r>
          </a:p>
        </p:txBody>
      </p:sp>
      <p:sp>
        <p:nvSpPr>
          <p:cNvPr id="52" name="TextBox 51">
            <a:extLst>
              <a:ext uri="{FF2B5EF4-FFF2-40B4-BE49-F238E27FC236}">
                <a16:creationId xmlns:a16="http://schemas.microsoft.com/office/drawing/2014/main" id="{B691E845-032C-4D53-8F92-A1D39ED508AE}"/>
              </a:ext>
            </a:extLst>
          </p:cNvPr>
          <p:cNvSpPr txBox="1">
            <a:spLocks/>
          </p:cNvSpPr>
          <p:nvPr/>
        </p:nvSpPr>
        <p:spPr>
          <a:xfrm>
            <a:off x="1386722" y="3938588"/>
            <a:ext cx="4462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John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53" name="Oval 52">
            <a:extLst>
              <a:ext uri="{FF2B5EF4-FFF2-40B4-BE49-F238E27FC236}">
                <a16:creationId xmlns:a16="http://schemas.microsoft.com/office/drawing/2014/main" id="{16AA6A2F-2BC3-4437-8078-42570CE54612}"/>
              </a:ext>
            </a:extLst>
          </p:cNvPr>
          <p:cNvSpPr>
            <a:spLocks noChangeAspect="1"/>
          </p:cNvSpPr>
          <p:nvPr/>
        </p:nvSpPr>
        <p:spPr>
          <a:xfrm>
            <a:off x="790651" y="3895725"/>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C</a:t>
            </a:r>
          </a:p>
        </p:txBody>
      </p:sp>
      <p:sp>
        <p:nvSpPr>
          <p:cNvPr id="55" name="TextBox 54">
            <a:extLst>
              <a:ext uri="{FF2B5EF4-FFF2-40B4-BE49-F238E27FC236}">
                <a16:creationId xmlns:a16="http://schemas.microsoft.com/office/drawing/2014/main" id="{BF9ABB6C-FEB4-47F7-8B4C-F7484F255DC1}"/>
              </a:ext>
            </a:extLst>
          </p:cNvPr>
          <p:cNvSpPr txBox="1">
            <a:spLocks/>
          </p:cNvSpPr>
          <p:nvPr/>
        </p:nvSpPr>
        <p:spPr>
          <a:xfrm>
            <a:off x="1919193"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Prompt</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cxnSp>
        <p:nvCxnSpPr>
          <p:cNvPr id="63" name="LineContentSeparatorDefault 142">
            <a:extLst>
              <a:ext uri="{FF2B5EF4-FFF2-40B4-BE49-F238E27FC236}">
                <a16:creationId xmlns:a16="http://schemas.microsoft.com/office/drawing/2014/main" id="{46C08242-6152-41BF-85B9-85370F115609}"/>
              </a:ext>
            </a:extLst>
          </p:cNvPr>
          <p:cNvCxnSpPr>
            <a:cxnSpLocks/>
          </p:cNvCxnSpPr>
          <p:nvPr>
            <p:custDataLst>
              <p:tags r:id="rId2"/>
            </p:custDataLst>
          </p:nvPr>
        </p:nvCxnSpPr>
        <p:spPr>
          <a:xfrm>
            <a:off x="452386" y="1806575"/>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6" name="LineContentSeparatorDefault 142">
            <a:extLst>
              <a:ext uri="{FF2B5EF4-FFF2-40B4-BE49-F238E27FC236}">
                <a16:creationId xmlns:a16="http://schemas.microsoft.com/office/drawing/2014/main" id="{2F3719B5-ED1F-4610-AC9B-D8AEF50511A7}"/>
              </a:ext>
            </a:extLst>
          </p:cNvPr>
          <p:cNvCxnSpPr>
            <a:cxnSpLocks/>
          </p:cNvCxnSpPr>
          <p:nvPr>
            <p:custDataLst>
              <p:tags r:id="rId3"/>
            </p:custDataLst>
          </p:nvPr>
        </p:nvCxnSpPr>
        <p:spPr>
          <a:xfrm>
            <a:off x="452386" y="277495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7AE3B9-28E6-4B47-9FF7-71F4C2C22241}"/>
              </a:ext>
            </a:extLst>
          </p:cNvPr>
          <p:cNvSpPr txBox="1">
            <a:spLocks/>
          </p:cNvSpPr>
          <p:nvPr/>
        </p:nvSpPr>
        <p:spPr>
          <a:xfrm>
            <a:off x="1919193" y="1971675"/>
            <a:ext cx="1416406" cy="6461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Whose win is more random?</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a:t>
            </a: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a:t>
            </a:r>
            <a:r>
              <a:rPr kumimoji="0" lang="en-US" sz="1400" b="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of respondents </a:t>
            </a:r>
          </a:p>
        </p:txBody>
      </p:sp>
      <p:sp>
        <p:nvSpPr>
          <p:cNvPr id="94" name="TextBox 93">
            <a:extLst>
              <a:ext uri="{FF2B5EF4-FFF2-40B4-BE49-F238E27FC236}">
                <a16:creationId xmlns:a16="http://schemas.microsoft.com/office/drawing/2014/main" id="{B512271C-6955-4B4C-91D7-91679FA8814F}"/>
              </a:ext>
            </a:extLst>
          </p:cNvPr>
          <p:cNvSpPr txBox="1">
            <a:spLocks/>
          </p:cNvSpPr>
          <p:nvPr/>
        </p:nvSpPr>
        <p:spPr>
          <a:xfrm>
            <a:off x="1919193" y="2924175"/>
            <a:ext cx="1471707"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Randomness 1-7</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a:t>
            </a:r>
            <a:r>
              <a:rPr kumimoji="0" lang="en-US" sz="1400" b="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mean (SD)</a:t>
            </a:r>
          </a:p>
        </p:txBody>
      </p:sp>
      <p:sp>
        <p:nvSpPr>
          <p:cNvPr id="97" name="TextBox 96">
            <a:extLst>
              <a:ext uri="{FF2B5EF4-FFF2-40B4-BE49-F238E27FC236}">
                <a16:creationId xmlns:a16="http://schemas.microsoft.com/office/drawing/2014/main" id="{236CE28F-0D4A-4FF6-83A2-6E1AF9F90123}"/>
              </a:ext>
            </a:extLst>
          </p:cNvPr>
          <p:cNvSpPr txBox="1">
            <a:spLocks/>
          </p:cNvSpPr>
          <p:nvPr/>
        </p:nvSpPr>
        <p:spPr>
          <a:xfrm>
            <a:off x="3568917"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Responses</a:t>
            </a:r>
            <a:r>
              <a:rPr kumimoji="0" lang="en-US" sz="1400" b="1" i="0" u="none" strike="noStrike" kern="0" cap="none" spc="0" normalizeH="0" baseline="30000" noProof="0" dirty="0">
                <a:ln>
                  <a:noFill/>
                </a:ln>
                <a:solidFill>
                  <a:srgbClr val="1A1A1A"/>
                </a:solidFill>
                <a:effectLst/>
                <a:uLnTx/>
                <a:uFillTx/>
                <a:latin typeface="Raleway" pitchFamily="2" charset="-52"/>
                <a:cs typeface="Arial" panose="020B0604020202020204" pitchFamily="34" charset="0"/>
                <a:sym typeface="Arial"/>
              </a:rPr>
              <a:t>1</a:t>
            </a: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 </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sp>
        <p:nvSpPr>
          <p:cNvPr id="19" name="4. Footnote">
            <a:extLst>
              <a:ext uri="{FF2B5EF4-FFF2-40B4-BE49-F238E27FC236}">
                <a16:creationId xmlns:a16="http://schemas.microsoft.com/office/drawing/2014/main" id="{63DBDF19-3104-40CC-889B-51319359138C}"/>
              </a:ext>
            </a:extLst>
          </p:cNvPr>
          <p:cNvSpPr txBox="1"/>
          <p:nvPr>
            <p:custDataLst>
              <p:tags r:id="rId4"/>
            </p:custDataLst>
          </p:nvPr>
        </p:nvSpPr>
        <p:spPr>
          <a:xfrm>
            <a:off x="411480" y="4804482"/>
            <a:ext cx="5446254" cy="123111"/>
          </a:xfrm>
          <a:prstGeom prst="rect">
            <a:avLst/>
          </a:prstGeom>
          <a:noFill/>
        </p:spPr>
        <p:txBody>
          <a:bodyPr vert="horz" wrap="square" lIns="0" tIns="0" rIns="0" bIns="0" rtlCol="0" anchor="b" anchorCtr="0">
            <a:spAutoFit/>
          </a:bodyPr>
          <a:lstStyle/>
          <a:p>
            <a:pPr marL="203200" marR="0" lvl="0" indent="-212725"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1A1A1A"/>
                </a:solidFill>
                <a:effectLst/>
                <a:uLnTx/>
                <a:uFillTx/>
                <a:latin typeface="Arial"/>
                <a:cs typeface="Arial"/>
                <a:sym typeface="Arial"/>
              </a:rPr>
              <a:t>1.	N=240</a:t>
            </a:r>
          </a:p>
        </p:txBody>
      </p:sp>
      <p:sp>
        <p:nvSpPr>
          <p:cNvPr id="103" name="Rectangle 102">
            <a:extLst>
              <a:ext uri="{FF2B5EF4-FFF2-40B4-BE49-F238E27FC236}">
                <a16:creationId xmlns:a16="http://schemas.microsoft.com/office/drawing/2014/main" id="{BF35600C-D89B-4409-9AB6-AE8591699431}"/>
              </a:ext>
            </a:extLst>
          </p:cNvPr>
          <p:cNvSpPr>
            <a:spLocks/>
          </p:cNvSpPr>
          <p:nvPr/>
        </p:nvSpPr>
        <p:spPr>
          <a:xfrm rot="16200000">
            <a:off x="193675" y="2130425"/>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Joint</a:t>
            </a:r>
          </a:p>
        </p:txBody>
      </p:sp>
      <p:sp>
        <p:nvSpPr>
          <p:cNvPr id="104" name="Rectangle 103">
            <a:extLst>
              <a:ext uri="{FF2B5EF4-FFF2-40B4-BE49-F238E27FC236}">
                <a16:creationId xmlns:a16="http://schemas.microsoft.com/office/drawing/2014/main" id="{ECEB38DB-56A9-4F1C-BB9D-E054AE1D758B}"/>
              </a:ext>
            </a:extLst>
          </p:cNvPr>
          <p:cNvSpPr>
            <a:spLocks/>
          </p:cNvSpPr>
          <p:nvPr/>
        </p:nvSpPr>
        <p:spPr>
          <a:xfrm rot="16200000">
            <a:off x="-277813" y="3595688"/>
            <a:ext cx="1753509" cy="293688"/>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Separate</a:t>
            </a:r>
          </a:p>
        </p:txBody>
      </p:sp>
      <p:graphicFrame>
        <p:nvGraphicFramePr>
          <p:cNvPr id="348" name="Chart 347">
            <a:extLst>
              <a:ext uri="{FF2B5EF4-FFF2-40B4-BE49-F238E27FC236}">
                <a16:creationId xmlns:a16="http://schemas.microsoft.com/office/drawing/2014/main" id="{73918FBF-95CE-4241-B89D-5735438BC698}"/>
              </a:ext>
            </a:extLst>
          </p:cNvPr>
          <p:cNvGraphicFramePr/>
          <p:nvPr>
            <p:custDataLst>
              <p:tags r:id="rId5"/>
            </p:custDataLst>
          </p:nvPr>
        </p:nvGraphicFramePr>
        <p:xfrm>
          <a:off x="3375025" y="2063750"/>
          <a:ext cx="2565400" cy="461963"/>
        </p:xfrm>
        <a:graphic>
          <a:graphicData uri="http://schemas.openxmlformats.org/drawingml/2006/chart">
            <c:chart xmlns:c="http://schemas.openxmlformats.org/drawingml/2006/chart" xmlns:r="http://schemas.openxmlformats.org/officeDocument/2006/relationships" r:id="rId18"/>
          </a:graphicData>
        </a:graphic>
      </p:graphicFrame>
      <p:sp>
        <p:nvSpPr>
          <p:cNvPr id="129" name="Google Shape;7;p1">
            <a:extLst>
              <a:ext uri="{FF2B5EF4-FFF2-40B4-BE49-F238E27FC236}">
                <a16:creationId xmlns:a16="http://schemas.microsoft.com/office/drawing/2014/main" id="{B9942B56-184B-4372-9575-9F7B0BEC4390}"/>
              </a:ext>
            </a:extLst>
          </p:cNvPr>
          <p:cNvSpPr txBox="1">
            <a:spLocks noGrp="1"/>
          </p:cNvSpPr>
          <p:nvPr>
            <p:custDataLst>
              <p:tags r:id="rId6"/>
            </p:custDataLst>
          </p:nvPr>
        </p:nvSpPr>
        <p:spPr bwMode="auto">
          <a:xfrm>
            <a:off x="5046663" y="2501900"/>
            <a:ext cx="42386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fld id="{48B0498F-523E-41CA-88CC-737AA8E5F150}" type="datetime'J''''''''''''''''''''o''''''''''''''''h''''''''''''''''n'''''">
              <a:rPr kumimoji="0" lang="en-US" altLang="en-US" sz="1400" b="1" i="0" u="none" strike="noStrike" kern="1200" cap="none" spc="0" normalizeH="0" baseline="0" noProof="0" smtClean="0">
                <a:ln>
                  <a:noFill/>
                </a:ln>
                <a:solidFill>
                  <a:srgbClr val="1A1A1A"/>
                </a:solidFill>
                <a:effectLst/>
                <a:uLnTx/>
                <a:uFillTx/>
                <a:latin typeface="Raleway" pitchFamily="2" charset="-52"/>
                <a:ea typeface="+mn-ea"/>
                <a:cs typeface="Arial"/>
                <a:sym typeface="Raleway" pitchFamily="2" charset="-52"/>
              </a:rPr>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t>John</a:t>
            </a:fld>
            <a:endPar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sp>
        <p:nvSpPr>
          <p:cNvPr id="127" name="Google Shape;7;p1">
            <a:extLst>
              <a:ext uri="{FF2B5EF4-FFF2-40B4-BE49-F238E27FC236}">
                <a16:creationId xmlns:a16="http://schemas.microsoft.com/office/drawing/2014/main" id="{6590AE1F-8594-4A7A-B5A7-1447CCD1197C}"/>
              </a:ext>
            </a:extLst>
          </p:cNvPr>
          <p:cNvSpPr txBox="1">
            <a:spLocks noGrp="1"/>
          </p:cNvSpPr>
          <p:nvPr>
            <p:custDataLst>
              <p:tags r:id="rId7"/>
            </p:custDataLst>
          </p:nvPr>
        </p:nvSpPr>
        <p:spPr bwMode="auto">
          <a:xfrm>
            <a:off x="3857624" y="2501900"/>
            <a:ext cx="401638"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fld id="{C845AFB8-C1A4-4B5E-A107-6C70A9F9BCAF}" type="datetime'''K''ar''''''''l'''''' '''''''''''''">
              <a:rPr kumimoji="0" lang="en-US" altLang="en-US" sz="1400" b="1" i="0" u="none" strike="noStrike" kern="1200" cap="none" spc="0" normalizeH="0" baseline="0" noProof="0" smtClean="0">
                <a:ln>
                  <a:noFill/>
                </a:ln>
                <a:solidFill>
                  <a:srgbClr val="1A1A1A"/>
                </a:solidFill>
                <a:effectLst/>
                <a:uLnTx/>
                <a:uFillTx/>
                <a:latin typeface="Raleway" pitchFamily="2" charset="-52"/>
                <a:ea typeface="+mn-ea"/>
                <a:cs typeface="Arial"/>
                <a:sym typeface="Raleway" pitchFamily="2" charset="-52"/>
              </a:rPr>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t>Karl </a:t>
            </a:fld>
            <a:endPar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sp>
        <p:nvSpPr>
          <p:cNvPr id="137" name="Google Shape;7;p1">
            <a:extLst>
              <a:ext uri="{FF2B5EF4-FFF2-40B4-BE49-F238E27FC236}">
                <a16:creationId xmlns:a16="http://schemas.microsoft.com/office/drawing/2014/main" id="{93BE154E-10B8-46DA-B6FC-4AFB8F8E80F2}"/>
              </a:ext>
            </a:extLst>
          </p:cNvPr>
          <p:cNvSpPr txBox="1">
            <a:spLocks noGrp="1"/>
          </p:cNvSpPr>
          <p:nvPr>
            <p:custDataLst>
              <p:tags r:id="rId8"/>
            </p:custDataLst>
          </p:nvPr>
        </p:nvSpPr>
        <p:spPr bwMode="gray">
          <a:xfrm>
            <a:off x="3805238" y="1928813"/>
            <a:ext cx="5048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ct val="0"/>
              </a:spcBef>
              <a:spcAft>
                <a:spcPct val="0"/>
              </a:spcAft>
              <a:buClr>
                <a:srgbClr val="000000"/>
              </a:buClr>
              <a:buSzTx/>
              <a:buFont typeface="Arial"/>
              <a:buNone/>
              <a:tabLst/>
              <a:defRPr/>
            </a:pPr>
            <a:r>
              <a:rPr kumimoji="0" lang="en-US" alt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rPr>
              <a:t>92.4%</a:t>
            </a:r>
            <a:endPar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sp>
        <p:nvSpPr>
          <p:cNvPr id="138" name="Google Shape;7;p1">
            <a:extLst>
              <a:ext uri="{FF2B5EF4-FFF2-40B4-BE49-F238E27FC236}">
                <a16:creationId xmlns:a16="http://schemas.microsoft.com/office/drawing/2014/main" id="{48C6378D-772B-47E4-9168-F26DBABFEAD6}"/>
              </a:ext>
            </a:extLst>
          </p:cNvPr>
          <p:cNvSpPr txBox="1">
            <a:spLocks noGrp="1"/>
          </p:cNvSpPr>
          <p:nvPr>
            <p:custDataLst>
              <p:tags r:id="rId9"/>
            </p:custDataLst>
          </p:nvPr>
        </p:nvSpPr>
        <p:spPr bwMode="gray">
          <a:xfrm>
            <a:off x="5051425" y="2201863"/>
            <a:ext cx="4143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ct val="0"/>
              </a:spcBef>
              <a:spcAft>
                <a:spcPct val="0"/>
              </a:spcAft>
              <a:buClr>
                <a:srgbClr val="000000"/>
              </a:buClr>
              <a:buSzTx/>
              <a:buFont typeface="Arial"/>
              <a:buNone/>
              <a:tabLst/>
              <a:defRPr/>
            </a:pPr>
            <a:r>
              <a:rPr kumimoji="0" lang="en-US" alt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rPr>
              <a:t>7.6%</a:t>
            </a:r>
            <a:endPar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graphicFrame>
        <p:nvGraphicFramePr>
          <p:cNvPr id="374" name="Chart 373">
            <a:extLst>
              <a:ext uri="{FF2B5EF4-FFF2-40B4-BE49-F238E27FC236}">
                <a16:creationId xmlns:a16="http://schemas.microsoft.com/office/drawing/2014/main" id="{3F87EAC8-31D3-4B68-9234-354DC633F99D}"/>
              </a:ext>
            </a:extLst>
          </p:cNvPr>
          <p:cNvGraphicFramePr/>
          <p:nvPr>
            <p:custDataLst>
              <p:tags r:id="rId10"/>
            </p:custDataLst>
          </p:nvPr>
        </p:nvGraphicFramePr>
        <p:xfrm>
          <a:off x="3486150" y="2782888"/>
          <a:ext cx="1211263" cy="1993900"/>
        </p:xfrm>
        <a:graphic>
          <a:graphicData uri="http://schemas.openxmlformats.org/drawingml/2006/chart">
            <c:chart xmlns:c="http://schemas.openxmlformats.org/drawingml/2006/chart" xmlns:r="http://schemas.openxmlformats.org/officeDocument/2006/relationships" r:id="rId19"/>
          </a:graphicData>
        </a:graphic>
      </p:graphicFrame>
      <p:sp>
        <p:nvSpPr>
          <p:cNvPr id="367" name="Google Shape;7;p1">
            <a:extLst>
              <a:ext uri="{FF2B5EF4-FFF2-40B4-BE49-F238E27FC236}">
                <a16:creationId xmlns:a16="http://schemas.microsoft.com/office/drawing/2014/main" id="{A33A9246-6D13-4BA8-945F-D8CFDEA176FB}"/>
              </a:ext>
            </a:extLst>
          </p:cNvPr>
          <p:cNvSpPr txBox="1">
            <a:spLocks noGrp="1"/>
          </p:cNvSpPr>
          <p:nvPr>
            <p:custDataLst>
              <p:tags r:id="rId11"/>
            </p:custDataLst>
          </p:nvPr>
        </p:nvSpPr>
        <p:spPr bwMode="gray">
          <a:xfrm>
            <a:off x="4368800" y="4141788"/>
            <a:ext cx="8239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fld id="{2E980BB0-8BE8-47EE-AA8C-4E3F54FBF41B}" type="datetime'''''''''4''''''''.''''''''''''''''''''3''''''''3'''''''">
              <a:rPr kumimoji="0" lang="en-US" altLang="en-US" sz="1400" b="0" i="0" u="none" strike="noStrike" kern="1200" cap="none" spc="0" normalizeH="0" baseline="0" noProof="0" smtClean="0">
                <a:ln>
                  <a:noFill/>
                </a:ln>
                <a:solidFill>
                  <a:srgbClr val="1A1A1A"/>
                </a:solidFill>
                <a:effectLst/>
                <a:uLnTx/>
                <a:uFillTx/>
                <a:latin typeface="Raleway" pitchFamily="2" charset="-52"/>
                <a:cs typeface="Arial"/>
                <a:sym typeface="Raleway" pitchFamily="2" charset="-52"/>
              </a:rPr>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t>4.33</a:t>
            </a:fld>
            <a:r>
              <a:rPr kumimoji="0" lang="en-US" alt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rPr>
              <a:t> (1.85)</a:t>
            </a:r>
            <a:endParaRPr kumimoji="0" 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endParaRPr>
          </a:p>
        </p:txBody>
      </p:sp>
      <p:sp>
        <p:nvSpPr>
          <p:cNvPr id="360" name="Google Shape;7;p1">
            <a:extLst>
              <a:ext uri="{FF2B5EF4-FFF2-40B4-BE49-F238E27FC236}">
                <a16:creationId xmlns:a16="http://schemas.microsoft.com/office/drawing/2014/main" id="{A4DF998F-C2A9-40D1-9CE1-28D3784CA7D8}"/>
              </a:ext>
            </a:extLst>
          </p:cNvPr>
          <p:cNvSpPr txBox="1">
            <a:spLocks noGrp="1"/>
          </p:cNvSpPr>
          <p:nvPr>
            <p:custDataLst>
              <p:tags r:id="rId12"/>
            </p:custDataLst>
          </p:nvPr>
        </p:nvSpPr>
        <p:spPr bwMode="gray">
          <a:xfrm>
            <a:off x="4640263" y="3227388"/>
            <a:ext cx="8048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fld id="{F8014991-B29B-4BB4-AFDC-5F2F1A154D22}" type="datetime'''''''''''''''''''''''5''''.''8''''''''''''5'">
              <a:rPr kumimoji="0" lang="en-US" altLang="en-US" sz="1400" b="0" i="0" u="none" strike="noStrike" kern="1200" cap="none" spc="0" normalizeH="0" baseline="0" noProof="0" smtClean="0">
                <a:ln>
                  <a:noFill/>
                </a:ln>
                <a:solidFill>
                  <a:srgbClr val="1A1A1A"/>
                </a:solidFill>
                <a:effectLst/>
                <a:uLnTx/>
                <a:uFillTx/>
                <a:latin typeface="Raleway" pitchFamily="2" charset="-52"/>
                <a:cs typeface="Arial"/>
                <a:sym typeface="Raleway" pitchFamily="2" charset="-52"/>
              </a:rPr>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t>5.85</a:t>
            </a:fld>
            <a:r>
              <a:rPr kumimoji="0" lang="en-US" alt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rPr>
              <a:t> (1.31)</a:t>
            </a:r>
            <a:endParaRPr kumimoji="0" 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endParaRPr>
          </a:p>
        </p:txBody>
      </p:sp>
      <p:cxnSp>
        <p:nvCxnSpPr>
          <p:cNvPr id="295" name="LineContentSeparatorDefault 142">
            <a:extLst>
              <a:ext uri="{FF2B5EF4-FFF2-40B4-BE49-F238E27FC236}">
                <a16:creationId xmlns:a16="http://schemas.microsoft.com/office/drawing/2014/main" id="{053DB808-0272-4C19-8781-A1AAC8DAD82D}"/>
              </a:ext>
            </a:extLst>
          </p:cNvPr>
          <p:cNvCxnSpPr>
            <a:cxnSpLocks/>
          </p:cNvCxnSpPr>
          <p:nvPr>
            <p:custDataLst>
              <p:tags r:id="rId13"/>
            </p:custDataLst>
          </p:nvPr>
        </p:nvCxnSpPr>
        <p:spPr>
          <a:xfrm>
            <a:off x="790651" y="3778250"/>
            <a:ext cx="506290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FE5F8FB3-840F-4951-A456-5DEB954E2D5E}"/>
              </a:ext>
            </a:extLst>
          </p:cNvPr>
          <p:cNvSpPr txBox="1">
            <a:spLocks/>
          </p:cNvSpPr>
          <p:nvPr/>
        </p:nvSpPr>
        <p:spPr>
          <a:xfrm>
            <a:off x="1919193" y="3940175"/>
            <a:ext cx="1471707"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Randomness 1-7</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a:t>
            </a:r>
            <a:r>
              <a:rPr kumimoji="0" lang="en-US" sz="1400" b="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mean (SD)</a:t>
            </a:r>
          </a:p>
        </p:txBody>
      </p:sp>
    </p:spTree>
    <p:extLst>
      <p:ext uri="{BB962C8B-B14F-4D97-AF65-F5344CB8AC3E}">
        <p14:creationId xmlns:p14="http://schemas.microsoft.com/office/powerpoint/2010/main" val="379531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52387" y="349462"/>
            <a:ext cx="8210350" cy="5352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Topics</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3</a:t>
            </a:r>
          </a:p>
        </p:txBody>
      </p:sp>
      <p:grpSp>
        <p:nvGrpSpPr>
          <p:cNvPr id="9" name="Group 8">
            <a:extLst>
              <a:ext uri="{FF2B5EF4-FFF2-40B4-BE49-F238E27FC236}">
                <a16:creationId xmlns:a16="http://schemas.microsoft.com/office/drawing/2014/main" id="{A257E419-26C9-2E05-E882-0440ABD18F2F}"/>
              </a:ext>
            </a:extLst>
          </p:cNvPr>
          <p:cNvGrpSpPr/>
          <p:nvPr/>
        </p:nvGrpSpPr>
        <p:grpSpPr>
          <a:xfrm>
            <a:off x="4728843" y="1495683"/>
            <a:ext cx="1623194" cy="2359052"/>
            <a:chOff x="4950582" y="1434137"/>
            <a:chExt cx="1623194" cy="2359052"/>
          </a:xfrm>
        </p:grpSpPr>
        <p:sp>
          <p:nvSpPr>
            <p:cNvPr id="285" name="Google Shape;285;p11"/>
            <p:cNvSpPr txBox="1"/>
            <p:nvPr/>
          </p:nvSpPr>
          <p:spPr>
            <a:xfrm>
              <a:off x="4950582" y="2654416"/>
              <a:ext cx="1623194" cy="113877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lt1"/>
                  </a:solidFill>
                  <a:latin typeface="Arial"/>
                  <a:ea typeface="Arial"/>
                  <a:cs typeface="Arial"/>
                  <a:sym typeface="Arial"/>
                </a:rPr>
                <a:t>US vs Mexico</a:t>
              </a:r>
            </a:p>
            <a:p>
              <a:pPr marL="0" marR="0" lvl="0" indent="0" algn="ctr" rtl="0">
                <a:lnSpc>
                  <a:spcPct val="100000"/>
                </a:lnSpc>
                <a:spcBef>
                  <a:spcPts val="0"/>
                </a:spcBef>
                <a:spcAft>
                  <a:spcPts val="0"/>
                </a:spcAft>
                <a:buNone/>
              </a:pPr>
              <a:endParaRPr lang="en-US" sz="1200" b="1" dirty="0">
                <a:solidFill>
                  <a:schemeClr val="lt1"/>
                </a:solidFill>
              </a:endParaRPr>
            </a:p>
            <a:p>
              <a:pPr marL="0" marR="0" lvl="0" indent="0" rtl="0">
                <a:lnSpc>
                  <a:spcPct val="100000"/>
                </a:lnSpc>
                <a:spcBef>
                  <a:spcPts val="0"/>
                </a:spcBef>
                <a:spcAft>
                  <a:spcPts val="0"/>
                </a:spcAft>
                <a:buNone/>
              </a:pPr>
              <a:r>
                <a:rPr lang="en-US" sz="1200" b="1" i="0" u="none" strike="noStrike" cap="none" dirty="0">
                  <a:solidFill>
                    <a:schemeClr val="bg1"/>
                  </a:solidFill>
                  <a:latin typeface="Arial"/>
                  <a:ea typeface="Arial"/>
                  <a:cs typeface="Arial"/>
                  <a:sym typeface="Arial"/>
                </a:rPr>
                <a:t>Comparing happiness in music across languages and world regions</a:t>
              </a:r>
              <a:endParaRPr sz="1200" b="0" i="0" u="none" strike="noStrike" cap="none" dirty="0">
                <a:solidFill>
                  <a:srgbClr val="000000"/>
                </a:solidFill>
                <a:latin typeface="Arial"/>
                <a:ea typeface="Arial"/>
                <a:cs typeface="Arial"/>
                <a:sym typeface="Arial"/>
              </a:endParaRPr>
            </a:p>
          </p:txBody>
        </p:sp>
        <p:grpSp>
          <p:nvGrpSpPr>
            <p:cNvPr id="8" name="Group 7">
              <a:extLst>
                <a:ext uri="{FF2B5EF4-FFF2-40B4-BE49-F238E27FC236}">
                  <a16:creationId xmlns:a16="http://schemas.microsoft.com/office/drawing/2014/main" id="{4F2447A9-EA3A-0304-FCC5-CE8B9FD0A182}"/>
                </a:ext>
              </a:extLst>
            </p:cNvPr>
            <p:cNvGrpSpPr/>
            <p:nvPr/>
          </p:nvGrpSpPr>
          <p:grpSpPr>
            <a:xfrm>
              <a:off x="5188805" y="1434137"/>
              <a:ext cx="1054948" cy="1054948"/>
              <a:chOff x="5188805" y="1434137"/>
              <a:chExt cx="1054948" cy="1054948"/>
            </a:xfrm>
          </p:grpSpPr>
          <p:sp>
            <p:nvSpPr>
              <p:cNvPr id="307" name="Google Shape;307;p11"/>
              <p:cNvSpPr/>
              <p:nvPr/>
            </p:nvSpPr>
            <p:spPr>
              <a:xfrm>
                <a:off x="5188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raphic 6" descr="Dance">
                <a:extLst>
                  <a:ext uri="{FF2B5EF4-FFF2-40B4-BE49-F238E27FC236}">
                    <a16:creationId xmlns:a16="http://schemas.microsoft.com/office/drawing/2014/main" id="{AA7D4137-4A32-6A40-0AA0-D4E3B08A28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6234" y="1519909"/>
                <a:ext cx="914400" cy="914400"/>
              </a:xfrm>
              <a:prstGeom prst="rect">
                <a:avLst/>
              </a:prstGeom>
            </p:spPr>
          </p:pic>
        </p:grpSp>
      </p:grpSp>
      <p:grpSp>
        <p:nvGrpSpPr>
          <p:cNvPr id="12" name="Group 11">
            <a:extLst>
              <a:ext uri="{FF2B5EF4-FFF2-40B4-BE49-F238E27FC236}">
                <a16:creationId xmlns:a16="http://schemas.microsoft.com/office/drawing/2014/main" id="{6BA9A806-7137-4114-B79F-9A78949FEB5A}"/>
              </a:ext>
            </a:extLst>
          </p:cNvPr>
          <p:cNvGrpSpPr/>
          <p:nvPr/>
        </p:nvGrpSpPr>
        <p:grpSpPr>
          <a:xfrm>
            <a:off x="6945684" y="1495683"/>
            <a:ext cx="1797084" cy="2359052"/>
            <a:chOff x="7112737" y="1434137"/>
            <a:chExt cx="1797084" cy="2359052"/>
          </a:xfrm>
        </p:grpSpPr>
        <p:sp>
          <p:nvSpPr>
            <p:cNvPr id="304" name="Google Shape;304;p11"/>
            <p:cNvSpPr/>
            <p:nvPr/>
          </p:nvSpPr>
          <p:spPr>
            <a:xfrm>
              <a:off x="7483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5" name="Google Shape;285;p11">
              <a:extLst>
                <a:ext uri="{FF2B5EF4-FFF2-40B4-BE49-F238E27FC236}">
                  <a16:creationId xmlns:a16="http://schemas.microsoft.com/office/drawing/2014/main" id="{CF6771D1-4675-9065-E398-D7CF5DB08A33}"/>
                </a:ext>
              </a:extLst>
            </p:cNvPr>
            <p:cNvSpPr txBox="1"/>
            <p:nvPr/>
          </p:nvSpPr>
          <p:spPr>
            <a:xfrm>
              <a:off x="7112737" y="2654416"/>
              <a:ext cx="1797084" cy="113877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b="1" dirty="0">
                  <a:solidFill>
                    <a:schemeClr val="lt1"/>
                  </a:solidFill>
                </a:rPr>
                <a:t>Predicting Popularity</a:t>
              </a:r>
              <a:endParaRPr lang="en-US" sz="14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n-US" sz="1200" b="1" dirty="0">
                <a:solidFill>
                  <a:schemeClr val="lt1"/>
                </a:solidFill>
              </a:endParaRPr>
            </a:p>
            <a:p>
              <a:pPr marL="0" marR="0" lvl="0" indent="0" rtl="0">
                <a:lnSpc>
                  <a:spcPct val="100000"/>
                </a:lnSpc>
                <a:spcBef>
                  <a:spcPts val="0"/>
                </a:spcBef>
                <a:spcAft>
                  <a:spcPts val="0"/>
                </a:spcAft>
                <a:buNone/>
              </a:pPr>
              <a:r>
                <a:rPr lang="en-US" sz="1200" b="1" dirty="0">
                  <a:solidFill>
                    <a:schemeClr val="bg1"/>
                  </a:solidFill>
                </a:rPr>
                <a:t>Understanding if song popularity comes from tangible features or abstract concepts</a:t>
              </a:r>
              <a:endParaRPr sz="1200" b="0" i="0" u="none" strike="noStrike" cap="none" dirty="0">
                <a:solidFill>
                  <a:srgbClr val="000000"/>
                </a:solidFill>
                <a:latin typeface="Arial"/>
                <a:ea typeface="Arial"/>
                <a:cs typeface="Arial"/>
                <a:sym typeface="Arial"/>
              </a:endParaRPr>
            </a:p>
          </p:txBody>
        </p:sp>
        <p:pic>
          <p:nvPicPr>
            <p:cNvPr id="11" name="Graphic 10" descr="Trophy">
              <a:extLst>
                <a:ext uri="{FF2B5EF4-FFF2-40B4-BE49-F238E27FC236}">
                  <a16:creationId xmlns:a16="http://schemas.microsoft.com/office/drawing/2014/main" id="{F141EF18-8ACA-58E4-CFF7-33C27C2C21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54079" y="1519909"/>
              <a:ext cx="914400" cy="914400"/>
            </a:xfrm>
            <a:prstGeom prst="rect">
              <a:avLst/>
            </a:prstGeom>
          </p:spPr>
        </p:pic>
      </p:grpSp>
      <p:grpSp>
        <p:nvGrpSpPr>
          <p:cNvPr id="23" name="Group 22">
            <a:extLst>
              <a:ext uri="{FF2B5EF4-FFF2-40B4-BE49-F238E27FC236}">
                <a16:creationId xmlns:a16="http://schemas.microsoft.com/office/drawing/2014/main" id="{11D86642-7DA9-1A28-0482-EB24EEADACF7}"/>
              </a:ext>
            </a:extLst>
          </p:cNvPr>
          <p:cNvGrpSpPr/>
          <p:nvPr/>
        </p:nvGrpSpPr>
        <p:grpSpPr>
          <a:xfrm>
            <a:off x="2512001" y="1495683"/>
            <a:ext cx="1623194" cy="2393508"/>
            <a:chOff x="2609682" y="1434137"/>
            <a:chExt cx="1623194" cy="2393508"/>
          </a:xfrm>
        </p:grpSpPr>
        <p:sp>
          <p:nvSpPr>
            <p:cNvPr id="284" name="Google Shape;284;p11"/>
            <p:cNvSpPr txBox="1"/>
            <p:nvPr/>
          </p:nvSpPr>
          <p:spPr>
            <a:xfrm>
              <a:off x="2609682" y="2658094"/>
              <a:ext cx="1623194" cy="116955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b="1" dirty="0">
                  <a:solidFill>
                    <a:schemeClr val="lt1"/>
                  </a:solidFill>
                </a:rPr>
                <a:t>Decade vs Decade</a:t>
              </a:r>
            </a:p>
            <a:p>
              <a:pPr marL="0" marR="0" lvl="0" indent="0" algn="l" rtl="0">
                <a:lnSpc>
                  <a:spcPct val="100000"/>
                </a:lnSpc>
                <a:spcBef>
                  <a:spcPts val="0"/>
                </a:spcBef>
                <a:spcAft>
                  <a:spcPts val="0"/>
                </a:spcAft>
                <a:buNone/>
              </a:pPr>
              <a:endParaRPr lang="en-US" sz="12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200" b="1" dirty="0">
                  <a:solidFill>
                    <a:schemeClr val="lt1"/>
                  </a:solidFill>
                </a:rPr>
                <a:t>Looking into each of the past 7 decades and the evolution of music</a:t>
              </a:r>
              <a:endParaRPr sz="1200" b="0" i="0" u="none" strike="noStrike" cap="none" dirty="0">
                <a:solidFill>
                  <a:srgbClr val="000000"/>
                </a:solidFill>
                <a:latin typeface="Arial"/>
                <a:ea typeface="Arial"/>
                <a:cs typeface="Arial"/>
                <a:sym typeface="Arial"/>
              </a:endParaRPr>
            </a:p>
          </p:txBody>
        </p:sp>
        <p:grpSp>
          <p:nvGrpSpPr>
            <p:cNvPr id="17" name="Group 16">
              <a:extLst>
                <a:ext uri="{FF2B5EF4-FFF2-40B4-BE49-F238E27FC236}">
                  <a16:creationId xmlns:a16="http://schemas.microsoft.com/office/drawing/2014/main" id="{FE2B6795-7BB5-7DF6-2C07-B5D89755F312}"/>
                </a:ext>
              </a:extLst>
            </p:cNvPr>
            <p:cNvGrpSpPr/>
            <p:nvPr/>
          </p:nvGrpSpPr>
          <p:grpSpPr>
            <a:xfrm>
              <a:off x="2893805" y="1434137"/>
              <a:ext cx="1054948" cy="1054948"/>
              <a:chOff x="2893805" y="1434137"/>
              <a:chExt cx="1054948" cy="1054948"/>
            </a:xfrm>
          </p:grpSpPr>
          <p:sp>
            <p:nvSpPr>
              <p:cNvPr id="310" name="Google Shape;310;p11"/>
              <p:cNvSpPr/>
              <p:nvPr/>
            </p:nvSpPr>
            <p:spPr>
              <a:xfrm>
                <a:off x="2893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 name="Graphic 13" descr="Baby">
                <a:extLst>
                  <a:ext uri="{FF2B5EF4-FFF2-40B4-BE49-F238E27FC236}">
                    <a16:creationId xmlns:a16="http://schemas.microsoft.com/office/drawing/2014/main" id="{BB84AC3A-D271-3282-94BC-E33EB50AC9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63547" y="1709508"/>
                <a:ext cx="535201" cy="535201"/>
              </a:xfrm>
              <a:prstGeom prst="rect">
                <a:avLst/>
              </a:prstGeom>
            </p:spPr>
          </p:pic>
          <p:pic>
            <p:nvPicPr>
              <p:cNvPr id="16" name="Graphic 15" descr="Woman with cane">
                <a:extLst>
                  <a:ext uri="{FF2B5EF4-FFF2-40B4-BE49-F238E27FC236}">
                    <a16:creationId xmlns:a16="http://schemas.microsoft.com/office/drawing/2014/main" id="{89F8B90F-463C-A6FC-FB3F-8B79413BFD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62794" y="1694010"/>
                <a:ext cx="535201" cy="535201"/>
              </a:xfrm>
              <a:prstGeom prst="rect">
                <a:avLst/>
              </a:prstGeom>
            </p:spPr>
          </p:pic>
        </p:grpSp>
      </p:grpSp>
      <p:grpSp>
        <p:nvGrpSpPr>
          <p:cNvPr id="22" name="Group 21">
            <a:extLst>
              <a:ext uri="{FF2B5EF4-FFF2-40B4-BE49-F238E27FC236}">
                <a16:creationId xmlns:a16="http://schemas.microsoft.com/office/drawing/2014/main" id="{41976E34-8E28-A282-6C5E-CAEEA6191F10}"/>
              </a:ext>
            </a:extLst>
          </p:cNvPr>
          <p:cNvGrpSpPr/>
          <p:nvPr/>
        </p:nvGrpSpPr>
        <p:grpSpPr>
          <a:xfrm>
            <a:off x="386957" y="1495683"/>
            <a:ext cx="1531396" cy="2393508"/>
            <a:chOff x="360580" y="1434137"/>
            <a:chExt cx="1531396" cy="2393508"/>
          </a:xfrm>
        </p:grpSpPr>
        <p:sp>
          <p:nvSpPr>
            <p:cNvPr id="283" name="Google Shape;283;p11"/>
            <p:cNvSpPr txBox="1"/>
            <p:nvPr/>
          </p:nvSpPr>
          <p:spPr>
            <a:xfrm>
              <a:off x="360580" y="2658094"/>
              <a:ext cx="1531396" cy="116955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lt1"/>
                  </a:solidFill>
                  <a:latin typeface="Arial"/>
                  <a:ea typeface="Arial"/>
                  <a:cs typeface="Arial"/>
                  <a:sym typeface="Arial"/>
                </a:rPr>
                <a:t>US vs UK</a:t>
              </a:r>
            </a:p>
            <a:p>
              <a:pPr marL="0" marR="0" lvl="0" indent="0" algn="l" rtl="0">
                <a:lnSpc>
                  <a:spcPct val="100000"/>
                </a:lnSpc>
                <a:spcBef>
                  <a:spcPts val="0"/>
                </a:spcBef>
                <a:spcAft>
                  <a:spcPts val="0"/>
                </a:spcAft>
                <a:buNone/>
              </a:pPr>
              <a:endParaRPr lang="en-US" sz="1200" b="1" dirty="0">
                <a:solidFill>
                  <a:schemeClr val="lt1"/>
                </a:solidFill>
              </a:endParaRPr>
            </a:p>
            <a:p>
              <a:pPr marL="0" marR="0" lvl="0" indent="0" algn="l" rtl="0">
                <a:lnSpc>
                  <a:spcPct val="100000"/>
                </a:lnSpc>
                <a:spcBef>
                  <a:spcPts val="0"/>
                </a:spcBef>
                <a:spcAft>
                  <a:spcPts val="0"/>
                </a:spcAft>
                <a:buNone/>
              </a:pPr>
              <a:r>
                <a:rPr lang="en-US" sz="1200" b="1" i="0" u="none" strike="noStrike" cap="none" dirty="0">
                  <a:solidFill>
                    <a:schemeClr val="lt1"/>
                  </a:solidFill>
                  <a:latin typeface="Arial"/>
                  <a:ea typeface="Arial"/>
                  <a:cs typeface="Arial"/>
                  <a:sym typeface="Arial"/>
                </a:rPr>
                <a:t>Comparing if there are differences between music preferences</a:t>
              </a:r>
              <a:endParaRPr sz="1200" b="0" i="0" u="none" strike="noStrike" cap="none" dirty="0">
                <a:solidFill>
                  <a:srgbClr val="000000"/>
                </a:solidFill>
                <a:latin typeface="Arial"/>
                <a:ea typeface="Arial"/>
                <a:cs typeface="Arial"/>
                <a:sym typeface="Arial"/>
              </a:endParaRPr>
            </a:p>
          </p:txBody>
        </p:sp>
        <p:sp>
          <p:nvSpPr>
            <p:cNvPr id="313" name="Google Shape;313;p11"/>
            <p:cNvSpPr/>
            <p:nvPr/>
          </p:nvSpPr>
          <p:spPr>
            <a:xfrm>
              <a:off x="598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 name="Graphic 20" descr="Map with pin">
              <a:extLst>
                <a:ext uri="{FF2B5EF4-FFF2-40B4-BE49-F238E27FC236}">
                  <a16:creationId xmlns:a16="http://schemas.microsoft.com/office/drawing/2014/main" id="{A9E2A83A-308D-FF3D-818B-C0A31FB157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078" y="1486826"/>
              <a:ext cx="914400" cy="9144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Do the characteristics of popular songs vary between countries that speak the same language?</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4</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963725" cy="307777"/>
          </a:xfrm>
          <a:prstGeom prst="rect">
            <a:avLst/>
          </a:prstGeom>
          <a:noFill/>
        </p:spPr>
        <p:txBody>
          <a:bodyPr wrap="none" rtlCol="0">
            <a:spAutoFit/>
          </a:bodyPr>
          <a:lstStyle/>
          <a:p>
            <a:r>
              <a:rPr lang="en-US" dirty="0">
                <a:solidFill>
                  <a:schemeClr val="bg1"/>
                </a:solidFill>
              </a:rPr>
              <a:t>US vs UK</a:t>
            </a:r>
          </a:p>
        </p:txBody>
      </p:sp>
    </p:spTree>
    <p:extLst>
      <p:ext uri="{BB962C8B-B14F-4D97-AF65-F5344CB8AC3E}">
        <p14:creationId xmlns:p14="http://schemas.microsoft.com/office/powerpoint/2010/main" val="295826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6"/>
          <p:cNvSpPr/>
          <p:nvPr/>
        </p:nvSpPr>
        <p:spPr>
          <a:xfrm>
            <a:off x="4579749" y="-632"/>
            <a:ext cx="4573553"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282;p11">
            <a:extLst>
              <a:ext uri="{FF2B5EF4-FFF2-40B4-BE49-F238E27FC236}">
                <a16:creationId xmlns:a16="http://schemas.microsoft.com/office/drawing/2014/main" id="{53A2A7F5-D82B-1F8C-1281-C76DF8D81E18}"/>
              </a:ext>
            </a:extLst>
          </p:cNvPr>
          <p:cNvSpPr txBox="1"/>
          <p:nvPr/>
        </p:nvSpPr>
        <p:spPr>
          <a:xfrm>
            <a:off x="452387" y="349462"/>
            <a:ext cx="3972379" cy="5352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bg2"/>
                </a:solidFill>
                <a:latin typeface="Arial"/>
                <a:ea typeface="Arial"/>
                <a:cs typeface="Arial"/>
                <a:sym typeface="Arial"/>
              </a:rPr>
              <a:t>EDA</a:t>
            </a:r>
            <a:endParaRPr sz="1400" b="0" i="0" u="none" strike="noStrike" cap="none" dirty="0">
              <a:solidFill>
                <a:schemeClr val="bg2"/>
              </a:solidFill>
              <a:latin typeface="Arial"/>
              <a:ea typeface="Arial"/>
              <a:cs typeface="Arial"/>
              <a:sym typeface="Arial"/>
            </a:endParaRPr>
          </a:p>
        </p:txBody>
      </p:sp>
      <p:sp>
        <p:nvSpPr>
          <p:cNvPr id="5" name="Google Shape;229;p6">
            <a:extLst>
              <a:ext uri="{FF2B5EF4-FFF2-40B4-BE49-F238E27FC236}">
                <a16:creationId xmlns:a16="http://schemas.microsoft.com/office/drawing/2014/main" id="{3D2DC2A0-B371-2B81-E635-0003AEEE0472}"/>
              </a:ext>
            </a:extLst>
          </p:cNvPr>
          <p:cNvSpPr/>
          <p:nvPr/>
        </p:nvSpPr>
        <p:spPr>
          <a:xfrm>
            <a:off x="5023437" y="1184208"/>
            <a:ext cx="3686175" cy="28012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dirty="0">
                <a:solidFill>
                  <a:schemeClr val="lt1"/>
                </a:solidFill>
                <a:latin typeface="Arial"/>
                <a:ea typeface="Arial"/>
                <a:cs typeface="Arial"/>
                <a:sym typeface="Arial"/>
              </a:rPr>
              <a:t>Observations</a:t>
            </a:r>
            <a:endParaRPr sz="1400" b="0" i="0" u="none" strike="noStrike" cap="none" dirty="0">
              <a:solidFill>
                <a:srgbClr val="000000"/>
              </a:solidFill>
              <a:latin typeface="Arial"/>
              <a:ea typeface="Arial"/>
              <a:cs typeface="Arial"/>
              <a:sym typeface="Arial"/>
            </a:endParaRPr>
          </a:p>
        </p:txBody>
      </p:sp>
      <p:sp>
        <p:nvSpPr>
          <p:cNvPr id="6" name="Google Shape;230;p6">
            <a:extLst>
              <a:ext uri="{FF2B5EF4-FFF2-40B4-BE49-F238E27FC236}">
                <a16:creationId xmlns:a16="http://schemas.microsoft.com/office/drawing/2014/main" id="{6B3D81B9-6F0B-A134-DD2C-B86C204CAECD}"/>
              </a:ext>
            </a:extLst>
          </p:cNvPr>
          <p:cNvSpPr txBox="1"/>
          <p:nvPr/>
        </p:nvSpPr>
        <p:spPr>
          <a:xfrm>
            <a:off x="5023437" y="1574603"/>
            <a:ext cx="3686175" cy="2667397"/>
          </a:xfrm>
          <a:prstGeom prst="rect">
            <a:avLst/>
          </a:prstGeom>
          <a:noFill/>
          <a:ln>
            <a:noFill/>
          </a:ln>
        </p:spPr>
        <p:txBody>
          <a:bodyPr spcFirstLastPara="1" wrap="square" lIns="0" tIns="0" rIns="0" bIns="0" anchor="t" anchorCtr="0">
            <a:spAutoFit/>
          </a:bodyPr>
          <a:lstStyle/>
          <a:p>
            <a:pPr marL="377190" marR="0" lvl="0" indent="-285750" algn="l" rtl="0">
              <a:lnSpc>
                <a:spcPts val="2600"/>
              </a:lnSpc>
              <a:spcBef>
                <a:spcPts val="0"/>
              </a:spcBef>
              <a:spcAft>
                <a:spcPts val="0"/>
              </a:spcAft>
              <a:buClr>
                <a:schemeClr val="lt1"/>
              </a:buClr>
              <a:buSzPts val="2000"/>
              <a:buFont typeface="Noto Sans Symbols"/>
              <a:buChar char="▪"/>
            </a:pPr>
            <a:r>
              <a:rPr lang="en-US" sz="1800" i="0" u="none" strike="noStrike" cap="none" dirty="0">
                <a:solidFill>
                  <a:schemeClr val="lt1"/>
                </a:solidFill>
                <a:latin typeface="Arial"/>
                <a:ea typeface="Arial"/>
                <a:cs typeface="Arial"/>
                <a:sym typeface="Arial"/>
              </a:rPr>
              <a:t>Danceability</a:t>
            </a:r>
            <a:r>
              <a:rPr lang="en-US" sz="1800" b="0" i="0" u="none" strike="noStrike" cap="none" dirty="0">
                <a:solidFill>
                  <a:schemeClr val="lt1"/>
                </a:solidFill>
                <a:latin typeface="Arial"/>
                <a:ea typeface="Arial"/>
                <a:cs typeface="Arial"/>
                <a:sym typeface="Arial"/>
              </a:rPr>
              <a:t>: </a:t>
            </a:r>
            <a:r>
              <a:rPr lang="en-US" sz="1800" i="0" u="none" strike="noStrike" cap="none" dirty="0">
                <a:solidFill>
                  <a:schemeClr val="lt1"/>
                </a:solidFill>
                <a:latin typeface="Arial"/>
                <a:ea typeface="Arial"/>
                <a:cs typeface="Arial"/>
                <a:sym typeface="Arial"/>
              </a:rPr>
              <a:t>minimal difference between countries</a:t>
            </a:r>
          </a:p>
          <a:p>
            <a:pPr marL="377190" marR="0" lvl="0" indent="-285750" algn="l" rtl="0">
              <a:lnSpc>
                <a:spcPts val="2600"/>
              </a:lnSpc>
              <a:spcBef>
                <a:spcPts val="0"/>
              </a:spcBef>
              <a:spcAft>
                <a:spcPts val="0"/>
              </a:spcAft>
              <a:buClr>
                <a:schemeClr val="lt1"/>
              </a:buClr>
              <a:buSzPts val="2000"/>
              <a:buFont typeface="Noto Sans Symbols"/>
              <a:buChar char="▪"/>
            </a:pPr>
            <a:r>
              <a:rPr lang="en-US" sz="1800" b="0" i="0" u="none" strike="noStrike" cap="none" dirty="0">
                <a:solidFill>
                  <a:schemeClr val="lt1"/>
                </a:solidFill>
                <a:latin typeface="Arial"/>
                <a:ea typeface="Arial"/>
                <a:cs typeface="Arial"/>
                <a:sym typeface="Arial"/>
              </a:rPr>
              <a:t>Energy: significan</a:t>
            </a:r>
            <a:r>
              <a:rPr lang="en-US" sz="1800" dirty="0">
                <a:solidFill>
                  <a:schemeClr val="lt1"/>
                </a:solidFill>
              </a:rPr>
              <a:t>t variation, UK ~20% higher</a:t>
            </a:r>
            <a:endParaRPr lang="en-US" sz="1800" b="0" i="0" u="none" strike="noStrike" cap="none" dirty="0">
              <a:solidFill>
                <a:schemeClr val="lt1"/>
              </a:solidFill>
              <a:latin typeface="Arial"/>
              <a:ea typeface="Arial"/>
              <a:cs typeface="Arial"/>
              <a:sym typeface="Arial"/>
            </a:endParaRPr>
          </a:p>
          <a:p>
            <a:pPr marL="377190" marR="0" lvl="0" indent="-285750" algn="l" rtl="0">
              <a:lnSpc>
                <a:spcPts val="2600"/>
              </a:lnSpc>
              <a:spcBef>
                <a:spcPts val="0"/>
              </a:spcBef>
              <a:spcAft>
                <a:spcPts val="0"/>
              </a:spcAft>
              <a:buClr>
                <a:schemeClr val="lt1"/>
              </a:buClr>
              <a:buSzPts val="2000"/>
              <a:buFont typeface="Noto Sans Symbols"/>
              <a:buChar char="▪"/>
            </a:pPr>
            <a:r>
              <a:rPr lang="en-US" sz="1800" dirty="0">
                <a:solidFill>
                  <a:schemeClr val="lt1"/>
                </a:solidFill>
              </a:rPr>
              <a:t>Valence: similar variation as Energy</a:t>
            </a:r>
          </a:p>
          <a:p>
            <a:pPr marL="377190" marR="0" lvl="0" indent="-285750" algn="l" rtl="0">
              <a:lnSpc>
                <a:spcPts val="2600"/>
              </a:lnSpc>
              <a:spcBef>
                <a:spcPts val="0"/>
              </a:spcBef>
              <a:spcAft>
                <a:spcPts val="0"/>
              </a:spcAft>
              <a:buClr>
                <a:schemeClr val="lt1"/>
              </a:buClr>
              <a:buSzPts val="2000"/>
              <a:buFont typeface="Noto Sans Symbols"/>
              <a:buChar char="▪"/>
            </a:pPr>
            <a:r>
              <a:rPr lang="en-US" sz="1800" b="0" i="0" u="none" strike="noStrike" cap="none" dirty="0">
                <a:solidFill>
                  <a:schemeClr val="lt1"/>
                </a:solidFill>
                <a:latin typeface="Arial"/>
                <a:ea typeface="Arial"/>
                <a:cs typeface="Arial"/>
                <a:sym typeface="Arial"/>
              </a:rPr>
              <a:t>UK </a:t>
            </a:r>
            <a:r>
              <a:rPr lang="en-US" sz="1800" dirty="0">
                <a:solidFill>
                  <a:schemeClr val="lt1"/>
                </a:solidFill>
              </a:rPr>
              <a:t>Energy and Valence interquartile range is broader</a:t>
            </a:r>
            <a:endParaRPr sz="18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3BFB8ED9-60EB-5FC9-084D-B5FDF264C87D}"/>
              </a:ext>
            </a:extLst>
          </p:cNvPr>
          <p:cNvPicPr>
            <a:picLocks noChangeAspect="1"/>
          </p:cNvPicPr>
          <p:nvPr/>
        </p:nvPicPr>
        <p:blipFill>
          <a:blip r:embed="rId3"/>
          <a:stretch>
            <a:fillRect/>
          </a:stretch>
        </p:blipFill>
        <p:spPr>
          <a:xfrm>
            <a:off x="134819" y="1464330"/>
            <a:ext cx="4223086" cy="3016490"/>
          </a:xfrm>
          <a:prstGeom prst="rect">
            <a:avLst/>
          </a:prstGeom>
        </p:spPr>
      </p:pic>
      <p:sp>
        <p:nvSpPr>
          <p:cNvPr id="9" name="TextBox 8">
            <a:extLst>
              <a:ext uri="{FF2B5EF4-FFF2-40B4-BE49-F238E27FC236}">
                <a16:creationId xmlns:a16="http://schemas.microsoft.com/office/drawing/2014/main" id="{3B2B62B0-0A48-E809-0943-85A9E84E4348}"/>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5</a:t>
            </a:r>
          </a:p>
        </p:txBody>
      </p:sp>
    </p:spTree>
    <p:extLst>
      <p:ext uri="{BB962C8B-B14F-4D97-AF65-F5344CB8AC3E}">
        <p14:creationId xmlns:p14="http://schemas.microsoft.com/office/powerpoint/2010/main" val="28131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6" progId="TCLayout.ActiveDocument.1">
                  <p:embed/>
                </p:oleObj>
              </mc:Choice>
              <mc:Fallback>
                <p:oleObj name="think-cell Slide" r:id="rId7"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Testing: two sample t-test</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Hypotheses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169277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the mean of the variable for the US is the same as that for the UK</a:t>
            </a:r>
          </a:p>
          <a:p>
            <a:pPr marR="0" lvl="0" algn="l" defTabSz="914400" rtl="0" eaLnBrk="1" fontAlgn="auto" latinLnBrk="0" hangingPunct="1">
              <a:lnSpc>
                <a:spcPct val="100000"/>
              </a:lnSpc>
              <a:spcBef>
                <a:spcPts val="300"/>
              </a:spcBef>
              <a:spcAft>
                <a:spcPts val="300"/>
              </a:spcAft>
              <a:buClr>
                <a:srgbClr val="FFFFFF"/>
              </a:buClr>
              <a:buSzTx/>
              <a:buNone/>
              <a:tabLst/>
              <a:defRPr/>
            </a:pPr>
            <a:endParaRPr kumimoji="0" lang="en-US" sz="2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Alternate</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the mean of the variable is larger for the UK than that of the US</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43" name="Rectangle 42">
            <a:extLst>
              <a:ext uri="{FF2B5EF4-FFF2-40B4-BE49-F238E27FC236}">
                <a16:creationId xmlns:a16="http://schemas.microsoft.com/office/drawing/2014/main" id="{EF4C9041-A111-4E2B-B9B8-12F635F8DEE9}"/>
              </a:ext>
            </a:extLst>
          </p:cNvPr>
          <p:cNvSpPr>
            <a:spLocks/>
          </p:cNvSpPr>
          <p:nvPr/>
        </p:nvSpPr>
        <p:spPr>
          <a:xfrm>
            <a:off x="452387"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cs typeface="Arial"/>
                <a:sym typeface="Arial"/>
              </a:rPr>
              <a:t>Experiment results:</a:t>
            </a:r>
          </a:p>
        </p:txBody>
      </p:sp>
      <p:sp>
        <p:nvSpPr>
          <p:cNvPr id="45" name="TextBox 44">
            <a:extLst>
              <a:ext uri="{FF2B5EF4-FFF2-40B4-BE49-F238E27FC236}">
                <a16:creationId xmlns:a16="http://schemas.microsoft.com/office/drawing/2014/main" id="{6EE46555-928B-44B1-BDEE-97E161FFB884}"/>
              </a:ext>
            </a:extLst>
          </p:cNvPr>
          <p:cNvSpPr txBox="1">
            <a:spLocks/>
          </p:cNvSpPr>
          <p:nvPr/>
        </p:nvSpPr>
        <p:spPr>
          <a:xfrm>
            <a:off x="826325" y="1575945"/>
            <a:ext cx="1042287"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lang="en-US" sz="1400" b="1" dirty="0">
                <a:solidFill>
                  <a:srgbClr val="1A1A1A"/>
                </a:solidFill>
                <a:latin typeface="Raleway" pitchFamily="2" charset="-52"/>
              </a:rPr>
              <a:t>Variable</a:t>
            </a:r>
            <a:endPar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sp>
        <p:nvSpPr>
          <p:cNvPr id="47" name="Oval 46">
            <a:extLst>
              <a:ext uri="{FF2B5EF4-FFF2-40B4-BE49-F238E27FC236}">
                <a16:creationId xmlns:a16="http://schemas.microsoft.com/office/drawing/2014/main" id="{A258F36A-E9C2-4898-8FBC-C4A0CE9A7432}"/>
              </a:ext>
            </a:extLst>
          </p:cNvPr>
          <p:cNvSpPr>
            <a:spLocks noChangeAspect="1"/>
          </p:cNvSpPr>
          <p:nvPr/>
        </p:nvSpPr>
        <p:spPr>
          <a:xfrm>
            <a:off x="2293430" y="1933846"/>
            <a:ext cx="661342" cy="66047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FFFF"/>
                </a:solidFill>
                <a:latin typeface="Raleway" pitchFamily="2" charset="-52"/>
              </a:rPr>
              <a:t>.31</a:t>
            </a:r>
            <a:endParaRPr kumimoji="0" lang="en-US" sz="12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sp>
        <p:nvSpPr>
          <p:cNvPr id="55" name="TextBox 54">
            <a:extLst>
              <a:ext uri="{FF2B5EF4-FFF2-40B4-BE49-F238E27FC236}">
                <a16:creationId xmlns:a16="http://schemas.microsoft.com/office/drawing/2014/main" id="{BF9ABB6C-FEB4-47F7-8B4C-F7484F255DC1}"/>
              </a:ext>
            </a:extLst>
          </p:cNvPr>
          <p:cNvSpPr txBox="1">
            <a:spLocks/>
          </p:cNvSpPr>
          <p:nvPr/>
        </p:nvSpPr>
        <p:spPr>
          <a:xfrm>
            <a:off x="2242731" y="1575945"/>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P-value</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cxnSp>
        <p:nvCxnSpPr>
          <p:cNvPr id="63" name="LineContentSeparatorDefault 142">
            <a:extLst>
              <a:ext uri="{FF2B5EF4-FFF2-40B4-BE49-F238E27FC236}">
                <a16:creationId xmlns:a16="http://schemas.microsoft.com/office/drawing/2014/main" id="{46C08242-6152-41BF-85B9-85370F115609}"/>
              </a:ext>
            </a:extLst>
          </p:cNvPr>
          <p:cNvCxnSpPr>
            <a:cxnSpLocks/>
          </p:cNvCxnSpPr>
          <p:nvPr>
            <p:custDataLst>
              <p:tags r:id="rId2"/>
            </p:custDataLst>
          </p:nvPr>
        </p:nvCxnSpPr>
        <p:spPr>
          <a:xfrm>
            <a:off x="452386" y="1806575"/>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6" name="LineContentSeparatorDefault 142">
            <a:extLst>
              <a:ext uri="{FF2B5EF4-FFF2-40B4-BE49-F238E27FC236}">
                <a16:creationId xmlns:a16="http://schemas.microsoft.com/office/drawing/2014/main" id="{2F3719B5-ED1F-4610-AC9B-D8AEF50511A7}"/>
              </a:ext>
            </a:extLst>
          </p:cNvPr>
          <p:cNvCxnSpPr>
            <a:cxnSpLocks/>
          </p:cNvCxnSpPr>
          <p:nvPr>
            <p:custDataLst>
              <p:tags r:id="rId3"/>
            </p:custDataLst>
          </p:nvPr>
        </p:nvCxnSpPr>
        <p:spPr>
          <a:xfrm>
            <a:off x="452386" y="277495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7AE3B9-28E6-4B47-9FF7-71F4C2C22241}"/>
              </a:ext>
            </a:extLst>
          </p:cNvPr>
          <p:cNvSpPr txBox="1">
            <a:spLocks/>
          </p:cNvSpPr>
          <p:nvPr/>
        </p:nvSpPr>
        <p:spPr>
          <a:xfrm>
            <a:off x="826325" y="2149034"/>
            <a:ext cx="141640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sz="1400" kern="1200" dirty="0">
                <a:solidFill>
                  <a:srgbClr val="1A1A1A"/>
                </a:solidFill>
                <a:latin typeface="Raleway" pitchFamily="2" charset="-52"/>
                <a:ea typeface="+mn-ea"/>
              </a:rPr>
              <a:t>Danceability</a:t>
            </a:r>
            <a:endParaRPr kumimoji="0" lang="en-US" sz="140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endParaRPr>
          </a:p>
        </p:txBody>
      </p:sp>
      <p:sp>
        <p:nvSpPr>
          <p:cNvPr id="97" name="TextBox 96">
            <a:extLst>
              <a:ext uri="{FF2B5EF4-FFF2-40B4-BE49-F238E27FC236}">
                <a16:creationId xmlns:a16="http://schemas.microsoft.com/office/drawing/2014/main" id="{236CE28F-0D4A-4FF6-83A2-6E1AF9F90123}"/>
              </a:ext>
            </a:extLst>
          </p:cNvPr>
          <p:cNvSpPr txBox="1">
            <a:spLocks/>
          </p:cNvSpPr>
          <p:nvPr/>
        </p:nvSpPr>
        <p:spPr>
          <a:xfrm>
            <a:off x="3568917"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Results </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sp>
        <p:nvSpPr>
          <p:cNvPr id="103" name="Rectangle 102">
            <a:extLst>
              <a:ext uri="{FF2B5EF4-FFF2-40B4-BE49-F238E27FC236}">
                <a16:creationId xmlns:a16="http://schemas.microsoft.com/office/drawing/2014/main" id="{BF35600C-D89B-4409-9AB6-AE8591699431}"/>
              </a:ext>
            </a:extLst>
          </p:cNvPr>
          <p:cNvSpPr>
            <a:spLocks/>
          </p:cNvSpPr>
          <p:nvPr/>
        </p:nvSpPr>
        <p:spPr>
          <a:xfrm rot="16200000">
            <a:off x="193675" y="2130425"/>
            <a:ext cx="810257" cy="295275"/>
          </a:xfrm>
          <a:prstGeom prst="rect">
            <a:avLst/>
          </a:prstGeom>
          <a:solidFill>
            <a:schemeClr val="accent3">
              <a:alpha val="12000"/>
            </a:schemeClr>
          </a:solidFill>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Fail</a:t>
            </a:r>
          </a:p>
        </p:txBody>
      </p:sp>
      <p:cxnSp>
        <p:nvCxnSpPr>
          <p:cNvPr id="3" name="LineContentSeparatorDefault 142">
            <a:extLst>
              <a:ext uri="{FF2B5EF4-FFF2-40B4-BE49-F238E27FC236}">
                <a16:creationId xmlns:a16="http://schemas.microsoft.com/office/drawing/2014/main" id="{2D71BBB9-903B-7E1E-7D4F-B0939764393C}"/>
              </a:ext>
            </a:extLst>
          </p:cNvPr>
          <p:cNvCxnSpPr>
            <a:cxnSpLocks/>
          </p:cNvCxnSpPr>
          <p:nvPr>
            <p:custDataLst>
              <p:tags r:id="rId4"/>
            </p:custDataLst>
          </p:nvPr>
        </p:nvCxnSpPr>
        <p:spPr>
          <a:xfrm>
            <a:off x="451166" y="374876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94BBA93-EE30-AB1C-13EB-46BA19981319}"/>
              </a:ext>
            </a:extLst>
          </p:cNvPr>
          <p:cNvSpPr>
            <a:spLocks/>
          </p:cNvSpPr>
          <p:nvPr/>
        </p:nvSpPr>
        <p:spPr>
          <a:xfrm rot="16200000">
            <a:off x="190511" y="3118697"/>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Reject</a:t>
            </a:r>
          </a:p>
        </p:txBody>
      </p:sp>
      <p:sp>
        <p:nvSpPr>
          <p:cNvPr id="5" name="Rectangle 4">
            <a:extLst>
              <a:ext uri="{FF2B5EF4-FFF2-40B4-BE49-F238E27FC236}">
                <a16:creationId xmlns:a16="http://schemas.microsoft.com/office/drawing/2014/main" id="{EB2EE535-7D67-139F-572D-0723E710096A}"/>
              </a:ext>
            </a:extLst>
          </p:cNvPr>
          <p:cNvSpPr>
            <a:spLocks/>
          </p:cNvSpPr>
          <p:nvPr/>
        </p:nvSpPr>
        <p:spPr>
          <a:xfrm rot="16200000">
            <a:off x="194895" y="4115137"/>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EB5600"/>
                </a:solidFill>
                <a:latin typeface="Raleway" pitchFamily="2" charset="-52"/>
              </a:rPr>
              <a:t>R</a:t>
            </a: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eject</a:t>
            </a:r>
          </a:p>
        </p:txBody>
      </p:sp>
      <p:sp>
        <p:nvSpPr>
          <p:cNvPr id="8" name="TextBox 7">
            <a:extLst>
              <a:ext uri="{FF2B5EF4-FFF2-40B4-BE49-F238E27FC236}">
                <a16:creationId xmlns:a16="http://schemas.microsoft.com/office/drawing/2014/main" id="{46E3590F-159E-95EC-FE83-7C6EE817B1B9}"/>
              </a:ext>
            </a:extLst>
          </p:cNvPr>
          <p:cNvSpPr txBox="1"/>
          <p:nvPr/>
        </p:nvSpPr>
        <p:spPr>
          <a:xfrm>
            <a:off x="3571859" y="1906364"/>
            <a:ext cx="2284655" cy="738664"/>
          </a:xfrm>
          <a:prstGeom prst="rect">
            <a:avLst/>
          </a:prstGeom>
          <a:noFill/>
        </p:spPr>
        <p:txBody>
          <a:bodyPr wrap="square" rtlCol="0">
            <a:spAutoFit/>
          </a:bodyPr>
          <a:lstStyle/>
          <a:p>
            <a:r>
              <a:rPr lang="en-US" dirty="0"/>
              <a:t>Failed to reject the null hypothesis. UK and US means are too similar</a:t>
            </a:r>
          </a:p>
        </p:txBody>
      </p:sp>
      <p:sp>
        <p:nvSpPr>
          <p:cNvPr id="9" name="Oval 8">
            <a:extLst>
              <a:ext uri="{FF2B5EF4-FFF2-40B4-BE49-F238E27FC236}">
                <a16:creationId xmlns:a16="http://schemas.microsoft.com/office/drawing/2014/main" id="{3F5BC250-04A9-7629-B89A-FA8D48BFCCAA}"/>
              </a:ext>
            </a:extLst>
          </p:cNvPr>
          <p:cNvSpPr>
            <a:spLocks noChangeAspect="1"/>
          </p:cNvSpPr>
          <p:nvPr/>
        </p:nvSpPr>
        <p:spPr>
          <a:xfrm>
            <a:off x="2293430" y="2913948"/>
            <a:ext cx="661342" cy="66047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FFFF"/>
                </a:solidFill>
                <a:latin typeface="Raleway" pitchFamily="2" charset="-52"/>
              </a:rPr>
              <a:t>.01</a:t>
            </a:r>
            <a:endParaRPr kumimoji="0" lang="en-US" sz="12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sp>
        <p:nvSpPr>
          <p:cNvPr id="10" name="TextBox 9">
            <a:extLst>
              <a:ext uri="{FF2B5EF4-FFF2-40B4-BE49-F238E27FC236}">
                <a16:creationId xmlns:a16="http://schemas.microsoft.com/office/drawing/2014/main" id="{0A8FD1DB-D241-21F8-BA0B-1D858207E59B}"/>
              </a:ext>
            </a:extLst>
          </p:cNvPr>
          <p:cNvSpPr txBox="1">
            <a:spLocks/>
          </p:cNvSpPr>
          <p:nvPr/>
        </p:nvSpPr>
        <p:spPr>
          <a:xfrm>
            <a:off x="826325" y="3129136"/>
            <a:ext cx="141640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sz="1400" kern="1200" dirty="0">
                <a:solidFill>
                  <a:srgbClr val="1A1A1A"/>
                </a:solidFill>
                <a:latin typeface="Raleway" pitchFamily="2" charset="-52"/>
                <a:ea typeface="+mn-ea"/>
              </a:rPr>
              <a:t>Energy</a:t>
            </a:r>
            <a:endParaRPr kumimoji="0" lang="en-US" sz="140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endParaRPr>
          </a:p>
        </p:txBody>
      </p:sp>
      <p:sp>
        <p:nvSpPr>
          <p:cNvPr id="11" name="TextBox 10">
            <a:extLst>
              <a:ext uri="{FF2B5EF4-FFF2-40B4-BE49-F238E27FC236}">
                <a16:creationId xmlns:a16="http://schemas.microsoft.com/office/drawing/2014/main" id="{04AD748A-05C9-8D42-A61D-5EB0EA3A91EB}"/>
              </a:ext>
            </a:extLst>
          </p:cNvPr>
          <p:cNvSpPr txBox="1"/>
          <p:nvPr/>
        </p:nvSpPr>
        <p:spPr>
          <a:xfrm>
            <a:off x="3571859" y="2886466"/>
            <a:ext cx="2284655" cy="738664"/>
          </a:xfrm>
          <a:prstGeom prst="rect">
            <a:avLst/>
          </a:prstGeom>
          <a:noFill/>
        </p:spPr>
        <p:txBody>
          <a:bodyPr wrap="square" rtlCol="0">
            <a:spAutoFit/>
          </a:bodyPr>
          <a:lstStyle/>
          <a:p>
            <a:r>
              <a:rPr lang="en-US" dirty="0"/>
              <a:t>Reject the null hypothesis. UK mean is higher than the US </a:t>
            </a:r>
          </a:p>
        </p:txBody>
      </p:sp>
      <p:sp>
        <p:nvSpPr>
          <p:cNvPr id="14" name="Oval 13">
            <a:extLst>
              <a:ext uri="{FF2B5EF4-FFF2-40B4-BE49-F238E27FC236}">
                <a16:creationId xmlns:a16="http://schemas.microsoft.com/office/drawing/2014/main" id="{D6CF56B0-78DC-D0FE-F059-3CFA6DEF1A1C}"/>
              </a:ext>
            </a:extLst>
          </p:cNvPr>
          <p:cNvSpPr>
            <a:spLocks noChangeAspect="1"/>
          </p:cNvSpPr>
          <p:nvPr/>
        </p:nvSpPr>
        <p:spPr>
          <a:xfrm>
            <a:off x="2294060" y="3904566"/>
            <a:ext cx="661342" cy="66047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FFFF"/>
                </a:solidFill>
                <a:latin typeface="Raleway" pitchFamily="2" charset="-52"/>
              </a:rPr>
              <a:t>.03</a:t>
            </a:r>
            <a:endParaRPr kumimoji="0" lang="en-US" sz="12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sp>
        <p:nvSpPr>
          <p:cNvPr id="15" name="TextBox 14">
            <a:extLst>
              <a:ext uri="{FF2B5EF4-FFF2-40B4-BE49-F238E27FC236}">
                <a16:creationId xmlns:a16="http://schemas.microsoft.com/office/drawing/2014/main" id="{FE109252-C8EA-074F-F5D7-82EF8054AFCE}"/>
              </a:ext>
            </a:extLst>
          </p:cNvPr>
          <p:cNvSpPr txBox="1">
            <a:spLocks/>
          </p:cNvSpPr>
          <p:nvPr/>
        </p:nvSpPr>
        <p:spPr>
          <a:xfrm>
            <a:off x="826955" y="4135252"/>
            <a:ext cx="141640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sz="1400" kern="1200" dirty="0">
                <a:solidFill>
                  <a:srgbClr val="1A1A1A"/>
                </a:solidFill>
                <a:latin typeface="Raleway" pitchFamily="2" charset="-52"/>
                <a:ea typeface="+mn-ea"/>
              </a:rPr>
              <a:t>Valence</a:t>
            </a:r>
            <a:endParaRPr kumimoji="0" lang="en-US" sz="140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endParaRPr>
          </a:p>
        </p:txBody>
      </p:sp>
      <p:sp>
        <p:nvSpPr>
          <p:cNvPr id="16" name="TextBox 15">
            <a:extLst>
              <a:ext uri="{FF2B5EF4-FFF2-40B4-BE49-F238E27FC236}">
                <a16:creationId xmlns:a16="http://schemas.microsoft.com/office/drawing/2014/main" id="{7C46AB90-9C6F-C274-93EA-0E1BE6355280}"/>
              </a:ext>
            </a:extLst>
          </p:cNvPr>
          <p:cNvSpPr txBox="1"/>
          <p:nvPr/>
        </p:nvSpPr>
        <p:spPr>
          <a:xfrm>
            <a:off x="3572489" y="3892582"/>
            <a:ext cx="2284655" cy="738664"/>
          </a:xfrm>
          <a:prstGeom prst="rect">
            <a:avLst/>
          </a:prstGeom>
          <a:noFill/>
        </p:spPr>
        <p:txBody>
          <a:bodyPr wrap="square" rtlCol="0">
            <a:spAutoFit/>
          </a:bodyPr>
          <a:lstStyle/>
          <a:p>
            <a:r>
              <a:rPr lang="en-US" dirty="0"/>
              <a:t>Reject the null hypothesis. UK mean is higher than the US </a:t>
            </a:r>
          </a:p>
        </p:txBody>
      </p:sp>
      <p:sp>
        <p:nvSpPr>
          <p:cNvPr id="17" name="TextBox 16">
            <a:extLst>
              <a:ext uri="{FF2B5EF4-FFF2-40B4-BE49-F238E27FC236}">
                <a16:creationId xmlns:a16="http://schemas.microsoft.com/office/drawing/2014/main" id="{14E42C42-8231-D0FD-5724-29A405C20730}"/>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6</a:t>
            </a:r>
          </a:p>
        </p:txBody>
      </p:sp>
    </p:spTree>
    <p:extLst>
      <p:ext uri="{BB962C8B-B14F-4D97-AF65-F5344CB8AC3E}">
        <p14:creationId xmlns:p14="http://schemas.microsoft.com/office/powerpoint/2010/main" val="168647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3"/>
          <p:cNvSpPr txBox="1">
            <a:spLocks noGrp="1"/>
          </p:cNvSpPr>
          <p:nvPr>
            <p:ph type="title"/>
          </p:nvPr>
        </p:nvSpPr>
        <p:spPr>
          <a:xfrm>
            <a:off x="452387" y="36851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dirty="0">
                <a:latin typeface="Arial"/>
                <a:ea typeface="Arial"/>
                <a:cs typeface="Arial"/>
                <a:sym typeface="Arial"/>
              </a:rPr>
              <a:t>Conclusion</a:t>
            </a:r>
            <a:endParaRPr sz="2400" dirty="0">
              <a:latin typeface="Arial"/>
              <a:ea typeface="Arial"/>
              <a:cs typeface="Arial"/>
              <a:sym typeface="Arial"/>
            </a:endParaRPr>
          </a:p>
        </p:txBody>
      </p:sp>
      <p:grpSp>
        <p:nvGrpSpPr>
          <p:cNvPr id="6" name="Group 5">
            <a:extLst>
              <a:ext uri="{FF2B5EF4-FFF2-40B4-BE49-F238E27FC236}">
                <a16:creationId xmlns:a16="http://schemas.microsoft.com/office/drawing/2014/main" id="{298D733E-D804-8926-C843-777E46A0EC50}"/>
              </a:ext>
            </a:extLst>
          </p:cNvPr>
          <p:cNvGrpSpPr/>
          <p:nvPr/>
        </p:nvGrpSpPr>
        <p:grpSpPr>
          <a:xfrm>
            <a:off x="466825" y="1494109"/>
            <a:ext cx="8210350" cy="1474568"/>
            <a:chOff x="466825" y="1494109"/>
            <a:chExt cx="8210350" cy="1474568"/>
          </a:xfrm>
        </p:grpSpPr>
        <p:sp>
          <p:nvSpPr>
            <p:cNvPr id="3" name="Google Shape;282;p11">
              <a:extLst>
                <a:ext uri="{FF2B5EF4-FFF2-40B4-BE49-F238E27FC236}">
                  <a16:creationId xmlns:a16="http://schemas.microsoft.com/office/drawing/2014/main" id="{EADEA992-45DA-B81A-406B-0A7B50EEBC4C}"/>
                </a:ext>
              </a:extLst>
            </p:cNvPr>
            <p:cNvSpPr txBox="1"/>
            <p:nvPr/>
          </p:nvSpPr>
          <p:spPr>
            <a:xfrm>
              <a:off x="466825" y="149410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i="0" u="none" strike="noStrike" cap="none" dirty="0">
                  <a:solidFill>
                    <a:schemeClr val="bg2"/>
                  </a:solidFill>
                  <a:latin typeface="Arial"/>
                  <a:ea typeface="Arial"/>
                  <a:cs typeface="Arial"/>
                  <a:sym typeface="Arial"/>
                </a:rPr>
                <a:t>Although we expected each variable to have higher means for the UK than the US, only Energy and Valence had significantly greater averages</a:t>
              </a:r>
            </a:p>
            <a:p>
              <a:pPr marL="0" marR="0" lvl="0" indent="0" algn="ctr" rtl="0">
                <a:lnSpc>
                  <a:spcPct val="100000"/>
                </a:lnSpc>
                <a:spcBef>
                  <a:spcPts val="0"/>
                </a:spcBef>
                <a:spcAft>
                  <a:spcPts val="0"/>
                </a:spcAft>
                <a:buClr>
                  <a:srgbClr val="000000"/>
                </a:buClr>
                <a:buSzPts val="2400"/>
                <a:buFont typeface="Arial"/>
                <a:buNone/>
              </a:pPr>
              <a:endParaRPr lang="en-US" sz="2000" i="0" u="none" strike="noStrike" cap="none" dirty="0">
                <a:solidFill>
                  <a:schemeClr val="bg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lang="en-US" sz="2000" dirty="0">
                <a:solidFill>
                  <a:schemeClr val="bg2"/>
                </a:solidFill>
              </a:endParaRPr>
            </a:p>
            <a:p>
              <a:pPr marL="0" marR="0" lvl="0" indent="0" algn="ctr" rtl="0">
                <a:lnSpc>
                  <a:spcPct val="100000"/>
                </a:lnSpc>
                <a:spcBef>
                  <a:spcPts val="0"/>
                </a:spcBef>
                <a:spcAft>
                  <a:spcPts val="0"/>
                </a:spcAft>
                <a:buClr>
                  <a:srgbClr val="000000"/>
                </a:buClr>
                <a:buSzPts val="2400"/>
                <a:buFont typeface="Arial"/>
                <a:buNone/>
              </a:pPr>
              <a:r>
                <a:rPr lang="en-US" sz="2400" dirty="0">
                  <a:solidFill>
                    <a:schemeClr val="tx1"/>
                  </a:solidFill>
                </a:rPr>
                <a:t>From this, we can conclude that there is a difference in music characteristics among countries that speak the same language</a:t>
              </a:r>
              <a:endParaRPr sz="1400" i="0" u="none" strike="noStrike" cap="none" dirty="0">
                <a:solidFill>
                  <a:schemeClr val="tx1"/>
                </a:solidFill>
                <a:latin typeface="Arial"/>
                <a:ea typeface="Arial"/>
                <a:cs typeface="Arial"/>
                <a:sym typeface="Arial"/>
              </a:endParaRPr>
            </a:p>
          </p:txBody>
        </p:sp>
        <p:cxnSp>
          <p:nvCxnSpPr>
            <p:cNvPr id="4" name="LineContentSeparatorDefault 142">
              <a:extLst>
                <a:ext uri="{FF2B5EF4-FFF2-40B4-BE49-F238E27FC236}">
                  <a16:creationId xmlns:a16="http://schemas.microsoft.com/office/drawing/2014/main" id="{D28C0800-1942-A639-5253-62415576E554}"/>
                </a:ext>
              </a:extLst>
            </p:cNvPr>
            <p:cNvCxnSpPr>
              <a:cxnSpLocks/>
            </p:cNvCxnSpPr>
            <p:nvPr>
              <p:custDataLst>
                <p:tags r:id="rId1"/>
              </p:custDataLst>
            </p:nvPr>
          </p:nvCxnSpPr>
          <p:spPr>
            <a:xfrm>
              <a:off x="977861" y="2968677"/>
              <a:ext cx="7188278" cy="0"/>
            </a:xfrm>
            <a:prstGeom prst="straightConnector1">
              <a:avLst/>
            </a:prstGeom>
            <a:ln w="12700" cap="flat">
              <a:solidFill>
                <a:schemeClr val="bg2">
                  <a:alpha val="9311"/>
                </a:schemeClr>
              </a:solidFill>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90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Has music become louder over time?</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8</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891591" cy="307777"/>
          </a:xfrm>
          <a:prstGeom prst="rect">
            <a:avLst/>
          </a:prstGeom>
          <a:noFill/>
        </p:spPr>
        <p:txBody>
          <a:bodyPr wrap="none" rtlCol="0">
            <a:spAutoFit/>
          </a:bodyPr>
          <a:lstStyle/>
          <a:p>
            <a:r>
              <a:rPr lang="en-US" dirty="0">
                <a:solidFill>
                  <a:schemeClr val="bg1"/>
                </a:solidFill>
              </a:rPr>
              <a:t>Decades</a:t>
            </a:r>
          </a:p>
        </p:txBody>
      </p:sp>
    </p:spTree>
    <p:extLst>
      <p:ext uri="{BB962C8B-B14F-4D97-AF65-F5344CB8AC3E}">
        <p14:creationId xmlns:p14="http://schemas.microsoft.com/office/powerpoint/2010/main" val="411126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EDA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5237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There are clear differences among the variables scores across all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Loudness presented a clear trend going upward</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Selected to analyze loudness due to its objective nature (decibels)</a:t>
            </a:r>
            <a:endParaRPr kumimoji="0" lang="en-US" sz="1400"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pic>
        <p:nvPicPr>
          <p:cNvPr id="3" name="Picture 2">
            <a:extLst>
              <a:ext uri="{FF2B5EF4-FFF2-40B4-BE49-F238E27FC236}">
                <a16:creationId xmlns:a16="http://schemas.microsoft.com/office/drawing/2014/main" id="{88DBA186-1930-89A6-5B14-D919D81C8D12}"/>
              </a:ext>
            </a:extLst>
          </p:cNvPr>
          <p:cNvPicPr>
            <a:picLocks noChangeAspect="1"/>
          </p:cNvPicPr>
          <p:nvPr/>
        </p:nvPicPr>
        <p:blipFill>
          <a:blip r:embed="rId6"/>
          <a:stretch>
            <a:fillRect/>
          </a:stretch>
        </p:blipFill>
        <p:spPr>
          <a:xfrm>
            <a:off x="452387" y="1201868"/>
            <a:ext cx="5320663" cy="3800473"/>
          </a:xfrm>
          <a:prstGeom prst="rect">
            <a:avLst/>
          </a:prstGeom>
        </p:spPr>
      </p:pic>
      <p:sp>
        <p:nvSpPr>
          <p:cNvPr id="4" name="TextBox 3">
            <a:extLst>
              <a:ext uri="{FF2B5EF4-FFF2-40B4-BE49-F238E27FC236}">
                <a16:creationId xmlns:a16="http://schemas.microsoft.com/office/drawing/2014/main" id="{0211E066-C8BC-A0E6-21F8-04FEE02FF6C6}"/>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9</a:t>
            </a:r>
          </a:p>
        </p:txBody>
      </p:sp>
    </p:spTree>
    <p:extLst>
      <p:ext uri="{BB962C8B-B14F-4D97-AF65-F5344CB8AC3E}">
        <p14:creationId xmlns:p14="http://schemas.microsoft.com/office/powerpoint/2010/main" val="4022486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7.xml><?xml version="1.0" encoding="utf-8"?>
<p:tagLst xmlns:a="http://schemas.openxmlformats.org/drawingml/2006/main" xmlns:r="http://schemas.openxmlformats.org/officeDocument/2006/relationships" xmlns:p="http://schemas.openxmlformats.org/presentationml/2006/main">
  <p:tag name="NAME" val="4. Footno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r068xRNrcV0oo9jaTm19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DheKHeaPxfQMiNSoi6ilBQ"/>
</p:tagLst>
</file>

<file path=ppt/tags/tag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ncT7BbishGlgnQDKb.hWd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jxnZOfohi6vBT3Y5rQfWN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TmPuja6LrVw_JbDBRzjj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JMKQVMwvu2jR3gzY6nUYM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ebB5A6NyfDtdBKAMHVhm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NyKZCJr2IhryqEkWk7LMQ"/>
</p:tagLst>
</file>

<file path=ppt/tags/tag5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SHAPENAME" val="Slide Number"/>
</p:tagLst>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1257</Words>
  <Application>Microsoft Macintosh PowerPoint</Application>
  <PresentationFormat>On-screen Show (16:9)</PresentationFormat>
  <Paragraphs>228</Paragraphs>
  <Slides>28</Slides>
  <Notes>28</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39" baseType="lpstr">
      <vt:lpstr>Quattrocento Sans</vt:lpstr>
      <vt:lpstr>Arial</vt:lpstr>
      <vt:lpstr>Noto Sans Symbols</vt:lpstr>
      <vt:lpstr>Raleway</vt:lpstr>
      <vt:lpstr>Segoe UI</vt:lpstr>
      <vt:lpstr>Wingdings</vt:lpstr>
      <vt:lpstr>Lato</vt:lpstr>
      <vt:lpstr>Streamline</vt:lpstr>
      <vt:lpstr>1_Streamline</vt:lpstr>
      <vt:lpstr>2_Streamline</vt:lpstr>
      <vt:lpstr>think-cell Slide</vt:lpstr>
      <vt:lpstr>Comparison of Music Taste Across Regions and Generations</vt:lpstr>
      <vt:lpstr>PowerPoint Presentation</vt:lpstr>
      <vt:lpstr>PowerPoint Presentation</vt:lpstr>
      <vt:lpstr>PowerPoint Presentation</vt:lpstr>
      <vt:lpstr>PowerPoint Presentation</vt:lpstr>
      <vt:lpstr>Testing: two sample t-test</vt:lpstr>
      <vt:lpstr>Conclusion</vt:lpstr>
      <vt:lpstr>PowerPoint Presentation</vt:lpstr>
      <vt:lpstr>EDA</vt:lpstr>
      <vt:lpstr>EDA</vt:lpstr>
      <vt:lpstr>Testing: ANOVA, Pairwise t-test</vt:lpstr>
      <vt:lpstr>Conclusion</vt:lpstr>
      <vt:lpstr>PowerPoint Presentation</vt:lpstr>
      <vt:lpstr>EDA</vt:lpstr>
      <vt:lpstr>Testing: MANOVA</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1. Non-graphical EDA</vt:lpstr>
      <vt:lpstr>A. Histogram</vt:lpstr>
      <vt:lpstr>1: Blind draws (1/3)</vt:lpstr>
      <vt:lpstr>2: Blind draws (2/3)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Music Taste Across Regions and Generations</dc:title>
  <cp:lastModifiedBy>Brendan Baker</cp:lastModifiedBy>
  <cp:revision>7</cp:revision>
  <dcterms:modified xsi:type="dcterms:W3CDTF">2022-12-07T21:03:03Z</dcterms:modified>
</cp:coreProperties>
</file>