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79" r:id="rId5"/>
    <p:sldId id="281" r:id="rId6"/>
    <p:sldId id="284" r:id="rId7"/>
    <p:sldId id="283" r:id="rId8"/>
    <p:sldId id="272" r:id="rId9"/>
    <p:sldId id="285" r:id="rId10"/>
    <p:sldId id="290" r:id="rId11"/>
    <p:sldId id="292" r:id="rId12"/>
    <p:sldId id="293" r:id="rId13"/>
    <p:sldId id="294" r:id="rId14"/>
    <p:sldId id="295" r:id="rId15"/>
    <p:sldId id="301" r:id="rId16"/>
    <p:sldId id="299" r:id="rId17"/>
    <p:sldId id="296" r:id="rId18"/>
    <p:sldId id="298" r:id="rId19"/>
    <p:sldId id="274" r:id="rId20"/>
    <p:sldId id="289" r:id="rId21"/>
    <p:sldId id="276" r:id="rId22"/>
    <p:sldId id="277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ira Sans Extra Condensed" panose="020F0502020204030204" pitchFamily="34" charset="0"/>
      <p:regular r:id="rId29"/>
      <p:bold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  <p:embeddedFont>
      <p:font typeface="Raleway" pitchFamily="2" charset="77"/>
      <p:regular r:id="rId39"/>
      <p:bold r:id="rId40"/>
      <p:italic r:id="rId41"/>
      <p:bold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ofXbxT34CihpWmhhqKf+e3nB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D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7"/>
  </p:normalViewPr>
  <p:slideViewPr>
    <p:cSldViewPr snapToGrid="0">
      <p:cViewPr>
        <p:scale>
          <a:sx n="150" d="100"/>
          <a:sy n="150" d="100"/>
        </p:scale>
        <p:origin x="76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deedna/Desktop/NLP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/>
                </a:solidFill>
              </a:rPr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Performance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1-4743-884C-AE7D6E66AC7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31-4743-884C-AE7D6E66AC7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31-4743-884C-AE7D6E66AC7C}"/>
              </c:ext>
            </c:extLst>
          </c:dPt>
          <c:val>
            <c:numRef>
              <c:f>Sheet1!$A$2:$A$4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31-4743-884C-AE7D6E66AC7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D31-4743-884C-AE7D6E66AC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D31-4743-884C-AE7D6E66AC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D31-4743-884C-AE7D6E66AC7C}"/>
              </c:ext>
            </c:extLst>
          </c:dP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31-4743-884C-AE7D6E66A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486089238845146"/>
          <c:y val="0.87324402158063574"/>
          <c:w val="0.16402799650043745"/>
          <c:h val="0.11966936424613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rtl="0"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74a4f0c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74a4f0c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1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9" name="Google Shape;5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7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19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1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78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E1B3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" name="Google Shape;1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1" y="0"/>
            <a:ext cx="367685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7"/>
          <p:cNvGrpSpPr/>
          <p:nvPr/>
        </p:nvGrpSpPr>
        <p:grpSpPr>
          <a:xfrm>
            <a:off x="452387" y="998750"/>
            <a:ext cx="745763" cy="45826"/>
            <a:chOff x="4580561" y="2589004"/>
            <a:chExt cx="1064464" cy="25200"/>
          </a:xfrm>
        </p:grpSpPr>
        <p:sp>
          <p:nvSpPr>
            <p:cNvPr id="20" name="Google Shape;2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7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rgbClr val="0E1B3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0"/>
          <p:cNvCxnSpPr/>
          <p:nvPr/>
        </p:nvCxnSpPr>
        <p:spPr>
          <a:xfrm>
            <a:off x="4572000" y="-126612"/>
            <a:ext cx="0" cy="55286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hyperlink" Target="https://towardsdatascience.com/building-a-python-code-generator-4b476eec5804" TargetMode="Externa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oleObject" Target="../embeddings/oleObject6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3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oleObject" Target="../embeddings/oleObject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chart" Target="../charts/chart1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4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13.e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svg"/><Relationship Id="rId1" Type="http://schemas.openxmlformats.org/officeDocument/2006/relationships/tags" Target="../tags/tag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emf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https://www.youtube.com/embed/tG8PPne7ef0?feature=oembed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26.jpe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Python Script Generation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727950" y="21548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Eduardo Armenta, Landon Carpenter, Matthew Moriarty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1 </a:t>
            </a:r>
          </a:p>
        </p:txBody>
      </p:sp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8388" y="1459088"/>
            <a:ext cx="3598243" cy="362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Obtain data</a:t>
            </a: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We obtained approximately 5,000 samples of Python text data from </a:t>
            </a:r>
            <a:r>
              <a:rPr lang="en-US" sz="1200" b="0" i="1" dirty="0">
                <a:latin typeface="Arial"/>
                <a:cs typeface="Arial"/>
              </a:rPr>
              <a:t>this repository*</a:t>
            </a:r>
          </a:p>
          <a:p>
            <a:pPr>
              <a:buSzPct val="150000"/>
            </a:pPr>
            <a:endParaRPr lang="en-US" sz="400" b="0" i="1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The data itself is made up of a collection of prompts and their coded solutions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50000"/>
            </a:pPr>
            <a:r>
              <a:rPr lang="en-US" sz="1200" b="0" dirty="0">
                <a:latin typeface="Consolas"/>
                <a:cs typeface="Consolas" panose="020B0609020204030204" pitchFamily="49" charset="0"/>
              </a:rPr>
              <a:t># write a python function to add two user provided numbers and return the sum</a:t>
            </a:r>
          </a:p>
          <a:p>
            <a:pPr>
              <a:buSzPct val="150000"/>
            </a:pPr>
            <a:r>
              <a:rPr lang="en-US" sz="1200" b="0" dirty="0">
                <a:latin typeface="Consolas"/>
                <a:cs typeface="Consolas" panose="020B0609020204030204" pitchFamily="49" charset="0"/>
              </a:rPr>
              <a:t>def add_two_numbers(num1, num2):</a:t>
            </a:r>
          </a:p>
          <a:p>
            <a:pPr>
              <a:buSzPct val="150000"/>
            </a:pPr>
            <a:r>
              <a:rPr lang="en-US" sz="1200" b="0" dirty="0">
                <a:latin typeface="Consolas"/>
                <a:cs typeface="Consolas" panose="020B0609020204030204" pitchFamily="49" charset="0"/>
              </a:rPr>
              <a:t>    sum = num1 + num2</a:t>
            </a:r>
          </a:p>
          <a:p>
            <a:pPr>
              <a:buSzPct val="150000"/>
            </a:pPr>
            <a:r>
              <a:rPr lang="en-US" sz="1200" b="0" dirty="0">
                <a:latin typeface="Consolas"/>
                <a:cs typeface="Consolas" panose="020B0609020204030204" pitchFamily="49" charset="0"/>
              </a:rPr>
              <a:t>    return sum</a:t>
            </a: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endParaRPr lang="en-US" sz="1200" b="0" dirty="0">
              <a:latin typeface="Consolas"/>
              <a:cs typeface="Consolas" panose="020B0609020204030204" pitchFamily="49" charset="0"/>
            </a:endParaRPr>
          </a:p>
          <a:p>
            <a:r>
              <a:rPr lang="en-US" sz="1000" b="0" dirty="0">
                <a:latin typeface="Arial"/>
                <a:cs typeface="Consolas" panose="020B0609020204030204" pitchFamily="49" charset="0"/>
              </a:rPr>
              <a:t>* </a:t>
            </a:r>
            <a:r>
              <a:rPr lang="en-US" sz="1000" b="0" dirty="0">
                <a:latin typeface="Arial"/>
                <a:cs typeface="Consolas" panose="020B0609020204030204" pitchFamily="49" charset="0"/>
                <a:hlinkClick r:id="rId5"/>
              </a:rPr>
              <a:t>Building a Python Code Generator</a:t>
            </a:r>
            <a:endParaRPr lang="en-US" sz="1000" b="0" dirty="0">
              <a:latin typeface="Arial"/>
              <a:cs typeface="Consolas" panose="020B0609020204030204" pitchFamily="49" charset="0"/>
            </a:endParaRP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6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54501"/>
            <a:ext cx="2078594" cy="979497"/>
            <a:chOff x="2723278" y="1150750"/>
            <a:chExt cx="2078594" cy="979497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7"/>
            <a:chOff x="933838" y="1769089"/>
            <a:chExt cx="2079971" cy="979077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20839" y="3009472"/>
            <a:ext cx="2143695" cy="979046"/>
            <a:chOff x="870114" y="3005721"/>
            <a:chExt cx="2143695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61" name="Google Shape;391;p19">
              <a:extLst>
                <a:ext uri="{FF2B5EF4-FFF2-40B4-BE49-F238E27FC236}">
                  <a16:creationId xmlns:a16="http://schemas.microsoft.com/office/drawing/2014/main" id="{31B2DCA4-797C-E57A-59A8-D8D8909F5A08}"/>
                </a:ext>
              </a:extLst>
            </p:cNvPr>
            <p:cNvSpPr txBox="1"/>
            <p:nvPr/>
          </p:nvSpPr>
          <p:spPr>
            <a:xfrm>
              <a:off x="870114" y="3009070"/>
              <a:ext cx="1747259" cy="265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Generate + Decode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sp>
        <p:nvSpPr>
          <p:cNvPr id="63" name="Google Shape;364;p19">
            <a:extLst>
              <a:ext uri="{FF2B5EF4-FFF2-40B4-BE49-F238E27FC236}">
                <a16:creationId xmlns:a16="http://schemas.microsoft.com/office/drawing/2014/main" id="{CC9803FA-7550-19F1-A06E-D959CE3FBC19}"/>
              </a:ext>
            </a:extLst>
          </p:cNvPr>
          <p:cNvSpPr txBox="1"/>
          <p:nvPr/>
        </p:nvSpPr>
        <p:spPr>
          <a:xfrm>
            <a:off x="6846175" y="1144475"/>
            <a:ext cx="157998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Preprocess Data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65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2364" y="1460697"/>
            <a:ext cx="3454616" cy="292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Preprocess 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50000"/>
            </a:pPr>
            <a:endParaRPr lang="en-US" sz="400" b="0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We first parsed the text data to extract the prompts and associated coded solutions and put them into a data frame, but the model wouldn’t train</a:t>
            </a:r>
          </a:p>
          <a:p>
            <a:pPr>
              <a:buSzPct val="150000"/>
            </a:pPr>
            <a:endParaRPr lang="en-US" sz="400" b="0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We then concatenated the data into one string, which proved to be the solution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2</a:t>
            </a: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6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54501"/>
            <a:ext cx="2078594" cy="979497"/>
            <a:chOff x="2723278" y="1150750"/>
            <a:chExt cx="2078594" cy="979497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7"/>
            <a:chOff x="933838" y="1769089"/>
            <a:chExt cx="2079971" cy="979077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84563" y="3009472"/>
            <a:ext cx="2079971" cy="979046"/>
            <a:chOff x="933838" y="3005721"/>
            <a:chExt cx="2079971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11F0160A-5D41-3897-1E64-86A511D62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534" y="1040560"/>
            <a:ext cx="213785" cy="213785"/>
          </a:xfrm>
          <a:prstGeom prst="rect">
            <a:avLst/>
          </a:prstGeom>
        </p:spPr>
      </p:pic>
      <p:sp>
        <p:nvSpPr>
          <p:cNvPr id="62" name="Google Shape;364;p19">
            <a:extLst>
              <a:ext uri="{FF2B5EF4-FFF2-40B4-BE49-F238E27FC236}">
                <a16:creationId xmlns:a16="http://schemas.microsoft.com/office/drawing/2014/main" id="{4AEC2EC8-08D8-0083-2CC6-C5706B43FF13}"/>
              </a:ext>
            </a:extLst>
          </p:cNvPr>
          <p:cNvSpPr txBox="1"/>
          <p:nvPr/>
        </p:nvSpPr>
        <p:spPr>
          <a:xfrm>
            <a:off x="6846175" y="1144475"/>
            <a:ext cx="157998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Preprocess Data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64" name="Google Shape;391;p19">
            <a:extLst>
              <a:ext uri="{FF2B5EF4-FFF2-40B4-BE49-F238E27FC236}">
                <a16:creationId xmlns:a16="http://schemas.microsoft.com/office/drawing/2014/main" id="{B4A67348-4BEE-B514-EC5F-F4221435CB17}"/>
              </a:ext>
            </a:extLst>
          </p:cNvPr>
          <p:cNvSpPr txBox="1"/>
          <p:nvPr/>
        </p:nvSpPr>
        <p:spPr>
          <a:xfrm>
            <a:off x="4520839" y="3012821"/>
            <a:ext cx="174725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Generate + Decode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pic>
        <p:nvPicPr>
          <p:cNvPr id="65" name="Picture 65" descr="Text&#10;&#10;Description automatically generated">
            <a:extLst>
              <a:ext uri="{FF2B5EF4-FFF2-40B4-BE49-F238E27FC236}">
                <a16:creationId xmlns:a16="http://schemas.microsoft.com/office/drawing/2014/main" id="{C6527B35-DFC6-73FC-FDF2-814F0F0557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1907" b="1020"/>
          <a:stretch/>
        </p:blipFill>
        <p:spPr>
          <a:xfrm>
            <a:off x="412755" y="3163451"/>
            <a:ext cx="3513280" cy="11017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9239" y="1464421"/>
            <a:ext cx="3648375" cy="2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Encode + Batch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Our model trains best when the data is batched, so we created a function to batch our data into a desired batch size</a:t>
            </a:r>
          </a:p>
          <a:p>
            <a:pPr>
              <a:buSzPct val="150000"/>
            </a:pPr>
            <a:endParaRPr lang="en-US" sz="400" b="0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We later realized that the data_loader function from Torch both batches and tokenizes the data for us, giving us a vector of the encoded text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3</a:t>
            </a: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7"/>
            <a:chOff x="2723278" y="3623609"/>
            <a:chExt cx="2078594" cy="979497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44475"/>
            <a:ext cx="2078594" cy="989523"/>
            <a:chOff x="2723278" y="1140724"/>
            <a:chExt cx="2078594" cy="989523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34" name="Google Shape;364;p19">
              <a:extLst>
                <a:ext uri="{FF2B5EF4-FFF2-40B4-BE49-F238E27FC236}">
                  <a16:creationId xmlns:a16="http://schemas.microsoft.com/office/drawing/2014/main" id="{01D06765-A5ED-62E4-720C-B4C9B93FA95B}"/>
                </a:ext>
              </a:extLst>
            </p:cNvPr>
            <p:cNvSpPr txBox="1"/>
            <p:nvPr/>
          </p:nvSpPr>
          <p:spPr>
            <a:xfrm>
              <a:off x="3195450" y="1140724"/>
              <a:ext cx="1579989" cy="265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Preprocess Data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6"/>
            <a:chOff x="933838" y="1769089"/>
            <a:chExt cx="2079971" cy="979076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84563" y="3009472"/>
            <a:ext cx="2079971" cy="979046"/>
            <a:chOff x="933838" y="3005721"/>
            <a:chExt cx="2079971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0F3B2EB-D53B-89A2-0521-24AD372A5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7303" y="1653160"/>
            <a:ext cx="213785" cy="213785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CEB79B6-72C3-4B27-C62D-F5C961C75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534" y="1040560"/>
            <a:ext cx="213785" cy="213785"/>
          </a:xfrm>
          <a:prstGeom prst="rect">
            <a:avLst/>
          </a:prstGeom>
        </p:spPr>
      </p:pic>
      <p:sp>
        <p:nvSpPr>
          <p:cNvPr id="63" name="Google Shape;391;p19">
            <a:extLst>
              <a:ext uri="{FF2B5EF4-FFF2-40B4-BE49-F238E27FC236}">
                <a16:creationId xmlns:a16="http://schemas.microsoft.com/office/drawing/2014/main" id="{71F40829-97C8-4E1B-A15B-D9C07034FAD2}"/>
              </a:ext>
            </a:extLst>
          </p:cNvPr>
          <p:cNvSpPr txBox="1"/>
          <p:nvPr/>
        </p:nvSpPr>
        <p:spPr>
          <a:xfrm>
            <a:off x="4520839" y="3012821"/>
            <a:ext cx="174725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Generate + Decode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54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9239" y="1464132"/>
            <a:ext cx="3397718" cy="364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Train Model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  <a:p>
            <a:r>
              <a:rPr lang="en-US" sz="1200" dirty="0">
                <a:latin typeface="Arial"/>
                <a:cs typeface="Arial"/>
              </a:rPr>
              <a:t>Successes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Utilizing prior knowledge for training neural networks (BERT)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Trained with our Python text data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Took 1.5 hours (5 epochs)</a:t>
            </a:r>
          </a:p>
          <a:p>
            <a:pPr>
              <a:buSzPct val="150000"/>
            </a:pPr>
            <a:endParaRPr lang="en-US" sz="600" b="0" dirty="0">
              <a:latin typeface="Arial"/>
              <a:cs typeface="Arial"/>
            </a:endParaRPr>
          </a:p>
          <a:p>
            <a:pPr>
              <a:buSzPct val="150000"/>
            </a:pPr>
            <a:r>
              <a:rPr lang="en-US" sz="1200" dirty="0">
                <a:latin typeface="Arial"/>
                <a:cs typeface="Arial"/>
              </a:rPr>
              <a:t>Improvement opportunities</a:t>
            </a:r>
          </a:p>
          <a:p>
            <a:r>
              <a:rPr lang="en-US" sz="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Reduce the training time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Add masks to the encoding, as we only used ids for now </a:t>
            </a:r>
            <a:endParaRPr lang="en-US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Do data augmentation to have more than 5000 training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4</a:t>
            </a: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6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54501"/>
            <a:ext cx="2078594" cy="979497"/>
            <a:chOff x="2723278" y="1150750"/>
            <a:chExt cx="2078594" cy="979497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6"/>
            <a:chOff x="933838" y="1769089"/>
            <a:chExt cx="2079971" cy="979076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84563" y="3009472"/>
            <a:ext cx="2079971" cy="979046"/>
            <a:chOff x="933838" y="3005721"/>
            <a:chExt cx="2079971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6C2D96A3-663B-7254-D1E2-6BC297595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6748" y="2277735"/>
            <a:ext cx="213785" cy="213785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5066136-C1FC-6428-9725-04D7379E3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7303" y="1653160"/>
            <a:ext cx="213785" cy="213785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D58615FF-573A-ED2B-F306-AA9709D75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5534" y="1040560"/>
            <a:ext cx="213785" cy="213785"/>
          </a:xfrm>
          <a:prstGeom prst="rect">
            <a:avLst/>
          </a:prstGeom>
        </p:spPr>
      </p:pic>
      <p:sp>
        <p:nvSpPr>
          <p:cNvPr id="63" name="Google Shape;364;p19">
            <a:extLst>
              <a:ext uri="{FF2B5EF4-FFF2-40B4-BE49-F238E27FC236}">
                <a16:creationId xmlns:a16="http://schemas.microsoft.com/office/drawing/2014/main" id="{88F44484-D27C-18D7-50FF-FDEE55D007AC}"/>
              </a:ext>
            </a:extLst>
          </p:cNvPr>
          <p:cNvSpPr txBox="1"/>
          <p:nvPr/>
        </p:nvSpPr>
        <p:spPr>
          <a:xfrm>
            <a:off x="6846175" y="1144475"/>
            <a:ext cx="157998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Preprocess Data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65" name="Google Shape;391;p19">
            <a:extLst>
              <a:ext uri="{FF2B5EF4-FFF2-40B4-BE49-F238E27FC236}">
                <a16:creationId xmlns:a16="http://schemas.microsoft.com/office/drawing/2014/main" id="{0D15050C-ECCE-BD88-3853-B3EEDA3E6A52}"/>
              </a:ext>
            </a:extLst>
          </p:cNvPr>
          <p:cNvSpPr txBox="1"/>
          <p:nvPr/>
        </p:nvSpPr>
        <p:spPr>
          <a:xfrm>
            <a:off x="4520839" y="3012821"/>
            <a:ext cx="174725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Generate + Decode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pic>
        <p:nvPicPr>
          <p:cNvPr id="61" name="Graphic 60" descr="Warning">
            <a:extLst>
              <a:ext uri="{FF2B5EF4-FFF2-40B4-BE49-F238E27FC236}">
                <a16:creationId xmlns:a16="http://schemas.microsoft.com/office/drawing/2014/main" id="{89DD6D86-981D-586A-49D3-C298080FF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5947" y="2875886"/>
            <a:ext cx="205693" cy="2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2364" y="1464421"/>
            <a:ext cx="3578191" cy="328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Generate + Decode</a:t>
            </a:r>
            <a:endParaRPr lang="en-US" dirty="0"/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Success in generating text output using the </a:t>
            </a:r>
            <a:r>
              <a:rPr lang="en-US" sz="1200" b="0" i="1" dirty="0">
                <a:latin typeface="Arial"/>
                <a:cs typeface="Arial"/>
              </a:rPr>
              <a:t>pre-trained</a:t>
            </a:r>
            <a:r>
              <a:rPr lang="en-US" sz="1200" b="0" dirty="0">
                <a:latin typeface="Arial"/>
                <a:cs typeface="Arial"/>
              </a:rPr>
              <a:t> model</a:t>
            </a:r>
          </a:p>
          <a:p>
            <a:pPr>
              <a:buSzPct val="150000"/>
            </a:pPr>
            <a:endParaRPr lang="en-US" sz="400" b="0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This leaves the training loop as the only remaining obstacle to generate Python code for a given prompt</a:t>
            </a:r>
          </a:p>
          <a:p>
            <a:pPr>
              <a:buSzPct val="150000"/>
            </a:pPr>
            <a:endParaRPr lang="en-US" sz="700" b="0" dirty="0">
              <a:latin typeface="Arial"/>
              <a:cs typeface="Arial"/>
            </a:endParaRPr>
          </a:p>
          <a:p>
            <a:pPr>
              <a:buSzPct val="150000"/>
            </a:pPr>
            <a:r>
              <a:rPr lang="en-US" sz="1200" dirty="0">
                <a:latin typeface="Arial"/>
                <a:cs typeface="Arial"/>
              </a:rPr>
              <a:t>Example Input</a:t>
            </a:r>
          </a:p>
          <a:p>
            <a:r>
              <a:rPr lang="en-US" sz="3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  <a:p>
            <a:r>
              <a:rPr lang="en-US" sz="1200" b="0" dirty="0">
                <a:latin typeface="Consolas"/>
                <a:cs typeface="Arial"/>
              </a:rPr>
              <a:t># write python code that creates a dictionary...</a:t>
            </a:r>
          </a:p>
          <a:p>
            <a:endParaRPr lang="en-US" sz="700" b="0" dirty="0">
              <a:latin typeface="Consolas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Example Output</a:t>
            </a:r>
          </a:p>
          <a:p>
            <a:r>
              <a:rPr lang="en-US" sz="3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</a:p>
          <a:p>
            <a:r>
              <a:rPr lang="en-US" sz="1200" b="0" dirty="0">
                <a:latin typeface="Consolas"/>
                <a:cs typeface="Arial"/>
              </a:rPr>
              <a:t>..., so if you run in an environment using the Python language, we will see something similar.</a:t>
            </a:r>
            <a:endParaRPr lang="en-US" sz="1200" dirty="0">
              <a:latin typeface="Consolas"/>
              <a:cs typeface="Arial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5.1</a:t>
            </a: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6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54501"/>
            <a:ext cx="2078594" cy="979497"/>
            <a:chOff x="2723278" y="1150750"/>
            <a:chExt cx="2078594" cy="979497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6"/>
            <a:chOff x="933838" y="1769089"/>
            <a:chExt cx="2079971" cy="979076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84563" y="3009472"/>
            <a:ext cx="2079971" cy="979046"/>
            <a:chOff x="933838" y="3005721"/>
            <a:chExt cx="2079971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848D5A6A-778F-8E6F-B675-5E5B9D32E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6748" y="2277735"/>
            <a:ext cx="213785" cy="213785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CFCB958C-F88D-0CE1-A124-304641D92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7303" y="1653160"/>
            <a:ext cx="213785" cy="213785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F6DAA5C9-9661-3043-1B77-339AA2C0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534" y="1040560"/>
            <a:ext cx="213785" cy="213785"/>
          </a:xfrm>
          <a:prstGeom prst="rect">
            <a:avLst/>
          </a:prstGeom>
        </p:spPr>
      </p:pic>
      <p:sp>
        <p:nvSpPr>
          <p:cNvPr id="62" name="Google Shape;364;p19">
            <a:extLst>
              <a:ext uri="{FF2B5EF4-FFF2-40B4-BE49-F238E27FC236}">
                <a16:creationId xmlns:a16="http://schemas.microsoft.com/office/drawing/2014/main" id="{B98C82C8-0C9F-A9B6-9F0F-EB265E1C9881}"/>
              </a:ext>
            </a:extLst>
          </p:cNvPr>
          <p:cNvSpPr txBox="1"/>
          <p:nvPr/>
        </p:nvSpPr>
        <p:spPr>
          <a:xfrm>
            <a:off x="6846175" y="1144475"/>
            <a:ext cx="157998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Preprocess Data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65" name="Google Shape;391;p19">
            <a:extLst>
              <a:ext uri="{FF2B5EF4-FFF2-40B4-BE49-F238E27FC236}">
                <a16:creationId xmlns:a16="http://schemas.microsoft.com/office/drawing/2014/main" id="{D0273BD3-C933-01FB-5435-770163383480}"/>
              </a:ext>
            </a:extLst>
          </p:cNvPr>
          <p:cNvSpPr txBox="1"/>
          <p:nvPr/>
        </p:nvSpPr>
        <p:spPr>
          <a:xfrm>
            <a:off x="4520839" y="3012821"/>
            <a:ext cx="174725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Generate + Decode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pic>
        <p:nvPicPr>
          <p:cNvPr id="74" name="Graphic 73" descr="Warning">
            <a:extLst>
              <a:ext uri="{FF2B5EF4-FFF2-40B4-BE49-F238E27FC236}">
                <a16:creationId xmlns:a16="http://schemas.microsoft.com/office/drawing/2014/main" id="{7C17E84C-7470-B838-2BEE-82719C997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5947" y="2875886"/>
            <a:ext cx="205693" cy="2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02363" y="1312022"/>
            <a:ext cx="8335236" cy="8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First iteration</a:t>
            </a:r>
            <a:endParaRPr lang="en-US" dirty="0"/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First output generation from our model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Trained on 10 lines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200" b="0" dirty="0">
              <a:latin typeface="Arial"/>
              <a:cs typeface="Arial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5.2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4769E-C794-D252-5968-0DB610A47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566" y="2247291"/>
            <a:ext cx="6374829" cy="25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69495-0115-6758-F60A-C57BEA80D48B}"/>
              </a:ext>
            </a:extLst>
          </p:cNvPr>
          <p:cNvSpPr/>
          <p:nvPr/>
        </p:nvSpPr>
        <p:spPr>
          <a:xfrm>
            <a:off x="3613807" y="452"/>
            <a:ext cx="936887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50;p2"/>
          <p:cNvSpPr txBox="1"/>
          <p:nvPr/>
        </p:nvSpPr>
        <p:spPr>
          <a:xfrm>
            <a:off x="535840" y="896016"/>
            <a:ext cx="3077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pt. 5.3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F748EA-24DD-A485-48DD-1849BBC80C0D}"/>
              </a:ext>
            </a:extLst>
          </p:cNvPr>
          <p:cNvGrpSpPr/>
          <p:nvPr/>
        </p:nvGrpSpPr>
        <p:grpSpPr>
          <a:xfrm>
            <a:off x="1099260" y="1955130"/>
            <a:ext cx="7031976" cy="2406650"/>
            <a:chOff x="1099260" y="1955130"/>
            <a:chExt cx="7031976" cy="24066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8ACF94-DE1F-9466-2579-FEC516051336}"/>
                </a:ext>
              </a:extLst>
            </p:cNvPr>
            <p:cNvSpPr txBox="1"/>
            <p:nvPr/>
          </p:nvSpPr>
          <p:spPr>
            <a:xfrm>
              <a:off x="1099260" y="2004459"/>
              <a:ext cx="3418932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Input</a:t>
              </a:r>
            </a:p>
            <a:p>
              <a:endParaRPr lang="en-US" b="1" dirty="0"/>
            </a:p>
            <a:p>
              <a:r>
                <a:rPr lang="en-US" b="1" dirty="0">
                  <a:solidFill>
                    <a:schemeClr val="tx2"/>
                  </a:solidFill>
                  <a:latin typeface="Consolas"/>
                </a:rPr>
                <a:t>“&lt;|start|&gt; # write a python function to merge two given lists into a single list \n |”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E7FC39-54B0-E044-2387-2FC375C17BDC}"/>
                </a:ext>
              </a:extLst>
            </p:cNvPr>
            <p:cNvSpPr/>
            <p:nvPr/>
          </p:nvSpPr>
          <p:spPr>
            <a:xfrm>
              <a:off x="4561972" y="1955131"/>
              <a:ext cx="3449053" cy="42110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DA1F5D-3D61-6CE3-A147-79A029147FED}"/>
                </a:ext>
              </a:extLst>
            </p:cNvPr>
            <p:cNvSpPr/>
            <p:nvPr/>
          </p:nvSpPr>
          <p:spPr>
            <a:xfrm>
              <a:off x="4521867" y="1955131"/>
              <a:ext cx="3489158" cy="42110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4DDBC-B0A2-F70A-9FB9-A2D5CAF94D27}"/>
                </a:ext>
              </a:extLst>
            </p:cNvPr>
            <p:cNvSpPr/>
            <p:nvPr/>
          </p:nvSpPr>
          <p:spPr>
            <a:xfrm>
              <a:off x="4521866" y="1955131"/>
              <a:ext cx="3489158" cy="240631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41176A-455A-6752-F0D8-27DCF9B0BC57}"/>
                </a:ext>
              </a:extLst>
            </p:cNvPr>
            <p:cNvSpPr/>
            <p:nvPr/>
          </p:nvSpPr>
          <p:spPr>
            <a:xfrm>
              <a:off x="1102894" y="1955131"/>
              <a:ext cx="3459079" cy="42110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812758-84A0-5300-A9F8-937536B1A2A2}"/>
                </a:ext>
              </a:extLst>
            </p:cNvPr>
            <p:cNvSpPr/>
            <p:nvPr/>
          </p:nvSpPr>
          <p:spPr>
            <a:xfrm>
              <a:off x="1102893" y="1955130"/>
              <a:ext cx="3459079" cy="2406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D1B910-84EB-4EA5-E406-2BEE0000EB86}"/>
                </a:ext>
              </a:extLst>
            </p:cNvPr>
            <p:cNvCxnSpPr/>
            <p:nvPr/>
          </p:nvCxnSpPr>
          <p:spPr>
            <a:xfrm>
              <a:off x="4548904" y="1955130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57183C-C91E-4C60-2CCD-A9BE6CC481BC}"/>
                </a:ext>
              </a:extLst>
            </p:cNvPr>
            <p:cNvCxnSpPr/>
            <p:nvPr/>
          </p:nvCxnSpPr>
          <p:spPr>
            <a:xfrm>
              <a:off x="4548904" y="2374755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363B11-F522-AED1-D228-611656C75885}"/>
                </a:ext>
              </a:extLst>
            </p:cNvPr>
            <p:cNvCxnSpPr/>
            <p:nvPr/>
          </p:nvCxnSpPr>
          <p:spPr>
            <a:xfrm>
              <a:off x="4549775" y="4361780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03EAC7-3426-8DA4-BFAA-935DF6DB81D9}"/>
                </a:ext>
              </a:extLst>
            </p:cNvPr>
            <p:cNvSpPr txBox="1"/>
            <p:nvPr/>
          </p:nvSpPr>
          <p:spPr>
            <a:xfrm>
              <a:off x="4468054" y="2004459"/>
              <a:ext cx="3663182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Output</a:t>
              </a:r>
            </a:p>
            <a:p>
              <a:endParaRPr lang="en-US" dirty="0"/>
            </a:p>
            <a:p>
              <a:r>
                <a:rPr lang="en-US" b="1" dirty="0">
                  <a:latin typeface="Consolas"/>
                </a:rPr>
                <a:t>def </a:t>
              </a:r>
              <a:r>
                <a:rPr lang="en-US" b="1" dirty="0" err="1">
                  <a:latin typeface="Consolas"/>
                </a:rPr>
                <a:t>merge_lists</a:t>
              </a:r>
              <a:r>
                <a:rPr lang="en-US" b="1" dirty="0">
                  <a:latin typeface="Consolas"/>
                </a:rPr>
                <a:t>(l1, l2):</a:t>
              </a:r>
            </a:p>
            <a:p>
              <a:r>
                <a:rPr lang="en-US" b="1" dirty="0">
                  <a:latin typeface="Consolas"/>
                </a:rPr>
                <a:t>    results = list(zip(l1,l2))</a:t>
              </a:r>
            </a:p>
            <a:p>
              <a:r>
                <a:rPr lang="en-US" b="1" dirty="0">
                  <a:latin typeface="Consolas"/>
                </a:rPr>
                <a:t>    </a:t>
              </a:r>
            </a:p>
            <a:p>
              <a:r>
                <a:rPr lang="en-US" b="1" dirty="0">
                  <a:latin typeface="Consolas"/>
                </a:rPr>
                <a:t>    return result</a:t>
              </a:r>
            </a:p>
          </p:txBody>
        </p:sp>
      </p:grpSp>
      <p:sp>
        <p:nvSpPr>
          <p:cNvPr id="12" name="Google Shape;335;p19">
            <a:extLst>
              <a:ext uri="{FF2B5EF4-FFF2-40B4-BE49-F238E27FC236}">
                <a16:creationId xmlns:a16="http://schemas.microsoft.com/office/drawing/2014/main" id="{F57AF5A3-AFC3-F3F1-8D0E-A3873C6124FD}"/>
              </a:ext>
            </a:extLst>
          </p:cNvPr>
          <p:cNvSpPr txBox="1">
            <a:spLocks/>
          </p:cNvSpPr>
          <p:nvPr/>
        </p:nvSpPr>
        <p:spPr>
          <a:xfrm>
            <a:off x="450490" y="1322021"/>
            <a:ext cx="3578191" cy="40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Generate + Decode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D15FA-6F3B-D1A7-6619-3CEA6C4BE0A6}"/>
              </a:ext>
            </a:extLst>
          </p:cNvPr>
          <p:cNvSpPr txBox="1"/>
          <p:nvPr/>
        </p:nvSpPr>
        <p:spPr>
          <a:xfrm>
            <a:off x="1143167" y="3524002"/>
            <a:ext cx="3166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/>
              </a:rPr>
              <a:t>“&lt;|start|&gt; # create python for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</a:rPr>
              <a:t>loop that prints the entire</a:t>
            </a:r>
          </a:p>
          <a:p>
            <a:r>
              <a:rPr lang="en-US" b="1" dirty="0">
                <a:solidFill>
                  <a:schemeClr val="tx2"/>
                </a:solidFill>
                <a:latin typeface="Consolas"/>
              </a:rPr>
              <a:t>alphabet \n |”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E776B-1704-0E30-F5A1-63B08A660C28}"/>
              </a:ext>
            </a:extLst>
          </p:cNvPr>
          <p:cNvSpPr txBox="1"/>
          <p:nvPr/>
        </p:nvSpPr>
        <p:spPr>
          <a:xfrm>
            <a:off x="4468054" y="3518929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/>
              </a:rPr>
              <a:t>for alphabet in range(0,len(str1)):</a:t>
            </a:r>
          </a:p>
          <a:p>
            <a:r>
              <a:rPr lang="en-US" b="1" dirty="0">
                <a:latin typeface="Consolas"/>
              </a:rPr>
              <a:t>    print( alphabet[0])</a:t>
            </a:r>
          </a:p>
        </p:txBody>
      </p:sp>
    </p:spTree>
    <p:extLst>
      <p:ext uri="{BB962C8B-B14F-4D97-AF65-F5344CB8AC3E}">
        <p14:creationId xmlns:p14="http://schemas.microsoft.com/office/powerpoint/2010/main" val="221390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5;p19">
            <a:extLst>
              <a:ext uri="{FF2B5EF4-FFF2-40B4-BE49-F238E27FC236}">
                <a16:creationId xmlns:a16="http://schemas.microsoft.com/office/drawing/2014/main" id="{CCC2396E-0194-2139-968B-8437A8652C5B}"/>
              </a:ext>
            </a:extLst>
          </p:cNvPr>
          <p:cNvSpPr txBox="1">
            <a:spLocks/>
          </p:cNvSpPr>
          <p:nvPr/>
        </p:nvSpPr>
        <p:spPr>
          <a:xfrm>
            <a:off x="422989" y="1464421"/>
            <a:ext cx="3508007" cy="2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Test Model</a:t>
            </a:r>
          </a:p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Classic performance metrics are unneeded here, as a more subjective evaluation is required to evaluate model performance</a:t>
            </a:r>
          </a:p>
          <a:p>
            <a:pPr>
              <a:buSzPct val="150000"/>
            </a:pPr>
            <a:endParaRPr lang="en-US" sz="400" b="0" dirty="0">
              <a:latin typeface="Arial"/>
              <a:cs typeface="Arial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/>
                <a:cs typeface="Arial"/>
              </a:rPr>
              <a:t>We will evaluate our model on the following characteristics: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6.1</a:t>
            </a:r>
          </a:p>
        </p:txBody>
      </p:sp>
      <p:sp>
        <p:nvSpPr>
          <p:cNvPr id="6" name="Google Shape;336;p19">
            <a:extLst>
              <a:ext uri="{FF2B5EF4-FFF2-40B4-BE49-F238E27FC236}">
                <a16:creationId xmlns:a16="http://schemas.microsoft.com/office/drawing/2014/main" id="{3A46E835-1E6D-22F7-161E-6E2B33500B1E}"/>
              </a:ext>
            </a:extLst>
          </p:cNvPr>
          <p:cNvSpPr/>
          <p:nvPr/>
        </p:nvSpPr>
        <p:spPr>
          <a:xfrm>
            <a:off x="6495888" y="-30149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" name="Google Shape;338;p19">
            <a:extLst>
              <a:ext uri="{FF2B5EF4-FFF2-40B4-BE49-F238E27FC236}">
                <a16:creationId xmlns:a16="http://schemas.microsoft.com/office/drawing/2014/main" id="{B074DB79-C097-53BC-5210-BB95DA6E04BF}"/>
              </a:ext>
            </a:extLst>
          </p:cNvPr>
          <p:cNvGrpSpPr/>
          <p:nvPr/>
        </p:nvGrpSpPr>
        <p:grpSpPr>
          <a:xfrm>
            <a:off x="6374003" y="3627360"/>
            <a:ext cx="2078594" cy="979496"/>
            <a:chOff x="2723278" y="3623609"/>
            <a:chExt cx="2078594" cy="979496"/>
          </a:xfrm>
        </p:grpSpPr>
        <p:sp>
          <p:nvSpPr>
            <p:cNvPr id="9" name="Google Shape;339;p19">
              <a:extLst>
                <a:ext uri="{FF2B5EF4-FFF2-40B4-BE49-F238E27FC236}">
                  <a16:creationId xmlns:a16="http://schemas.microsoft.com/office/drawing/2014/main" id="{8925CA10-1110-6665-B945-65EB780010E2}"/>
                </a:ext>
              </a:extLst>
            </p:cNvPr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340;p19">
              <a:extLst>
                <a:ext uri="{FF2B5EF4-FFF2-40B4-BE49-F238E27FC236}">
                  <a16:creationId xmlns:a16="http://schemas.microsoft.com/office/drawing/2014/main" id="{0906E6F3-139D-7609-195B-DA03E6A6FD27}"/>
                </a:ext>
              </a:extLst>
            </p:cNvPr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341;p19">
              <a:extLst>
                <a:ext uri="{FF2B5EF4-FFF2-40B4-BE49-F238E27FC236}">
                  <a16:creationId xmlns:a16="http://schemas.microsoft.com/office/drawing/2014/main" id="{84C4A120-70DA-A173-FED8-A5998721CA38}"/>
                </a:ext>
              </a:extLst>
            </p:cNvPr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42;p19">
              <a:extLst>
                <a:ext uri="{FF2B5EF4-FFF2-40B4-BE49-F238E27FC236}">
                  <a16:creationId xmlns:a16="http://schemas.microsoft.com/office/drawing/2014/main" id="{B834AEBE-67E0-14A7-CC93-C735E7163B8D}"/>
                </a:ext>
              </a:extLst>
            </p:cNvPr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43;p19">
              <a:extLst>
                <a:ext uri="{FF2B5EF4-FFF2-40B4-BE49-F238E27FC236}">
                  <a16:creationId xmlns:a16="http://schemas.microsoft.com/office/drawing/2014/main" id="{86409286-4934-7671-5489-252DF7A4ED49}"/>
                </a:ext>
              </a:extLst>
            </p:cNvPr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44;p19">
              <a:extLst>
                <a:ext uri="{FF2B5EF4-FFF2-40B4-BE49-F238E27FC236}">
                  <a16:creationId xmlns:a16="http://schemas.microsoft.com/office/drawing/2014/main" id="{92DFED7A-21BD-E3D5-1B8A-CDD2DECD66BC}"/>
                </a:ext>
              </a:extLst>
            </p:cNvPr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345;p19">
              <a:extLst>
                <a:ext uri="{FF2B5EF4-FFF2-40B4-BE49-F238E27FC236}">
                  <a16:creationId xmlns:a16="http://schemas.microsoft.com/office/drawing/2014/main" id="{6CD84315-A122-FEF7-7737-0C5BC7B7AE70}"/>
                </a:ext>
              </a:extLst>
            </p:cNvPr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Make sure output solves prompts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6" name="Google Shape;346;p19">
              <a:extLst>
                <a:ext uri="{FF2B5EF4-FFF2-40B4-BE49-F238E27FC236}">
                  <a16:creationId xmlns:a16="http://schemas.microsoft.com/office/drawing/2014/main" id="{61BEBF24-5F49-AB7A-15D1-508CEE6C9DD8}"/>
                </a:ext>
              </a:extLst>
            </p:cNvPr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Test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17" name="Google Shape;347;p19">
            <a:extLst>
              <a:ext uri="{FF2B5EF4-FFF2-40B4-BE49-F238E27FC236}">
                <a16:creationId xmlns:a16="http://schemas.microsoft.com/office/drawing/2014/main" id="{2C78506E-A503-BD61-6D94-1C8F5486D44E}"/>
              </a:ext>
            </a:extLst>
          </p:cNvPr>
          <p:cNvGrpSpPr/>
          <p:nvPr/>
        </p:nvGrpSpPr>
        <p:grpSpPr>
          <a:xfrm>
            <a:off x="6374003" y="2391176"/>
            <a:ext cx="2078594" cy="979041"/>
            <a:chOff x="2723278" y="2387425"/>
            <a:chExt cx="2078594" cy="979041"/>
          </a:xfrm>
        </p:grpSpPr>
        <p:sp>
          <p:nvSpPr>
            <p:cNvPr id="18" name="Google Shape;348;p19">
              <a:extLst>
                <a:ext uri="{FF2B5EF4-FFF2-40B4-BE49-F238E27FC236}">
                  <a16:creationId xmlns:a16="http://schemas.microsoft.com/office/drawing/2014/main" id="{18E69FBC-3E13-2EE9-8FB7-B3FCF4AA8B04}"/>
                </a:ext>
              </a:extLst>
            </p:cNvPr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349;p19">
              <a:extLst>
                <a:ext uri="{FF2B5EF4-FFF2-40B4-BE49-F238E27FC236}">
                  <a16:creationId xmlns:a16="http://schemas.microsoft.com/office/drawing/2014/main" id="{010DEEC5-A79E-ABDD-11EB-A0B695831937}"/>
                </a:ext>
              </a:extLst>
            </p:cNvPr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350;p19">
              <a:extLst>
                <a:ext uri="{FF2B5EF4-FFF2-40B4-BE49-F238E27FC236}">
                  <a16:creationId xmlns:a16="http://schemas.microsoft.com/office/drawing/2014/main" id="{C0386103-0374-8EAA-D897-EB6A769E0CE7}"/>
                </a:ext>
              </a:extLst>
            </p:cNvPr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351;p19">
              <a:extLst>
                <a:ext uri="{FF2B5EF4-FFF2-40B4-BE49-F238E27FC236}">
                  <a16:creationId xmlns:a16="http://schemas.microsoft.com/office/drawing/2014/main" id="{0F9E0DF7-73DD-BD0E-B8EF-9C7B360CAD62}"/>
                </a:ext>
              </a:extLst>
            </p:cNvPr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52;p19">
              <a:extLst>
                <a:ext uri="{FF2B5EF4-FFF2-40B4-BE49-F238E27FC236}">
                  <a16:creationId xmlns:a16="http://schemas.microsoft.com/office/drawing/2014/main" id="{BE1E2195-21A6-BB86-3C83-F18FD79DF686}"/>
                </a:ext>
              </a:extLst>
            </p:cNvPr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53;p19">
              <a:extLst>
                <a:ext uri="{FF2B5EF4-FFF2-40B4-BE49-F238E27FC236}">
                  <a16:creationId xmlns:a16="http://schemas.microsoft.com/office/drawing/2014/main" id="{43A4A958-CE97-F05E-A352-0D4F34078236}"/>
                </a:ext>
              </a:extLst>
            </p:cNvPr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354;p19">
              <a:extLst>
                <a:ext uri="{FF2B5EF4-FFF2-40B4-BE49-F238E27FC236}">
                  <a16:creationId xmlns:a16="http://schemas.microsoft.com/office/drawing/2014/main" id="{166320F0-CCB3-F892-39B4-120280EC6791}"/>
                </a:ext>
              </a:extLst>
            </p:cNvPr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Train model with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5" name="Google Shape;355;p19">
              <a:extLst>
                <a:ext uri="{FF2B5EF4-FFF2-40B4-BE49-F238E27FC236}">
                  <a16:creationId xmlns:a16="http://schemas.microsoft.com/office/drawing/2014/main" id="{0AB07A8E-6132-3718-E204-6EC03DB0058F}"/>
                </a:ext>
              </a:extLst>
            </p:cNvPr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Train Model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26" name="Google Shape;356;p19">
            <a:extLst>
              <a:ext uri="{FF2B5EF4-FFF2-40B4-BE49-F238E27FC236}">
                <a16:creationId xmlns:a16="http://schemas.microsoft.com/office/drawing/2014/main" id="{363CB442-5B41-9EA5-3609-0A6BFB101BCF}"/>
              </a:ext>
            </a:extLst>
          </p:cNvPr>
          <p:cNvGrpSpPr/>
          <p:nvPr/>
        </p:nvGrpSpPr>
        <p:grpSpPr>
          <a:xfrm>
            <a:off x="6374003" y="1154501"/>
            <a:ext cx="2078594" cy="979497"/>
            <a:chOff x="2723278" y="1150750"/>
            <a:chExt cx="2078594" cy="979497"/>
          </a:xfrm>
        </p:grpSpPr>
        <p:sp>
          <p:nvSpPr>
            <p:cNvPr id="27" name="Google Shape;357;p19">
              <a:extLst>
                <a:ext uri="{FF2B5EF4-FFF2-40B4-BE49-F238E27FC236}">
                  <a16:creationId xmlns:a16="http://schemas.microsoft.com/office/drawing/2014/main" id="{EE00E48D-BEF0-D033-3ED3-3FA5486E19CE}"/>
                </a:ext>
              </a:extLst>
            </p:cNvPr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58;p19">
              <a:extLst>
                <a:ext uri="{FF2B5EF4-FFF2-40B4-BE49-F238E27FC236}">
                  <a16:creationId xmlns:a16="http://schemas.microsoft.com/office/drawing/2014/main" id="{4C45B391-0EBD-FBC1-E89D-BC4A3C61C49C}"/>
                </a:ext>
              </a:extLst>
            </p:cNvPr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59;p19">
              <a:extLst>
                <a:ext uri="{FF2B5EF4-FFF2-40B4-BE49-F238E27FC236}">
                  <a16:creationId xmlns:a16="http://schemas.microsoft.com/office/drawing/2014/main" id="{735C1EAF-3922-D645-80E5-AF0CF28C0D00}"/>
                </a:ext>
              </a:extLst>
            </p:cNvPr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60;p19">
              <a:extLst>
                <a:ext uri="{FF2B5EF4-FFF2-40B4-BE49-F238E27FC236}">
                  <a16:creationId xmlns:a16="http://schemas.microsoft.com/office/drawing/2014/main" id="{B0250220-4F43-94EC-5479-D17FB1FEAF20}"/>
                </a:ext>
              </a:extLst>
            </p:cNvPr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61;p19">
              <a:extLst>
                <a:ext uri="{FF2B5EF4-FFF2-40B4-BE49-F238E27FC236}">
                  <a16:creationId xmlns:a16="http://schemas.microsoft.com/office/drawing/2014/main" id="{B9C2E377-FBB7-BACE-D669-75B840CC9687}"/>
                </a:ext>
              </a:extLst>
            </p:cNvPr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62;p19">
              <a:extLst>
                <a:ext uri="{FF2B5EF4-FFF2-40B4-BE49-F238E27FC236}">
                  <a16:creationId xmlns:a16="http://schemas.microsoft.com/office/drawing/2014/main" id="{4A81ED20-F49E-7F84-EA78-2BF1B239E57E}"/>
                </a:ext>
              </a:extLst>
            </p:cNvPr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63;p19">
              <a:extLst>
                <a:ext uri="{FF2B5EF4-FFF2-40B4-BE49-F238E27FC236}">
                  <a16:creationId xmlns:a16="http://schemas.microsoft.com/office/drawing/2014/main" id="{BC794B05-5D85-8D8E-35E9-689E5F6C33FA}"/>
                </a:ext>
              </a:extLst>
            </p:cNvPr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Put into data frame as one string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35" name="Google Shape;365;p19">
            <a:extLst>
              <a:ext uri="{FF2B5EF4-FFF2-40B4-BE49-F238E27FC236}">
                <a16:creationId xmlns:a16="http://schemas.microsoft.com/office/drawing/2014/main" id="{0BADACB9-1085-F688-313B-7C43F818523C}"/>
              </a:ext>
            </a:extLst>
          </p:cNvPr>
          <p:cNvGrpSpPr/>
          <p:nvPr/>
        </p:nvGrpSpPr>
        <p:grpSpPr>
          <a:xfrm>
            <a:off x="4584563" y="536651"/>
            <a:ext cx="2079971" cy="979046"/>
            <a:chOff x="933838" y="532900"/>
            <a:chExt cx="2079971" cy="979046"/>
          </a:xfrm>
        </p:grpSpPr>
        <p:sp>
          <p:nvSpPr>
            <p:cNvPr id="36" name="Google Shape;366;p19">
              <a:extLst>
                <a:ext uri="{FF2B5EF4-FFF2-40B4-BE49-F238E27FC236}">
                  <a16:creationId xmlns:a16="http://schemas.microsoft.com/office/drawing/2014/main" id="{AEAFFB94-29F2-E5C1-D5BD-8F27940CD915}"/>
                </a:ext>
              </a:extLst>
            </p:cNvPr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67;p19">
              <a:extLst>
                <a:ext uri="{FF2B5EF4-FFF2-40B4-BE49-F238E27FC236}">
                  <a16:creationId xmlns:a16="http://schemas.microsoft.com/office/drawing/2014/main" id="{83656B75-FA65-EADB-2A16-79FDF08446F0}"/>
                </a:ext>
              </a:extLst>
            </p:cNvPr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68;p19">
              <a:extLst>
                <a:ext uri="{FF2B5EF4-FFF2-40B4-BE49-F238E27FC236}">
                  <a16:creationId xmlns:a16="http://schemas.microsoft.com/office/drawing/2014/main" id="{7E701376-48ED-70B6-D905-39B99D47F14E}"/>
                </a:ext>
              </a:extLst>
            </p:cNvPr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69;p19">
              <a:extLst>
                <a:ext uri="{FF2B5EF4-FFF2-40B4-BE49-F238E27FC236}">
                  <a16:creationId xmlns:a16="http://schemas.microsoft.com/office/drawing/2014/main" id="{F478A4FC-C28A-AA2E-07A3-6DE1CFA16A04}"/>
                </a:ext>
              </a:extLst>
            </p:cNvPr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70;p19">
              <a:extLst>
                <a:ext uri="{FF2B5EF4-FFF2-40B4-BE49-F238E27FC236}">
                  <a16:creationId xmlns:a16="http://schemas.microsoft.com/office/drawing/2014/main" id="{D2CC46E4-0E18-C459-6731-7788D1035C52}"/>
                </a:ext>
              </a:extLst>
            </p:cNvPr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71;p19">
              <a:extLst>
                <a:ext uri="{FF2B5EF4-FFF2-40B4-BE49-F238E27FC236}">
                  <a16:creationId xmlns:a16="http://schemas.microsoft.com/office/drawing/2014/main" id="{BC0ADE3B-6BCB-A7F7-4E00-3B2C828E5260}"/>
                </a:ext>
              </a:extLst>
            </p:cNvPr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72;p19">
              <a:extLst>
                <a:ext uri="{FF2B5EF4-FFF2-40B4-BE49-F238E27FC236}">
                  <a16:creationId xmlns:a16="http://schemas.microsoft.com/office/drawing/2014/main" id="{E28453F8-3EC6-DEDA-53C6-7ABEECD01F9A}"/>
                </a:ext>
              </a:extLst>
            </p:cNvPr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5000 samples of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3" name="Google Shape;373;p19">
              <a:extLst>
                <a:ext uri="{FF2B5EF4-FFF2-40B4-BE49-F238E27FC236}">
                  <a16:creationId xmlns:a16="http://schemas.microsoft.com/office/drawing/2014/main" id="{33B1B2FE-6B07-658C-8002-785DCE648388}"/>
                </a:ext>
              </a:extLst>
            </p:cNvPr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FFFFF"/>
                  </a:solidFill>
                  <a:sym typeface="Fira Sans Extra Condensed Medium"/>
                </a:rPr>
                <a:t>Obtain Data</a:t>
              </a:r>
              <a:endParaRPr lang="en-US"/>
            </a:p>
          </p:txBody>
        </p:sp>
      </p:grpSp>
      <p:grpSp>
        <p:nvGrpSpPr>
          <p:cNvPr id="44" name="Google Shape;374;p19">
            <a:extLst>
              <a:ext uri="{FF2B5EF4-FFF2-40B4-BE49-F238E27FC236}">
                <a16:creationId xmlns:a16="http://schemas.microsoft.com/office/drawing/2014/main" id="{870EE28C-0036-35F6-40D7-794CBF7727D0}"/>
              </a:ext>
            </a:extLst>
          </p:cNvPr>
          <p:cNvGrpSpPr/>
          <p:nvPr/>
        </p:nvGrpSpPr>
        <p:grpSpPr>
          <a:xfrm>
            <a:off x="4584563" y="1772840"/>
            <a:ext cx="2079971" cy="979076"/>
            <a:chOff x="933838" y="1769089"/>
            <a:chExt cx="2079971" cy="979076"/>
          </a:xfrm>
        </p:grpSpPr>
        <p:sp>
          <p:nvSpPr>
            <p:cNvPr id="45" name="Google Shape;375;p19">
              <a:extLst>
                <a:ext uri="{FF2B5EF4-FFF2-40B4-BE49-F238E27FC236}">
                  <a16:creationId xmlns:a16="http://schemas.microsoft.com/office/drawing/2014/main" id="{41B1EE30-89B3-AED7-3C71-D8B988EBC1D5}"/>
                </a:ext>
              </a:extLst>
            </p:cNvPr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76;p19">
              <a:extLst>
                <a:ext uri="{FF2B5EF4-FFF2-40B4-BE49-F238E27FC236}">
                  <a16:creationId xmlns:a16="http://schemas.microsoft.com/office/drawing/2014/main" id="{67C489D2-02A3-1001-86AF-4CE4EC84E40D}"/>
                </a:ext>
              </a:extLst>
            </p:cNvPr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77;p19">
              <a:extLst>
                <a:ext uri="{FF2B5EF4-FFF2-40B4-BE49-F238E27FC236}">
                  <a16:creationId xmlns:a16="http://schemas.microsoft.com/office/drawing/2014/main" id="{9D768FB2-F32D-6A09-EE2C-0C4F2743114B}"/>
                </a:ext>
              </a:extLst>
            </p:cNvPr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78;p19">
              <a:extLst>
                <a:ext uri="{FF2B5EF4-FFF2-40B4-BE49-F238E27FC236}">
                  <a16:creationId xmlns:a16="http://schemas.microsoft.com/office/drawing/2014/main" id="{CBF8A3D4-60B0-2762-7FC9-96766F06CE8B}"/>
                </a:ext>
              </a:extLst>
            </p:cNvPr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79;p19">
              <a:extLst>
                <a:ext uri="{FF2B5EF4-FFF2-40B4-BE49-F238E27FC236}">
                  <a16:creationId xmlns:a16="http://schemas.microsoft.com/office/drawing/2014/main" id="{ED3832C1-FF82-B007-DD8B-BCB301E2D728}"/>
                </a:ext>
              </a:extLst>
            </p:cNvPr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80;p19">
              <a:extLst>
                <a:ext uri="{FF2B5EF4-FFF2-40B4-BE49-F238E27FC236}">
                  <a16:creationId xmlns:a16="http://schemas.microsoft.com/office/drawing/2014/main" id="{ACAF32B3-5C8F-5A7C-0583-16353C7BA9A8}"/>
                </a:ext>
              </a:extLst>
            </p:cNvPr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81;p19">
              <a:extLst>
                <a:ext uri="{FF2B5EF4-FFF2-40B4-BE49-F238E27FC236}">
                  <a16:creationId xmlns:a16="http://schemas.microsoft.com/office/drawing/2014/main" id="{1318E4BE-E0B9-33EC-934A-18639A1F15E9}"/>
                </a:ext>
              </a:extLst>
            </p:cNvPr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Encode strings and batch them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52" name="Google Shape;382;p19">
              <a:extLst>
                <a:ext uri="{FF2B5EF4-FFF2-40B4-BE49-F238E27FC236}">
                  <a16:creationId xmlns:a16="http://schemas.microsoft.com/office/drawing/2014/main" id="{66A8AB38-C7E4-96B6-0049-864E509A39E8}"/>
                </a:ext>
              </a:extLst>
            </p:cNvPr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ea typeface="Fira Sans Extra Condensed Medium"/>
                  <a:sym typeface="Fira Sans Extra Condensed Medium"/>
                </a:rPr>
                <a:t>Encode + Batch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Fira Sans Extra Condensed Medium"/>
                <a:cs typeface="Arial" panose="020B0604020202020204" pitchFamily="34" charset="0"/>
                <a:sym typeface="Fira Sans Extra Condensed Medium"/>
              </a:endParaRPr>
            </a:p>
          </p:txBody>
        </p:sp>
      </p:grpSp>
      <p:grpSp>
        <p:nvGrpSpPr>
          <p:cNvPr id="53" name="Google Shape;383;p19">
            <a:extLst>
              <a:ext uri="{FF2B5EF4-FFF2-40B4-BE49-F238E27FC236}">
                <a16:creationId xmlns:a16="http://schemas.microsoft.com/office/drawing/2014/main" id="{084199AD-7317-DD9D-F00C-7BE4CF52FE40}"/>
              </a:ext>
            </a:extLst>
          </p:cNvPr>
          <p:cNvGrpSpPr/>
          <p:nvPr/>
        </p:nvGrpSpPr>
        <p:grpSpPr>
          <a:xfrm>
            <a:off x="4584563" y="3009472"/>
            <a:ext cx="2079971" cy="979046"/>
            <a:chOff x="933838" y="3005721"/>
            <a:chExt cx="2079971" cy="979046"/>
          </a:xfrm>
        </p:grpSpPr>
        <p:sp>
          <p:nvSpPr>
            <p:cNvPr id="54" name="Google Shape;384;p19">
              <a:extLst>
                <a:ext uri="{FF2B5EF4-FFF2-40B4-BE49-F238E27FC236}">
                  <a16:creationId xmlns:a16="http://schemas.microsoft.com/office/drawing/2014/main" id="{16DBC7E0-A3F4-DA44-3C59-2E2EA36E3AFB}"/>
                </a:ext>
              </a:extLst>
            </p:cNvPr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85;p19">
              <a:extLst>
                <a:ext uri="{FF2B5EF4-FFF2-40B4-BE49-F238E27FC236}">
                  <a16:creationId xmlns:a16="http://schemas.microsoft.com/office/drawing/2014/main" id="{7239C8BB-1E2E-F5DD-E42A-A3C2B808DB81}"/>
                </a:ext>
              </a:extLst>
            </p:cNvPr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86;p19">
              <a:extLst>
                <a:ext uri="{FF2B5EF4-FFF2-40B4-BE49-F238E27FC236}">
                  <a16:creationId xmlns:a16="http://schemas.microsoft.com/office/drawing/2014/main" id="{A0DB2FD9-4771-C3C3-C7CE-8291A2AA7B56}"/>
                </a:ext>
              </a:extLst>
            </p:cNvPr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A9D8ABE3-F548-E553-F7B2-E70F082E0E49}"/>
                </a:ext>
              </a:extLst>
            </p:cNvPr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B705722C-D58B-8B4C-A239-94A6CA47A99A}"/>
                </a:ext>
              </a:extLst>
            </p:cNvPr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89;p19">
              <a:extLst>
                <a:ext uri="{FF2B5EF4-FFF2-40B4-BE49-F238E27FC236}">
                  <a16:creationId xmlns:a16="http://schemas.microsoft.com/office/drawing/2014/main" id="{C03FCBF4-C92F-D037-140C-8C80B44B94E9}"/>
                </a:ext>
              </a:extLst>
            </p:cNvPr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90;p19">
              <a:extLst>
                <a:ext uri="{FF2B5EF4-FFF2-40B4-BE49-F238E27FC236}">
                  <a16:creationId xmlns:a16="http://schemas.microsoft.com/office/drawing/2014/main" id="{EC0BD778-21B1-0382-06E7-2622FA4F4F7D}"/>
                </a:ext>
              </a:extLst>
            </p:cNvPr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Generate output and decode it python text</a:t>
              </a:r>
              <a:endParaRPr sz="120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848D5A6A-778F-8E6F-B675-5E5B9D32E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6748" y="2277735"/>
            <a:ext cx="213785" cy="213785"/>
          </a:xfrm>
          <a:prstGeom prst="rect">
            <a:avLst/>
          </a:prstGeom>
        </p:spPr>
      </p:pic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42108E13-3625-0530-4E96-87415FE3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5947" y="2875886"/>
            <a:ext cx="205693" cy="205693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CFCB958C-F88D-0CE1-A124-304641D92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7303" y="1653160"/>
            <a:ext cx="213785" cy="213785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F6DAA5C9-9661-3043-1B77-339AA2C0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534" y="1040560"/>
            <a:ext cx="213785" cy="213785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A34E72B0-BADF-5994-01FA-F39DF087A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7303" y="3517215"/>
            <a:ext cx="213785" cy="213785"/>
          </a:xfrm>
          <a:prstGeom prst="rect">
            <a:avLst/>
          </a:prstGeom>
        </p:spPr>
      </p:pic>
      <p:sp>
        <p:nvSpPr>
          <p:cNvPr id="63" name="Google Shape;364;p19">
            <a:extLst>
              <a:ext uri="{FF2B5EF4-FFF2-40B4-BE49-F238E27FC236}">
                <a16:creationId xmlns:a16="http://schemas.microsoft.com/office/drawing/2014/main" id="{44E5CCFE-D1CF-F78F-03E9-160FB5AE3AC6}"/>
              </a:ext>
            </a:extLst>
          </p:cNvPr>
          <p:cNvSpPr txBox="1"/>
          <p:nvPr/>
        </p:nvSpPr>
        <p:spPr>
          <a:xfrm>
            <a:off x="6846175" y="1144475"/>
            <a:ext cx="157998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Preprocess Data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66" name="Google Shape;391;p19">
            <a:extLst>
              <a:ext uri="{FF2B5EF4-FFF2-40B4-BE49-F238E27FC236}">
                <a16:creationId xmlns:a16="http://schemas.microsoft.com/office/drawing/2014/main" id="{CBDD5500-439C-58DB-91F0-EA3DC918C5B8}"/>
              </a:ext>
            </a:extLst>
          </p:cNvPr>
          <p:cNvSpPr txBox="1"/>
          <p:nvPr/>
        </p:nvSpPr>
        <p:spPr>
          <a:xfrm>
            <a:off x="4520839" y="3012821"/>
            <a:ext cx="1747259" cy="26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ea typeface="Fira Sans Extra Condensed Medium"/>
                <a:sym typeface="Fira Sans Extra Condensed Medium"/>
              </a:rPr>
              <a:t>Generate + Decode</a:t>
            </a:r>
            <a:endParaRPr>
              <a:solidFill>
                <a:srgbClr val="FFFFFF"/>
              </a:solidFill>
              <a:latin typeface="Arial" panose="020B0604020202020204" pitchFamily="34" charset="0"/>
              <a:ea typeface="Fira Sans Extra Condensed Medium"/>
              <a:cs typeface="Arial" panose="020B0604020202020204" pitchFamily="34" charset="0"/>
              <a:sym typeface="Fira Sans Extra Condensed Medium"/>
            </a:endParaRPr>
          </a:p>
        </p:txBody>
      </p:sp>
      <p:sp>
        <p:nvSpPr>
          <p:cNvPr id="69" name="Google Shape;335;p19">
            <a:extLst>
              <a:ext uri="{FF2B5EF4-FFF2-40B4-BE49-F238E27FC236}">
                <a16:creationId xmlns:a16="http://schemas.microsoft.com/office/drawing/2014/main" id="{A87B9454-D0CF-0B12-F93F-0EA6B9EFA788}"/>
              </a:ext>
            </a:extLst>
          </p:cNvPr>
          <p:cNvSpPr txBox="1">
            <a:spLocks/>
          </p:cNvSpPr>
          <p:nvPr/>
        </p:nvSpPr>
        <p:spPr>
          <a:xfrm>
            <a:off x="699429" y="2748934"/>
            <a:ext cx="3259067" cy="123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150000"/>
              <a:buFont typeface="Courier New" panose="020B0604020202020204" pitchFamily="34" charset="0"/>
              <a:buChar char="o"/>
            </a:pPr>
            <a:r>
              <a:rPr lang="en-US" sz="1000" b="0" dirty="0">
                <a:latin typeface="Arial"/>
                <a:cs typeface="Arial"/>
              </a:rPr>
              <a:t>Ability to Solve Prompt</a:t>
            </a:r>
          </a:p>
          <a:p>
            <a:pPr marL="285750" indent="-285750">
              <a:lnSpc>
                <a:spcPct val="150000"/>
              </a:lnSpc>
              <a:buSzPct val="150000"/>
              <a:buFont typeface="Courier New" panose="020B0604020202020204" pitchFamily="34" charset="0"/>
              <a:buChar char="o"/>
            </a:pPr>
            <a:r>
              <a:rPr lang="en-US" sz="1000" b="0" dirty="0">
                <a:latin typeface="Arial"/>
                <a:cs typeface="Arial"/>
              </a:rPr>
              <a:t>Conciseness of Solution</a:t>
            </a:r>
          </a:p>
          <a:p>
            <a:pPr marL="285750" indent="-285750">
              <a:lnSpc>
                <a:spcPct val="150000"/>
              </a:lnSpc>
              <a:buSzPct val="150000"/>
              <a:buFont typeface="Courier New" panose="020B0604020202020204" pitchFamily="34" charset="0"/>
              <a:buChar char="o"/>
            </a:pPr>
            <a:r>
              <a:rPr lang="en-US" sz="1000" b="0" dirty="0">
                <a:latin typeface="Arial"/>
                <a:cs typeface="Arial"/>
              </a:rPr>
              <a:t>Variable Consistency</a:t>
            </a: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150000"/>
              <a:buFont typeface="Courier New" panose="020B0604020202020204" pitchFamily="34" charset="0"/>
              <a:buChar char="o"/>
            </a:pPr>
            <a:r>
              <a:rPr lang="en-US" sz="1000" b="0" dirty="0">
                <a:latin typeface="Arial"/>
                <a:cs typeface="Arial"/>
              </a:rPr>
              <a:t>Syntax Adherence</a:t>
            </a: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150000"/>
              <a:buFont typeface="Courier New" panose="020B0604020202020204" pitchFamily="34" charset="0"/>
              <a:buChar char="o"/>
            </a:pP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3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Progress pt. 6.2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88A0E019-5830-4A8E-22C0-ACFB2D554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062456"/>
              </p:ext>
            </p:extLst>
          </p:nvPr>
        </p:nvGraphicFramePr>
        <p:xfrm>
          <a:off x="3951742" y="1506361"/>
          <a:ext cx="4942405" cy="2965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FCC4C9DE-6CF9-BA75-D8BA-B88E33DC2BD4}"/>
              </a:ext>
            </a:extLst>
          </p:cNvPr>
          <p:cNvGrpSpPr/>
          <p:nvPr/>
        </p:nvGrpSpPr>
        <p:grpSpPr>
          <a:xfrm>
            <a:off x="426986" y="1470424"/>
            <a:ext cx="3508007" cy="3556498"/>
            <a:chOff x="452387" y="1237540"/>
            <a:chExt cx="3508007" cy="3556498"/>
          </a:xfrm>
        </p:grpSpPr>
        <p:sp>
          <p:nvSpPr>
            <p:cNvPr id="5" name="Google Shape;335;p19">
              <a:extLst>
                <a:ext uri="{FF2B5EF4-FFF2-40B4-BE49-F238E27FC236}">
                  <a16:creationId xmlns:a16="http://schemas.microsoft.com/office/drawing/2014/main" id="{CCC2396E-0194-2139-968B-8437A8652C5B}"/>
                </a:ext>
              </a:extLst>
            </p:cNvPr>
            <p:cNvSpPr txBox="1">
              <a:spLocks/>
            </p:cNvSpPr>
            <p:nvPr/>
          </p:nvSpPr>
          <p:spPr>
            <a:xfrm>
              <a:off x="452387" y="1237540"/>
              <a:ext cx="3508007" cy="3556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4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Raleway"/>
                <a:buNone/>
                <a:defRPr sz="2600" b="1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r>
                <a:rPr lang="en-US" sz="1800" dirty="0">
                  <a:latin typeface="Arial"/>
                  <a:cs typeface="Arial"/>
                </a:rPr>
                <a:t>Test Model</a:t>
              </a:r>
            </a:p>
            <a:p>
              <a:endParaRPr lang="en-US" sz="600" dirty="0">
                <a:latin typeface="Arial"/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>
                  <a:latin typeface="Arial"/>
                  <a:cs typeface="Arial"/>
                </a:rPr>
                <a:t>To test the model, we prompted it with different tasks we wanted it to solve and assessed the output</a:t>
              </a:r>
            </a:p>
            <a:p>
              <a:endParaRPr lang="en-US" sz="400" b="0" dirty="0">
                <a:latin typeface="Arial"/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>
                  <a:latin typeface="Arial"/>
                  <a:cs typeface="Arial"/>
                </a:rPr>
                <a:t>Scoring can be:</a:t>
              </a:r>
            </a:p>
            <a:p>
              <a:pPr lvl="3"/>
              <a:endParaRPr lang="en-US" sz="2000" b="0" dirty="0">
                <a:latin typeface="Arial"/>
                <a:cs typeface="Arial"/>
              </a:endParaRPr>
            </a:p>
            <a:p>
              <a:pPr lvl="3"/>
              <a:endParaRPr lang="en-US" sz="2000" b="0" dirty="0">
                <a:latin typeface="Arial"/>
                <a:cs typeface="Arial"/>
              </a:endParaRPr>
            </a:p>
            <a:p>
              <a:endParaRPr lang="en-US" sz="600" b="0" dirty="0">
                <a:latin typeface="Arial"/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>
                  <a:latin typeface="Arial"/>
                  <a:cs typeface="Arial"/>
                </a:rPr>
                <a:t>We see the results as a relative success. More data would lead to better performance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221D6A5-2ECB-4040-42C7-33B7094EA71B}"/>
                </a:ext>
              </a:extLst>
            </p:cNvPr>
            <p:cNvSpPr txBox="1"/>
            <p:nvPr/>
          </p:nvSpPr>
          <p:spPr>
            <a:xfrm>
              <a:off x="804397" y="2680832"/>
              <a:ext cx="2412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/>
                <a:t>1: unusable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/>
                <a:t>2: runs but doesn’t solve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/>
                <a:t>3: solves the prompt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5713532-6818-664F-A465-E0A623101FDD}"/>
              </a:ext>
            </a:extLst>
          </p:cNvPr>
          <p:cNvSpPr txBox="1"/>
          <p:nvPr/>
        </p:nvSpPr>
        <p:spPr>
          <a:xfrm>
            <a:off x="6833939" y="26778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9C8DFD-6067-8A3B-D6E8-831AA75F865F}"/>
              </a:ext>
            </a:extLst>
          </p:cNvPr>
          <p:cNvSpPr txBox="1"/>
          <p:nvPr/>
        </p:nvSpPr>
        <p:spPr>
          <a:xfrm>
            <a:off x="6280918" y="36027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D1BC0-6C13-7134-64EB-58BDD10E9433}"/>
              </a:ext>
            </a:extLst>
          </p:cNvPr>
          <p:cNvSpPr txBox="1"/>
          <p:nvPr/>
        </p:nvSpPr>
        <p:spPr>
          <a:xfrm>
            <a:off x="5762730" y="26778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319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A209E-0855-0026-BFEB-89260D4C225C}"/>
              </a:ext>
            </a:extLst>
          </p:cNvPr>
          <p:cNvGrpSpPr/>
          <p:nvPr/>
        </p:nvGrpSpPr>
        <p:grpSpPr>
          <a:xfrm>
            <a:off x="311700" y="1367668"/>
            <a:ext cx="1919346" cy="3031046"/>
            <a:chOff x="311700" y="1367668"/>
            <a:chExt cx="1919346" cy="3031046"/>
          </a:xfrm>
        </p:grpSpPr>
        <p:sp>
          <p:nvSpPr>
            <p:cNvPr id="578" name="Google Shape;578;p19"/>
            <p:cNvSpPr txBox="1"/>
            <p:nvPr/>
          </p:nvSpPr>
          <p:spPr>
            <a:xfrm>
              <a:off x="311700" y="2491131"/>
              <a:ext cx="19116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Finetune model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 txBox="1"/>
            <p:nvPr/>
          </p:nvSpPr>
          <p:spPr>
            <a:xfrm>
              <a:off x="319446" y="2863614"/>
              <a:ext cx="1911600" cy="15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masked inputs to improve model performance and optimize the hyperparameters to get best results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829186" y="1367668"/>
              <a:ext cx="876644" cy="8766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aphic 2" descr="Teacher">
              <a:extLst>
                <a:ext uri="{FF2B5EF4-FFF2-40B4-BE49-F238E27FC236}">
                  <a16:creationId xmlns:a16="http://schemas.microsoft.com/office/drawing/2014/main" id="{FF0387D5-6464-647D-3860-304D2424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868" y="1442125"/>
              <a:ext cx="734301" cy="7343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CE0832-F05A-6626-069F-539EAF8168DD}"/>
              </a:ext>
            </a:extLst>
          </p:cNvPr>
          <p:cNvGrpSpPr/>
          <p:nvPr/>
        </p:nvGrpSpPr>
        <p:grpSpPr>
          <a:xfrm>
            <a:off x="2547529" y="1367668"/>
            <a:ext cx="1911624" cy="2707346"/>
            <a:chOff x="2514689" y="1367668"/>
            <a:chExt cx="1911624" cy="2707346"/>
          </a:xfrm>
        </p:grpSpPr>
        <p:sp>
          <p:nvSpPr>
            <p:cNvPr id="563" name="Google Shape;563;p19"/>
            <p:cNvSpPr txBox="1"/>
            <p:nvPr/>
          </p:nvSpPr>
          <p:spPr>
            <a:xfrm>
              <a:off x="2514689" y="2491131"/>
              <a:ext cx="19116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Augment data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 txBox="1"/>
            <p:nvPr/>
          </p:nvSpPr>
          <p:spPr>
            <a:xfrm>
              <a:off x="2514689" y="2863614"/>
              <a:ext cx="1911600" cy="121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 samples of Python might not be enough to get better results. Augmenting the data will give us more to work with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032178" y="1367668"/>
              <a:ext cx="876644" cy="8766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0C10638A-FFC6-393B-5D0E-4DE21A06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3349" y="1446902"/>
              <a:ext cx="734301" cy="73430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19EDB-D80E-125C-8CE7-89A5605F21DA}"/>
              </a:ext>
            </a:extLst>
          </p:cNvPr>
          <p:cNvGrpSpPr/>
          <p:nvPr/>
        </p:nvGrpSpPr>
        <p:grpSpPr>
          <a:xfrm>
            <a:off x="4890553" y="1367263"/>
            <a:ext cx="1911624" cy="3063851"/>
            <a:chOff x="6920667" y="1367668"/>
            <a:chExt cx="1911624" cy="3063851"/>
          </a:xfrm>
        </p:grpSpPr>
        <p:sp>
          <p:nvSpPr>
            <p:cNvPr id="573" name="Google Shape;573;p19"/>
            <p:cNvSpPr txBox="1"/>
            <p:nvPr/>
          </p:nvSpPr>
          <p:spPr>
            <a:xfrm>
              <a:off x="6920667" y="2493555"/>
              <a:ext cx="19116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Automate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 txBox="1"/>
            <p:nvPr/>
          </p:nvSpPr>
          <p:spPr>
            <a:xfrm>
              <a:off x="6920691" y="2864019"/>
              <a:ext cx="19116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Figure out a way to automate the model deployment, since we are now running it directly from the Python notebook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7438162" y="1367668"/>
              <a:ext cx="876644" cy="87664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raphic 8" descr="Checklist">
              <a:extLst>
                <a:ext uri="{FF2B5EF4-FFF2-40B4-BE49-F238E27FC236}">
                  <a16:creationId xmlns:a16="http://schemas.microsoft.com/office/drawing/2014/main" id="{DF492E44-B276-93F5-A31D-C7C1E9C76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09328" y="1437638"/>
              <a:ext cx="734301" cy="73430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0C0E-3A74-C301-136A-C22DE99CD9B0}"/>
              </a:ext>
            </a:extLst>
          </p:cNvPr>
          <p:cNvGrpSpPr/>
          <p:nvPr/>
        </p:nvGrpSpPr>
        <p:grpSpPr>
          <a:xfrm>
            <a:off x="7039523" y="1367263"/>
            <a:ext cx="1934944" cy="3418751"/>
            <a:chOff x="4717676" y="1367668"/>
            <a:chExt cx="1934944" cy="3418751"/>
          </a:xfrm>
        </p:grpSpPr>
        <p:sp>
          <p:nvSpPr>
            <p:cNvPr id="568" name="Google Shape;568;p19"/>
            <p:cNvSpPr txBox="1"/>
            <p:nvPr/>
          </p:nvSpPr>
          <p:spPr>
            <a:xfrm>
              <a:off x="4717676" y="2491535"/>
              <a:ext cx="19116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</a:rPr>
                <a:t>Optimize code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 txBox="1"/>
            <p:nvPr/>
          </p:nvSpPr>
          <p:spPr>
            <a:xfrm>
              <a:off x="4741020" y="2864019"/>
              <a:ext cx="1911600" cy="19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Improve efficiency of the model’s runtime and work on the clarity of the written code by adding comments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EE3184-5BE1-E7E4-AD52-0EBD5228D910}"/>
                </a:ext>
              </a:extLst>
            </p:cNvPr>
            <p:cNvGrpSpPr/>
            <p:nvPr/>
          </p:nvGrpSpPr>
          <p:grpSpPr>
            <a:xfrm>
              <a:off x="5235170" y="1367668"/>
              <a:ext cx="876644" cy="876644"/>
              <a:chOff x="5235170" y="1367668"/>
              <a:chExt cx="876644" cy="876644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5235170" y="1367668"/>
                <a:ext cx="876644" cy="87664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" name="Graphic 10" descr="Snake">
                <a:extLst>
                  <a:ext uri="{FF2B5EF4-FFF2-40B4-BE49-F238E27FC236}">
                    <a16:creationId xmlns:a16="http://schemas.microsoft.com/office/drawing/2014/main" id="{69EF46E9-F201-8175-FD8D-83B23262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14304" y="1437638"/>
                <a:ext cx="718369" cy="7183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535841" y="1266990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944ABBBF-0C95-F1D6-3C54-5F003C1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448" y="3317336"/>
            <a:ext cx="1412543" cy="1412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A933E7-F0C2-65B2-5097-06578ECC2457}"/>
              </a:ext>
            </a:extLst>
          </p:cNvPr>
          <p:cNvSpPr txBox="1"/>
          <p:nvPr/>
        </p:nvSpPr>
        <p:spPr>
          <a:xfrm>
            <a:off x="4345234" y="1275821"/>
            <a:ext cx="4531057" cy="31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Motivation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Goals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Use cases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Example &amp; sample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Model structure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Progress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Remaining work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A6454C-2234-4E9C-89E2-17B5AC25B68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4A6454C-2234-4E9C-89E2-17B5AC25B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287F08-C96F-48DE-B6BF-E5AFC2C5A288}"/>
              </a:ext>
            </a:extLst>
          </p:cNvPr>
          <p:cNvSpPr/>
          <p:nvPr/>
        </p:nvSpPr>
        <p:spPr>
          <a:xfrm>
            <a:off x="1" y="0"/>
            <a:ext cx="3676850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547001-DA20-4D7B-BC7D-5C6032FDED23}"/>
              </a:ext>
            </a:extLst>
          </p:cNvPr>
          <p:cNvGrpSpPr/>
          <p:nvPr/>
        </p:nvGrpSpPr>
        <p:grpSpPr>
          <a:xfrm>
            <a:off x="522990" y="2163962"/>
            <a:ext cx="2630872" cy="556267"/>
            <a:chOff x="468463" y="997547"/>
            <a:chExt cx="3006257" cy="5562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42F6F6-F168-43E6-97D3-F1BB358CB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463" y="1553814"/>
              <a:ext cx="3006257" cy="0"/>
            </a:xfrm>
            <a:prstGeom prst="line">
              <a:avLst/>
            </a:prstGeom>
            <a:ln w="28575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333A51-EEA9-4F1D-BEB0-FB153C687FB5}"/>
                </a:ext>
              </a:extLst>
            </p:cNvPr>
            <p:cNvSpPr txBox="1">
              <a:spLocks/>
            </p:cNvSpPr>
            <p:nvPr/>
          </p:nvSpPr>
          <p:spPr>
            <a:xfrm>
              <a:off x="535840" y="997547"/>
              <a:ext cx="2938880" cy="49244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6pPr>
              <a:lvl7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7pPr>
              <a:lvl8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8pPr>
              <a:lvl9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</a:rPr>
                <a:t>Conclusions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737704-37BF-26DA-B4EB-FB6A5618313D}"/>
              </a:ext>
            </a:extLst>
          </p:cNvPr>
          <p:cNvGrpSpPr/>
          <p:nvPr/>
        </p:nvGrpSpPr>
        <p:grpSpPr>
          <a:xfrm>
            <a:off x="3989589" y="3496173"/>
            <a:ext cx="4819961" cy="738664"/>
            <a:chOff x="3989589" y="3427423"/>
            <a:chExt cx="481996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433B2F-175C-A3FF-C351-95710EB09913}"/>
                </a:ext>
              </a:extLst>
            </p:cNvPr>
            <p:cNvSpPr txBox="1">
              <a:spLocks/>
            </p:cNvSpPr>
            <p:nvPr/>
          </p:nvSpPr>
          <p:spPr>
            <a:xfrm>
              <a:off x="4691110" y="3427423"/>
              <a:ext cx="4118440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6pPr>
              <a:lvl7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7pPr>
              <a:lvl8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8pPr>
              <a:lvl9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kern="1200" dirty="0">
                  <a:solidFill>
                    <a:schemeClr val="bg2"/>
                  </a:solidFill>
                  <a:latin typeface="Raleway" pitchFamily="2" charset="-52"/>
                  <a:ea typeface="+mn-ea"/>
                </a:rPr>
                <a:t>The </a:t>
              </a:r>
              <a:r>
                <a:rPr lang="en-US" b="1" kern="1200" dirty="0">
                  <a:solidFill>
                    <a:schemeClr val="tx1"/>
                  </a:solidFill>
                  <a:latin typeface="Raleway" pitchFamily="2" charset="-52"/>
                  <a:ea typeface="+mn-ea"/>
                </a:rPr>
                <a:t>success</a:t>
              </a:r>
              <a:r>
                <a:rPr lang="en-US" kern="1200" dirty="0">
                  <a:solidFill>
                    <a:schemeClr val="bg2"/>
                  </a:solidFill>
                  <a:latin typeface="Raleway" pitchFamily="2" charset="-52"/>
                  <a:ea typeface="+mn-ea"/>
                </a:rPr>
                <a:t> of GPT2 and GPT3 could pave the way for </a:t>
              </a:r>
              <a:r>
                <a:rPr lang="en-US" b="1" kern="1200" dirty="0">
                  <a:solidFill>
                    <a:schemeClr val="tx1"/>
                  </a:solidFill>
                  <a:latin typeface="Raleway" pitchFamily="2" charset="-52"/>
                  <a:ea typeface="+mn-ea"/>
                </a:rPr>
                <a:t>newer architectures </a:t>
              </a:r>
              <a:r>
                <a:rPr lang="en-US" kern="1200" dirty="0">
                  <a:solidFill>
                    <a:schemeClr val="bg2"/>
                  </a:solidFill>
                  <a:latin typeface="Raleway" pitchFamily="2" charset="-52"/>
                  <a:ea typeface="+mn-ea"/>
                </a:rPr>
                <a:t>in the realm of Natural Language Processing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B7A8E5-E003-A1E5-4510-D7CFEF2D83CF}"/>
                </a:ext>
              </a:extLst>
            </p:cNvPr>
            <p:cNvGrpSpPr/>
            <p:nvPr/>
          </p:nvGrpSpPr>
          <p:grpSpPr>
            <a:xfrm>
              <a:off x="3989589" y="3427423"/>
              <a:ext cx="549711" cy="549711"/>
              <a:chOff x="4003340" y="3644997"/>
              <a:chExt cx="549711" cy="54971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FEBAB4-E9E2-FEBE-75B8-E784035AC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3340" y="3644997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Raleway" pitchFamily="2" charset="-52"/>
                </a:endParaRPr>
              </a:p>
            </p:txBody>
          </p:sp>
          <p:pic>
            <p:nvPicPr>
              <p:cNvPr id="27" name="Graphic 26" descr="Crown">
                <a:extLst>
                  <a:ext uri="{FF2B5EF4-FFF2-40B4-BE49-F238E27FC236}">
                    <a16:creationId xmlns:a16="http://schemas.microsoft.com/office/drawing/2014/main" id="{9A30366E-2923-0137-5919-FDC4E031F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37343" y="3664129"/>
                <a:ext cx="488208" cy="48820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789B9D-367C-1F13-C49D-58327C242788}"/>
              </a:ext>
            </a:extLst>
          </p:cNvPr>
          <p:cNvGrpSpPr/>
          <p:nvPr/>
        </p:nvGrpSpPr>
        <p:grpSpPr>
          <a:xfrm>
            <a:off x="3989590" y="933436"/>
            <a:ext cx="4888686" cy="984885"/>
            <a:chOff x="3989590" y="933436"/>
            <a:chExt cx="4888686" cy="98488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AE2076-3439-7D8F-5BCA-295298FDF86C}"/>
                </a:ext>
              </a:extLst>
            </p:cNvPr>
            <p:cNvGrpSpPr/>
            <p:nvPr/>
          </p:nvGrpSpPr>
          <p:grpSpPr>
            <a:xfrm>
              <a:off x="3989590" y="933436"/>
              <a:ext cx="4888686" cy="984885"/>
              <a:chOff x="3989590" y="864686"/>
              <a:chExt cx="4888686" cy="98488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7D517C-F939-4B27-95EA-A066BBB54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1109" y="864686"/>
                <a:ext cx="4187167" cy="98488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6pPr>
                <a:lvl7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7pPr>
                <a:lvl8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8pPr>
                <a:lvl9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 typeface="Segoe UI" panose="020B0502040204020203" pitchFamily="34" charset="0"/>
                  <a:buChar char="​"/>
                  <a:tabLst/>
                  <a:defRPr/>
                </a:pPr>
                <a:r>
                  <a:rPr lang="en-US" kern="1200" dirty="0">
                    <a:solidFill>
                      <a:schemeClr val="bg2"/>
                    </a:solidFill>
                    <a:latin typeface="Raleway" pitchFamily="2" charset="-52"/>
                    <a:ea typeface="+mn-ea"/>
                  </a:rPr>
                  <a:t>Training for </a:t>
                </a:r>
                <a:r>
                  <a:rPr lang="en-US" b="1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GPT2</a:t>
                </a:r>
                <a:r>
                  <a:rPr lang="en-US" kern="1200" dirty="0">
                    <a:solidFill>
                      <a:schemeClr val="bg2"/>
                    </a:solidFill>
                    <a:latin typeface="Raleway" pitchFamily="2" charset="-52"/>
                    <a:ea typeface="+mn-ea"/>
                  </a:rPr>
                  <a:t>, or any Neural Network model, requires an advanced understanding of the underlying mechanisms that make it work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Raleway" pitchFamily="2" charset="-52"/>
                  <a:ea typeface="+mn-ea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0C0F6FC-D31F-45E0-81CB-EA6D11117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9590" y="864686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Raleway" pitchFamily="2" charset="-52"/>
                </a:endParaRPr>
              </a:p>
            </p:txBody>
          </p:sp>
        </p:grpSp>
        <p:pic>
          <p:nvPicPr>
            <p:cNvPr id="34" name="Graphic 33" descr="Puzzle pieces">
              <a:extLst>
                <a:ext uri="{FF2B5EF4-FFF2-40B4-BE49-F238E27FC236}">
                  <a16:creationId xmlns:a16="http://schemas.microsoft.com/office/drawing/2014/main" id="{41DD5BA5-A93B-947F-950A-1017264E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31097" y="950805"/>
              <a:ext cx="500581" cy="50058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CE7B53-F191-FF15-BBE8-C1F3DD41A976}"/>
              </a:ext>
            </a:extLst>
          </p:cNvPr>
          <p:cNvGrpSpPr/>
          <p:nvPr/>
        </p:nvGrpSpPr>
        <p:grpSpPr>
          <a:xfrm>
            <a:off x="3979774" y="2308098"/>
            <a:ext cx="4829776" cy="738664"/>
            <a:chOff x="3979774" y="2308098"/>
            <a:chExt cx="4829776" cy="73866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0A1B1D-98C5-3E21-57D8-BC16E87885E3}"/>
                </a:ext>
              </a:extLst>
            </p:cNvPr>
            <p:cNvGrpSpPr/>
            <p:nvPr/>
          </p:nvGrpSpPr>
          <p:grpSpPr>
            <a:xfrm>
              <a:off x="3989590" y="2308098"/>
              <a:ext cx="4819960" cy="738664"/>
              <a:chOff x="3989590" y="2146055"/>
              <a:chExt cx="4819960" cy="73866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852710-9981-4E36-80E2-B2360A1B08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1110" y="2146055"/>
                <a:ext cx="4118440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6pPr>
                <a:lvl7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7pPr>
                <a:lvl8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8pPr>
                <a:lvl9pPr marL="91440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None/>
                  <a:defRPr sz="1600"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None/>
                  <a:tabLst/>
                  <a:defRPr/>
                </a:pPr>
                <a:r>
                  <a:rPr lang="en-US" b="1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Optimizing</a:t>
                </a:r>
                <a:r>
                  <a:rPr lang="en-US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 </a:t>
                </a:r>
                <a:r>
                  <a:rPr lang="en-US" b="1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training</a:t>
                </a:r>
                <a:r>
                  <a:rPr lang="en-US" kern="1200" dirty="0">
                    <a:solidFill>
                      <a:schemeClr val="bg2"/>
                    </a:solidFill>
                    <a:latin typeface="Raleway" pitchFamily="2" charset="-52"/>
                    <a:ea typeface="+mn-ea"/>
                  </a:rPr>
                  <a:t> time is of paramount importance, as it </a:t>
                </a:r>
                <a:r>
                  <a:rPr lang="en-US" b="1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reduces</a:t>
                </a:r>
                <a:r>
                  <a:rPr lang="en-US" kern="1200" dirty="0">
                    <a:solidFill>
                      <a:schemeClr val="bg2"/>
                    </a:solidFill>
                    <a:latin typeface="Raleway" pitchFamily="2" charset="-52"/>
                    <a:ea typeface="+mn-ea"/>
                  </a:rPr>
                  <a:t> time usage and </a:t>
                </a:r>
                <a:r>
                  <a:rPr lang="en-US" b="1" kern="1200" dirty="0">
                    <a:solidFill>
                      <a:schemeClr val="tx1"/>
                    </a:solidFill>
                    <a:latin typeface="Raleway" pitchFamily="2" charset="-52"/>
                    <a:ea typeface="+mn-ea"/>
                  </a:rPr>
                  <a:t>expenses</a:t>
                </a:r>
                <a:r>
                  <a:rPr lang="en-US" kern="1200" dirty="0">
                    <a:solidFill>
                      <a:schemeClr val="bg2"/>
                    </a:solidFill>
                    <a:latin typeface="Raleway" pitchFamily="2" charset="-52"/>
                    <a:ea typeface="+mn-ea"/>
                  </a:rPr>
                  <a:t> by a significant amount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Raleway" pitchFamily="2" charset="-52"/>
                  <a:ea typeface="+mn-ea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A3F74CD-1B25-4B51-BE11-F6BC9509BB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9590" y="2163962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Raleway" pitchFamily="2" charset="-52"/>
                </a:endParaRPr>
              </a:p>
            </p:txBody>
          </p:sp>
        </p:grpSp>
        <p:pic>
          <p:nvPicPr>
            <p:cNvPr id="41" name="Graphic 40" descr="Piggy Bank">
              <a:extLst>
                <a:ext uri="{FF2B5EF4-FFF2-40B4-BE49-F238E27FC236}">
                  <a16:creationId xmlns:a16="http://schemas.microsoft.com/office/drawing/2014/main" id="{0501435A-DCD1-C710-2D64-B66513AF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979774" y="2350571"/>
              <a:ext cx="549710" cy="525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87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1"/>
          <p:cNvSpPr txBox="1"/>
          <p:nvPr/>
        </p:nvSpPr>
        <p:spPr>
          <a:xfrm>
            <a:off x="1407174" y="2263973"/>
            <a:ext cx="684782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or comments?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2810587" y="2263973"/>
            <a:ext cx="35228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535841" y="1266990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"/>
                <a:sym typeface="Arial"/>
              </a:rPr>
              <a:t>Motivation</a:t>
            </a:r>
            <a:endParaRPr sz="1400" b="0" i="0" u="none" strike="noStrike" cap="none" dirty="0">
              <a:solidFill>
                <a:srgbClr val="000000"/>
              </a:solidFill>
              <a:latin typeface=""/>
              <a:sym typeface="Arial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3953947" y="1234884"/>
            <a:ext cx="4505820" cy="830997"/>
            <a:chOff x="3953154" y="1266990"/>
            <a:chExt cx="4505820" cy="830997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4613423" y="1266990"/>
              <a:ext cx="384555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“The Unreasonable Effectiveness of </a:t>
              </a:r>
              <a:r>
                <a:rPr lang="en-US" sz="20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ecurrent </a:t>
              </a:r>
              <a:r>
                <a:rPr lang="en-US" sz="20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eural </a:t>
              </a:r>
              <a:r>
                <a:rPr lang="en-US" sz="20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etworks”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</a:rPr>
                <a:t>- Andrej </a:t>
              </a:r>
              <a:r>
                <a:rPr lang="en-US" dirty="0" err="1">
                  <a:solidFill>
                    <a:schemeClr val="dk2"/>
                  </a:solidFill>
                </a:rPr>
                <a:t>Kaparthy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2"/>
            <p:cNvGrpSpPr/>
            <p:nvPr/>
          </p:nvGrpSpPr>
          <p:grpSpPr>
            <a:xfrm>
              <a:off x="3953154" y="1266990"/>
              <a:ext cx="549711" cy="549711"/>
              <a:chOff x="3953154" y="1449699"/>
              <a:chExt cx="549711" cy="549711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3953154" y="1449699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2"/>
              <p:cNvGrpSpPr/>
              <p:nvPr/>
            </p:nvGrpSpPr>
            <p:grpSpPr>
              <a:xfrm>
                <a:off x="4055941" y="1552485"/>
                <a:ext cx="344137" cy="344138"/>
                <a:chOff x="2744788" y="3132138"/>
                <a:chExt cx="696912" cy="696913"/>
              </a:xfrm>
            </p:grpSpPr>
            <p:cxnSp>
              <p:nvCxnSpPr>
                <p:cNvPr id="91" name="Google Shape;91;p2"/>
                <p:cNvCxnSpPr/>
                <p:nvPr/>
              </p:nvCxnSpPr>
              <p:spPr>
                <a:xfrm>
                  <a:off x="3130550" y="3517901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2" name="Google Shape;92;p2"/>
                <p:cNvSpPr/>
                <p:nvPr/>
              </p:nvSpPr>
              <p:spPr>
                <a:xfrm>
                  <a:off x="2744788" y="3132138"/>
                  <a:ext cx="476250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127" extrusionOk="0">
                      <a:moveTo>
                        <a:pt x="108" y="18"/>
                      </a:moveTo>
                      <a:cubicBezTo>
                        <a:pt x="96" y="6"/>
                        <a:pt x="80" y="0"/>
                        <a:pt x="63" y="0"/>
                      </a:cubicBezTo>
                      <a:cubicBezTo>
                        <a:pt x="46" y="0"/>
                        <a:pt x="30" y="6"/>
                        <a:pt x="18" y="19"/>
                      </a:cubicBezTo>
                      <a:cubicBezTo>
                        <a:pt x="6" y="31"/>
                        <a:pt x="0" y="46"/>
                        <a:pt x="0" y="63"/>
                      </a:cubicBezTo>
                      <a:cubicBezTo>
                        <a:pt x="0" y="98"/>
                        <a:pt x="28" y="127"/>
                        <a:pt x="63" y="127"/>
                      </a:cubicBezTo>
                      <a:cubicBezTo>
                        <a:pt x="80" y="127"/>
                        <a:pt x="96" y="120"/>
                        <a:pt x="108" y="108"/>
                      </a:cubicBezTo>
                      <a:cubicBezTo>
                        <a:pt x="120" y="96"/>
                        <a:pt x="127" y="80"/>
                        <a:pt x="127" y="63"/>
                      </a:cubicBezTo>
                      <a:cubicBezTo>
                        <a:pt x="127" y="46"/>
                        <a:pt x="120" y="30"/>
                        <a:pt x="108" y="18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127375" y="3514726"/>
                  <a:ext cx="74613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0" extrusionOk="0">
                      <a:moveTo>
                        <a:pt x="20" y="8"/>
                      </a:moveTo>
                      <a:cubicBezTo>
                        <a:pt x="17" y="6"/>
                        <a:pt x="14" y="3"/>
                        <a:pt x="12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ubicBezTo>
                        <a:pt x="4" y="8"/>
                        <a:pt x="2" y="10"/>
                        <a:pt x="0" y="12"/>
                      </a:cubicBezTo>
                      <a:cubicBezTo>
                        <a:pt x="3" y="14"/>
                        <a:pt x="5" y="17"/>
                        <a:pt x="8" y="2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141663" y="3529013"/>
                  <a:ext cx="285750" cy="284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79" extrusionOk="0">
                      <a:moveTo>
                        <a:pt x="180" y="134"/>
                      </a:moveTo>
                      <a:lnTo>
                        <a:pt x="135" y="179"/>
                      </a:lnTo>
                      <a:lnTo>
                        <a:pt x="0" y="45"/>
                      </a:lnTo>
                      <a:lnTo>
                        <a:pt x="45" y="0"/>
                      </a:lnTo>
                      <a:lnTo>
                        <a:pt x="180" y="13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141663" y="3529013"/>
                  <a:ext cx="93663" cy="9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59" extrusionOk="0">
                      <a:moveTo>
                        <a:pt x="59" y="17"/>
                      </a:moveTo>
                      <a:lnTo>
                        <a:pt x="17" y="59"/>
                      </a:lnTo>
                      <a:lnTo>
                        <a:pt x="0" y="45"/>
                      </a:lnTo>
                      <a:lnTo>
                        <a:pt x="45" y="0"/>
                      </a:lnTo>
                      <a:lnTo>
                        <a:pt x="59" y="17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355975" y="3741738"/>
                  <a:ext cx="85725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3" extrusionOk="0">
                      <a:moveTo>
                        <a:pt x="23" y="5"/>
                      </a:moveTo>
                      <a:cubicBezTo>
                        <a:pt x="23" y="15"/>
                        <a:pt x="15" y="23"/>
                        <a:pt x="5" y="23"/>
                      </a:cubicBezTo>
                      <a:cubicBezTo>
                        <a:pt x="3" y="22"/>
                        <a:pt x="2" y="20"/>
                        <a:pt x="0" y="19"/>
                      </a:cubicBezTo>
                      <a:cubicBezTo>
                        <a:pt x="7" y="13"/>
                        <a:pt x="13" y="7"/>
                        <a:pt x="19" y="0"/>
                      </a:cubicBezTo>
                      <a:cubicBezTo>
                        <a:pt x="20" y="2"/>
                        <a:pt x="22" y="3"/>
                        <a:pt x="23" y="5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801938" y="3189288"/>
                  <a:ext cx="361950" cy="3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7" extrusionOk="0">
                      <a:moveTo>
                        <a:pt x="83" y="82"/>
                      </a:moveTo>
                      <a:cubicBezTo>
                        <a:pt x="73" y="92"/>
                        <a:pt x="61" y="97"/>
                        <a:pt x="48" y="97"/>
                      </a:cubicBezTo>
                      <a:cubicBezTo>
                        <a:pt x="22" y="97"/>
                        <a:pt x="0" y="75"/>
                        <a:pt x="0" y="48"/>
                      </a:cubicBezTo>
                      <a:cubicBezTo>
                        <a:pt x="0" y="36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8" y="0"/>
                      </a:cubicBezTo>
                      <a:cubicBezTo>
                        <a:pt x="61" y="0"/>
                        <a:pt x="73" y="5"/>
                        <a:pt x="82" y="14"/>
                      </a:cubicBezTo>
                      <a:cubicBezTo>
                        <a:pt x="92" y="23"/>
                        <a:pt x="97" y="35"/>
                        <a:pt x="97" y="48"/>
                      </a:cubicBezTo>
                      <a:cubicBezTo>
                        <a:pt x="97" y="61"/>
                        <a:pt x="92" y="73"/>
                        <a:pt x="83" y="8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801938" y="3189288"/>
                  <a:ext cx="361950" cy="3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7" extrusionOk="0">
                      <a:moveTo>
                        <a:pt x="83" y="82"/>
                      </a:moveTo>
                      <a:cubicBezTo>
                        <a:pt x="73" y="92"/>
                        <a:pt x="61" y="97"/>
                        <a:pt x="48" y="97"/>
                      </a:cubicBezTo>
                      <a:cubicBezTo>
                        <a:pt x="22" y="97"/>
                        <a:pt x="0" y="75"/>
                        <a:pt x="0" y="48"/>
                      </a:cubicBezTo>
                      <a:cubicBezTo>
                        <a:pt x="0" y="36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8" y="0"/>
                      </a:cubicBezTo>
                      <a:cubicBezTo>
                        <a:pt x="61" y="0"/>
                        <a:pt x="73" y="5"/>
                        <a:pt x="82" y="14"/>
                      </a:cubicBezTo>
                      <a:cubicBezTo>
                        <a:pt x="92" y="23"/>
                        <a:pt x="97" y="35"/>
                        <a:pt x="97" y="48"/>
                      </a:cubicBezTo>
                      <a:cubicBezTo>
                        <a:pt x="97" y="61"/>
                        <a:pt x="92" y="73"/>
                        <a:pt x="83" y="8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1BF3D8-3E6D-16C5-2D63-7AA714A1BAE0}"/>
              </a:ext>
            </a:extLst>
          </p:cNvPr>
          <p:cNvGrpSpPr/>
          <p:nvPr/>
        </p:nvGrpSpPr>
        <p:grpSpPr>
          <a:xfrm>
            <a:off x="3952786" y="3847722"/>
            <a:ext cx="4506981" cy="615553"/>
            <a:chOff x="3952786" y="3847722"/>
            <a:chExt cx="4506981" cy="615553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4614216" y="3847722"/>
              <a:ext cx="384555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How can we turn this into a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useful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application?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952786" y="3847722"/>
              <a:ext cx="549711" cy="5497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2"/>
            <p:cNvGrpSpPr/>
            <p:nvPr/>
          </p:nvGrpSpPr>
          <p:grpSpPr>
            <a:xfrm>
              <a:off x="4084239" y="3947762"/>
              <a:ext cx="337605" cy="349630"/>
              <a:chOff x="5686425" y="1493838"/>
              <a:chExt cx="579438" cy="600076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5686425" y="1558926"/>
                <a:ext cx="469900" cy="53498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4" extrusionOk="0">
                    <a:moveTo>
                      <a:pt x="144" y="108"/>
                    </a:moveTo>
                    <a:cubicBezTo>
                      <a:pt x="144" y="156"/>
                      <a:pt x="144" y="156"/>
                      <a:pt x="144" y="156"/>
                    </a:cubicBezTo>
                    <a:cubicBezTo>
                      <a:pt x="144" y="160"/>
                      <a:pt x="140" y="164"/>
                      <a:pt x="136" y="16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4" y="164"/>
                      <a:pt x="0" y="160"/>
                      <a:pt x="0" y="15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076950" y="1558926"/>
                <a:ext cx="79375" cy="144463"/>
              </a:xfrm>
              <a:custGeom>
                <a:avLst/>
                <a:gdLst/>
                <a:ahLst/>
                <a:cxnLst/>
                <a:rect l="l" t="t" r="r" b="b"/>
                <a:pathLst>
                  <a:path w="24" h="44" extrusionOk="0">
                    <a:moveTo>
                      <a:pt x="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4"/>
                      <a:pt x="24" y="8"/>
                    </a:cubicBezTo>
                    <a:cubicBezTo>
                      <a:pt x="24" y="44"/>
                      <a:pt x="24" y="44"/>
                      <a:pt x="24" y="44"/>
                    </a:cubicBez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738812" y="1611313"/>
                <a:ext cx="365125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2" extrusionOk="0">
                    <a:moveTo>
                      <a:pt x="230" y="222"/>
                    </a:moveTo>
                    <a:lnTo>
                      <a:pt x="230" y="272"/>
                    </a:lnTo>
                    <a:lnTo>
                      <a:pt x="0" y="272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6076950" y="1611313"/>
                <a:ext cx="26988" cy="144463"/>
              </a:xfrm>
              <a:custGeom>
                <a:avLst/>
                <a:gdLst/>
                <a:ahLst/>
                <a:cxnLst/>
                <a:rect l="l" t="t" r="r" b="b"/>
                <a:pathLst>
                  <a:path w="17" h="91" extrusionOk="0">
                    <a:moveTo>
                      <a:pt x="0" y="0"/>
                    </a:moveTo>
                    <a:lnTo>
                      <a:pt x="17" y="0"/>
                    </a:lnTo>
                    <a:lnTo>
                      <a:pt x="17" y="91"/>
                    </a:ln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789613" y="1493838"/>
                <a:ext cx="261938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40" extrusionOk="0">
                    <a:moveTo>
                      <a:pt x="68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7"/>
                      <a:pt x="49" y="0"/>
                      <a:pt x="40" y="0"/>
                    </a:cubicBezTo>
                    <a:cubicBezTo>
                      <a:pt x="31" y="0"/>
                      <a:pt x="24" y="7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5" y="16"/>
                      <a:pt x="0" y="21"/>
                      <a:pt x="0" y="2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1"/>
                      <a:pt x="75" y="16"/>
                      <a:pt x="68" y="16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" name="Google Shape;109;p2"/>
              <p:cNvCxnSpPr/>
              <p:nvPr/>
            </p:nvCxnSpPr>
            <p:spPr>
              <a:xfrm>
                <a:off x="5921375" y="1533526"/>
                <a:ext cx="0" cy="25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0" name="Google Shape;110;p2"/>
              <p:cNvSpPr/>
              <p:nvPr/>
            </p:nvSpPr>
            <p:spPr>
              <a:xfrm>
                <a:off x="5983288" y="1697038"/>
                <a:ext cx="282575" cy="2841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82" y="5"/>
                    </a:moveTo>
                    <a:cubicBezTo>
                      <a:pt x="87" y="9"/>
                      <a:pt x="87" y="13"/>
                      <a:pt x="87" y="15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15" y="87"/>
                      <a:pt x="1" y="86"/>
                      <a:pt x="1" y="86"/>
                    </a:cubicBezTo>
                    <a:cubicBezTo>
                      <a:pt x="1" y="86"/>
                      <a:pt x="0" y="72"/>
                      <a:pt x="10" y="6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8" y="1"/>
                      <a:pt x="82" y="5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" name="Google Shape;111;p2"/>
              <p:cNvCxnSpPr/>
              <p:nvPr/>
            </p:nvCxnSpPr>
            <p:spPr>
              <a:xfrm>
                <a:off x="6188075" y="1722438"/>
                <a:ext cx="49213" cy="5238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6011863" y="1898651"/>
                <a:ext cx="52388" cy="5238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>
                <a:off x="5921375" y="1690688"/>
                <a:ext cx="11747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2"/>
              <p:cNvSpPr/>
              <p:nvPr/>
            </p:nvSpPr>
            <p:spPr>
              <a:xfrm>
                <a:off x="5803900" y="1676401"/>
                <a:ext cx="777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" extrusionOk="0">
                    <a:moveTo>
                      <a:pt x="49" y="0"/>
                    </a:moveTo>
                    <a:lnTo>
                      <a:pt x="16" y="41"/>
                    </a:lnTo>
                    <a:lnTo>
                      <a:pt x="0" y="17"/>
                    </a:ln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" name="Google Shape;115;p2"/>
              <p:cNvCxnSpPr/>
              <p:nvPr/>
            </p:nvCxnSpPr>
            <p:spPr>
              <a:xfrm>
                <a:off x="5921375" y="1808163"/>
                <a:ext cx="11747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>
                <a:off x="5921375" y="1741488"/>
                <a:ext cx="90488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>
                <a:off x="5921375" y="1858963"/>
                <a:ext cx="77788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8" name="Google Shape;118;p2"/>
              <p:cNvSpPr/>
              <p:nvPr/>
            </p:nvSpPr>
            <p:spPr>
              <a:xfrm>
                <a:off x="5803900" y="1793876"/>
                <a:ext cx="777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" extrusionOk="0">
                    <a:moveTo>
                      <a:pt x="49" y="0"/>
                    </a:moveTo>
                    <a:lnTo>
                      <a:pt x="16" y="41"/>
                    </a:lnTo>
                    <a:lnTo>
                      <a:pt x="0" y="17"/>
                    </a:ln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803900" y="1911351"/>
                <a:ext cx="777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" extrusionOk="0">
                    <a:moveTo>
                      <a:pt x="49" y="0"/>
                    </a:moveTo>
                    <a:lnTo>
                      <a:pt x="16" y="41"/>
                    </a:lnTo>
                    <a:lnTo>
                      <a:pt x="0" y="17"/>
                    </a:lnTo>
                  </a:path>
                </a:pathLst>
              </a:cu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" name="Google Shape;120;p2"/>
          <p:cNvGrpSpPr/>
          <p:nvPr/>
        </p:nvGrpSpPr>
        <p:grpSpPr>
          <a:xfrm>
            <a:off x="3953947" y="2495137"/>
            <a:ext cx="4505820" cy="923330"/>
            <a:chOff x="3953154" y="2357965"/>
            <a:chExt cx="4505820" cy="92333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4613423" y="2357965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Reads in Shakespeare and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generates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its own text with the author’s trademark way of writing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2"/>
            <p:cNvGrpSpPr/>
            <p:nvPr/>
          </p:nvGrpSpPr>
          <p:grpSpPr>
            <a:xfrm>
              <a:off x="3953154" y="2357965"/>
              <a:ext cx="549711" cy="549711"/>
              <a:chOff x="2325533" y="4023496"/>
              <a:chExt cx="549711" cy="549711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2325533" y="4023496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" name="Google Shape;124;p2"/>
              <p:cNvGrpSpPr/>
              <p:nvPr/>
            </p:nvGrpSpPr>
            <p:grpSpPr>
              <a:xfrm>
                <a:off x="2442581" y="4181711"/>
                <a:ext cx="315614" cy="233280"/>
                <a:chOff x="506757" y="2830043"/>
                <a:chExt cx="401638" cy="296863"/>
              </a:xfrm>
            </p:grpSpPr>
            <p:cxnSp>
              <p:nvCxnSpPr>
                <p:cNvPr id="125" name="Google Shape;125;p2"/>
                <p:cNvCxnSpPr/>
                <p:nvPr/>
              </p:nvCxnSpPr>
              <p:spPr>
                <a:xfrm>
                  <a:off x="856007" y="2830043"/>
                  <a:ext cx="52388" cy="5238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126;p2"/>
                <p:cNvCxnSpPr/>
                <p:nvPr/>
              </p:nvCxnSpPr>
              <p:spPr>
                <a:xfrm rot="10800000" flipH="1">
                  <a:off x="856007" y="2882430"/>
                  <a:ext cx="52388" cy="5238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856007" y="3022130"/>
                  <a:ext cx="52388" cy="5238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 rot="10800000" flipH="1">
                  <a:off x="856007" y="3074518"/>
                  <a:ext cx="52388" cy="5238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9" name="Google Shape;129;p2"/>
                <p:cNvSpPr/>
                <p:nvPr/>
              </p:nvSpPr>
              <p:spPr>
                <a:xfrm>
                  <a:off x="506757" y="2882430"/>
                  <a:ext cx="401638" cy="1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44" extrusionOk="0">
                      <a:moveTo>
                        <a:pt x="92" y="44"/>
                      </a:moveTo>
                      <a:cubicBezTo>
                        <a:pt x="75" y="44"/>
                        <a:pt x="75" y="44"/>
                        <a:pt x="75" y="44"/>
                      </a:cubicBezTo>
                      <a:cubicBezTo>
                        <a:pt x="70" y="44"/>
                        <a:pt x="66" y="42"/>
                        <a:pt x="63" y="39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6" y="2"/>
                        <a:pt x="22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506757" y="3004668"/>
                  <a:ext cx="174625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6" extrusionOk="0">
                      <a:moveTo>
                        <a:pt x="0" y="16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22" y="16"/>
                        <a:pt x="26" y="14"/>
                        <a:pt x="29" y="11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733770" y="2882430"/>
                  <a:ext cx="174625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6" extrusionOk="0">
                      <a:moveTo>
                        <a:pt x="0" y="16"/>
                      </a:move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4" y="2"/>
                        <a:pt x="18" y="0"/>
                        <a:pt x="23" y="0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4" name="Graphic 3" descr="Thumbs up sign">
            <a:extLst>
              <a:ext uri="{FF2B5EF4-FFF2-40B4-BE49-F238E27FC236}">
                <a16:creationId xmlns:a16="http://schemas.microsoft.com/office/drawing/2014/main" id="{02F04A83-9C94-5F2A-F878-2DCF8ACB6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688" y="3419619"/>
            <a:ext cx="1440744" cy="14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535841" y="1266990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5F626E-CCF0-F733-A7B0-1C9CABC2A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106" y="3378349"/>
            <a:ext cx="1541177" cy="15411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ADD7F0-5F01-BE6F-7D81-74A4A6822792}"/>
              </a:ext>
            </a:extLst>
          </p:cNvPr>
          <p:cNvGrpSpPr/>
          <p:nvPr/>
        </p:nvGrpSpPr>
        <p:grpSpPr>
          <a:xfrm>
            <a:off x="3953366" y="1234884"/>
            <a:ext cx="4505820" cy="923330"/>
            <a:chOff x="3953947" y="1234884"/>
            <a:chExt cx="4505820" cy="923330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4614216" y="1234884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2"/>
                  </a:solidFill>
                </a:rPr>
                <a:t>C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reate a neural language model that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trains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Python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data and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generates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Python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scripts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53947" y="1234884"/>
              <a:ext cx="549711" cy="5497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" name="Graphic 6" descr="Hammer">
              <a:extLst>
                <a:ext uri="{FF2B5EF4-FFF2-40B4-BE49-F238E27FC236}">
                  <a16:creationId xmlns:a16="http://schemas.microsoft.com/office/drawing/2014/main" id="{EB49CA96-01F4-A7DA-391C-EC85849C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8269" y="1314144"/>
              <a:ext cx="395029" cy="39502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0A47DD-C16C-478A-32DA-45BAE70F1AEB}"/>
              </a:ext>
            </a:extLst>
          </p:cNvPr>
          <p:cNvGrpSpPr/>
          <p:nvPr/>
        </p:nvGrpSpPr>
        <p:grpSpPr>
          <a:xfrm>
            <a:off x="3953366" y="2495137"/>
            <a:ext cx="4505820" cy="923330"/>
            <a:chOff x="3953947" y="2495137"/>
            <a:chExt cx="4505820" cy="92333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4614216" y="2495137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Prompt the model with a task and have it generate the code that </a:t>
              </a:r>
              <a:r>
                <a:rPr lang="en-US" sz="2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solves the task</a:t>
              </a:r>
              <a:endParaRPr lang="en-US" sz="1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953947" y="2495137"/>
              <a:ext cx="549711" cy="5497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Graphic 9" descr="Artist">
              <a:extLst>
                <a:ext uri="{FF2B5EF4-FFF2-40B4-BE49-F238E27FC236}">
                  <a16:creationId xmlns:a16="http://schemas.microsoft.com/office/drawing/2014/main" id="{A7992B42-9998-1EFB-0F3B-447390EF0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86651" y="2512047"/>
              <a:ext cx="506024" cy="50602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AE3A6-175A-8D31-1700-3DD398559850}"/>
              </a:ext>
            </a:extLst>
          </p:cNvPr>
          <p:cNvGrpSpPr/>
          <p:nvPr/>
        </p:nvGrpSpPr>
        <p:grpSpPr>
          <a:xfrm>
            <a:off x="3952786" y="3820426"/>
            <a:ext cx="4506981" cy="615553"/>
            <a:chOff x="3952786" y="3820426"/>
            <a:chExt cx="4506981" cy="615553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4614216" y="3820426"/>
              <a:ext cx="384555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2"/>
                  </a:solidFill>
                </a:rPr>
                <a:t>Get </a:t>
              </a:r>
              <a:r>
                <a:rPr lang="en-US" sz="2000" b="1" dirty="0">
                  <a:solidFill>
                    <a:schemeClr val="tx1"/>
                  </a:solidFill>
                </a:rPr>
                <a:t>working results </a:t>
              </a:r>
              <a:r>
                <a:rPr lang="en-US" sz="2000" dirty="0">
                  <a:solidFill>
                    <a:schemeClr val="dk2"/>
                  </a:solidFill>
                </a:rPr>
                <a:t>for our code generation solution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952786" y="3847722"/>
              <a:ext cx="549711" cy="5497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Graphic 13" descr="Bullseye">
              <a:extLst>
                <a:ext uri="{FF2B5EF4-FFF2-40B4-BE49-F238E27FC236}">
                  <a16:creationId xmlns:a16="http://schemas.microsoft.com/office/drawing/2014/main" id="{95364FBE-6014-6A05-37BD-4EC2E8CE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97395" y="3878190"/>
              <a:ext cx="490495" cy="490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24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A176D34-717E-4755-8F96-D079B8EBB078}"/>
              </a:ext>
            </a:extLst>
          </p:cNvPr>
          <p:cNvSpPr>
            <a:spLocks noChangeAspect="1"/>
          </p:cNvSpPr>
          <p:nvPr/>
        </p:nvSpPr>
        <p:spPr>
          <a:xfrm>
            <a:off x="4642038" y="2490592"/>
            <a:ext cx="780839" cy="7808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DE4D8BB-0E59-4409-8D57-23712C81A771}"/>
              </a:ext>
            </a:extLst>
          </p:cNvPr>
          <p:cNvSpPr>
            <a:spLocks noChangeAspect="1"/>
          </p:cNvSpPr>
          <p:nvPr/>
        </p:nvSpPr>
        <p:spPr>
          <a:xfrm>
            <a:off x="4642038" y="1458512"/>
            <a:ext cx="780839" cy="7808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E00D8B-2A48-4FB7-99B1-F83EC9C232FF}"/>
              </a:ext>
            </a:extLst>
          </p:cNvPr>
          <p:cNvSpPr>
            <a:spLocks noChangeAspect="1"/>
          </p:cNvSpPr>
          <p:nvPr/>
        </p:nvSpPr>
        <p:spPr>
          <a:xfrm>
            <a:off x="452387" y="1458512"/>
            <a:ext cx="780839" cy="780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BB3E77-CFCB-4B51-801A-2C0988CDC9EC}"/>
              </a:ext>
            </a:extLst>
          </p:cNvPr>
          <p:cNvSpPr>
            <a:spLocks noChangeAspect="1"/>
          </p:cNvSpPr>
          <p:nvPr/>
        </p:nvSpPr>
        <p:spPr>
          <a:xfrm>
            <a:off x="452387" y="2490592"/>
            <a:ext cx="780839" cy="780839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Raleway" pitchFamily="2" charset="-52"/>
              </a:rPr>
              <a:t>Use cases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D2E95-FF3D-4022-AE7B-C46A17B94BDB}"/>
              </a:ext>
            </a:extLst>
          </p:cNvPr>
          <p:cNvSpPr>
            <a:spLocks noChangeAspect="1"/>
          </p:cNvSpPr>
          <p:nvPr/>
        </p:nvSpPr>
        <p:spPr>
          <a:xfrm>
            <a:off x="452387" y="3522672"/>
            <a:ext cx="780839" cy="780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3FAD4A1-D0FD-4B32-9655-E3D11B7D4694}"/>
              </a:ext>
            </a:extLst>
          </p:cNvPr>
          <p:cNvSpPr>
            <a:spLocks noChangeAspect="1"/>
          </p:cNvSpPr>
          <p:nvPr/>
        </p:nvSpPr>
        <p:spPr>
          <a:xfrm>
            <a:off x="4642038" y="3522672"/>
            <a:ext cx="780839" cy="780839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-5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9B07C0-FE13-42B3-95D0-FBE4BAE87C58}"/>
              </a:ext>
            </a:extLst>
          </p:cNvPr>
          <p:cNvSpPr txBox="1">
            <a:spLocks/>
          </p:cNvSpPr>
          <p:nvPr/>
        </p:nvSpPr>
        <p:spPr>
          <a:xfrm>
            <a:off x="1402178" y="1695043"/>
            <a:ext cx="303647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itchFamily="2" charset="-52"/>
                <a:ea typeface="+mn-ea"/>
              </a:rPr>
              <a:t>Code translation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B7D035-95A1-408F-92C3-23D0F37DDEB7}"/>
              </a:ext>
            </a:extLst>
          </p:cNvPr>
          <p:cNvSpPr txBox="1">
            <a:spLocks/>
          </p:cNvSpPr>
          <p:nvPr/>
        </p:nvSpPr>
        <p:spPr>
          <a:xfrm>
            <a:off x="1402178" y="2573235"/>
            <a:ext cx="3036472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itchFamily="2" charset="-52"/>
                <a:ea typeface="+mn-ea"/>
              </a:rPr>
              <a:t>Learning tool for beginners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6C6AFC-C672-420B-8D0C-9C8BAE30211B}"/>
              </a:ext>
            </a:extLst>
          </p:cNvPr>
          <p:cNvSpPr txBox="1">
            <a:spLocks/>
          </p:cNvSpPr>
          <p:nvPr/>
        </p:nvSpPr>
        <p:spPr>
          <a:xfrm>
            <a:off x="1402178" y="3759203"/>
            <a:ext cx="303647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itchFamily="2" charset="-52"/>
                <a:ea typeface="+mn-ea"/>
              </a:rPr>
              <a:t>Improving quality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AD43AB-F7C6-4AAE-921B-C7BBF3BA1368}"/>
              </a:ext>
            </a:extLst>
          </p:cNvPr>
          <p:cNvSpPr txBox="1">
            <a:spLocks/>
          </p:cNvSpPr>
          <p:nvPr/>
        </p:nvSpPr>
        <p:spPr>
          <a:xfrm>
            <a:off x="5626265" y="1695043"/>
            <a:ext cx="303647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itchFamily="2" charset="-52"/>
                <a:ea typeface="+mn-ea"/>
              </a:rPr>
              <a:t>Coding in new language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593C27-D86B-4A04-A127-31AD036150FA}"/>
              </a:ext>
            </a:extLst>
          </p:cNvPr>
          <p:cNvSpPr txBox="1">
            <a:spLocks/>
          </p:cNvSpPr>
          <p:nvPr/>
        </p:nvSpPr>
        <p:spPr>
          <a:xfrm>
            <a:off x="5626265" y="2573235"/>
            <a:ext cx="3036472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2000" b="1" kern="1200" dirty="0">
                <a:solidFill>
                  <a:schemeClr val="bg2"/>
                </a:solidFill>
                <a:latin typeface="Raleway" pitchFamily="2" charset="-52"/>
                <a:ea typeface="+mn-ea"/>
              </a:rPr>
              <a:t>Conforming to coding rules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itchFamily="2" charset="-52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FB30D4-8778-4F88-BB07-5D9FDB96A09F}"/>
              </a:ext>
            </a:extLst>
          </p:cNvPr>
          <p:cNvSpPr txBox="1">
            <a:spLocks/>
          </p:cNvSpPr>
          <p:nvPr/>
        </p:nvSpPr>
        <p:spPr>
          <a:xfrm>
            <a:off x="5626265" y="3759203"/>
            <a:ext cx="303647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2000" b="1" kern="1200" dirty="0">
                <a:solidFill>
                  <a:schemeClr val="bg2"/>
                </a:solidFill>
                <a:latin typeface="Raleway" pitchFamily="2" charset="-52"/>
                <a:ea typeface="+mn-ea"/>
              </a:rPr>
              <a:t>Increases speed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itchFamily="2" charset="-52"/>
              <a:ea typeface="+mn-ea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09C3CF4-4A7F-4F8C-887E-33A957925197}"/>
              </a:ext>
            </a:extLst>
          </p:cNvPr>
          <p:cNvGrpSpPr/>
          <p:nvPr/>
        </p:nvGrpSpPr>
        <p:grpSpPr>
          <a:xfrm>
            <a:off x="6581444" y="1146125"/>
            <a:ext cx="2081293" cy="184666"/>
            <a:chOff x="6576335" y="1270411"/>
            <a:chExt cx="2081293" cy="18466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CDF8338-0ABD-44C4-BE7B-F71DF8921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6335" y="1270411"/>
              <a:ext cx="184666" cy="18466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-52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96CDA4-5B8E-40E2-B164-7AB39871CE9D}"/>
                </a:ext>
              </a:extLst>
            </p:cNvPr>
            <p:cNvSpPr txBox="1">
              <a:spLocks/>
            </p:cNvSpPr>
            <p:nvPr/>
          </p:nvSpPr>
          <p:spPr>
            <a:xfrm>
              <a:off x="6790516" y="1270411"/>
              <a:ext cx="1867112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6pPr>
              <a:lvl7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7pPr>
              <a:lvl8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8pPr>
              <a:lvl9pPr marL="91440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None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itchFamily="2" charset="-52"/>
                  <a:ea typeface="+mn-ea"/>
                </a:rPr>
                <a:t>Focus of the presentation</a:t>
              </a:r>
            </a:p>
          </p:txBody>
        </p:sp>
      </p:grpSp>
      <p:pic>
        <p:nvPicPr>
          <p:cNvPr id="5" name="Graphic 4" descr="Subtitles RTL">
            <a:extLst>
              <a:ext uri="{FF2B5EF4-FFF2-40B4-BE49-F238E27FC236}">
                <a16:creationId xmlns:a16="http://schemas.microsoft.com/office/drawing/2014/main" id="{CA2E047A-EA22-8690-00CD-8599303B1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888" y="1562611"/>
            <a:ext cx="676740" cy="676740"/>
          </a:xfrm>
          <a:prstGeom prst="rect">
            <a:avLst/>
          </a:prstGeom>
        </p:spPr>
      </p:pic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FA7DA1F4-9A89-4A51-C099-C44E04841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513" y="2578625"/>
            <a:ext cx="618768" cy="618768"/>
          </a:xfrm>
          <a:prstGeom prst="rect">
            <a:avLst/>
          </a:prstGeom>
        </p:spPr>
      </p:pic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E628555A-1899-DCD3-FBEA-10A3735F8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4087" y="1526927"/>
            <a:ext cx="676740" cy="676740"/>
          </a:xfrm>
          <a:prstGeom prst="rect">
            <a:avLst/>
          </a:prstGeom>
        </p:spPr>
      </p:pic>
      <p:pic>
        <p:nvPicPr>
          <p:cNvPr id="15" name="Graphic 14" descr="Ruler">
            <a:extLst>
              <a:ext uri="{FF2B5EF4-FFF2-40B4-BE49-F238E27FC236}">
                <a16:creationId xmlns:a16="http://schemas.microsoft.com/office/drawing/2014/main" id="{39DC8D7B-102C-8C12-BBBA-9FD260381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2213" y="2609606"/>
            <a:ext cx="579182" cy="579182"/>
          </a:xfrm>
          <a:prstGeom prst="rect">
            <a:avLst/>
          </a:prstGeom>
        </p:spPr>
      </p:pic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ACFBAFB7-B364-9026-171F-8C36625889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3434" y="3522672"/>
            <a:ext cx="676740" cy="67674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FF7A5E38-0681-4D3A-A2AF-5AC285913C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0514" y="3626771"/>
            <a:ext cx="676740" cy="6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69495-0115-6758-F60A-C57BEA80D48B}"/>
              </a:ext>
            </a:extLst>
          </p:cNvPr>
          <p:cNvSpPr/>
          <p:nvPr/>
        </p:nvSpPr>
        <p:spPr>
          <a:xfrm>
            <a:off x="3613807" y="452"/>
            <a:ext cx="936887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50;p2"/>
          <p:cNvSpPr txBox="1"/>
          <p:nvPr/>
        </p:nvSpPr>
        <p:spPr>
          <a:xfrm>
            <a:off x="535841" y="896016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F748EA-24DD-A485-48DD-1849BBC80C0D}"/>
              </a:ext>
            </a:extLst>
          </p:cNvPr>
          <p:cNvGrpSpPr/>
          <p:nvPr/>
        </p:nvGrpSpPr>
        <p:grpSpPr>
          <a:xfrm>
            <a:off x="1099260" y="1955130"/>
            <a:ext cx="6911765" cy="2406650"/>
            <a:chOff x="1099260" y="1955130"/>
            <a:chExt cx="6911765" cy="24066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8ACF94-DE1F-9466-2579-FEC516051336}"/>
                </a:ext>
              </a:extLst>
            </p:cNvPr>
            <p:cNvSpPr txBox="1"/>
            <p:nvPr/>
          </p:nvSpPr>
          <p:spPr>
            <a:xfrm>
              <a:off x="1099260" y="2004459"/>
              <a:ext cx="3418932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Input</a:t>
              </a:r>
            </a:p>
            <a:p>
              <a:endParaRPr lang="en-US" b="1" dirty="0"/>
            </a:p>
            <a:p>
              <a:r>
                <a:rPr lang="en-US" b="1" dirty="0">
                  <a:solidFill>
                    <a:schemeClr val="tx2"/>
                  </a:solidFill>
                  <a:latin typeface="Consolas"/>
                </a:rPr>
                <a:t>“Write a function that computes the maximum value of three integers”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03EAC7-3426-8DA4-BFAA-935DF6DB81D9}"/>
                </a:ext>
              </a:extLst>
            </p:cNvPr>
            <p:cNvSpPr txBox="1"/>
            <p:nvPr/>
          </p:nvSpPr>
          <p:spPr>
            <a:xfrm>
              <a:off x="4653679" y="2004459"/>
              <a:ext cx="3166251" cy="203132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Output</a:t>
              </a:r>
            </a:p>
            <a:p>
              <a:endParaRPr lang="en-US" dirty="0"/>
            </a:p>
            <a:p>
              <a:r>
                <a:rPr lang="en-US" b="1" dirty="0">
                  <a:latin typeface="Consolas"/>
                </a:rPr>
                <a:t>def maximum(num1, num2, num3):</a:t>
              </a:r>
            </a:p>
            <a:p>
              <a:r>
                <a:rPr lang="en-US" b="1" dirty="0">
                  <a:latin typeface="Consolas"/>
                </a:rPr>
                <a:t>    max = num1</a:t>
              </a:r>
            </a:p>
            <a:p>
              <a:r>
                <a:rPr lang="en-US" b="1" dirty="0">
                  <a:latin typeface="Consolas"/>
                </a:rPr>
                <a:t>    if num2 &gt; max:</a:t>
              </a:r>
            </a:p>
            <a:p>
              <a:r>
                <a:rPr lang="en-US" b="1" dirty="0">
                  <a:latin typeface="Consolas"/>
                </a:rPr>
                <a:t>        max = num2</a:t>
              </a:r>
            </a:p>
            <a:p>
              <a:r>
                <a:rPr lang="en-US" b="1" dirty="0">
                  <a:latin typeface="Consolas"/>
                </a:rPr>
                <a:t>    </a:t>
              </a:r>
              <a:r>
                <a:rPr lang="en-US" b="1" dirty="0" err="1">
                  <a:latin typeface="Consolas"/>
                </a:rPr>
                <a:t>elif</a:t>
              </a:r>
              <a:r>
                <a:rPr lang="en-US" b="1" dirty="0">
                  <a:latin typeface="Consolas"/>
                </a:rPr>
                <a:t> num3 &gt; max:</a:t>
              </a:r>
            </a:p>
            <a:p>
              <a:r>
                <a:rPr lang="en-US" b="1" dirty="0">
                  <a:latin typeface="Consolas"/>
                </a:rPr>
                <a:t>        max = num3</a:t>
              </a:r>
            </a:p>
            <a:p>
              <a:r>
                <a:rPr lang="en-US" b="1" dirty="0">
                  <a:latin typeface="Consolas"/>
                </a:rPr>
                <a:t>    return max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E7FC39-54B0-E044-2387-2FC375C17BDC}"/>
                </a:ext>
              </a:extLst>
            </p:cNvPr>
            <p:cNvSpPr/>
            <p:nvPr/>
          </p:nvSpPr>
          <p:spPr>
            <a:xfrm>
              <a:off x="4561972" y="1955131"/>
              <a:ext cx="3449053" cy="42110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DA1F5D-3D61-6CE3-A147-79A029147FED}"/>
                </a:ext>
              </a:extLst>
            </p:cNvPr>
            <p:cNvSpPr/>
            <p:nvPr/>
          </p:nvSpPr>
          <p:spPr>
            <a:xfrm>
              <a:off x="4521867" y="1955131"/>
              <a:ext cx="3489158" cy="42110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4DDBC-B0A2-F70A-9FB9-A2D5CAF94D27}"/>
                </a:ext>
              </a:extLst>
            </p:cNvPr>
            <p:cNvSpPr/>
            <p:nvPr/>
          </p:nvSpPr>
          <p:spPr>
            <a:xfrm>
              <a:off x="4521866" y="1955131"/>
              <a:ext cx="3489158" cy="2406315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41176A-455A-6752-F0D8-27DCF9B0BC57}"/>
                </a:ext>
              </a:extLst>
            </p:cNvPr>
            <p:cNvSpPr/>
            <p:nvPr/>
          </p:nvSpPr>
          <p:spPr>
            <a:xfrm>
              <a:off x="1102894" y="1955131"/>
              <a:ext cx="3459079" cy="42110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812758-84A0-5300-A9F8-937536B1A2A2}"/>
                </a:ext>
              </a:extLst>
            </p:cNvPr>
            <p:cNvSpPr/>
            <p:nvPr/>
          </p:nvSpPr>
          <p:spPr>
            <a:xfrm>
              <a:off x="1102893" y="1955130"/>
              <a:ext cx="3459079" cy="2406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D1B910-84EB-4EA5-E406-2BEE0000EB86}"/>
                </a:ext>
              </a:extLst>
            </p:cNvPr>
            <p:cNvCxnSpPr/>
            <p:nvPr/>
          </p:nvCxnSpPr>
          <p:spPr>
            <a:xfrm>
              <a:off x="4548904" y="1955130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57183C-C91E-4C60-2CCD-A9BE6CC481BC}"/>
                </a:ext>
              </a:extLst>
            </p:cNvPr>
            <p:cNvCxnSpPr/>
            <p:nvPr/>
          </p:nvCxnSpPr>
          <p:spPr>
            <a:xfrm>
              <a:off x="4548904" y="2374755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363B11-F522-AED1-D228-611656C75885}"/>
                </a:ext>
              </a:extLst>
            </p:cNvPr>
            <p:cNvCxnSpPr/>
            <p:nvPr/>
          </p:nvCxnSpPr>
          <p:spPr>
            <a:xfrm>
              <a:off x="4549775" y="4361780"/>
              <a:ext cx="82550" cy="0"/>
            </a:xfrm>
            <a:prstGeom prst="line">
              <a:avLst/>
            </a:prstGeom>
            <a:ln w="2413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1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134A9-5D60-0B45-7A66-BDB49FB760D0}"/>
              </a:ext>
            </a:extLst>
          </p:cNvPr>
          <p:cNvSpPr txBox="1"/>
          <p:nvPr/>
        </p:nvSpPr>
        <p:spPr>
          <a:xfrm>
            <a:off x="452387" y="115767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copilot: 2:20 minute mark</a:t>
            </a:r>
          </a:p>
        </p:txBody>
      </p:sp>
      <p:pic>
        <p:nvPicPr>
          <p:cNvPr id="5" name="Online Media 4" descr="How To Use GitHub Copilot (with Python Examples)">
            <a:hlinkClick r:id="" action="ppaction://media"/>
            <a:extLst>
              <a:ext uri="{FF2B5EF4-FFF2-40B4-BE49-F238E27FC236}">
                <a16:creationId xmlns:a16="http://schemas.microsoft.com/office/drawing/2014/main" id="{44632DB6-C57D-663A-650C-B991F461D2A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1700367" y="1604093"/>
            <a:ext cx="5743266" cy="32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 txBox="1"/>
          <p:nvPr/>
        </p:nvSpPr>
        <p:spPr>
          <a:xfrm>
            <a:off x="452387" y="1277938"/>
            <a:ext cx="1042287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17"/>
          <p:cNvCxnSpPr/>
          <p:nvPr/>
        </p:nvCxnSpPr>
        <p:spPr>
          <a:xfrm>
            <a:off x="452386" y="1492250"/>
            <a:ext cx="8210351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4" name="Google Shape;504;p17"/>
          <p:cNvCxnSpPr/>
          <p:nvPr/>
        </p:nvCxnSpPr>
        <p:spPr>
          <a:xfrm>
            <a:off x="452386" y="2600709"/>
            <a:ext cx="821035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05" name="Google Shape;505;p17"/>
          <p:cNvGrpSpPr/>
          <p:nvPr/>
        </p:nvGrpSpPr>
        <p:grpSpPr>
          <a:xfrm>
            <a:off x="1810972" y="1249387"/>
            <a:ext cx="3576642" cy="3536519"/>
            <a:chOff x="1820059" y="1249387"/>
            <a:chExt cx="2496150" cy="3536519"/>
          </a:xfrm>
        </p:grpSpPr>
        <p:sp>
          <p:nvSpPr>
            <p:cNvPr id="506" name="Google Shape;506;p17"/>
            <p:cNvSpPr txBox="1"/>
            <p:nvPr/>
          </p:nvSpPr>
          <p:spPr>
            <a:xfrm>
              <a:off x="1841051" y="1249387"/>
              <a:ext cx="2468880" cy="21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2"/>
                  </a:solidFill>
                </a:rPr>
                <a:t>Characteristics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 txBox="1"/>
            <p:nvPr/>
          </p:nvSpPr>
          <p:spPr>
            <a:xfrm>
              <a:off x="1847329" y="1643202"/>
              <a:ext cx="2468880" cy="773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rgbClr val="EB5600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Multiple connected layers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Exploding/diminishing gradient problems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Computationally demanding</a:t>
              </a:r>
            </a:p>
            <a:p>
              <a:pPr marL="285750" indent="-209550">
                <a:lnSpc>
                  <a:spcPts val="1680"/>
                </a:lnSpc>
                <a:buClr>
                  <a:schemeClr val="accent3"/>
                </a:buClr>
                <a:buSzPts val="1200"/>
              </a:pPr>
              <a:endParaRPr lang="en-US" sz="1200" dirty="0">
                <a:solidFill>
                  <a:schemeClr val="dk2"/>
                </a:solidFill>
              </a:endParaRPr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1830599" y="2814008"/>
              <a:ext cx="2468880" cy="214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Bidirectional context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Attention layer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Lacks a decoder</a:t>
              </a:r>
              <a:endParaRPr lang="en-US" dirty="0">
                <a:solidFill>
                  <a:schemeClr val="dk2"/>
                </a:solidFill>
              </a:endParaRPr>
            </a:p>
          </p:txBody>
        </p:sp>
        <p:sp>
          <p:nvSpPr>
            <p:cNvPr id="509" name="Google Shape;509;p17"/>
            <p:cNvSpPr txBox="1"/>
            <p:nvPr/>
          </p:nvSpPr>
          <p:spPr>
            <a:xfrm>
              <a:off x="1820059" y="3939960"/>
              <a:ext cx="2482874" cy="845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Attention layer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Encoder and decoder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Capable of handling long sequences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9D885-1E08-F44A-8E9C-945A5F8B2844}"/>
              </a:ext>
            </a:extLst>
          </p:cNvPr>
          <p:cNvGrpSpPr/>
          <p:nvPr/>
        </p:nvGrpSpPr>
        <p:grpSpPr>
          <a:xfrm>
            <a:off x="452386" y="1561678"/>
            <a:ext cx="1259007" cy="947554"/>
            <a:chOff x="452386" y="1561678"/>
            <a:chExt cx="1259007" cy="947554"/>
          </a:xfrm>
        </p:grpSpPr>
        <p:sp>
          <p:nvSpPr>
            <p:cNvPr id="510" name="Google Shape;510;p17"/>
            <p:cNvSpPr/>
            <p:nvPr/>
          </p:nvSpPr>
          <p:spPr>
            <a:xfrm>
              <a:off x="452386" y="1561678"/>
              <a:ext cx="1259007" cy="947554"/>
            </a:xfrm>
            <a:prstGeom prst="rect">
              <a:avLst/>
            </a:prstGeom>
            <a:solidFill>
              <a:srgbClr val="FEDB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7"/>
            <p:cNvSpPr txBox="1"/>
            <p:nvPr/>
          </p:nvSpPr>
          <p:spPr>
            <a:xfrm>
              <a:off x="452388" y="1609302"/>
              <a:ext cx="1252794" cy="235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91440" indent="-91440">
                <a:buClr>
                  <a:schemeClr val="dk1"/>
                </a:buClr>
                <a:buSzPts val="1600"/>
                <a:buFont typeface="Quattrocento Sans"/>
                <a:buChar char="​"/>
              </a:pPr>
              <a:r>
                <a:rPr lang="en-US" sz="1600" b="1" dirty="0">
                  <a:solidFill>
                    <a:schemeClr val="accent3"/>
                  </a:solidFill>
                </a:rPr>
                <a:t>RNN</a:t>
              </a:r>
              <a:endParaRPr lang="en-US" sz="16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AB7E1E-9795-1927-4702-A4DABF1D3CE0}"/>
              </a:ext>
            </a:extLst>
          </p:cNvPr>
          <p:cNvGrpSpPr/>
          <p:nvPr/>
        </p:nvGrpSpPr>
        <p:grpSpPr>
          <a:xfrm>
            <a:off x="452386" y="2708782"/>
            <a:ext cx="1259007" cy="947557"/>
            <a:chOff x="452386" y="2635831"/>
            <a:chExt cx="1259007" cy="947557"/>
          </a:xfrm>
        </p:grpSpPr>
        <p:sp>
          <p:nvSpPr>
            <p:cNvPr id="511" name="Google Shape;511;p17"/>
            <p:cNvSpPr/>
            <p:nvPr/>
          </p:nvSpPr>
          <p:spPr>
            <a:xfrm>
              <a:off x="452386" y="2635831"/>
              <a:ext cx="1259007" cy="947557"/>
            </a:xfrm>
            <a:prstGeom prst="rect">
              <a:avLst/>
            </a:prstGeom>
            <a:solidFill>
              <a:srgbClr val="FEDB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7"/>
            <p:cNvSpPr txBox="1"/>
            <p:nvPr/>
          </p:nvSpPr>
          <p:spPr>
            <a:xfrm>
              <a:off x="452386" y="2688109"/>
              <a:ext cx="1252794" cy="235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​"/>
              </a:pPr>
              <a:r>
                <a:rPr lang="en-US" sz="1600" b="1" i="0" u="none" strike="noStrike" cap="none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BERT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17"/>
          <p:cNvSpPr/>
          <p:nvPr/>
        </p:nvSpPr>
        <p:spPr>
          <a:xfrm>
            <a:off x="1705181" y="1561822"/>
            <a:ext cx="120893" cy="821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0E2DDC-165B-55CF-4128-A805530B81E5}"/>
              </a:ext>
            </a:extLst>
          </p:cNvPr>
          <p:cNvGrpSpPr/>
          <p:nvPr/>
        </p:nvGrpSpPr>
        <p:grpSpPr>
          <a:xfrm>
            <a:off x="452386" y="3855888"/>
            <a:ext cx="1259007" cy="938150"/>
            <a:chOff x="452386" y="3709986"/>
            <a:chExt cx="1259007" cy="938150"/>
          </a:xfrm>
        </p:grpSpPr>
        <p:sp>
          <p:nvSpPr>
            <p:cNvPr id="517" name="Google Shape;517;p17"/>
            <p:cNvSpPr/>
            <p:nvPr/>
          </p:nvSpPr>
          <p:spPr>
            <a:xfrm>
              <a:off x="452386" y="3709986"/>
              <a:ext cx="1259007" cy="938150"/>
            </a:xfrm>
            <a:prstGeom prst="rect">
              <a:avLst/>
            </a:prstGeom>
            <a:solidFill>
              <a:srgbClr val="FEDB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7"/>
            <p:cNvSpPr txBox="1"/>
            <p:nvPr/>
          </p:nvSpPr>
          <p:spPr>
            <a:xfrm>
              <a:off x="452386" y="3755344"/>
              <a:ext cx="1252794" cy="235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​"/>
              </a:pPr>
              <a:r>
                <a:rPr lang="en-US" sz="1600" b="1" i="0" u="none" strike="noStrike" cap="none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GPT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2" name="Google Shape;522;p17"/>
          <p:cNvCxnSpPr/>
          <p:nvPr/>
        </p:nvCxnSpPr>
        <p:spPr>
          <a:xfrm>
            <a:off x="451277" y="3755344"/>
            <a:ext cx="821035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23" name="Google Shape;523;p17"/>
          <p:cNvGrpSpPr/>
          <p:nvPr/>
        </p:nvGrpSpPr>
        <p:grpSpPr>
          <a:xfrm>
            <a:off x="5508505" y="1251638"/>
            <a:ext cx="3163149" cy="3534267"/>
            <a:chOff x="4483100" y="1249388"/>
            <a:chExt cx="4179637" cy="3534267"/>
          </a:xfrm>
        </p:grpSpPr>
        <p:sp>
          <p:nvSpPr>
            <p:cNvPr id="524" name="Google Shape;524;p17"/>
            <p:cNvSpPr txBox="1"/>
            <p:nvPr/>
          </p:nvSpPr>
          <p:spPr>
            <a:xfrm>
              <a:off x="4483100" y="1249388"/>
              <a:ext cx="4179637" cy="214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Applications</a:t>
              </a:r>
              <a:endPara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7"/>
            <p:cNvSpPr txBox="1"/>
            <p:nvPr/>
          </p:nvSpPr>
          <p:spPr>
            <a:xfrm>
              <a:off x="4483100" y="1639855"/>
              <a:ext cx="4179637" cy="729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Time-series forecasting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Text generation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Machine Translation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6" name="Google Shape;526;p17"/>
            <p:cNvSpPr txBox="1"/>
            <p:nvPr/>
          </p:nvSpPr>
          <p:spPr>
            <a:xfrm>
              <a:off x="4483100" y="2816769"/>
              <a:ext cx="4179637" cy="214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Question answering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Sentence prediction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Document classification</a:t>
              </a:r>
              <a:endParaRPr lang="en-US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7" name="Google Shape;527;p17"/>
            <p:cNvSpPr txBox="1"/>
            <p:nvPr/>
          </p:nvSpPr>
          <p:spPr>
            <a:xfrm>
              <a:off x="4483100" y="3937710"/>
              <a:ext cx="4166389" cy="845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Sentence prediction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Document summarization</a:t>
              </a:r>
            </a:p>
            <a:p>
              <a:pPr marL="285750" indent="-285750">
                <a:lnSpc>
                  <a:spcPts val="1680"/>
                </a:lnSpc>
                <a:buClr>
                  <a:schemeClr val="accent3"/>
                </a:buClr>
                <a:buSzPts val="1200"/>
                <a:buFont typeface="Noto Sans Symbols"/>
                <a:buChar char="▪"/>
              </a:pPr>
              <a:r>
                <a:rPr lang="en-US" sz="1200" dirty="0">
                  <a:solidFill>
                    <a:schemeClr val="dk2"/>
                  </a:solidFill>
                </a:rPr>
                <a:t>Text generation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4EDA9A6-8CD6-80C4-D212-19F08917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structure pt.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D4E07-E4D6-77ED-8CF7-02E60BC75D88}"/>
              </a:ext>
            </a:extLst>
          </p:cNvPr>
          <p:cNvCxnSpPr>
            <a:cxnSpLocks/>
          </p:cNvCxnSpPr>
          <p:nvPr/>
        </p:nvCxnSpPr>
        <p:spPr>
          <a:xfrm flipH="1">
            <a:off x="1708477" y="2335336"/>
            <a:ext cx="1" cy="179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97F0C59-9E78-4313-98C7-7381DD6DA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97F0C59-9E78-4313-98C7-7381DD6D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8B2E53-7DBD-4E11-BED2-19EDA72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</p:spPr>
        <p:txBody>
          <a:bodyPr vert="horz" lIns="0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structure pt. 2</a:t>
            </a:r>
          </a:p>
        </p:txBody>
      </p:sp>
      <p:pic>
        <p:nvPicPr>
          <p:cNvPr id="1026" name="Picture 2" descr="Vision Transformer Model Architecture">
            <a:extLst>
              <a:ext uri="{FF2B5EF4-FFF2-40B4-BE49-F238E27FC236}">
                <a16:creationId xmlns:a16="http://schemas.microsoft.com/office/drawing/2014/main" id="{D119511D-1196-1615-6132-74D57EDC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6" y="1394408"/>
            <a:ext cx="4127154" cy="30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A97914-6178-A7DF-CA68-9CA306602102}"/>
              </a:ext>
            </a:extLst>
          </p:cNvPr>
          <p:cNvCxnSpPr/>
          <p:nvPr/>
        </p:nvCxnSpPr>
        <p:spPr>
          <a:xfrm>
            <a:off x="4509437" y="1148156"/>
            <a:ext cx="0" cy="349947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0F002A-8F34-8E06-FB15-2A3FE2A04697}"/>
              </a:ext>
            </a:extLst>
          </p:cNvPr>
          <p:cNvSpPr txBox="1"/>
          <p:nvPr/>
        </p:nvSpPr>
        <p:spPr>
          <a:xfrm>
            <a:off x="4970767" y="1394408"/>
            <a:ext cx="3691970" cy="27853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Encoder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Encodes textual input </a:t>
            </a:r>
            <a:r>
              <a:rPr lang="en-US" dirty="0"/>
              <a:t>into </a:t>
            </a:r>
            <a:r>
              <a:rPr lang="en-US"/>
              <a:t>a </a:t>
            </a:r>
            <a:r>
              <a:rPr lang="en-US" dirty="0"/>
              <a:t>numeric </a:t>
            </a:r>
            <a:r>
              <a:rPr lang="en-US"/>
              <a:t>vector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space is then learned by </a:t>
            </a:r>
            <a:r>
              <a:rPr lang="en-US" dirty="0"/>
              <a:t>the model </a:t>
            </a:r>
            <a:r>
              <a:rPr lang="en-US"/>
              <a:t>through the </a:t>
            </a:r>
            <a:r>
              <a:rPr lang="en-US" dirty="0"/>
              <a:t>training </a:t>
            </a:r>
            <a:r>
              <a:rPr lang="en-US"/>
              <a:t>process</a:t>
            </a:r>
            <a:endParaRPr lang="en-US" dirty="0"/>
          </a:p>
          <a:p>
            <a:r>
              <a:rPr lang="en-US" sz="60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Decodes learned representations into textual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Paired with the Encoder, allows us to start and end with text, creating </a:t>
            </a:r>
            <a:r>
              <a:rPr lang="en-US" dirty="0"/>
              <a:t>a </a:t>
            </a:r>
            <a:r>
              <a:rPr lang="en-US"/>
              <a:t>model suitable for text generation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60B824-589E-83C9-6684-26AFAAC62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113" y="1457540"/>
            <a:ext cx="712918" cy="7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3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1263</Words>
  <Application>Microsoft Macintosh PowerPoint</Application>
  <PresentationFormat>On-screen Show (16:9)</PresentationFormat>
  <Paragraphs>272</Paragraphs>
  <Slides>22</Slides>
  <Notes>12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Segoe UI</vt:lpstr>
      <vt:lpstr>Fira Sans Extra Condensed</vt:lpstr>
      <vt:lpstr>Lato</vt:lpstr>
      <vt:lpstr>Courier New</vt:lpstr>
      <vt:lpstr>Consolas</vt:lpstr>
      <vt:lpstr>Arial</vt:lpstr>
      <vt:lpstr>Noto Sans Symbols</vt:lpstr>
      <vt:lpstr>Raleway</vt:lpstr>
      <vt:lpstr>Quattrocento Sans</vt:lpstr>
      <vt:lpstr>Streamline</vt:lpstr>
      <vt:lpstr>think-cell Slide</vt:lpstr>
      <vt:lpstr>Python Script Generation</vt:lpstr>
      <vt:lpstr>PowerPoint Presentation</vt:lpstr>
      <vt:lpstr>PowerPoint Presentation</vt:lpstr>
      <vt:lpstr>PowerPoint Presentation</vt:lpstr>
      <vt:lpstr>Use cases</vt:lpstr>
      <vt:lpstr>PowerPoint Presentation</vt:lpstr>
      <vt:lpstr>Sample</vt:lpstr>
      <vt:lpstr>Model structure pt. 1</vt:lpstr>
      <vt:lpstr>Model structure pt. 2</vt:lpstr>
      <vt:lpstr>Progress pt. 1 </vt:lpstr>
      <vt:lpstr>Progress pt. 2</vt:lpstr>
      <vt:lpstr>Progress pt. 3</vt:lpstr>
      <vt:lpstr>Progress pt. 4</vt:lpstr>
      <vt:lpstr>Progress pt. 5.1</vt:lpstr>
      <vt:lpstr>Progress pt. 5.2</vt:lpstr>
      <vt:lpstr>PowerPoint Presentation</vt:lpstr>
      <vt:lpstr>Progress pt. 6.1</vt:lpstr>
      <vt:lpstr>Progress pt. 6.2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Script Generation</dc:title>
  <cp:lastModifiedBy>eduardo armenta</cp:lastModifiedBy>
  <cp:revision>24</cp:revision>
  <dcterms:modified xsi:type="dcterms:W3CDTF">2022-12-01T19:39:35Z</dcterms:modified>
</cp:coreProperties>
</file>