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7.xml" ContentType="application/vnd.openxmlformats-officedocument.presentationml.notesSlide+xml"/>
  <Override PartName="/ppt/charts/chart8.xml" ContentType="application/vnd.openxmlformats-officedocument.drawingml.chart+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tags/tag107.xml" ContentType="application/vnd.openxmlformats-officedocument.presentationml.tags+xml"/>
  <Override PartName="/ppt/tags/tag108.xml" ContentType="application/vnd.openxmlformats-officedocument.presentationml.tags+xml"/>
  <Override PartName="/ppt/notesSlides/notesSlide8.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9.xml" ContentType="application/vnd.openxmlformats-officedocument.presentationml.notesSlide+xml"/>
  <Override PartName="/ppt/tags/tag11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303" r:id="rId3"/>
    <p:sldId id="289" r:id="rId4"/>
    <p:sldId id="276" r:id="rId5"/>
    <p:sldId id="295" r:id="rId6"/>
    <p:sldId id="296" r:id="rId7"/>
    <p:sldId id="297" r:id="rId8"/>
    <p:sldId id="293" r:id="rId9"/>
    <p:sldId id="294" r:id="rId10"/>
    <p:sldId id="269" r:id="rId11"/>
    <p:sldId id="290" r:id="rId12"/>
    <p:sldId id="291" r:id="rId13"/>
    <p:sldId id="292" r:id="rId14"/>
    <p:sldId id="280" r:id="rId15"/>
    <p:sldId id="302" r:id="rId16"/>
    <p:sldId id="277" r:id="rId17"/>
    <p:sldId id="278"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77"/>
      <p:regular r:id="rId28"/>
      <p:bold r:id="rId29"/>
      <p:italic r:id="rId30"/>
      <p:boldItalic r:id="rId31"/>
    </p:embeddedFont>
    <p:embeddedFont>
      <p:font typeface="Segoe UI" panose="020B0502040204020203" pitchFamily="34" charset="0"/>
      <p:regular r:id="rId32"/>
      <p:bold r:id="rId33"/>
      <p:italic r:id="rId34"/>
      <p:boldItalic r:id="rId35"/>
    </p:embeddedFont>
  </p:embeddedFontLst>
  <p:custDataLst>
    <p:tags r:id="rId3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armenta" initials="ea" lastIdx="1" clrIdx="0">
    <p:extLst>
      <p:ext uri="{19B8F6BF-5375-455C-9EA6-DF929625EA0E}">
        <p15:presenceInfo xmlns:p15="http://schemas.microsoft.com/office/powerpoint/2012/main" userId="771c161cb9f362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A4D9B5-6B91-4F37-B031-F829B177DF8F}">
  <a:tblStyle styleId="{19A4D9B5-6B91-4F37-B031-F829B177DF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84980" autoAdjust="0"/>
  </p:normalViewPr>
  <p:slideViewPr>
    <p:cSldViewPr snapToGrid="0">
      <p:cViewPr varScale="1">
        <p:scale>
          <a:sx n="145" d="100"/>
          <a:sy n="145" d="100"/>
        </p:scale>
        <p:origin x="920" y="17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4.xlsb"/></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Binary_Worksheet15.xlsb"/></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Binary_Worksheet16.xlsb"/></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Binary_Worksheet17.xlsb"/></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Binary_Worksheet18.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Binary_Worksheet19.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178217821782179E-2"/>
          <c:y val="0.17869415807560138"/>
          <c:w val="0.9356435643564357"/>
          <c:h val="0.6426116838487973"/>
        </c:manualLayout>
      </c:layout>
      <c:barChart>
        <c:barDir val="col"/>
        <c:grouping val="stacked"/>
        <c:varyColors val="0"/>
        <c:ser>
          <c:idx val="0"/>
          <c:order val="0"/>
          <c:spPr>
            <a:solidFill>
              <a:srgbClr val="00684E"/>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5413-4FBB-B9D2-56332BD641A3}"/>
              </c:ext>
            </c:extLst>
          </c:dPt>
          <c:val>
            <c:numRef>
              <c:f>Sheet1!$A$1:$B$1</c:f>
              <c:numCache>
                <c:formatCode>General</c:formatCode>
                <c:ptCount val="2"/>
                <c:pt idx="0">
                  <c:v>73</c:v>
                </c:pt>
                <c:pt idx="1">
                  <c:v>6</c:v>
                </c:pt>
              </c:numCache>
            </c:numRef>
          </c:val>
          <c:extLst>
            <c:ext xmlns:c16="http://schemas.microsoft.com/office/drawing/2014/chart" uri="{C3380CC4-5D6E-409C-BE32-E72D297353CC}">
              <c16:uniqueId val="{00000001-5413-4FBB-B9D2-56332BD641A3}"/>
            </c:ext>
          </c:extLst>
        </c:ser>
        <c:dLbls>
          <c:showLegendKey val="0"/>
          <c:showVal val="0"/>
          <c:showCatName val="0"/>
          <c:showSerName val="0"/>
          <c:showPercent val="0"/>
          <c:showBubbleSize val="0"/>
        </c:dLbls>
        <c:gapWidth val="40"/>
        <c:overlap val="100"/>
        <c:axId val="365740432"/>
        <c:axId val="1"/>
      </c:barChart>
      <c:catAx>
        <c:axId val="36574043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73"/>
          <c:min val="0"/>
        </c:scaling>
        <c:delete val="1"/>
        <c:axPos val="l"/>
        <c:numFmt formatCode="General" sourceLinked="1"/>
        <c:majorTickMark val="out"/>
        <c:minorTickMark val="none"/>
        <c:tickLblPos val="nextTo"/>
        <c:crossAx val="365740432"/>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287581699346405"/>
          <c:y val="0.42756183745583037"/>
          <c:w val="0.75424836601307188"/>
          <c:h val="0.38869257950530034"/>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E8FC-464D-A4B5-A00B5A14BF39}"/>
              </c:ext>
            </c:extLst>
          </c:dPt>
          <c:dLbls>
            <c:dLbl>
              <c:idx val="0"/>
              <c:layout>
                <c:manualLayout>
                  <c:x val="0"/>
                  <c:y val="-0.39575971731448761"/>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8FC-464D-A4B5-A00B5A14BF39}"/>
                </c:ext>
              </c:extLst>
            </c:dLbl>
            <c:dLbl>
              <c:idx val="1"/>
              <c:layout>
                <c:manualLayout>
                  <c:x val="0"/>
                  <c:y val="-0.40636042402826855"/>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8FC-464D-A4B5-A00B5A14BF3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3.53</c:v>
                </c:pt>
                <c:pt idx="1">
                  <c:v>3.89</c:v>
                </c:pt>
              </c:numCache>
            </c:numRef>
          </c:val>
          <c:extLst>
            <c:ext xmlns:c16="http://schemas.microsoft.com/office/drawing/2014/chart" uri="{C3380CC4-5D6E-409C-BE32-E72D297353CC}">
              <c16:uniqueId val="{00000002-E8FC-464D-A4B5-A00B5A14BF39}"/>
            </c:ext>
          </c:extLst>
        </c:ser>
        <c:dLbls>
          <c:showLegendKey val="0"/>
          <c:showVal val="0"/>
          <c:showCatName val="0"/>
          <c:showSerName val="0"/>
          <c:showPercent val="0"/>
          <c:showBubbleSize val="0"/>
        </c:dLbls>
        <c:gapWidth val="40"/>
        <c:overlap val="100"/>
        <c:axId val="376691696"/>
        <c:axId val="1"/>
      </c:barChart>
      <c:catAx>
        <c:axId val="376691696"/>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76691696"/>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533333333333333"/>
          <c:y val="0.40875912408759124"/>
          <c:w val="0.76933333333333331"/>
          <c:h val="0.40145985401459855"/>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CC07-4B90-A635-21D6F8FAFDCA}"/>
              </c:ext>
            </c:extLst>
          </c:dPt>
          <c:dLbls>
            <c:dLbl>
              <c:idx val="0"/>
              <c:layout>
                <c:manualLayout>
                  <c:x val="0"/>
                  <c:y val="-0.36496350364963503"/>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CC07-4B90-A635-21D6F8FAFDCA}"/>
                </c:ext>
              </c:extLst>
            </c:dLbl>
            <c:dLbl>
              <c:idx val="1"/>
              <c:layout>
                <c:manualLayout>
                  <c:x val="0"/>
                  <c:y val="-0.4051094890510949"/>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CC07-4B90-A635-21D6F8FAFDC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2.73</c:v>
                </c:pt>
                <c:pt idx="1">
                  <c:v>3.38</c:v>
                </c:pt>
              </c:numCache>
            </c:numRef>
          </c:val>
          <c:extLst>
            <c:ext xmlns:c16="http://schemas.microsoft.com/office/drawing/2014/chart" uri="{C3380CC4-5D6E-409C-BE32-E72D297353CC}">
              <c16:uniqueId val="{00000002-CC07-4B90-A635-21D6F8FAFDCA}"/>
            </c:ext>
          </c:extLst>
        </c:ser>
        <c:dLbls>
          <c:showLegendKey val="0"/>
          <c:showVal val="0"/>
          <c:showCatName val="0"/>
          <c:showSerName val="0"/>
          <c:showPercent val="0"/>
          <c:showBubbleSize val="0"/>
        </c:dLbls>
        <c:gapWidth val="40"/>
        <c:overlap val="100"/>
        <c:axId val="365124240"/>
        <c:axId val="1"/>
      </c:barChart>
      <c:catAx>
        <c:axId val="365124240"/>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65124240"/>
        <c:crosses val="min"/>
        <c:crossBetween val="between"/>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627906976744186"/>
          <c:y val="0.40221402214022139"/>
          <c:w val="0.7667774086378738"/>
          <c:h val="0.4059040590405904"/>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0D7B-4E49-9692-E6D474B2F409}"/>
              </c:ext>
            </c:extLst>
          </c:dPt>
          <c:dLbls>
            <c:dLbl>
              <c:idx val="0"/>
              <c:layout>
                <c:manualLayout>
                  <c:x val="0"/>
                  <c:y val="-0.34686346863468637"/>
                </c:manualLayout>
              </c:layout>
              <c:numFmt formatCode="#,##0.00;&quot;-&quot;#,##0.00;0" sourceLinked="0"/>
              <c:spPr>
                <a:noFill/>
                <a:ln>
                  <a:noFill/>
                </a:ln>
              </c:spPr>
              <c:txPr>
                <a:bodyPr wrap="none"/>
                <a:lstStyle/>
                <a:p>
                  <a:pPr>
                    <a:defRPr sz="1400" kern="1200">
                      <a:solidFill>
                        <a:schemeClr val="bg2"/>
                      </a:solidFill>
                      <a:latin typeface="Raleway"/>
                      <a:ea typeface="Arial"/>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D7B-4E49-9692-E6D474B2F409}"/>
                </c:ext>
              </c:extLst>
            </c:dLbl>
            <c:dLbl>
              <c:idx val="1"/>
              <c:layout>
                <c:manualLayout>
                  <c:x val="0"/>
                  <c:y val="-0.40221402214022139"/>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D7B-4E49-9692-E6D474B2F40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2.38</c:v>
                </c:pt>
                <c:pt idx="1">
                  <c:v>3.2</c:v>
                </c:pt>
              </c:numCache>
            </c:numRef>
          </c:val>
          <c:extLst>
            <c:ext xmlns:c16="http://schemas.microsoft.com/office/drawing/2014/chart" uri="{C3380CC4-5D6E-409C-BE32-E72D297353CC}">
              <c16:uniqueId val="{00000002-0D7B-4E49-9692-E6D474B2F409}"/>
            </c:ext>
          </c:extLst>
        </c:ser>
        <c:dLbls>
          <c:showLegendKey val="0"/>
          <c:showVal val="0"/>
          <c:showCatName val="0"/>
          <c:showSerName val="0"/>
          <c:showPercent val="0"/>
          <c:showBubbleSize val="0"/>
        </c:dLbls>
        <c:gapWidth val="40"/>
        <c:overlap val="100"/>
        <c:axId val="409659408"/>
        <c:axId val="1"/>
      </c:barChart>
      <c:catAx>
        <c:axId val="409659408"/>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409659408"/>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76923076923078"/>
          <c:y val="0.43356643356643354"/>
          <c:w val="0.7384615384615385"/>
          <c:h val="0.38461538461538464"/>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E489-44F7-ADE9-28F023CC2478}"/>
              </c:ext>
            </c:extLst>
          </c:dPt>
          <c:dLbls>
            <c:dLbl>
              <c:idx val="0"/>
              <c:layout>
                <c:manualLayout>
                  <c:x val="0"/>
                  <c:y val="-0.40559440559440557"/>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489-44F7-ADE9-28F023CC2478}"/>
                </c:ext>
              </c:extLst>
            </c:dLbl>
            <c:dLbl>
              <c:idx val="1"/>
              <c:layout>
                <c:manualLayout>
                  <c:x val="0"/>
                  <c:y val="-0.39160839160839161"/>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489-44F7-ADE9-28F023CC247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4.0599999999999996</c:v>
                </c:pt>
                <c:pt idx="1">
                  <c:v>3.63</c:v>
                </c:pt>
              </c:numCache>
            </c:numRef>
          </c:val>
          <c:extLst>
            <c:ext xmlns:c16="http://schemas.microsoft.com/office/drawing/2014/chart" uri="{C3380CC4-5D6E-409C-BE32-E72D297353CC}">
              <c16:uniqueId val="{00000002-E489-44F7-ADE9-28F023CC2478}"/>
            </c:ext>
          </c:extLst>
        </c:ser>
        <c:dLbls>
          <c:showLegendKey val="0"/>
          <c:showVal val="0"/>
          <c:showCatName val="0"/>
          <c:showSerName val="0"/>
          <c:showPercent val="0"/>
          <c:showBubbleSize val="0"/>
        </c:dLbls>
        <c:gapWidth val="40"/>
        <c:overlap val="100"/>
        <c:axId val="365694672"/>
        <c:axId val="1"/>
      </c:barChart>
      <c:catAx>
        <c:axId val="36569467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65694672"/>
        <c:crosses val="min"/>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81081081081082"/>
          <c:y val="0.48895899053627762"/>
          <c:w val="0.77837837837837842"/>
          <c:h val="0.3470031545741325"/>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2FD3-4910-891D-03D055055832}"/>
              </c:ext>
            </c:extLst>
          </c:dPt>
          <c:dLbls>
            <c:dLbl>
              <c:idx val="0"/>
              <c:layout>
                <c:manualLayout>
                  <c:x val="0"/>
                  <c:y val="-0.41640378548895901"/>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FD3-4910-891D-03D055055832}"/>
                </c:ext>
              </c:extLst>
            </c:dLbl>
            <c:dLbl>
              <c:idx val="1"/>
              <c:layout>
                <c:manualLayout>
                  <c:x val="0"/>
                  <c:y val="-0.37539432176656151"/>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FD3-4910-891D-03D05505583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5.77</c:v>
                </c:pt>
                <c:pt idx="1">
                  <c:v>4.3499999999999996</c:v>
                </c:pt>
              </c:numCache>
            </c:numRef>
          </c:val>
          <c:extLst>
            <c:ext xmlns:c16="http://schemas.microsoft.com/office/drawing/2014/chart" uri="{C3380CC4-5D6E-409C-BE32-E72D297353CC}">
              <c16:uniqueId val="{00000002-2FD3-4910-891D-03D055055832}"/>
            </c:ext>
          </c:extLst>
        </c:ser>
        <c:dLbls>
          <c:showLegendKey val="0"/>
          <c:showVal val="0"/>
          <c:showCatName val="0"/>
          <c:showSerName val="0"/>
          <c:showPercent val="0"/>
          <c:showBubbleSize val="0"/>
        </c:dLbls>
        <c:gapWidth val="40"/>
        <c:overlap val="100"/>
        <c:axId val="376698768"/>
        <c:axId val="1"/>
      </c:barChart>
      <c:catAx>
        <c:axId val="376698768"/>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76698768"/>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76923076923078"/>
          <c:y val="0.49689440993788819"/>
          <c:w val="0.7384615384615385"/>
          <c:h val="0.34161490683229812"/>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A59B-423F-9A82-6340EDDE7376}"/>
              </c:ext>
            </c:extLst>
          </c:dPt>
          <c:dLbls>
            <c:dLbl>
              <c:idx val="0"/>
              <c:layout>
                <c:manualLayout>
                  <c:x val="0"/>
                  <c:y val="-0.41925465838509318"/>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59B-423F-9A82-6340EDDE7376}"/>
                </c:ext>
              </c:extLst>
            </c:dLbl>
            <c:dLbl>
              <c:idx val="1"/>
              <c:layout>
                <c:manualLayout>
                  <c:x val="0"/>
                  <c:y val="-0.40683229813664595"/>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59B-423F-9A82-6340EDDE737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6.04</c:v>
                </c:pt>
                <c:pt idx="1">
                  <c:v>5.72</c:v>
                </c:pt>
              </c:numCache>
            </c:numRef>
          </c:val>
          <c:extLst>
            <c:ext xmlns:c16="http://schemas.microsoft.com/office/drawing/2014/chart" uri="{C3380CC4-5D6E-409C-BE32-E72D297353CC}">
              <c16:uniqueId val="{00000002-A59B-423F-9A82-6340EDDE7376}"/>
            </c:ext>
          </c:extLst>
        </c:ser>
        <c:dLbls>
          <c:showLegendKey val="0"/>
          <c:showVal val="0"/>
          <c:showCatName val="0"/>
          <c:showSerName val="0"/>
          <c:showPercent val="0"/>
          <c:showBubbleSize val="0"/>
        </c:dLbls>
        <c:gapWidth val="40"/>
        <c:overlap val="100"/>
        <c:axId val="365125904"/>
        <c:axId val="1"/>
      </c:barChart>
      <c:catAx>
        <c:axId val="365125904"/>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65125904"/>
        <c:crosses val="min"/>
        <c:crossBetween val="between"/>
      </c:valAx>
    </c:plotArea>
    <c:plotVisOnly val="0"/>
    <c:dispBlanksAs val="gap"/>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854304635761589"/>
          <c:y val="0.49845201238390091"/>
          <c:w val="0.76291390728476827"/>
          <c:h val="0.34055727554179566"/>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798C-4572-AD9A-59CD462A104A}"/>
              </c:ext>
            </c:extLst>
          </c:dPt>
          <c:dLbls>
            <c:dLbl>
              <c:idx val="0"/>
              <c:layout>
                <c:manualLayout>
                  <c:x val="0"/>
                  <c:y val="-0.41795665634674922"/>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98C-4572-AD9A-59CD462A104A}"/>
                </c:ext>
              </c:extLst>
            </c:dLbl>
            <c:dLbl>
              <c:idx val="1"/>
              <c:layout>
                <c:manualLayout>
                  <c:x val="0"/>
                  <c:y val="-0.41176470588235292"/>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98C-4572-AD9A-59CD462A10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6.1</c:v>
                </c:pt>
                <c:pt idx="1">
                  <c:v>5.95</c:v>
                </c:pt>
              </c:numCache>
            </c:numRef>
          </c:val>
          <c:extLst>
            <c:ext xmlns:c16="http://schemas.microsoft.com/office/drawing/2014/chart" uri="{C3380CC4-5D6E-409C-BE32-E72D297353CC}">
              <c16:uniqueId val="{00000002-798C-4572-AD9A-59CD462A104A}"/>
            </c:ext>
          </c:extLst>
        </c:ser>
        <c:dLbls>
          <c:showLegendKey val="0"/>
          <c:showVal val="0"/>
          <c:showCatName val="0"/>
          <c:showSerName val="0"/>
          <c:showPercent val="0"/>
          <c:showBubbleSize val="0"/>
        </c:dLbls>
        <c:gapWidth val="40"/>
        <c:overlap val="100"/>
        <c:axId val="376695440"/>
        <c:axId val="1"/>
      </c:barChart>
      <c:catAx>
        <c:axId val="376695440"/>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76695440"/>
        <c:crosses val="min"/>
        <c:crossBetween val="between"/>
      </c:valAx>
    </c:plotArea>
    <c:plotVisOnly val="0"/>
    <c:dispBlanksAs val="gap"/>
    <c:showDLblsOverMax val="1"/>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665931642778392E-2"/>
          <c:y val="0.47572815533980584"/>
          <c:w val="0.94266813671444327"/>
          <c:h val="0.35598705501618122"/>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BE25-40E8-9763-7A1149B93D64}"/>
              </c:ext>
            </c:extLst>
          </c:dPt>
          <c:dLbls>
            <c:dLbl>
              <c:idx val="0"/>
              <c:layout>
                <c:manualLayout>
                  <c:x val="0"/>
                  <c:y val="-0.4110032362459547"/>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E25-40E8-9763-7A1149B93D64}"/>
                </c:ext>
              </c:extLst>
            </c:dLbl>
            <c:dLbl>
              <c:idx val="1"/>
              <c:layout>
                <c:manualLayout>
                  <c:x val="0"/>
                  <c:y val="-0.41423948220064727"/>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E25-40E8-9763-7A1149B93D6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4.04</c:v>
                </c:pt>
                <c:pt idx="1">
                  <c:v>4.17</c:v>
                </c:pt>
              </c:numCache>
            </c:numRef>
          </c:val>
          <c:extLst>
            <c:ext xmlns:c16="http://schemas.microsoft.com/office/drawing/2014/chart" uri="{C3380CC4-5D6E-409C-BE32-E72D297353CC}">
              <c16:uniqueId val="{00000002-BE25-40E8-9763-7A1149B93D64}"/>
            </c:ext>
          </c:extLst>
        </c:ser>
        <c:dLbls>
          <c:showLegendKey val="0"/>
          <c:showVal val="0"/>
          <c:showCatName val="0"/>
          <c:showSerName val="0"/>
          <c:showPercent val="0"/>
          <c:showBubbleSize val="0"/>
        </c:dLbls>
        <c:gapWidth val="40"/>
        <c:overlap val="100"/>
        <c:axId val="236257296"/>
        <c:axId val="1"/>
      </c:barChart>
      <c:catAx>
        <c:axId val="236257296"/>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78"/>
          <c:min val="0"/>
        </c:scaling>
        <c:delete val="1"/>
        <c:axPos val="l"/>
        <c:numFmt formatCode="General" sourceLinked="1"/>
        <c:majorTickMark val="out"/>
        <c:minorTickMark val="none"/>
        <c:tickLblPos val="nextTo"/>
        <c:crossAx val="236257296"/>
        <c:crosses val="min"/>
        <c:crossBetween val="between"/>
      </c:valAx>
    </c:plotArea>
    <c:plotVisOnly val="0"/>
    <c:dispBlanksAs val="gap"/>
    <c:showDLblsOverMax val="1"/>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665931642778392E-2"/>
          <c:y val="0.37931034482758619"/>
          <c:w val="0.94266813671444327"/>
          <c:h val="0.42145593869731801"/>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B723-4FEC-9931-9C5AAAA06495}"/>
              </c:ext>
            </c:extLst>
          </c:dPt>
          <c:dLbls>
            <c:dLbl>
              <c:idx val="0"/>
              <c:layout>
                <c:manualLayout>
                  <c:x val="0"/>
                  <c:y val="-0.37931034482758619"/>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723-4FEC-9931-9C5AAAA06495}"/>
                </c:ext>
              </c:extLst>
            </c:dLbl>
            <c:dLbl>
              <c:idx val="1"/>
              <c:layout>
                <c:manualLayout>
                  <c:x val="0"/>
                  <c:y val="-0.37547892720306514"/>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723-4FEC-9931-9C5AAAA0649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2.08</c:v>
                </c:pt>
                <c:pt idx="1">
                  <c:v>2.04</c:v>
                </c:pt>
              </c:numCache>
            </c:numRef>
          </c:val>
          <c:extLst>
            <c:ext xmlns:c16="http://schemas.microsoft.com/office/drawing/2014/chart" uri="{C3380CC4-5D6E-409C-BE32-E72D297353CC}">
              <c16:uniqueId val="{00000002-B723-4FEC-9931-9C5AAAA06495}"/>
            </c:ext>
          </c:extLst>
        </c:ser>
        <c:dLbls>
          <c:showLegendKey val="0"/>
          <c:showVal val="0"/>
          <c:showCatName val="0"/>
          <c:showSerName val="0"/>
          <c:showPercent val="0"/>
          <c:showBubbleSize val="0"/>
        </c:dLbls>
        <c:gapWidth val="40"/>
        <c:overlap val="100"/>
        <c:axId val="236264368"/>
        <c:axId val="1"/>
      </c:barChart>
      <c:catAx>
        <c:axId val="236264368"/>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78"/>
          <c:min val="0"/>
        </c:scaling>
        <c:delete val="1"/>
        <c:axPos val="l"/>
        <c:numFmt formatCode="General" sourceLinked="1"/>
        <c:majorTickMark val="out"/>
        <c:minorTickMark val="none"/>
        <c:tickLblPos val="nextTo"/>
        <c:crossAx val="236264368"/>
        <c:crosses val="min"/>
        <c:crossBetween val="between"/>
      </c:valAx>
    </c:plotArea>
    <c:plotVisOnly val="0"/>
    <c:dispBlanksAs val="gap"/>
    <c:showDLblsOverMax val="1"/>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665931642778392E-2"/>
          <c:y val="0.49845201238390091"/>
          <c:w val="0.94266813671444327"/>
          <c:h val="0.34055727554179566"/>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367B-45B2-A544-D66E5B0A185E}"/>
              </c:ext>
            </c:extLst>
          </c:dPt>
          <c:dLbls>
            <c:dLbl>
              <c:idx val="0"/>
              <c:layout>
                <c:manualLayout>
                  <c:x val="0"/>
                  <c:y val="-0.39318885448916407"/>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67B-45B2-A544-D66E5B0A185E}"/>
                </c:ext>
              </c:extLst>
            </c:dLbl>
            <c:dLbl>
              <c:idx val="1"/>
              <c:layout>
                <c:manualLayout>
                  <c:x val="0"/>
                  <c:y val="-0.41795665634674922"/>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67B-45B2-A544-D66E5B0A18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4.04</c:v>
                </c:pt>
                <c:pt idx="1">
                  <c:v>4.78</c:v>
                </c:pt>
              </c:numCache>
            </c:numRef>
          </c:val>
          <c:extLst>
            <c:ext xmlns:c16="http://schemas.microsoft.com/office/drawing/2014/chart" uri="{C3380CC4-5D6E-409C-BE32-E72D297353CC}">
              <c16:uniqueId val="{00000002-367B-45B2-A544-D66E5B0A185E}"/>
            </c:ext>
          </c:extLst>
        </c:ser>
        <c:dLbls>
          <c:showLegendKey val="0"/>
          <c:showVal val="0"/>
          <c:showCatName val="0"/>
          <c:showSerName val="0"/>
          <c:showPercent val="0"/>
          <c:showBubbleSize val="0"/>
        </c:dLbls>
        <c:gapWidth val="40"/>
        <c:overlap val="100"/>
        <c:axId val="236250224"/>
        <c:axId val="1"/>
      </c:barChart>
      <c:catAx>
        <c:axId val="236250224"/>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78"/>
          <c:min val="0"/>
        </c:scaling>
        <c:delete val="1"/>
        <c:axPos val="l"/>
        <c:numFmt formatCode="General" sourceLinked="1"/>
        <c:majorTickMark val="out"/>
        <c:minorTickMark val="none"/>
        <c:tickLblPos val="nextTo"/>
        <c:crossAx val="236250224"/>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152031454783754E-2"/>
          <c:y val="4.1401273885350316E-2"/>
          <c:w val="0.86369593709043246"/>
          <c:h val="0.91719745222929938"/>
        </c:manualLayout>
      </c:layout>
      <c:barChart>
        <c:barDir val="bar"/>
        <c:grouping val="stacked"/>
        <c:varyColors val="0"/>
        <c:ser>
          <c:idx val="0"/>
          <c:order val="0"/>
          <c:spPr>
            <a:solidFill>
              <a:srgbClr val="00684E"/>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D58E-4CBF-A7BF-C216CFC4CC7B}"/>
              </c:ext>
            </c:extLst>
          </c:dPt>
          <c:val>
            <c:numRef>
              <c:f>Sheet1!$A$1:$B$1</c:f>
              <c:numCache>
                <c:formatCode>General</c:formatCode>
                <c:ptCount val="2"/>
                <c:pt idx="0">
                  <c:v>5.85</c:v>
                </c:pt>
                <c:pt idx="1">
                  <c:v>4.33</c:v>
                </c:pt>
              </c:numCache>
            </c:numRef>
          </c:val>
          <c:extLst>
            <c:ext xmlns:c16="http://schemas.microsoft.com/office/drawing/2014/chart" uri="{C3380CC4-5D6E-409C-BE32-E72D297353CC}">
              <c16:uniqueId val="{00000001-D58E-4CBF-A7BF-C216CFC4CC7B}"/>
            </c:ext>
          </c:extLst>
        </c:ser>
        <c:dLbls>
          <c:showLegendKey val="0"/>
          <c:showVal val="0"/>
          <c:showCatName val="0"/>
          <c:showSerName val="0"/>
          <c:showPercent val="0"/>
          <c:showBubbleSize val="0"/>
        </c:dLbls>
        <c:gapWidth val="40"/>
        <c:overlap val="100"/>
        <c:axId val="365696336"/>
        <c:axId val="1"/>
      </c:barChart>
      <c:catAx>
        <c:axId val="365696336"/>
        <c:scaling>
          <c:orientation val="maxMin"/>
        </c:scaling>
        <c:delete val="0"/>
        <c:axPos val="l"/>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5.85"/>
          <c:min val="0"/>
        </c:scaling>
        <c:delete val="1"/>
        <c:axPos val="t"/>
        <c:numFmt formatCode="General" sourceLinked="1"/>
        <c:majorTickMark val="out"/>
        <c:minorTickMark val="none"/>
        <c:tickLblPos val="nextTo"/>
        <c:crossAx val="365696336"/>
        <c:crosses val="min"/>
        <c:crossBetween val="between"/>
      </c:valAx>
    </c:plotArea>
    <c:plotVisOnly val="0"/>
    <c:dispBlanksAs val="gap"/>
    <c:showDLblsOverMax val="1"/>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665931642778392E-2"/>
          <c:y val="0.49845201238390091"/>
          <c:w val="0.94266813671444327"/>
          <c:h val="0.34055727554179566"/>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2D3A-4F63-AEA4-2B2BB90490C6}"/>
              </c:ext>
            </c:extLst>
          </c:dPt>
          <c:dLbls>
            <c:dLbl>
              <c:idx val="0"/>
              <c:layout>
                <c:manualLayout>
                  <c:x val="0"/>
                  <c:y val="-0.39938080495356038"/>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D3A-4F63-AEA4-2B2BB90490C6}"/>
                </c:ext>
              </c:extLst>
            </c:dLbl>
            <c:dLbl>
              <c:idx val="1"/>
              <c:layout>
                <c:manualLayout>
                  <c:x val="0"/>
                  <c:y val="-0.41795665634674922"/>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D3A-4F63-AEA4-2B2BB90490C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4.17</c:v>
                </c:pt>
                <c:pt idx="1">
                  <c:v>4.7</c:v>
                </c:pt>
              </c:numCache>
            </c:numRef>
          </c:val>
          <c:extLst>
            <c:ext xmlns:c16="http://schemas.microsoft.com/office/drawing/2014/chart" uri="{C3380CC4-5D6E-409C-BE32-E72D297353CC}">
              <c16:uniqueId val="{00000002-2D3A-4F63-AEA4-2B2BB90490C6}"/>
            </c:ext>
          </c:extLst>
        </c:ser>
        <c:dLbls>
          <c:showLegendKey val="0"/>
          <c:showVal val="0"/>
          <c:showCatName val="0"/>
          <c:showSerName val="0"/>
          <c:showPercent val="0"/>
          <c:showBubbleSize val="0"/>
        </c:dLbls>
        <c:gapWidth val="40"/>
        <c:overlap val="100"/>
        <c:axId val="464818864"/>
        <c:axId val="1"/>
      </c:barChart>
      <c:catAx>
        <c:axId val="464818864"/>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7"/>
          <c:min val="0"/>
        </c:scaling>
        <c:delete val="1"/>
        <c:axPos val="l"/>
        <c:numFmt formatCode="General" sourceLinked="1"/>
        <c:majorTickMark val="out"/>
        <c:minorTickMark val="none"/>
        <c:tickLblPos val="nextTo"/>
        <c:crossAx val="464818864"/>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53658536585366"/>
          <c:y val="2.8276237085372486E-2"/>
          <c:w val="0.68292682926829273"/>
          <c:h val="0.94344752582925506"/>
        </c:manualLayout>
      </c:layout>
      <c:barChart>
        <c:barDir val="bar"/>
        <c:grouping val="stacked"/>
        <c:varyColors val="0"/>
        <c:ser>
          <c:idx val="0"/>
          <c:order val="0"/>
          <c:spPr>
            <a:solidFill>
              <a:srgbClr val="00684E"/>
            </a:solidFill>
            <a:ln>
              <a:noFill/>
            </a:ln>
          </c:spPr>
          <c:invertIfNegative val="0"/>
          <c:dPt>
            <c:idx val="0"/>
            <c:invertIfNegative val="0"/>
            <c:bubble3D val="0"/>
            <c:spPr>
              <a:solidFill>
                <a:schemeClr val="accent3"/>
              </a:solidFill>
              <a:ln>
                <a:noFill/>
              </a:ln>
            </c:spPr>
            <c:extLst>
              <c:ext xmlns:c16="http://schemas.microsoft.com/office/drawing/2014/chart" uri="{C3380CC4-5D6E-409C-BE32-E72D297353CC}">
                <c16:uniqueId val="{00000001-EE45-B14A-99FF-9910229D36F4}"/>
              </c:ext>
            </c:extLst>
          </c:dPt>
          <c:dPt>
            <c:idx val="2"/>
            <c:invertIfNegative val="0"/>
            <c:bubble3D val="0"/>
            <c:spPr>
              <a:solidFill>
                <a:schemeClr val="accent5"/>
              </a:solidFill>
              <a:ln>
                <a:noFill/>
              </a:ln>
            </c:spPr>
            <c:extLst>
              <c:ext xmlns:c16="http://schemas.microsoft.com/office/drawing/2014/chart" uri="{C3380CC4-5D6E-409C-BE32-E72D297353CC}">
                <c16:uniqueId val="{00000003-EE45-B14A-99FF-9910229D36F4}"/>
              </c:ext>
            </c:extLst>
          </c:dPt>
          <c:val>
            <c:numRef>
              <c:f>Sheet1!$A$1:$C$1</c:f>
              <c:numCache>
                <c:formatCode>General</c:formatCode>
                <c:ptCount val="3"/>
                <c:pt idx="0">
                  <c:v>47</c:v>
                </c:pt>
                <c:pt idx="1">
                  <c:v>43</c:v>
                </c:pt>
                <c:pt idx="2">
                  <c:v>10</c:v>
                </c:pt>
              </c:numCache>
            </c:numRef>
          </c:val>
          <c:extLst>
            <c:ext xmlns:c16="http://schemas.microsoft.com/office/drawing/2014/chart" uri="{C3380CC4-5D6E-409C-BE32-E72D297353CC}">
              <c16:uniqueId val="{00000004-EE45-B14A-99FF-9910229D36F4}"/>
            </c:ext>
          </c:extLst>
        </c:ser>
        <c:dLbls>
          <c:showLegendKey val="0"/>
          <c:showVal val="0"/>
          <c:showCatName val="0"/>
          <c:showSerName val="0"/>
          <c:showPercent val="0"/>
          <c:showBubbleSize val="0"/>
        </c:dLbls>
        <c:gapWidth val="40"/>
        <c:overlap val="100"/>
        <c:axId val="236249392"/>
        <c:axId val="1"/>
      </c:barChart>
      <c:catAx>
        <c:axId val="236249392"/>
        <c:scaling>
          <c:orientation val="maxMin"/>
        </c:scaling>
        <c:delete val="0"/>
        <c:axPos val="l"/>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7"/>
          <c:min val="0"/>
        </c:scaling>
        <c:delete val="1"/>
        <c:axPos val="t"/>
        <c:numFmt formatCode="General" sourceLinked="1"/>
        <c:majorTickMark val="out"/>
        <c:minorTickMark val="none"/>
        <c:tickLblPos val="nextTo"/>
        <c:crossAx val="236249392"/>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225225225225225"/>
          <c:y val="0.42036553524804177"/>
          <c:w val="0.6954954954954955"/>
          <c:h val="0.44386422976501305"/>
        </c:manualLayout>
      </c:layout>
      <c:barChart>
        <c:barDir val="col"/>
        <c:grouping val="stacked"/>
        <c:varyColors val="0"/>
        <c:ser>
          <c:idx val="0"/>
          <c:order val="0"/>
          <c:spPr>
            <a:solidFill>
              <a:srgbClr val="00684E"/>
            </a:solidFill>
            <a:ln>
              <a:noFill/>
            </a:ln>
          </c:spPr>
          <c:invertIfNegative val="0"/>
          <c:dPt>
            <c:idx val="0"/>
            <c:invertIfNegative val="0"/>
            <c:bubble3D val="0"/>
            <c:spPr>
              <a:solidFill>
                <a:schemeClr val="accent3"/>
              </a:solidFill>
              <a:ln>
                <a:noFill/>
              </a:ln>
            </c:spPr>
            <c:extLst>
              <c:ext xmlns:c16="http://schemas.microsoft.com/office/drawing/2014/chart" uri="{C3380CC4-5D6E-409C-BE32-E72D297353CC}">
                <c16:uniqueId val="{00000001-EB31-AE4A-B0EB-423A733F2BEB}"/>
              </c:ext>
            </c:extLst>
          </c:dPt>
          <c:dPt>
            <c:idx val="2"/>
            <c:invertIfNegative val="0"/>
            <c:bubble3D val="0"/>
            <c:spPr>
              <a:solidFill>
                <a:schemeClr val="accent5"/>
              </a:solidFill>
              <a:ln>
                <a:noFill/>
              </a:ln>
            </c:spPr>
            <c:extLst>
              <c:ext xmlns:c16="http://schemas.microsoft.com/office/drawing/2014/chart" uri="{C3380CC4-5D6E-409C-BE32-E72D297353CC}">
                <c16:uniqueId val="{00000003-EB31-AE4A-B0EB-423A733F2BEB}"/>
              </c:ext>
            </c:extLst>
          </c:dPt>
          <c:dLbls>
            <c:dLbl>
              <c:idx val="0"/>
              <c:layout>
                <c:manualLayout>
                  <c:x val="0"/>
                  <c:y val="-0.43080939947780678"/>
                </c:manualLayout>
              </c:layout>
              <c:tx>
                <c:rich>
                  <a:bodyPr wrap="none"/>
                  <a:lstStyle/>
                  <a:p>
                    <a:pPr>
                      <a:defRPr sz="1400" kern="1200">
                        <a:solidFill>
                          <a:schemeClr val="bg2"/>
                        </a:solidFill>
                        <a:latin typeface="Raleway"/>
                        <a:ea typeface="Raleway"/>
                        <a:cs typeface="Raleway"/>
                        <a:sym typeface="Raleway"/>
                      </a:defRPr>
                    </a:pPr>
                    <a:fld id="{B92A24A9-5CA8-9D49-A154-736F489004C5}"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EB31-AE4A-B0EB-423A733F2BEB}"/>
                </c:ext>
              </c:extLst>
            </c:dLbl>
            <c:dLbl>
              <c:idx val="1"/>
              <c:layout>
                <c:manualLayout>
                  <c:x val="0"/>
                  <c:y val="-0.4255874673629243"/>
                </c:manualLayout>
              </c:layout>
              <c:tx>
                <c:rich>
                  <a:bodyPr wrap="none"/>
                  <a:lstStyle/>
                  <a:p>
                    <a:pPr>
                      <a:defRPr sz="1400" kern="1200">
                        <a:solidFill>
                          <a:schemeClr val="bg2"/>
                        </a:solidFill>
                        <a:latin typeface="Raleway"/>
                        <a:ea typeface="Raleway"/>
                        <a:cs typeface="Raleway"/>
                        <a:sym typeface="Raleway"/>
                      </a:defRPr>
                    </a:pPr>
                    <a:fld id="{B137A4F6-42A9-D645-883D-2C3D2F12C0CD}"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4-EB31-AE4A-B0EB-423A733F2BEB}"/>
                </c:ext>
              </c:extLst>
            </c:dLbl>
            <c:dLbl>
              <c:idx val="2"/>
              <c:layout>
                <c:manualLayout>
                  <c:x val="0"/>
                  <c:y val="-0.21932114882506529"/>
                </c:manualLayout>
              </c:layout>
              <c:tx>
                <c:rich>
                  <a:bodyPr wrap="none"/>
                  <a:lstStyle/>
                  <a:p>
                    <a:pPr>
                      <a:defRPr sz="1400" kern="1200">
                        <a:solidFill>
                          <a:schemeClr val="bg2"/>
                        </a:solidFill>
                        <a:latin typeface="Raleway"/>
                        <a:ea typeface="Raleway"/>
                        <a:cs typeface="Raleway"/>
                        <a:sym typeface="Raleway"/>
                      </a:defRPr>
                    </a:pPr>
                    <a:fld id="{56F650CF-9859-614D-8464-82FFB0134068}"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EB31-AE4A-B0EB-423A733F2BE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46</c:v>
                </c:pt>
                <c:pt idx="1">
                  <c:v>45</c:v>
                </c:pt>
                <c:pt idx="2">
                  <c:v>9</c:v>
                </c:pt>
              </c:numCache>
            </c:numRef>
          </c:val>
          <c:extLst>
            <c:ext xmlns:c16="http://schemas.microsoft.com/office/drawing/2014/chart" uri="{C3380CC4-5D6E-409C-BE32-E72D297353CC}">
              <c16:uniqueId val="{00000005-EB31-AE4A-B0EB-423A733F2BEB}"/>
            </c:ext>
          </c:extLst>
        </c:ser>
        <c:dLbls>
          <c:showLegendKey val="0"/>
          <c:showVal val="0"/>
          <c:showCatName val="0"/>
          <c:showSerName val="0"/>
          <c:showPercent val="0"/>
          <c:showBubbleSize val="0"/>
        </c:dLbls>
        <c:gapWidth val="40"/>
        <c:overlap val="100"/>
        <c:axId val="67079392"/>
        <c:axId val="1"/>
      </c:barChart>
      <c:catAx>
        <c:axId val="6707939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6"/>
          <c:min val="0"/>
        </c:scaling>
        <c:delete val="1"/>
        <c:axPos val="l"/>
        <c:numFmt formatCode="General" sourceLinked="1"/>
        <c:majorTickMark val="out"/>
        <c:minorTickMark val="none"/>
        <c:tickLblPos val="nextTo"/>
        <c:crossAx val="67079392"/>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046511627906977"/>
          <c:y val="0.42036553524804177"/>
          <c:w val="0.71813953488372095"/>
          <c:h val="0.44386422976501305"/>
        </c:manualLayout>
      </c:layout>
      <c:barChart>
        <c:barDir val="col"/>
        <c:grouping val="stacked"/>
        <c:varyColors val="0"/>
        <c:ser>
          <c:idx val="0"/>
          <c:order val="0"/>
          <c:spPr>
            <a:solidFill>
              <a:srgbClr val="00684E"/>
            </a:solidFill>
            <a:ln>
              <a:noFill/>
            </a:ln>
          </c:spPr>
          <c:invertIfNegative val="0"/>
          <c:dPt>
            <c:idx val="0"/>
            <c:invertIfNegative val="0"/>
            <c:bubble3D val="0"/>
            <c:spPr>
              <a:solidFill>
                <a:schemeClr val="accent3"/>
              </a:solidFill>
              <a:ln>
                <a:noFill/>
              </a:ln>
            </c:spPr>
            <c:extLst>
              <c:ext xmlns:c16="http://schemas.microsoft.com/office/drawing/2014/chart" uri="{C3380CC4-5D6E-409C-BE32-E72D297353CC}">
                <c16:uniqueId val="{00000001-4AF6-E34F-9AFE-51C9311C618F}"/>
              </c:ext>
            </c:extLst>
          </c:dPt>
          <c:dPt>
            <c:idx val="2"/>
            <c:invertIfNegative val="0"/>
            <c:bubble3D val="0"/>
            <c:spPr>
              <a:solidFill>
                <a:schemeClr val="accent5"/>
              </a:solidFill>
              <a:ln>
                <a:noFill/>
              </a:ln>
            </c:spPr>
            <c:extLst>
              <c:ext xmlns:c16="http://schemas.microsoft.com/office/drawing/2014/chart" uri="{C3380CC4-5D6E-409C-BE32-E72D297353CC}">
                <c16:uniqueId val="{00000003-4AF6-E34F-9AFE-51C9311C618F}"/>
              </c:ext>
            </c:extLst>
          </c:dPt>
          <c:dLbls>
            <c:dLbl>
              <c:idx val="0"/>
              <c:layout>
                <c:manualLayout>
                  <c:x val="0"/>
                  <c:y val="-0.42297650130548303"/>
                </c:manualLayout>
              </c:layout>
              <c:tx>
                <c:rich>
                  <a:bodyPr wrap="none"/>
                  <a:lstStyle/>
                  <a:p>
                    <a:pPr>
                      <a:defRPr sz="1400" kern="1200">
                        <a:solidFill>
                          <a:schemeClr val="bg2"/>
                        </a:solidFill>
                        <a:latin typeface="Raleway"/>
                        <a:ea typeface="Raleway"/>
                        <a:cs typeface="Raleway"/>
                        <a:sym typeface="Raleway"/>
                      </a:defRPr>
                    </a:pPr>
                    <a:fld id="{AC63A4B7-7106-FB4D-B67D-6CEBC4C6F7EC}"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4AF6-E34F-9AFE-51C9311C618F}"/>
                </c:ext>
              </c:extLst>
            </c:dLbl>
            <c:dLbl>
              <c:idx val="1"/>
              <c:layout>
                <c:manualLayout>
                  <c:x val="0"/>
                  <c:y val="-0.43080939947780678"/>
                </c:manualLayout>
              </c:layout>
              <c:tx>
                <c:rich>
                  <a:bodyPr wrap="none"/>
                  <a:lstStyle/>
                  <a:p>
                    <a:pPr>
                      <a:defRPr sz="1400" kern="1200">
                        <a:solidFill>
                          <a:schemeClr val="bg2"/>
                        </a:solidFill>
                        <a:latin typeface="Raleway"/>
                        <a:ea typeface="Raleway"/>
                        <a:cs typeface="Raleway"/>
                        <a:sym typeface="Raleway"/>
                      </a:defRPr>
                    </a:pPr>
                    <a:fld id="{83E3F469-264E-EC48-A788-82FBE4EF8730}"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4-4AF6-E34F-9AFE-51C9311C618F}"/>
                </c:ext>
              </c:extLst>
            </c:dLbl>
            <c:dLbl>
              <c:idx val="2"/>
              <c:layout>
                <c:manualLayout>
                  <c:x val="0"/>
                  <c:y val="-0.20887728459530025"/>
                </c:manualLayout>
              </c:layout>
              <c:tx>
                <c:rich>
                  <a:bodyPr wrap="none"/>
                  <a:lstStyle/>
                  <a:p>
                    <a:pPr>
                      <a:defRPr sz="1400" kern="1200">
                        <a:solidFill>
                          <a:schemeClr val="bg2"/>
                        </a:solidFill>
                        <a:latin typeface="Raleway"/>
                        <a:ea typeface="Raleway"/>
                        <a:cs typeface="Raleway"/>
                        <a:sym typeface="Raleway"/>
                      </a:defRPr>
                    </a:pPr>
                    <a:fld id="{F9D31459-0FF0-1746-9A0D-FB9CB0B735B7}"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4AF6-E34F-9AFE-51C9311C618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45</c:v>
                </c:pt>
                <c:pt idx="1">
                  <c:v>47</c:v>
                </c:pt>
                <c:pt idx="2">
                  <c:v>8</c:v>
                </c:pt>
              </c:numCache>
            </c:numRef>
          </c:val>
          <c:extLst>
            <c:ext xmlns:c16="http://schemas.microsoft.com/office/drawing/2014/chart" uri="{C3380CC4-5D6E-409C-BE32-E72D297353CC}">
              <c16:uniqueId val="{00000005-4AF6-E34F-9AFE-51C9311C618F}"/>
            </c:ext>
          </c:extLst>
        </c:ser>
        <c:dLbls>
          <c:showLegendKey val="0"/>
          <c:showVal val="0"/>
          <c:showCatName val="0"/>
          <c:showSerName val="0"/>
          <c:showPercent val="0"/>
          <c:showBubbleSize val="0"/>
        </c:dLbls>
        <c:gapWidth val="40"/>
        <c:overlap val="100"/>
        <c:axId val="465712672"/>
        <c:axId val="1"/>
      </c:barChart>
      <c:catAx>
        <c:axId val="46571267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7"/>
          <c:min val="0"/>
        </c:scaling>
        <c:delete val="1"/>
        <c:axPos val="l"/>
        <c:numFmt formatCode="General" sourceLinked="1"/>
        <c:majorTickMark val="out"/>
        <c:minorTickMark val="none"/>
        <c:tickLblPos val="nextTo"/>
        <c:crossAx val="465712672"/>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77880184331798"/>
          <c:y val="0.42036553524804177"/>
          <c:w val="0.7115207373271889"/>
          <c:h val="0.44386422976501305"/>
        </c:manualLayout>
      </c:layout>
      <c:barChart>
        <c:barDir val="col"/>
        <c:grouping val="stacked"/>
        <c:varyColors val="0"/>
        <c:ser>
          <c:idx val="0"/>
          <c:order val="0"/>
          <c:spPr>
            <a:solidFill>
              <a:srgbClr val="00684E"/>
            </a:solidFill>
            <a:ln>
              <a:noFill/>
            </a:ln>
          </c:spPr>
          <c:invertIfNegative val="0"/>
          <c:dPt>
            <c:idx val="0"/>
            <c:invertIfNegative val="0"/>
            <c:bubble3D val="0"/>
            <c:spPr>
              <a:solidFill>
                <a:schemeClr val="accent3"/>
              </a:solidFill>
              <a:ln>
                <a:noFill/>
              </a:ln>
            </c:spPr>
            <c:extLst>
              <c:ext xmlns:c16="http://schemas.microsoft.com/office/drawing/2014/chart" uri="{C3380CC4-5D6E-409C-BE32-E72D297353CC}">
                <c16:uniqueId val="{00000001-FF15-B14B-B5C3-FB44E48D36A0}"/>
              </c:ext>
            </c:extLst>
          </c:dPt>
          <c:dPt>
            <c:idx val="2"/>
            <c:invertIfNegative val="0"/>
            <c:bubble3D val="0"/>
            <c:spPr>
              <a:solidFill>
                <a:schemeClr val="accent5"/>
              </a:solidFill>
              <a:ln>
                <a:noFill/>
              </a:ln>
            </c:spPr>
            <c:extLst>
              <c:ext xmlns:c16="http://schemas.microsoft.com/office/drawing/2014/chart" uri="{C3380CC4-5D6E-409C-BE32-E72D297353CC}">
                <c16:uniqueId val="{00000003-FF15-B14B-B5C3-FB44E48D36A0}"/>
              </c:ext>
            </c:extLst>
          </c:dPt>
          <c:dLbls>
            <c:dLbl>
              <c:idx val="0"/>
              <c:layout>
                <c:manualLayout>
                  <c:x val="0"/>
                  <c:y val="-0.43080939947780678"/>
                </c:manualLayout>
              </c:layout>
              <c:tx>
                <c:rich>
                  <a:bodyPr wrap="none"/>
                  <a:lstStyle/>
                  <a:p>
                    <a:pPr>
                      <a:defRPr sz="1400" kern="1200">
                        <a:solidFill>
                          <a:schemeClr val="bg2"/>
                        </a:solidFill>
                        <a:latin typeface="Raleway"/>
                        <a:ea typeface="Raleway"/>
                        <a:cs typeface="Raleway"/>
                        <a:sym typeface="Raleway"/>
                      </a:defRPr>
                    </a:pPr>
                    <a:fld id="{E539DA78-D2E9-014A-B0E3-3D88A1BED2C4}"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FF15-B14B-B5C3-FB44E48D36A0}"/>
                </c:ext>
              </c:extLst>
            </c:dLbl>
            <c:dLbl>
              <c:idx val="1"/>
              <c:layout>
                <c:manualLayout>
                  <c:x val="0"/>
                  <c:y val="-0.32114882506527415"/>
                </c:manualLayout>
              </c:layout>
              <c:tx>
                <c:rich>
                  <a:bodyPr wrap="none"/>
                  <a:lstStyle/>
                  <a:p>
                    <a:pPr>
                      <a:defRPr sz="1400" kern="1200">
                        <a:solidFill>
                          <a:schemeClr val="bg2"/>
                        </a:solidFill>
                        <a:latin typeface="Raleway"/>
                        <a:ea typeface="Raleway"/>
                        <a:cs typeface="Raleway"/>
                        <a:sym typeface="Raleway"/>
                      </a:defRPr>
                    </a:pPr>
                    <a:fld id="{B0C67A46-770E-2E40-91E5-02349C83BD09}"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4-FF15-B14B-B5C3-FB44E48D36A0}"/>
                </c:ext>
              </c:extLst>
            </c:dLbl>
            <c:dLbl>
              <c:idx val="2"/>
              <c:layout>
                <c:manualLayout>
                  <c:x val="0"/>
                  <c:y val="-0.24281984334203655"/>
                </c:manualLayout>
              </c:layout>
              <c:tx>
                <c:rich>
                  <a:bodyPr wrap="none"/>
                  <a:lstStyle/>
                  <a:p>
                    <a:pPr>
                      <a:defRPr sz="1400" kern="1200">
                        <a:solidFill>
                          <a:schemeClr val="bg2"/>
                        </a:solidFill>
                        <a:latin typeface="Raleway"/>
                        <a:ea typeface="Raleway"/>
                        <a:cs typeface="Raleway"/>
                        <a:sym typeface="Raleway"/>
                      </a:defRPr>
                    </a:pPr>
                    <a:fld id="{7F7E8BE7-B67A-3447-B776-D13497455D7E}"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FF15-B14B-B5C3-FB44E48D36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56.999999999999993</c:v>
                </c:pt>
                <c:pt idx="1">
                  <c:v>28.999999999999996</c:v>
                </c:pt>
                <c:pt idx="2">
                  <c:v>14.000000000000002</c:v>
                </c:pt>
              </c:numCache>
            </c:numRef>
          </c:val>
          <c:extLst>
            <c:ext xmlns:c16="http://schemas.microsoft.com/office/drawing/2014/chart" uri="{C3380CC4-5D6E-409C-BE32-E72D297353CC}">
              <c16:uniqueId val="{00000005-FF15-B14B-B5C3-FB44E48D36A0}"/>
            </c:ext>
          </c:extLst>
        </c:ser>
        <c:dLbls>
          <c:showLegendKey val="0"/>
          <c:showVal val="0"/>
          <c:showCatName val="0"/>
          <c:showSerName val="0"/>
          <c:showPercent val="0"/>
          <c:showBubbleSize val="0"/>
        </c:dLbls>
        <c:gapWidth val="40"/>
        <c:overlap val="100"/>
        <c:axId val="236235664"/>
        <c:axId val="1"/>
      </c:barChart>
      <c:catAx>
        <c:axId val="236235664"/>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56.999999999999993"/>
          <c:min val="0"/>
        </c:scaling>
        <c:delete val="1"/>
        <c:axPos val="l"/>
        <c:numFmt formatCode="General" sourceLinked="1"/>
        <c:majorTickMark val="out"/>
        <c:minorTickMark val="none"/>
        <c:tickLblPos val="nextTo"/>
        <c:crossAx val="236235664"/>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584905660377358"/>
          <c:y val="0.42036553524804177"/>
          <c:w val="0.72830188679245278"/>
          <c:h val="0.44386422976501305"/>
        </c:manualLayout>
      </c:layout>
      <c:barChart>
        <c:barDir val="col"/>
        <c:grouping val="stacked"/>
        <c:varyColors val="0"/>
        <c:ser>
          <c:idx val="0"/>
          <c:order val="0"/>
          <c:spPr>
            <a:solidFill>
              <a:srgbClr val="00684E"/>
            </a:solidFill>
            <a:ln>
              <a:noFill/>
            </a:ln>
          </c:spPr>
          <c:invertIfNegative val="0"/>
          <c:dPt>
            <c:idx val="0"/>
            <c:invertIfNegative val="0"/>
            <c:bubble3D val="0"/>
            <c:spPr>
              <a:solidFill>
                <a:schemeClr val="accent3"/>
              </a:solidFill>
              <a:ln>
                <a:noFill/>
              </a:ln>
            </c:spPr>
            <c:extLst>
              <c:ext xmlns:c16="http://schemas.microsoft.com/office/drawing/2014/chart" uri="{C3380CC4-5D6E-409C-BE32-E72D297353CC}">
                <c16:uniqueId val="{00000001-B588-CC49-8FDB-9EFA88E6DBA8}"/>
              </c:ext>
            </c:extLst>
          </c:dPt>
          <c:dPt>
            <c:idx val="2"/>
            <c:invertIfNegative val="0"/>
            <c:bubble3D val="0"/>
            <c:spPr>
              <a:solidFill>
                <a:schemeClr val="accent5"/>
              </a:solidFill>
              <a:ln>
                <a:noFill/>
              </a:ln>
            </c:spPr>
            <c:extLst>
              <c:ext xmlns:c16="http://schemas.microsoft.com/office/drawing/2014/chart" uri="{C3380CC4-5D6E-409C-BE32-E72D297353CC}">
                <c16:uniqueId val="{00000003-B588-CC49-8FDB-9EFA88E6DBA8}"/>
              </c:ext>
            </c:extLst>
          </c:dPt>
          <c:dLbls>
            <c:dLbl>
              <c:idx val="0"/>
              <c:layout>
                <c:manualLayout>
                  <c:x val="0"/>
                  <c:y val="-0.391644908616188"/>
                </c:manualLayout>
              </c:layout>
              <c:tx>
                <c:rich>
                  <a:bodyPr wrap="none"/>
                  <a:lstStyle/>
                  <a:p>
                    <a:pPr>
                      <a:defRPr sz="1400" kern="1200">
                        <a:solidFill>
                          <a:schemeClr val="bg2"/>
                        </a:solidFill>
                        <a:latin typeface="Raleway"/>
                        <a:ea typeface="Raleway"/>
                        <a:cs typeface="Raleway"/>
                        <a:sym typeface="Raleway"/>
                      </a:defRPr>
                    </a:pPr>
                    <a:fld id="{EAF519D1-9510-9D4F-86EC-28A1E7F6494E}"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B588-CC49-8FDB-9EFA88E6DBA8}"/>
                </c:ext>
              </c:extLst>
            </c:dLbl>
            <c:dLbl>
              <c:idx val="1"/>
              <c:layout>
                <c:manualLayout>
                  <c:x val="0"/>
                  <c:y val="-0.43080939947780678"/>
                </c:manualLayout>
              </c:layout>
              <c:tx>
                <c:rich>
                  <a:bodyPr wrap="none"/>
                  <a:lstStyle/>
                  <a:p>
                    <a:pPr>
                      <a:defRPr sz="1400" kern="1200">
                        <a:solidFill>
                          <a:schemeClr val="bg2"/>
                        </a:solidFill>
                        <a:latin typeface="Raleway"/>
                        <a:ea typeface="Raleway"/>
                        <a:cs typeface="Raleway"/>
                        <a:sym typeface="Raleway"/>
                      </a:defRPr>
                    </a:pPr>
                    <a:fld id="{CF437EA0-1EA4-BE49-B4CE-97D851A21C8C}"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4-B588-CC49-8FDB-9EFA88E6DBA8}"/>
                </c:ext>
              </c:extLst>
            </c:dLbl>
            <c:dLbl>
              <c:idx val="2"/>
              <c:layout>
                <c:manualLayout>
                  <c:x val="0"/>
                  <c:y val="-0.19321148825065274"/>
                </c:manualLayout>
              </c:layout>
              <c:tx>
                <c:rich>
                  <a:bodyPr wrap="none"/>
                  <a:lstStyle/>
                  <a:p>
                    <a:pPr>
                      <a:defRPr sz="1400" kern="1200">
                        <a:solidFill>
                          <a:schemeClr val="bg2"/>
                        </a:solidFill>
                        <a:latin typeface="Raleway"/>
                        <a:ea typeface="Raleway"/>
                        <a:cs typeface="Raleway"/>
                        <a:sym typeface="Raleway"/>
                      </a:defRPr>
                    </a:pPr>
                    <a:fld id="{40546A92-6A14-E549-BEB3-31E15E201EE7}" type="VALUE">
                      <a:rPr lang="en-US" smtClean="0"/>
                      <a:pPr>
                        <a:defRPr sz="1400" kern="1200">
                          <a:solidFill>
                            <a:schemeClr val="bg2"/>
                          </a:solidFill>
                          <a:latin typeface="Raleway"/>
                          <a:ea typeface="Raleway"/>
                          <a:cs typeface="Raleway"/>
                          <a:sym typeface="Raleway"/>
                        </a:defRPr>
                      </a:pPr>
                      <a:t>[VALUE]</a:t>
                    </a:fld>
                    <a:r>
                      <a:rPr lang="en-US" dirty="0"/>
                      <a:t>%</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B588-CC49-8FDB-9EFA88E6DB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42</c:v>
                </c:pt>
                <c:pt idx="1">
                  <c:v>51</c:v>
                </c:pt>
                <c:pt idx="2">
                  <c:v>7.0000000000000009</c:v>
                </c:pt>
              </c:numCache>
            </c:numRef>
          </c:val>
          <c:extLst>
            <c:ext xmlns:c16="http://schemas.microsoft.com/office/drawing/2014/chart" uri="{C3380CC4-5D6E-409C-BE32-E72D297353CC}">
              <c16:uniqueId val="{00000005-B588-CC49-8FDB-9EFA88E6DBA8}"/>
            </c:ext>
          </c:extLst>
        </c:ser>
        <c:dLbls>
          <c:showLegendKey val="0"/>
          <c:showVal val="0"/>
          <c:showCatName val="0"/>
          <c:showSerName val="0"/>
          <c:showPercent val="0"/>
          <c:showBubbleSize val="0"/>
        </c:dLbls>
        <c:gapWidth val="40"/>
        <c:overlap val="100"/>
        <c:axId val="236302640"/>
        <c:axId val="1"/>
      </c:barChart>
      <c:catAx>
        <c:axId val="236302640"/>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51"/>
          <c:min val="0"/>
        </c:scaling>
        <c:delete val="1"/>
        <c:axPos val="l"/>
        <c:numFmt formatCode="General" sourceLinked="1"/>
        <c:majorTickMark val="out"/>
        <c:minorTickMark val="none"/>
        <c:tickLblPos val="nextTo"/>
        <c:crossAx val="236302640"/>
        <c:crosses val="min"/>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688524590163933"/>
          <c:y val="2.6612077789150462E-2"/>
          <c:w val="0.26885245901639343"/>
          <c:h val="0.94677584442169904"/>
        </c:manualLayout>
      </c:layout>
      <c:barChart>
        <c:barDir val="bar"/>
        <c:grouping val="stacked"/>
        <c:varyColors val="0"/>
        <c:ser>
          <c:idx val="0"/>
          <c:order val="0"/>
          <c:spPr>
            <a:solidFill>
              <a:schemeClr val="accent3"/>
            </a:solidFill>
            <a:ln>
              <a:noFill/>
            </a:ln>
          </c:spPr>
          <c:invertIfNegative val="0"/>
          <c:dLbls>
            <c:dLbl>
              <c:idx val="0"/>
              <c:layout>
                <c:manualLayout>
                  <c:x val="0.17114754098360654"/>
                  <c:y val="1.5353121801432957E-3"/>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EC9-4F3B-B9FB-1E3340A2AE3D}"/>
                </c:ext>
              </c:extLst>
            </c:dLbl>
            <c:dLbl>
              <c:idx val="1"/>
              <c:layout>
                <c:manualLayout>
                  <c:x val="0.1960655737704918"/>
                  <c:y val="1.5353121801432957E-3"/>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EC9-4F3B-B9FB-1E3340A2AE3D}"/>
                </c:ext>
              </c:extLst>
            </c:dLbl>
            <c:dLbl>
              <c:idx val="2"/>
              <c:layout>
                <c:manualLayout>
                  <c:x val="0.22491803278688524"/>
                  <c:y val="1.5353121801432957E-3"/>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EC9-4F3B-B9FB-1E3340A2AE3D}"/>
                </c:ext>
              </c:extLst>
            </c:dLbl>
            <c:dLbl>
              <c:idx val="3"/>
              <c:layout>
                <c:manualLayout>
                  <c:x val="0.18885245901639344"/>
                  <c:y val="1.5353121801432957E-3"/>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EC9-4F3B-B9FB-1E3340A2AE3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2.4900000000000002</c:v>
                </c:pt>
                <c:pt idx="1">
                  <c:v>3.32</c:v>
                </c:pt>
                <c:pt idx="2">
                  <c:v>4.05</c:v>
                </c:pt>
                <c:pt idx="3">
                  <c:v>2.98</c:v>
                </c:pt>
              </c:numCache>
            </c:numRef>
          </c:val>
          <c:extLst>
            <c:ext xmlns:c16="http://schemas.microsoft.com/office/drawing/2014/chart" uri="{C3380CC4-5D6E-409C-BE32-E72D297353CC}">
              <c16:uniqueId val="{00000004-1EC9-4F3B-B9FB-1E3340A2AE3D}"/>
            </c:ext>
          </c:extLst>
        </c:ser>
        <c:dLbls>
          <c:showLegendKey val="0"/>
          <c:showVal val="0"/>
          <c:showCatName val="0"/>
          <c:showSerName val="0"/>
          <c:showPercent val="0"/>
          <c:showBubbleSize val="0"/>
        </c:dLbls>
        <c:gapWidth val="40"/>
        <c:overlap val="100"/>
        <c:axId val="236265200"/>
        <c:axId val="1"/>
      </c:barChart>
      <c:catAx>
        <c:axId val="236265200"/>
        <c:scaling>
          <c:orientation val="maxMin"/>
        </c:scaling>
        <c:delete val="0"/>
        <c:axPos val="l"/>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4.05"/>
          <c:min val="0"/>
        </c:scaling>
        <c:delete val="1"/>
        <c:axPos val="t"/>
        <c:numFmt formatCode="General" sourceLinked="1"/>
        <c:majorTickMark val="out"/>
        <c:minorTickMark val="none"/>
        <c:tickLblPos val="nextTo"/>
        <c:crossAx val="236265200"/>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99041533546327"/>
          <c:y val="0.48734177215189872"/>
          <c:w val="0.73738019169329072"/>
          <c:h val="0.34810126582278483"/>
        </c:manualLayout>
      </c:layout>
      <c:barChart>
        <c:barDir val="col"/>
        <c:grouping val="stacked"/>
        <c:varyColors val="0"/>
        <c:ser>
          <c:idx val="0"/>
          <c:order val="0"/>
          <c:spPr>
            <a:solidFill>
              <a:schemeClr val="accent3"/>
            </a:solidFill>
            <a:ln>
              <a:noFill/>
            </a:ln>
          </c:spPr>
          <c:invertIfNegative val="0"/>
          <c:dPt>
            <c:idx val="1"/>
            <c:invertIfNegative val="0"/>
            <c:bubble3D val="0"/>
            <c:spPr>
              <a:solidFill>
                <a:schemeClr val="tx1"/>
              </a:solidFill>
              <a:ln>
                <a:noFill/>
              </a:ln>
            </c:spPr>
            <c:extLst>
              <c:ext xmlns:c16="http://schemas.microsoft.com/office/drawing/2014/chart" uri="{C3380CC4-5D6E-409C-BE32-E72D297353CC}">
                <c16:uniqueId val="{00000000-103A-4E4B-AA50-DA5E3C82A3F7}"/>
              </c:ext>
            </c:extLst>
          </c:dPt>
          <c:dLbls>
            <c:dLbl>
              <c:idx val="0"/>
              <c:layout>
                <c:manualLayout>
                  <c:x val="0"/>
                  <c:y val="-0.39556962025316456"/>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03A-4E4B-AA50-DA5E3C82A3F7}"/>
                </c:ext>
              </c:extLst>
            </c:dLbl>
            <c:dLbl>
              <c:idx val="1"/>
              <c:layout>
                <c:manualLayout>
                  <c:x val="0"/>
                  <c:y val="-0.41772151898734178"/>
                </c:manualLayout>
              </c:layout>
              <c:numFmt formatCode="#,##0.00;&quot;-&quot;#,##0.00;0" sourceLinked="0"/>
              <c:spPr>
                <a:noFill/>
                <a:ln>
                  <a:noFill/>
                </a:ln>
              </c:spPr>
              <c:txPr>
                <a:bodyPr wrap="none"/>
                <a:lstStyle/>
                <a:p>
                  <a:pPr>
                    <a:defRPr sz="1400" kern="1200">
                      <a:solidFill>
                        <a:schemeClr val="bg2"/>
                      </a:solidFill>
                      <a:latin typeface="Raleway"/>
                      <a:ea typeface="Raleway"/>
                      <a:cs typeface="Raleway"/>
                      <a:sym typeface="Raleway"/>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03A-4E4B-AA50-DA5E3C82A3F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5</c:v>
                </c:pt>
                <c:pt idx="1">
                  <c:v>5.69</c:v>
                </c:pt>
              </c:numCache>
            </c:numRef>
          </c:val>
          <c:extLst>
            <c:ext xmlns:c16="http://schemas.microsoft.com/office/drawing/2014/chart" uri="{C3380CC4-5D6E-409C-BE32-E72D297353CC}">
              <c16:uniqueId val="{00000002-103A-4E4B-AA50-DA5E3C82A3F7}"/>
            </c:ext>
          </c:extLst>
        </c:ser>
        <c:dLbls>
          <c:showLegendKey val="0"/>
          <c:showVal val="0"/>
          <c:showCatName val="0"/>
          <c:showSerName val="0"/>
          <c:showPercent val="0"/>
          <c:showBubbleSize val="0"/>
        </c:dLbls>
        <c:gapWidth val="40"/>
        <c:overlap val="100"/>
        <c:axId val="365682192"/>
        <c:axId val="1"/>
      </c:barChart>
      <c:catAx>
        <c:axId val="36568219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6.1"/>
          <c:min val="0"/>
        </c:scaling>
        <c:delete val="1"/>
        <c:axPos val="l"/>
        <c:numFmt formatCode="General" sourceLinked="1"/>
        <c:majorTickMark val="out"/>
        <c:minorTickMark val="none"/>
        <c:tickLblPos val="nextTo"/>
        <c:crossAx val="365682192"/>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41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074a4f0c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074a4f0c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8583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aseline="0" dirty="0"/>
              <a:t>In the experiment 1 – Blind draws, a high probability outcome was compared with a low-probability outcome both occurring as a result of same random process. There are 100 marbles in the urn. 10% of them is green and the rest is blue. Two players, Karl and John, draw a marble from that urn. If Karl draws the green one, Karl wins. If John draws the blue one, John wins. In the following sub experiments, both the players won.</a:t>
            </a:r>
          </a:p>
          <a:p>
            <a:r>
              <a:rPr lang="en-US" sz="1100" baseline="0" dirty="0"/>
              <a:t>The problem was whether the high probability outcome and low probability outcome would be regarded as equally random or whether the low probability outcome would be judged as less random or more random than the high-probability.</a:t>
            </a:r>
          </a:p>
          <a:p>
            <a:r>
              <a:rPr lang="en-US" sz="1100" baseline="0" dirty="0"/>
              <a:t>In the experiment 1a, 240 participants were randomly assigned to 3 conditions, they were told different information about two players. In joint condition A, participants were told that both of them win. And in condition B or C, they only knew one player win and don’t know anything about the other player. In joint condition, they need to answer whose win is more random? In the separate condition, they just rate the randomness about the event. 1 means the event is not random at all. 7 represents this event is totally random.</a:t>
            </a:r>
          </a:p>
          <a:p>
            <a:endParaRPr lang="en-US" sz="1100" baseline="0" dirty="0"/>
          </a:p>
          <a:p>
            <a:r>
              <a:rPr lang="en-US" sz="1100" baseline="0" dirty="0"/>
              <a:t>In experiment 1b, 285 participants were randomly allocated to 4 conditions in a 2 by 2 design, with the magnitude of prize, and winning once versus winning three times in a row, as two independent factor.</a:t>
            </a:r>
          </a:p>
          <a:p>
            <a:endParaRPr lang="en-US" dirty="0"/>
          </a:p>
        </p:txBody>
      </p:sp>
    </p:spTree>
    <p:extLst>
      <p:ext uri="{BB962C8B-B14F-4D97-AF65-F5344CB8AC3E}">
        <p14:creationId xmlns:p14="http://schemas.microsoft.com/office/powerpoint/2010/main" val="82991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can see in the joint condition, 92.4% of participants who knew that both players won thought that Karl’s winning is more random than John’s winning, which indicates “key observations 1”</a:t>
            </a:r>
          </a:p>
          <a:p>
            <a:r>
              <a:rPr lang="en-US" dirty="0"/>
              <a:t>For the separate condition, the participants who only knew Karl’s winning, rate the randomness of the event as 5.85. While the rest of the participants rate the randomness of John’s winning as 4.33.</a:t>
            </a:r>
          </a:p>
          <a:p>
            <a:r>
              <a:rPr lang="en-US" dirty="0"/>
              <a:t>Compare the two mean value, we know that “key observation 2”.</a:t>
            </a:r>
          </a:p>
          <a:p>
            <a:endParaRPr lang="en-US" dirty="0"/>
          </a:p>
          <a:p>
            <a:endParaRPr lang="en-US" dirty="0"/>
          </a:p>
        </p:txBody>
      </p:sp>
    </p:spTree>
    <p:extLst>
      <p:ext uri="{BB962C8B-B14F-4D97-AF65-F5344CB8AC3E}">
        <p14:creationId xmlns:p14="http://schemas.microsoft.com/office/powerpoint/2010/main" val="195919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the results of experiment 1b.</a:t>
            </a:r>
          </a:p>
          <a:p>
            <a:r>
              <a:rPr lang="en-US" dirty="0"/>
              <a:t>In summary, 47% of participants thought that the two events are equally random. If the option selected for randomness was not equal, the unlikely event was seen as more random.</a:t>
            </a:r>
          </a:p>
          <a:p>
            <a:r>
              <a:rPr lang="en-US" dirty="0"/>
              <a:t>For the convenience of calculation, we encoded -1 as John's winning is more random, +1 as Karl's wining is more random.</a:t>
            </a:r>
          </a:p>
          <a:p>
            <a:r>
              <a:rPr lang="en-US" dirty="0"/>
              <a:t>When we consider about all the condition, we can find that in all scenarios the value of mean is positive, which indicates that more participants thought Karl's winning was more random.</a:t>
            </a:r>
          </a:p>
          <a:p>
            <a:endParaRPr lang="en-US" dirty="0"/>
          </a:p>
        </p:txBody>
      </p:sp>
    </p:spTree>
    <p:extLst>
      <p:ext uri="{BB962C8B-B14F-4D97-AF65-F5344CB8AC3E}">
        <p14:creationId xmlns:p14="http://schemas.microsoft.com/office/powerpoint/2010/main" val="352358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talk about the experiment 3 – catching the bus</a:t>
            </a:r>
          </a:p>
          <a:p>
            <a:r>
              <a:rPr lang="en-US" dirty="0"/>
              <a:t>All the participants in this experiments are told about the same information about Fred. Fred recorded the frequencies of accurate and delayed bus arrivals at his local bus stop. And this table is Fred’s record.</a:t>
            </a:r>
          </a:p>
          <a:p>
            <a:endParaRPr lang="en-US" dirty="0"/>
          </a:p>
        </p:txBody>
      </p:sp>
    </p:spTree>
    <p:extLst>
      <p:ext uri="{BB962C8B-B14F-4D97-AF65-F5344CB8AC3E}">
        <p14:creationId xmlns:p14="http://schemas.microsoft.com/office/powerpoint/2010/main" val="227060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111111"/>
                </a:solidFill>
                <a:effectLst/>
                <a:latin typeface="NvjbfcAdvTT3713a231"/>
              </a:rPr>
              <a:t>So here’ s the result of experiment 3</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rgbClr val="111111"/>
              </a:solidFill>
              <a:effectLst/>
              <a:latin typeface="NvjbfcAdvTT3713a231"/>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111111"/>
                </a:solidFill>
                <a:effectLst/>
                <a:latin typeface="NvjbfcAdvTT3713a231"/>
              </a:rPr>
              <a:t>Comparing a, b and c, as the estimated property goes down, the score of randomness increases, which verify the hypothesis of this article. That is low probability results in high randomness.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rgbClr val="111111"/>
              </a:solidFill>
              <a:effectLst/>
              <a:latin typeface="NvjbfcAdvTT3713a231"/>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111111"/>
                </a:solidFill>
                <a:effectLst/>
                <a:latin typeface="NvjbfcAdvTT3713a231"/>
              </a:rPr>
              <a:t>Comparing condition C and D, the probability of catching the bus after 10 minutes waiting is higher than catching it after 10 minutes without waiting. And the corresponding mean score of randomness shows the same pattern of lower probability leading to higher randomness. </a:t>
            </a:r>
            <a:endParaRPr lang="en-US" dirty="0"/>
          </a:p>
          <a:p>
            <a:endParaRPr lang="en-US" dirty="0"/>
          </a:p>
          <a:p>
            <a:endParaRPr lang="en-US" dirty="0"/>
          </a:p>
        </p:txBody>
      </p:sp>
    </p:spTree>
    <p:extLst>
      <p:ext uri="{BB962C8B-B14F-4D97-AF65-F5344CB8AC3E}">
        <p14:creationId xmlns:p14="http://schemas.microsoft.com/office/powerpoint/2010/main" val="393442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074a4f0c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074a4f0c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511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542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solidFill>
                  <a:schemeClr val="bg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solidFill>
                  <a:schemeClr val="bg1"/>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cxnSp>
        <p:nvCxnSpPr>
          <p:cNvPr id="4" name="Straight Connector 3">
            <a:extLst>
              <a:ext uri="{FF2B5EF4-FFF2-40B4-BE49-F238E27FC236}">
                <a16:creationId xmlns:a16="http://schemas.microsoft.com/office/drawing/2014/main" id="{A2AE4B8C-8705-B11B-B52A-92E2786CC970}"/>
              </a:ext>
            </a:extLst>
          </p:cNvPr>
          <p:cNvCxnSpPr/>
          <p:nvPr userDrawn="1"/>
        </p:nvCxnSpPr>
        <p:spPr>
          <a:xfrm>
            <a:off x="4572000" y="-126612"/>
            <a:ext cx="0" cy="552860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4176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367685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27747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4571999"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552607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12355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7" y="349462"/>
            <a:ext cx="8210350"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59441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D96ABBE-9DE6-4247-8D0A-B0D90A90256F}"/>
              </a:ext>
            </a:extLst>
          </p:cNvPr>
          <p:cNvGraphicFramePr>
            <a:graphicFrameLocks noChangeAspect="1"/>
          </p:cNvGraphicFramePr>
          <p:nvPr userDrawn="1">
            <p:custDataLst>
              <p:tags r:id="rId1"/>
            </p:custDataLst>
            <p:extLst>
              <p:ext uri="{D42A27DB-BD31-4B8C-83A1-F6EECF244321}">
                <p14:modId xmlns:p14="http://schemas.microsoft.com/office/powerpoint/2010/main" val="1935180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9" name="Google Shape;25;p4">
            <a:extLst>
              <a:ext uri="{FF2B5EF4-FFF2-40B4-BE49-F238E27FC236}">
                <a16:creationId xmlns:a16="http://schemas.microsoft.com/office/drawing/2014/main" id="{314EC371-9A21-417D-9377-0D7445D3840A}"/>
              </a:ext>
            </a:extLst>
          </p:cNvPr>
          <p:cNvGrpSpPr/>
          <p:nvPr userDrawn="1"/>
        </p:nvGrpSpPr>
        <p:grpSpPr>
          <a:xfrm>
            <a:off x="2486025" y="998750"/>
            <a:ext cx="745763" cy="45826"/>
            <a:chOff x="4580561" y="2589004"/>
            <a:chExt cx="1064464" cy="25200"/>
          </a:xfrm>
        </p:grpSpPr>
        <p:sp>
          <p:nvSpPr>
            <p:cNvPr id="10" name="Google Shape;26;p4">
              <a:extLst>
                <a:ext uri="{FF2B5EF4-FFF2-40B4-BE49-F238E27FC236}">
                  <a16:creationId xmlns:a16="http://schemas.microsoft.com/office/drawing/2014/main" id="{2E21AC34-9A53-4F99-8ED8-9DF2C8C48E8B}"/>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a:extLst>
                <a:ext uri="{FF2B5EF4-FFF2-40B4-BE49-F238E27FC236}">
                  <a16:creationId xmlns:a16="http://schemas.microsoft.com/office/drawing/2014/main" id="{57816EDB-7143-4328-B384-0832877EE70B}"/>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8;p4">
            <a:extLst>
              <a:ext uri="{FF2B5EF4-FFF2-40B4-BE49-F238E27FC236}">
                <a16:creationId xmlns:a16="http://schemas.microsoft.com/office/drawing/2014/main" id="{52C190FE-D69D-475E-9D26-1FEF088926F3}"/>
              </a:ext>
            </a:extLst>
          </p:cNvPr>
          <p:cNvSpPr txBox="1">
            <a:spLocks noGrp="1"/>
          </p:cNvSpPr>
          <p:nvPr>
            <p:ph type="title"/>
          </p:nvPr>
        </p:nvSpPr>
        <p:spPr>
          <a:xfrm>
            <a:off x="2486025" y="349462"/>
            <a:ext cx="6176712"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14" name="Rectangle 13">
            <a:extLst>
              <a:ext uri="{FF2B5EF4-FFF2-40B4-BE49-F238E27FC236}">
                <a16:creationId xmlns:a16="http://schemas.microsoft.com/office/drawing/2014/main" id="{59153974-81C9-403B-B8EB-8FC3BB6E8EEC}"/>
              </a:ext>
            </a:extLst>
          </p:cNvPr>
          <p:cNvSpPr/>
          <p:nvPr userDrawn="1"/>
        </p:nvSpPr>
        <p:spPr>
          <a:xfrm>
            <a:off x="1" y="0"/>
            <a:ext cx="2171698"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Slide Number">
            <a:extLst>
              <a:ext uri="{FF2B5EF4-FFF2-40B4-BE49-F238E27FC236}">
                <a16:creationId xmlns:a16="http://schemas.microsoft.com/office/drawing/2014/main" id="{12E557A6-8667-4B6D-8145-379AD1CE46CD}"/>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74212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9EFF24A6-607A-4D96-BD1E-64CD5E96AA62}"/>
              </a:ext>
            </a:extLst>
          </p:cNvPr>
          <p:cNvSpPr/>
          <p:nvPr userDrawn="1"/>
        </p:nvSpPr>
        <p:spPr>
          <a:xfrm>
            <a:off x="6286500" y="0"/>
            <a:ext cx="2857501"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9" y="349462"/>
            <a:ext cx="5300711"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392779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81258F-F510-4DE6-99C7-BF40D86BE067}"/>
              </a:ext>
            </a:extLst>
          </p:cNvPr>
          <p:cNvGraphicFramePr>
            <a:graphicFrameLocks noChangeAspect="1"/>
          </p:cNvGraphicFramePr>
          <p:nvPr userDrawn="1">
            <p:custDataLst>
              <p:tags r:id="rId9"/>
            </p:custDataLst>
            <p:extLst>
              <p:ext uri="{D42A27DB-BD31-4B8C-83A1-F6EECF244321}">
                <p14:modId xmlns:p14="http://schemas.microsoft.com/office/powerpoint/2010/main" val="3612759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hidden="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67" r:id="rId2"/>
    <p:sldLayoutId id="2147483661" r:id="rId3"/>
    <p:sldLayoutId id="2147483666" r:id="rId4"/>
    <p:sldLayoutId id="2147483660" r:id="rId5"/>
    <p:sldLayoutId id="2147483650"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tags" Target="../tags/tag68.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3" Type="http://schemas.openxmlformats.org/officeDocument/2006/relationships/tags" Target="../tags/tag81.xml"/><Relationship Id="rId18" Type="http://schemas.openxmlformats.org/officeDocument/2006/relationships/tags" Target="../tags/tag86.xml"/><Relationship Id="rId26" Type="http://schemas.openxmlformats.org/officeDocument/2006/relationships/oleObject" Target="../embeddings/oleObject16.bin"/><Relationship Id="rId3" Type="http://schemas.openxmlformats.org/officeDocument/2006/relationships/tags" Target="../tags/tag71.xml"/><Relationship Id="rId21" Type="http://schemas.openxmlformats.org/officeDocument/2006/relationships/tags" Target="../tags/tag89.xml"/><Relationship Id="rId34" Type="http://schemas.openxmlformats.org/officeDocument/2006/relationships/chart" Target="../charts/chart15.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slideLayout" Target="../slideLayouts/slideLayout7.xml"/><Relationship Id="rId33" Type="http://schemas.openxmlformats.org/officeDocument/2006/relationships/chart" Target="../charts/chart14.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tags" Target="../tags/tag88.xml"/><Relationship Id="rId29" Type="http://schemas.openxmlformats.org/officeDocument/2006/relationships/chart" Target="../charts/chart1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tags" Target="../tags/tag92.xml"/><Relationship Id="rId32" Type="http://schemas.openxmlformats.org/officeDocument/2006/relationships/chart" Target="../charts/chart13.xml"/><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tags" Target="../tags/tag91.xml"/><Relationship Id="rId28" Type="http://schemas.openxmlformats.org/officeDocument/2006/relationships/chart" Target="../charts/chart9.xml"/><Relationship Id="rId10" Type="http://schemas.openxmlformats.org/officeDocument/2006/relationships/tags" Target="../tags/tag78.xml"/><Relationship Id="rId19" Type="http://schemas.openxmlformats.org/officeDocument/2006/relationships/tags" Target="../tags/tag87.xml"/><Relationship Id="rId31" Type="http://schemas.openxmlformats.org/officeDocument/2006/relationships/chart" Target="../charts/chart12.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tags" Target="../tags/tag90.xml"/><Relationship Id="rId27" Type="http://schemas.openxmlformats.org/officeDocument/2006/relationships/image" Target="../media/image1.emf"/><Relationship Id="rId30" Type="http://schemas.openxmlformats.org/officeDocument/2006/relationships/chart" Target="../charts/chart11.xml"/><Relationship Id="rId35" Type="http://schemas.openxmlformats.org/officeDocument/2006/relationships/chart" Target="../charts/chart16.xml"/><Relationship Id="rId8" Type="http://schemas.openxmlformats.org/officeDocument/2006/relationships/tags" Target="../tags/tag7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tags" Target="../tags/tag9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chart" Target="../charts/chart18.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chart" Target="../charts/chart17.xml"/><Relationship Id="rId2" Type="http://schemas.openxmlformats.org/officeDocument/2006/relationships/tags" Target="../tags/tag95.xml"/><Relationship Id="rId16" Type="http://schemas.openxmlformats.org/officeDocument/2006/relationships/image" Target="../media/image1.emf"/><Relationship Id="rId20" Type="http://schemas.openxmlformats.org/officeDocument/2006/relationships/chart" Target="../charts/chart20.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oleObject" Target="../embeddings/oleObject18.bin"/><Relationship Id="rId10" Type="http://schemas.openxmlformats.org/officeDocument/2006/relationships/tags" Target="../tags/tag103.xml"/><Relationship Id="rId19" Type="http://schemas.openxmlformats.org/officeDocument/2006/relationships/chart" Target="../charts/chart19.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slideLayout" Target="../slideLayouts/slideLayout5.xml"/><Relationship Id="rId7" Type="http://schemas.openxmlformats.org/officeDocument/2006/relationships/image" Target="../media/image18.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09.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8.png"/><Relationship Id="rId3" Type="http://schemas.openxmlformats.org/officeDocument/2006/relationships/tags" Target="../tags/tag20.xml"/><Relationship Id="rId7" Type="http://schemas.openxmlformats.org/officeDocument/2006/relationships/oleObject" Target="../embeddings/oleObject8.bin"/><Relationship Id="rId12" Type="http://schemas.openxmlformats.org/officeDocument/2006/relationships/image" Target="../media/image7.sv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xml"/><Relationship Id="rId11" Type="http://schemas.openxmlformats.org/officeDocument/2006/relationships/image" Target="../media/image6.png"/><Relationship Id="rId5" Type="http://schemas.openxmlformats.org/officeDocument/2006/relationships/slideLayout" Target="../slideLayouts/slideLayout3.xml"/><Relationship Id="rId10" Type="http://schemas.openxmlformats.org/officeDocument/2006/relationships/image" Target="../media/image5.svg"/><Relationship Id="rId4" Type="http://schemas.openxmlformats.org/officeDocument/2006/relationships/tags" Target="../tags/tag21.xml"/><Relationship Id="rId9" Type="http://schemas.openxmlformats.org/officeDocument/2006/relationships/image" Target="../media/image4.png"/><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oleObject" Target="../embeddings/oleObject9.bin"/><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chart" Target="../charts/chart1.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1.emf"/><Relationship Id="rId2" Type="http://schemas.openxmlformats.org/officeDocument/2006/relationships/tags" Target="../tags/tag26.xml"/><Relationship Id="rId16" Type="http://schemas.openxmlformats.org/officeDocument/2006/relationships/oleObject" Target="../embeddings/oleObject11.bin"/><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notesSlide" Target="../notesSlides/notesSlide4.xml"/><Relationship Id="rId10" Type="http://schemas.openxmlformats.org/officeDocument/2006/relationships/tags" Target="../tags/tag34.xml"/><Relationship Id="rId19" Type="http://schemas.openxmlformats.org/officeDocument/2006/relationships/chart" Target="../charts/chart2.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chart" Target="../charts/chart4.xml"/><Relationship Id="rId3" Type="http://schemas.openxmlformats.org/officeDocument/2006/relationships/tags" Target="../tags/tag40.xml"/><Relationship Id="rId21" Type="http://schemas.openxmlformats.org/officeDocument/2006/relationships/slideLayout" Target="../slideLayouts/slideLayout7.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chart" Target="../charts/chart3.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29" Type="http://schemas.openxmlformats.org/officeDocument/2006/relationships/chart" Target="../charts/chart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image" Target="../media/image1.emf"/><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oleObject" Target="../embeddings/oleObject12.bin"/><Relationship Id="rId28" Type="http://schemas.openxmlformats.org/officeDocument/2006/relationships/chart" Target="../charts/chart6.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notesSlide" Target="../notesSlides/notesSlide5.xml"/><Relationship Id="rId27" Type="http://schemas.openxmlformats.org/officeDocument/2006/relationships/chart" Target="../charts/chart5.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oleObject" Target="../embeddings/oleObject13.bin"/><Relationship Id="rId5" Type="http://schemas.openxmlformats.org/officeDocument/2006/relationships/notesSlide" Target="../notesSlides/notesSlide6.xml"/><Relationship Id="rId4" Type="http://schemas.openxmlformats.org/officeDocument/2006/relationships/slideLayout" Target="../slideLayouts/slideLayout6.xml"/><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chart" Target="../charts/chart8.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1.emf"/><Relationship Id="rId5" Type="http://schemas.openxmlformats.org/officeDocument/2006/relationships/tags" Target="../tags/tag65.xml"/><Relationship Id="rId10" Type="http://schemas.openxmlformats.org/officeDocument/2006/relationships/oleObject" Target="../embeddings/oleObject14.bin"/><Relationship Id="rId4" Type="http://schemas.openxmlformats.org/officeDocument/2006/relationships/tags" Target="../tags/tag64.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Perceived Randomness </a:t>
            </a:r>
            <a:r>
              <a:rPr lang="en" sz="2200" dirty="0"/>
              <a:t>vs.</a:t>
            </a:r>
            <a:r>
              <a:rPr lang="en" dirty="0"/>
              <a:t> Outcome Probability</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Eduardo Armenta, Yihan Bian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21457273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p:txBody>
          <a:bodyPr vert="horz" lIns="0"/>
          <a:lstStyle/>
          <a:p>
            <a:r>
              <a:rPr lang="en-US" dirty="0">
                <a:latin typeface="Raleway" pitchFamily="2" charset="-52"/>
              </a:rPr>
              <a:t>4: Coincidences (1/2)</a:t>
            </a:r>
            <a:endParaRPr lang="en-US" dirty="0"/>
          </a:p>
        </p:txBody>
      </p:sp>
      <p:sp>
        <p:nvSpPr>
          <p:cNvPr id="14" name="Rectangle 13">
            <a:extLst>
              <a:ext uri="{FF2B5EF4-FFF2-40B4-BE49-F238E27FC236}">
                <a16:creationId xmlns:a16="http://schemas.microsoft.com/office/drawing/2014/main" id="{EADADC28-6220-48A5-8AC0-EC64D5B30C62}"/>
              </a:ext>
            </a:extLst>
          </p:cNvPr>
          <p:cNvSpPr>
            <a:spLocks/>
          </p:cNvSpPr>
          <p:nvPr/>
        </p:nvSpPr>
        <p:spPr>
          <a:xfrm>
            <a:off x="2487520"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2"/>
                </a:solidFill>
                <a:effectLst/>
                <a:uLnTx/>
                <a:uFillTx/>
                <a:latin typeface="Raleway" pitchFamily="2" charset="-52"/>
              </a:rPr>
              <a:t>Methodology</a:t>
            </a:r>
          </a:p>
        </p:txBody>
      </p:sp>
      <p:sp>
        <p:nvSpPr>
          <p:cNvPr id="15" name="TextBox 14">
            <a:extLst>
              <a:ext uri="{FF2B5EF4-FFF2-40B4-BE49-F238E27FC236}">
                <a16:creationId xmlns:a16="http://schemas.microsoft.com/office/drawing/2014/main" id="{EFC930B7-CB88-4613-9856-BC08B4F3EC1A}"/>
              </a:ext>
            </a:extLst>
          </p:cNvPr>
          <p:cNvSpPr txBox="1">
            <a:spLocks/>
          </p:cNvSpPr>
          <p:nvPr/>
        </p:nvSpPr>
        <p:spPr>
          <a:xfrm>
            <a:off x="2487520" y="1574833"/>
            <a:ext cx="6245927"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a:t>
            </a:r>
            <a:r>
              <a:rPr lang="en-US" sz="1400" kern="1200" dirty="0">
                <a:solidFill>
                  <a:schemeClr val="bg2"/>
                </a:solidFill>
                <a:latin typeface="Raleway" pitchFamily="2" charset="-52"/>
                <a:ea typeface="+mn-ea"/>
              </a:rPr>
              <a:t>are </a:t>
            </a:r>
            <a:r>
              <a:rPr kumimoji="0" lang="en-US" sz="1400" i="0" u="none" strike="noStrike" kern="1200" cap="none" spc="0" normalizeH="0" baseline="0" noProof="0" dirty="0">
                <a:ln>
                  <a:noFill/>
                </a:ln>
                <a:solidFill>
                  <a:schemeClr val="bg2"/>
                </a:solidFill>
                <a:effectLst/>
                <a:uLnTx/>
                <a:uFillTx/>
                <a:latin typeface="Raleway" pitchFamily="2" charset="-52"/>
                <a:ea typeface="+mn-ea"/>
              </a:rPr>
              <a:t>asked to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rate events for randomness </a:t>
            </a:r>
            <a:r>
              <a:rPr kumimoji="0" lang="en-US" sz="1400" i="0" u="none" strike="noStrike" kern="1200" cap="none" spc="0" normalizeH="0" baseline="0" noProof="0" dirty="0">
                <a:ln>
                  <a:noFill/>
                </a:ln>
                <a:solidFill>
                  <a:schemeClr val="bg2"/>
                </a:solidFill>
                <a:effectLst/>
                <a:uLnTx/>
                <a:uFillTx/>
                <a:latin typeface="Raleway" pitchFamily="2" charset="-52"/>
                <a:ea typeface="+mn-ea"/>
              </a:rPr>
              <a:t>on a scale of 1 to 7:</a:t>
            </a:r>
          </a:p>
        </p:txBody>
      </p:sp>
      <p:sp>
        <p:nvSpPr>
          <p:cNvPr id="29" name="TextBox 28">
            <a:extLst>
              <a:ext uri="{FF2B5EF4-FFF2-40B4-BE49-F238E27FC236}">
                <a16:creationId xmlns:a16="http://schemas.microsoft.com/office/drawing/2014/main" id="{9F6F6790-0569-430E-BF90-A95223E3F2A3}"/>
              </a:ext>
            </a:extLst>
          </p:cNvPr>
          <p:cNvSpPr txBox="1">
            <a:spLocks/>
          </p:cNvSpPr>
          <p:nvPr/>
        </p:nvSpPr>
        <p:spPr>
          <a:xfrm>
            <a:off x="6527169" y="2217612"/>
            <a:ext cx="22062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solidFill>
                <a:effectLst/>
                <a:uLnTx/>
                <a:uFillTx/>
                <a:latin typeface="Raleway" pitchFamily="2" charset="-52"/>
                <a:ea typeface="+mn-ea"/>
              </a:rPr>
              <a:t>Drunk driver gets into a crash</a:t>
            </a:r>
            <a:r>
              <a:rPr kumimoji="0" lang="en-US" sz="1400" i="0" u="none" strike="noStrike" kern="1200" cap="none" spc="0" normalizeH="0" baseline="0" noProof="0" dirty="0">
                <a:ln>
                  <a:noFill/>
                </a:ln>
                <a:solidFill>
                  <a:schemeClr val="tx1"/>
                </a:solidFill>
                <a:effectLst/>
                <a:uLnTx/>
                <a:uFillTx/>
                <a:latin typeface="Raleway" pitchFamily="2" charset="-52"/>
                <a:ea typeface="+mn-ea"/>
              </a:rPr>
              <a:t> </a:t>
            </a:r>
            <a:r>
              <a:rPr kumimoji="0" lang="en-US" sz="1400" i="0" u="none" strike="noStrike" kern="1200" cap="none" spc="0" normalizeH="0" baseline="0" noProof="0" dirty="0">
                <a:ln>
                  <a:noFill/>
                </a:ln>
                <a:solidFill>
                  <a:schemeClr val="bg2"/>
                </a:solidFill>
                <a:effectLst/>
                <a:uLnTx/>
                <a:uFillTx/>
                <a:latin typeface="Raleway" pitchFamily="2" charset="-52"/>
                <a:ea typeface="+mn-ea"/>
              </a:rPr>
              <a:t>with truck driver</a:t>
            </a:r>
          </a:p>
        </p:txBody>
      </p:sp>
      <p:sp>
        <p:nvSpPr>
          <p:cNvPr id="30" name="TextBox 29">
            <a:extLst>
              <a:ext uri="{FF2B5EF4-FFF2-40B4-BE49-F238E27FC236}">
                <a16:creationId xmlns:a16="http://schemas.microsoft.com/office/drawing/2014/main" id="{3AA849C7-B2AA-4C3B-8565-341BA27E91FB}"/>
              </a:ext>
            </a:extLst>
          </p:cNvPr>
          <p:cNvSpPr txBox="1">
            <a:spLocks/>
          </p:cNvSpPr>
          <p:nvPr/>
        </p:nvSpPr>
        <p:spPr>
          <a:xfrm>
            <a:off x="3080095" y="2217575"/>
            <a:ext cx="279035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Truck driver</a:t>
            </a:r>
            <a:r>
              <a:rPr kumimoji="0" lang="en-US" sz="1400" i="0" u="none" strike="noStrike" kern="1200" cap="none" spc="0" normalizeH="0" baseline="0" noProof="0" dirty="0">
                <a:ln>
                  <a:noFill/>
                </a:ln>
                <a:solidFill>
                  <a:schemeClr val="bg2"/>
                </a:solidFill>
                <a:effectLst/>
                <a:uLnTx/>
                <a:uFillTx/>
                <a:latin typeface="Raleway" pitchFamily="2" charset="-52"/>
                <a:ea typeface="+mn-ea"/>
              </a:rPr>
              <a:t>, no previous records, </a:t>
            </a: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gets hit </a:t>
            </a:r>
            <a:r>
              <a:rPr kumimoji="0" lang="en-US" sz="1400" i="0" u="none" strike="noStrike" kern="1200" cap="none" spc="0" normalizeH="0" baseline="0" noProof="0" dirty="0">
                <a:ln>
                  <a:noFill/>
                </a:ln>
                <a:solidFill>
                  <a:schemeClr val="bg2"/>
                </a:solidFill>
                <a:effectLst/>
                <a:uLnTx/>
                <a:uFillTx/>
                <a:latin typeface="Raleway" pitchFamily="2" charset="-52"/>
                <a:ea typeface="+mn-ea"/>
              </a:rPr>
              <a:t>by drunk driver</a:t>
            </a:r>
          </a:p>
        </p:txBody>
      </p:sp>
      <p:sp>
        <p:nvSpPr>
          <p:cNvPr id="31" name="TextBox 30">
            <a:extLst>
              <a:ext uri="{FF2B5EF4-FFF2-40B4-BE49-F238E27FC236}">
                <a16:creationId xmlns:a16="http://schemas.microsoft.com/office/drawing/2014/main" id="{D7696E5E-BB98-4E41-96D7-228886EE53C7}"/>
              </a:ext>
            </a:extLst>
          </p:cNvPr>
          <p:cNvSpPr txBox="1">
            <a:spLocks/>
          </p:cNvSpPr>
          <p:nvPr/>
        </p:nvSpPr>
        <p:spPr>
          <a:xfrm>
            <a:off x="6026966" y="2314434"/>
            <a:ext cx="228601"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vs.</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75" name="Group 74">
            <a:extLst>
              <a:ext uri="{FF2B5EF4-FFF2-40B4-BE49-F238E27FC236}">
                <a16:creationId xmlns:a16="http://schemas.microsoft.com/office/drawing/2014/main" id="{C07632BB-0D51-4FFE-870F-C331010BE746}"/>
              </a:ext>
            </a:extLst>
          </p:cNvPr>
          <p:cNvGrpSpPr/>
          <p:nvPr/>
        </p:nvGrpSpPr>
        <p:grpSpPr>
          <a:xfrm>
            <a:off x="2492800" y="2172161"/>
            <a:ext cx="515023" cy="515023"/>
            <a:chOff x="-1800475" y="1232832"/>
            <a:chExt cx="780839" cy="780839"/>
          </a:xfrm>
        </p:grpSpPr>
        <p:sp>
          <p:nvSpPr>
            <p:cNvPr id="74" name="Oval 73">
              <a:extLst>
                <a:ext uri="{FF2B5EF4-FFF2-40B4-BE49-F238E27FC236}">
                  <a16:creationId xmlns:a16="http://schemas.microsoft.com/office/drawing/2014/main" id="{3EFAFE33-CB6F-4857-BC8C-FE9E39F17336}"/>
                </a:ext>
              </a:extLst>
            </p:cNvPr>
            <p:cNvSpPr>
              <a:spLocks noChangeAspect="1"/>
            </p:cNvSpPr>
            <p:nvPr/>
          </p:nvSpPr>
          <p:spPr>
            <a:xfrm>
              <a:off x="-1800475" y="1232832"/>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35" name="Group 34">
              <a:extLst>
                <a:ext uri="{FF2B5EF4-FFF2-40B4-BE49-F238E27FC236}">
                  <a16:creationId xmlns:a16="http://schemas.microsoft.com/office/drawing/2014/main" id="{93C3D252-C49F-4042-9F13-9972FDB516E3}"/>
                </a:ext>
              </a:extLst>
            </p:cNvPr>
            <p:cNvGrpSpPr/>
            <p:nvPr/>
          </p:nvGrpSpPr>
          <p:grpSpPr>
            <a:xfrm>
              <a:off x="-1619272" y="1396086"/>
              <a:ext cx="418433" cy="454331"/>
              <a:chOff x="9063038" y="3054350"/>
              <a:chExt cx="592138" cy="642938"/>
            </a:xfrm>
          </p:grpSpPr>
          <p:sp>
            <p:nvSpPr>
              <p:cNvPr id="36" name="Freeform 430">
                <a:extLst>
                  <a:ext uri="{FF2B5EF4-FFF2-40B4-BE49-F238E27FC236}">
                    <a16:creationId xmlns:a16="http://schemas.microsoft.com/office/drawing/2014/main" id="{92E1E673-415E-40E6-AB5C-68CAA5D7D8BD}"/>
                  </a:ext>
                </a:extLst>
              </p:cNvPr>
              <p:cNvSpPr>
                <a:spLocks/>
              </p:cNvSpPr>
              <p:nvPr/>
            </p:nvSpPr>
            <p:spPr bwMode="auto">
              <a:xfrm>
                <a:off x="9164638" y="3068638"/>
                <a:ext cx="490538" cy="487363"/>
              </a:xfrm>
              <a:custGeom>
                <a:avLst/>
                <a:gdLst>
                  <a:gd name="T0" fmla="*/ 131 w 131"/>
                  <a:gd name="T1" fmla="*/ 40 h 130"/>
                  <a:gd name="T2" fmla="*/ 113 w 131"/>
                  <a:gd name="T3" fmla="*/ 64 h 130"/>
                  <a:gd name="T4" fmla="*/ 51 w 131"/>
                  <a:gd name="T5" fmla="*/ 91 h 130"/>
                  <a:gd name="T6" fmla="*/ 60 w 131"/>
                  <a:gd name="T7" fmla="*/ 24 h 130"/>
                  <a:gd name="T8" fmla="*/ 77 w 131"/>
                  <a:gd name="T9" fmla="*/ 0 h 130"/>
                </a:gdLst>
                <a:ahLst/>
                <a:cxnLst>
                  <a:cxn ang="0">
                    <a:pos x="T0" y="T1"/>
                  </a:cxn>
                  <a:cxn ang="0">
                    <a:pos x="T2" y="T3"/>
                  </a:cxn>
                  <a:cxn ang="0">
                    <a:pos x="T4" y="T5"/>
                  </a:cxn>
                  <a:cxn ang="0">
                    <a:pos x="T6" y="T7"/>
                  </a:cxn>
                  <a:cxn ang="0">
                    <a:pos x="T8" y="T9"/>
                  </a:cxn>
                </a:cxnLst>
                <a:rect l="0" t="0" r="r" b="b"/>
                <a:pathLst>
                  <a:path w="131" h="130">
                    <a:moveTo>
                      <a:pt x="131" y="40"/>
                    </a:moveTo>
                    <a:cubicBezTo>
                      <a:pt x="131" y="40"/>
                      <a:pt x="118" y="41"/>
                      <a:pt x="113" y="64"/>
                    </a:cubicBezTo>
                    <a:cubicBezTo>
                      <a:pt x="113" y="64"/>
                      <a:pt x="103" y="130"/>
                      <a:pt x="51" y="91"/>
                    </a:cubicBezTo>
                    <a:cubicBezTo>
                      <a:pt x="0" y="53"/>
                      <a:pt x="60" y="24"/>
                      <a:pt x="60" y="24"/>
                    </a:cubicBezTo>
                    <a:cubicBezTo>
                      <a:pt x="80" y="13"/>
                      <a:pt x="77" y="0"/>
                      <a:pt x="77"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Line 431">
                <a:extLst>
                  <a:ext uri="{FF2B5EF4-FFF2-40B4-BE49-F238E27FC236}">
                    <a16:creationId xmlns:a16="http://schemas.microsoft.com/office/drawing/2014/main" id="{96823DE4-6E39-4D62-ABED-6F66BDA2F358}"/>
                  </a:ext>
                </a:extLst>
              </p:cNvPr>
              <p:cNvSpPr>
                <a:spLocks noChangeShapeType="1"/>
              </p:cNvSpPr>
              <p:nvPr/>
            </p:nvSpPr>
            <p:spPr bwMode="auto">
              <a:xfrm flipV="1">
                <a:off x="9228138" y="3424238"/>
                <a:ext cx="146050" cy="195263"/>
              </a:xfrm>
              <a:prstGeom prst="line">
                <a:avLst/>
              </a:prstGeom>
              <a:noFill/>
              <a:ln w="1270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Line 432">
                <a:extLst>
                  <a:ext uri="{FF2B5EF4-FFF2-40B4-BE49-F238E27FC236}">
                    <a16:creationId xmlns:a16="http://schemas.microsoft.com/office/drawing/2014/main" id="{21228E8A-13A5-4C7C-9050-53FD21FF9AB5}"/>
                  </a:ext>
                </a:extLst>
              </p:cNvPr>
              <p:cNvSpPr>
                <a:spLocks noChangeShapeType="1"/>
              </p:cNvSpPr>
              <p:nvPr/>
            </p:nvSpPr>
            <p:spPr bwMode="auto">
              <a:xfrm flipH="1">
                <a:off x="9277350" y="3394075"/>
                <a:ext cx="60325" cy="82550"/>
              </a:xfrm>
              <a:prstGeom prst="line">
                <a:avLst/>
              </a:prstGeom>
              <a:noFill/>
              <a:ln w="1270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433">
                <a:extLst>
                  <a:ext uri="{FF2B5EF4-FFF2-40B4-BE49-F238E27FC236}">
                    <a16:creationId xmlns:a16="http://schemas.microsoft.com/office/drawing/2014/main" id="{B7161EBA-1F8B-4A8F-A495-94E38B221B7C}"/>
                  </a:ext>
                </a:extLst>
              </p:cNvPr>
              <p:cNvSpPr>
                <a:spLocks/>
              </p:cNvSpPr>
              <p:nvPr/>
            </p:nvSpPr>
            <p:spPr bwMode="auto">
              <a:xfrm>
                <a:off x="9063038" y="3517900"/>
                <a:ext cx="198438" cy="179388"/>
              </a:xfrm>
              <a:custGeom>
                <a:avLst/>
                <a:gdLst>
                  <a:gd name="T0" fmla="*/ 53 w 53"/>
                  <a:gd name="T1" fmla="*/ 48 h 48"/>
                  <a:gd name="T2" fmla="*/ 25 w 53"/>
                  <a:gd name="T3" fmla="*/ 31 h 48"/>
                  <a:gd name="T4" fmla="*/ 3 w 53"/>
                  <a:gd name="T5" fmla="*/ 4 h 48"/>
                  <a:gd name="T6" fmla="*/ 35 w 53"/>
                  <a:gd name="T7" fmla="*/ 18 h 48"/>
                </a:gdLst>
                <a:ahLst/>
                <a:cxnLst>
                  <a:cxn ang="0">
                    <a:pos x="T0" y="T1"/>
                  </a:cxn>
                  <a:cxn ang="0">
                    <a:pos x="T2" y="T3"/>
                  </a:cxn>
                  <a:cxn ang="0">
                    <a:pos x="T4" y="T5"/>
                  </a:cxn>
                  <a:cxn ang="0">
                    <a:pos x="T6" y="T7"/>
                  </a:cxn>
                </a:cxnLst>
                <a:rect l="0" t="0" r="r" b="b"/>
                <a:pathLst>
                  <a:path w="53" h="48">
                    <a:moveTo>
                      <a:pt x="53" y="48"/>
                    </a:moveTo>
                    <a:cubicBezTo>
                      <a:pt x="45" y="45"/>
                      <a:pt x="33" y="37"/>
                      <a:pt x="25" y="31"/>
                    </a:cubicBezTo>
                    <a:cubicBezTo>
                      <a:pt x="10" y="20"/>
                      <a:pt x="0" y="8"/>
                      <a:pt x="3" y="4"/>
                    </a:cubicBezTo>
                    <a:cubicBezTo>
                      <a:pt x="5" y="0"/>
                      <a:pt x="20" y="6"/>
                      <a:pt x="35" y="18"/>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Freeform 434">
                <a:extLst>
                  <a:ext uri="{FF2B5EF4-FFF2-40B4-BE49-F238E27FC236}">
                    <a16:creationId xmlns:a16="http://schemas.microsoft.com/office/drawing/2014/main" id="{AB906395-37D2-4400-9981-00797A54996F}"/>
                  </a:ext>
                </a:extLst>
              </p:cNvPr>
              <p:cNvSpPr>
                <a:spLocks/>
              </p:cNvSpPr>
              <p:nvPr/>
            </p:nvSpPr>
            <p:spPr bwMode="auto">
              <a:xfrm>
                <a:off x="9302750" y="3203575"/>
                <a:ext cx="273050" cy="231775"/>
              </a:xfrm>
              <a:custGeom>
                <a:avLst/>
                <a:gdLst>
                  <a:gd name="T0" fmla="*/ 47 w 73"/>
                  <a:gd name="T1" fmla="*/ 36 h 62"/>
                  <a:gd name="T2" fmla="*/ 19 w 73"/>
                  <a:gd name="T3" fmla="*/ 27 h 62"/>
                  <a:gd name="T4" fmla="*/ 17 w 73"/>
                  <a:gd name="T5" fmla="*/ 0 h 62"/>
                  <a:gd name="T6" fmla="*/ 0 w 73"/>
                  <a:gd name="T7" fmla="*/ 22 h 62"/>
                  <a:gd name="T8" fmla="*/ 18 w 73"/>
                  <a:gd name="T9" fmla="*/ 50 h 62"/>
                  <a:gd name="T10" fmla="*/ 50 w 73"/>
                  <a:gd name="T11" fmla="*/ 59 h 62"/>
                  <a:gd name="T12" fmla="*/ 69 w 73"/>
                  <a:gd name="T13" fmla="*/ 26 h 62"/>
                  <a:gd name="T14" fmla="*/ 69 w 73"/>
                  <a:gd name="T15" fmla="*/ 26 h 62"/>
                  <a:gd name="T16" fmla="*/ 73 w 73"/>
                  <a:gd name="T17" fmla="*/ 14 h 62"/>
                  <a:gd name="T18" fmla="*/ 63 w 73"/>
                  <a:gd name="T19" fmla="*/ 24 h 62"/>
                  <a:gd name="T20" fmla="*/ 47 w 73"/>
                  <a:gd name="T21"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2">
                    <a:moveTo>
                      <a:pt x="47" y="36"/>
                    </a:moveTo>
                    <a:cubicBezTo>
                      <a:pt x="37" y="39"/>
                      <a:pt x="25" y="35"/>
                      <a:pt x="19" y="27"/>
                    </a:cubicBezTo>
                    <a:cubicBezTo>
                      <a:pt x="13" y="19"/>
                      <a:pt x="12" y="8"/>
                      <a:pt x="17" y="0"/>
                    </a:cubicBezTo>
                    <a:cubicBezTo>
                      <a:pt x="10" y="5"/>
                      <a:pt x="1" y="13"/>
                      <a:pt x="0" y="22"/>
                    </a:cubicBezTo>
                    <a:cubicBezTo>
                      <a:pt x="0" y="31"/>
                      <a:pt x="6" y="40"/>
                      <a:pt x="18" y="50"/>
                    </a:cubicBezTo>
                    <a:cubicBezTo>
                      <a:pt x="31" y="59"/>
                      <a:pt x="42" y="62"/>
                      <a:pt x="50" y="59"/>
                    </a:cubicBezTo>
                    <a:cubicBezTo>
                      <a:pt x="62" y="54"/>
                      <a:pt x="68" y="34"/>
                      <a:pt x="69" y="26"/>
                    </a:cubicBezTo>
                    <a:cubicBezTo>
                      <a:pt x="69" y="26"/>
                      <a:pt x="69" y="26"/>
                      <a:pt x="69" y="26"/>
                    </a:cubicBezTo>
                    <a:cubicBezTo>
                      <a:pt x="70" y="21"/>
                      <a:pt x="72" y="17"/>
                      <a:pt x="73" y="14"/>
                    </a:cubicBezTo>
                    <a:cubicBezTo>
                      <a:pt x="70" y="17"/>
                      <a:pt x="67" y="21"/>
                      <a:pt x="63" y="24"/>
                    </a:cubicBezTo>
                    <a:cubicBezTo>
                      <a:pt x="59" y="29"/>
                      <a:pt x="53" y="34"/>
                      <a:pt x="47" y="36"/>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435">
                <a:extLst>
                  <a:ext uri="{FF2B5EF4-FFF2-40B4-BE49-F238E27FC236}">
                    <a16:creationId xmlns:a16="http://schemas.microsoft.com/office/drawing/2014/main" id="{A658551D-58ED-45C4-8BD3-DD59A42C3673}"/>
                  </a:ext>
                </a:extLst>
              </p:cNvPr>
              <p:cNvSpPr>
                <a:spLocks/>
              </p:cNvSpPr>
              <p:nvPr/>
            </p:nvSpPr>
            <p:spPr bwMode="auto">
              <a:xfrm>
                <a:off x="9531350" y="3170238"/>
                <a:ext cx="85725" cy="100013"/>
              </a:xfrm>
              <a:custGeom>
                <a:avLst/>
                <a:gdLst>
                  <a:gd name="T0" fmla="*/ 0 w 23"/>
                  <a:gd name="T1" fmla="*/ 27 h 27"/>
                  <a:gd name="T2" fmla="*/ 17 w 23"/>
                  <a:gd name="T3" fmla="*/ 12 h 27"/>
                  <a:gd name="T4" fmla="*/ 14 w 23"/>
                  <a:gd name="T5" fmla="*/ 0 h 27"/>
                  <a:gd name="T6" fmla="*/ 13 w 23"/>
                  <a:gd name="T7" fmla="*/ 0 h 27"/>
                  <a:gd name="T8" fmla="*/ 9 w 23"/>
                  <a:gd name="T9" fmla="*/ 3 h 27"/>
                  <a:gd name="T10" fmla="*/ 0 w 23"/>
                  <a:gd name="T11" fmla="*/ 27 h 27"/>
                </a:gdLst>
                <a:ahLst/>
                <a:cxnLst>
                  <a:cxn ang="0">
                    <a:pos x="T0" y="T1"/>
                  </a:cxn>
                  <a:cxn ang="0">
                    <a:pos x="T2" y="T3"/>
                  </a:cxn>
                  <a:cxn ang="0">
                    <a:pos x="T4" y="T5"/>
                  </a:cxn>
                  <a:cxn ang="0">
                    <a:pos x="T6" y="T7"/>
                  </a:cxn>
                  <a:cxn ang="0">
                    <a:pos x="T8" y="T9"/>
                  </a:cxn>
                  <a:cxn ang="0">
                    <a:pos x="T10" y="T11"/>
                  </a:cxn>
                </a:cxnLst>
                <a:rect l="0" t="0" r="r" b="b"/>
                <a:pathLst>
                  <a:path w="23" h="27">
                    <a:moveTo>
                      <a:pt x="0" y="27"/>
                    </a:moveTo>
                    <a:cubicBezTo>
                      <a:pt x="0" y="27"/>
                      <a:pt x="7" y="18"/>
                      <a:pt x="17" y="12"/>
                    </a:cubicBezTo>
                    <a:cubicBezTo>
                      <a:pt x="23" y="9"/>
                      <a:pt x="20" y="0"/>
                      <a:pt x="14" y="0"/>
                    </a:cubicBezTo>
                    <a:cubicBezTo>
                      <a:pt x="13" y="0"/>
                      <a:pt x="13" y="0"/>
                      <a:pt x="13" y="0"/>
                    </a:cubicBezTo>
                    <a:cubicBezTo>
                      <a:pt x="11" y="1"/>
                      <a:pt x="10" y="2"/>
                      <a:pt x="9" y="3"/>
                    </a:cubicBezTo>
                    <a:cubicBezTo>
                      <a:pt x="7" y="8"/>
                      <a:pt x="2" y="16"/>
                      <a:pt x="0" y="27"/>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Freeform 436">
                <a:extLst>
                  <a:ext uri="{FF2B5EF4-FFF2-40B4-BE49-F238E27FC236}">
                    <a16:creationId xmlns:a16="http://schemas.microsoft.com/office/drawing/2014/main" id="{1C945714-B172-4B1D-AFFD-4DDCD04CC69E}"/>
                  </a:ext>
                </a:extLst>
              </p:cNvPr>
              <p:cNvSpPr>
                <a:spLocks/>
              </p:cNvSpPr>
              <p:nvPr/>
            </p:nvSpPr>
            <p:spPr bwMode="auto">
              <a:xfrm>
                <a:off x="9453563" y="3071813"/>
                <a:ext cx="74613" cy="93663"/>
              </a:xfrm>
              <a:custGeom>
                <a:avLst/>
                <a:gdLst>
                  <a:gd name="T0" fmla="*/ 0 w 20"/>
                  <a:gd name="T1" fmla="*/ 0 h 25"/>
                  <a:gd name="T2" fmla="*/ 20 w 20"/>
                  <a:gd name="T3" fmla="*/ 25 h 25"/>
                </a:gdLst>
                <a:ahLst/>
                <a:cxnLst>
                  <a:cxn ang="0">
                    <a:pos x="T0" y="T1"/>
                  </a:cxn>
                  <a:cxn ang="0">
                    <a:pos x="T2" y="T3"/>
                  </a:cxn>
                </a:cxnLst>
                <a:rect l="0" t="0" r="r" b="b"/>
                <a:pathLst>
                  <a:path w="20" h="25">
                    <a:moveTo>
                      <a:pt x="0" y="0"/>
                    </a:moveTo>
                    <a:cubicBezTo>
                      <a:pt x="0" y="0"/>
                      <a:pt x="1" y="12"/>
                      <a:pt x="20" y="25"/>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3" name="Freeform 437">
                <a:extLst>
                  <a:ext uri="{FF2B5EF4-FFF2-40B4-BE49-F238E27FC236}">
                    <a16:creationId xmlns:a16="http://schemas.microsoft.com/office/drawing/2014/main" id="{C3426A8A-E1D3-4917-BE6D-82F6C311EA1A}"/>
                  </a:ext>
                </a:extLst>
              </p:cNvPr>
              <p:cNvSpPr>
                <a:spLocks/>
              </p:cNvSpPr>
              <p:nvPr/>
            </p:nvSpPr>
            <p:spPr bwMode="auto">
              <a:xfrm>
                <a:off x="9486900" y="3054350"/>
                <a:ext cx="152400" cy="107950"/>
              </a:xfrm>
              <a:custGeom>
                <a:avLst/>
                <a:gdLst>
                  <a:gd name="T0" fmla="*/ 0 w 41"/>
                  <a:gd name="T1" fmla="*/ 0 h 29"/>
                  <a:gd name="T2" fmla="*/ 41 w 41"/>
                  <a:gd name="T3" fmla="*/ 29 h 29"/>
                </a:gdLst>
                <a:ahLst/>
                <a:cxnLst>
                  <a:cxn ang="0">
                    <a:pos x="T0" y="T1"/>
                  </a:cxn>
                  <a:cxn ang="0">
                    <a:pos x="T2" y="T3"/>
                  </a:cxn>
                </a:cxnLst>
                <a:rect l="0" t="0" r="r" b="b"/>
                <a:pathLst>
                  <a:path w="41" h="29">
                    <a:moveTo>
                      <a:pt x="0" y="0"/>
                    </a:moveTo>
                    <a:cubicBezTo>
                      <a:pt x="16" y="4"/>
                      <a:pt x="30" y="14"/>
                      <a:pt x="41" y="29"/>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25" name="TextBox 24">
            <a:extLst>
              <a:ext uri="{FF2B5EF4-FFF2-40B4-BE49-F238E27FC236}">
                <a16:creationId xmlns:a16="http://schemas.microsoft.com/office/drawing/2014/main" id="{97499341-69E2-4802-BC05-99C1BAAC8F53}"/>
              </a:ext>
            </a:extLst>
          </p:cNvPr>
          <p:cNvSpPr txBox="1">
            <a:spLocks/>
          </p:cNvSpPr>
          <p:nvPr/>
        </p:nvSpPr>
        <p:spPr>
          <a:xfrm>
            <a:off x="6527169" y="2870966"/>
            <a:ext cx="22062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solidFill>
                <a:effectLst/>
                <a:uLnTx/>
                <a:uFillTx/>
                <a:latin typeface="Raleway" pitchFamily="2" charset="-52"/>
                <a:ea typeface="+mn-ea"/>
              </a:rPr>
              <a:t>Hottest day next week </a:t>
            </a:r>
            <a:r>
              <a:rPr kumimoji="0" lang="en-US" sz="1400" i="0" u="none" strike="noStrike" kern="1200" cap="none" spc="0" normalizeH="0" baseline="0" noProof="0" dirty="0">
                <a:ln>
                  <a:noFill/>
                </a:ln>
                <a:solidFill>
                  <a:schemeClr val="bg2"/>
                </a:solidFill>
                <a:effectLst/>
                <a:uLnTx/>
                <a:uFillTx/>
                <a:latin typeface="Raleway" pitchFamily="2" charset="-52"/>
                <a:ea typeface="+mn-ea"/>
              </a:rPr>
              <a:t>will be Sunday</a:t>
            </a:r>
          </a:p>
        </p:txBody>
      </p:sp>
      <p:sp>
        <p:nvSpPr>
          <p:cNvPr id="26" name="TextBox 25">
            <a:extLst>
              <a:ext uri="{FF2B5EF4-FFF2-40B4-BE49-F238E27FC236}">
                <a16:creationId xmlns:a16="http://schemas.microsoft.com/office/drawing/2014/main" id="{E86F754C-FC0B-49F4-9156-E29288E43D5E}"/>
              </a:ext>
            </a:extLst>
          </p:cNvPr>
          <p:cNvSpPr txBox="1">
            <a:spLocks/>
          </p:cNvSpPr>
          <p:nvPr/>
        </p:nvSpPr>
        <p:spPr>
          <a:xfrm>
            <a:off x="3089814" y="2870966"/>
            <a:ext cx="2276235"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Sunday will be hotter </a:t>
            </a:r>
            <a:r>
              <a:rPr kumimoji="0" lang="en-US" sz="1400" i="0" u="none" strike="noStrike" kern="1200" cap="none" spc="0" normalizeH="0" baseline="0" noProof="0" dirty="0">
                <a:ln>
                  <a:noFill/>
                </a:ln>
                <a:solidFill>
                  <a:schemeClr val="bg2"/>
                </a:solidFill>
                <a:effectLst/>
                <a:uLnTx/>
                <a:uFillTx/>
                <a:latin typeface="Raleway" pitchFamily="2" charset="-52"/>
                <a:ea typeface="+mn-ea"/>
              </a:rPr>
              <a:t>than any other day next week</a:t>
            </a:r>
          </a:p>
        </p:txBody>
      </p:sp>
      <p:sp>
        <p:nvSpPr>
          <p:cNvPr id="27" name="TextBox 26">
            <a:extLst>
              <a:ext uri="{FF2B5EF4-FFF2-40B4-BE49-F238E27FC236}">
                <a16:creationId xmlns:a16="http://schemas.microsoft.com/office/drawing/2014/main" id="{F3D12526-6BD7-4968-BBA2-2713ECED6AC1}"/>
              </a:ext>
            </a:extLst>
          </p:cNvPr>
          <p:cNvSpPr txBox="1">
            <a:spLocks/>
          </p:cNvSpPr>
          <p:nvPr/>
        </p:nvSpPr>
        <p:spPr>
          <a:xfrm>
            <a:off x="6026966" y="2967788"/>
            <a:ext cx="228601"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vs.</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139" name="Group 138">
            <a:extLst>
              <a:ext uri="{FF2B5EF4-FFF2-40B4-BE49-F238E27FC236}">
                <a16:creationId xmlns:a16="http://schemas.microsoft.com/office/drawing/2014/main" id="{0FEA9E97-9941-477F-9ED9-589C450A7562}"/>
              </a:ext>
            </a:extLst>
          </p:cNvPr>
          <p:cNvGrpSpPr/>
          <p:nvPr/>
        </p:nvGrpSpPr>
        <p:grpSpPr>
          <a:xfrm>
            <a:off x="2483647" y="2822790"/>
            <a:ext cx="515023" cy="515023"/>
            <a:chOff x="2483647" y="2822790"/>
            <a:chExt cx="515023" cy="515023"/>
          </a:xfrm>
        </p:grpSpPr>
        <p:sp>
          <p:nvSpPr>
            <p:cNvPr id="32" name="Oval 31">
              <a:extLst>
                <a:ext uri="{FF2B5EF4-FFF2-40B4-BE49-F238E27FC236}">
                  <a16:creationId xmlns:a16="http://schemas.microsoft.com/office/drawing/2014/main" id="{67172C61-D012-41F4-B678-10E1196801FE}"/>
                </a:ext>
              </a:extLst>
            </p:cNvPr>
            <p:cNvSpPr>
              <a:spLocks noChangeAspect="1"/>
            </p:cNvSpPr>
            <p:nvPr/>
          </p:nvSpPr>
          <p:spPr>
            <a:xfrm>
              <a:off x="2483647" y="2822790"/>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44" name="Group 43">
              <a:extLst>
                <a:ext uri="{FF2B5EF4-FFF2-40B4-BE49-F238E27FC236}">
                  <a16:creationId xmlns:a16="http://schemas.microsoft.com/office/drawing/2014/main" id="{03A453A5-E7FE-409B-8A0F-28EBD1354693}"/>
                </a:ext>
              </a:extLst>
            </p:cNvPr>
            <p:cNvGrpSpPr/>
            <p:nvPr/>
          </p:nvGrpSpPr>
          <p:grpSpPr>
            <a:xfrm>
              <a:off x="2560989" y="2900132"/>
              <a:ext cx="360339" cy="360339"/>
              <a:chOff x="9628188" y="703263"/>
              <a:chExt cx="773113" cy="773113"/>
            </a:xfrm>
          </p:grpSpPr>
          <p:sp>
            <p:nvSpPr>
              <p:cNvPr id="45" name="Line 429">
                <a:extLst>
                  <a:ext uri="{FF2B5EF4-FFF2-40B4-BE49-F238E27FC236}">
                    <a16:creationId xmlns:a16="http://schemas.microsoft.com/office/drawing/2014/main" id="{0119C1E7-3993-4F6A-8F36-A82CCCA31B79}"/>
                  </a:ext>
                </a:extLst>
              </p:cNvPr>
              <p:cNvSpPr>
                <a:spLocks noChangeShapeType="1"/>
              </p:cNvSpPr>
              <p:nvPr/>
            </p:nvSpPr>
            <p:spPr bwMode="auto">
              <a:xfrm>
                <a:off x="9740900" y="977900"/>
                <a:ext cx="69850" cy="285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6" name="Line 430">
                <a:extLst>
                  <a:ext uri="{FF2B5EF4-FFF2-40B4-BE49-F238E27FC236}">
                    <a16:creationId xmlns:a16="http://schemas.microsoft.com/office/drawing/2014/main" id="{620893EA-5B16-49BD-925B-B227D841CC7A}"/>
                  </a:ext>
                </a:extLst>
              </p:cNvPr>
              <p:cNvSpPr>
                <a:spLocks noChangeShapeType="1"/>
              </p:cNvSpPr>
              <p:nvPr/>
            </p:nvSpPr>
            <p:spPr bwMode="auto">
              <a:xfrm>
                <a:off x="9898063" y="815975"/>
                <a:ext cx="30163" cy="730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7" name="Line 431">
                <a:extLst>
                  <a:ext uri="{FF2B5EF4-FFF2-40B4-BE49-F238E27FC236}">
                    <a16:creationId xmlns:a16="http://schemas.microsoft.com/office/drawing/2014/main" id="{655A559A-91D9-4431-9D36-9CD86B457EAF}"/>
                  </a:ext>
                </a:extLst>
              </p:cNvPr>
              <p:cNvSpPr>
                <a:spLocks noChangeShapeType="1"/>
              </p:cNvSpPr>
              <p:nvPr/>
            </p:nvSpPr>
            <p:spPr bwMode="auto">
              <a:xfrm flipH="1" flipV="1">
                <a:off x="9740900" y="819150"/>
                <a:ext cx="117475" cy="1174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8" name="Line 432">
                <a:extLst>
                  <a:ext uri="{FF2B5EF4-FFF2-40B4-BE49-F238E27FC236}">
                    <a16:creationId xmlns:a16="http://schemas.microsoft.com/office/drawing/2014/main" id="{46477C83-7AAE-4E7B-9FA7-BA0DDB9F06A2}"/>
                  </a:ext>
                </a:extLst>
              </p:cNvPr>
              <p:cNvSpPr>
                <a:spLocks noChangeShapeType="1"/>
              </p:cNvSpPr>
              <p:nvPr/>
            </p:nvSpPr>
            <p:spPr bwMode="auto">
              <a:xfrm flipH="1">
                <a:off x="10218738" y="977900"/>
                <a:ext cx="69850" cy="285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9" name="Line 433">
                <a:extLst>
                  <a:ext uri="{FF2B5EF4-FFF2-40B4-BE49-F238E27FC236}">
                    <a16:creationId xmlns:a16="http://schemas.microsoft.com/office/drawing/2014/main" id="{CC4FC6B9-0D36-40A3-9904-9B01F4BC3123}"/>
                  </a:ext>
                </a:extLst>
              </p:cNvPr>
              <p:cNvSpPr>
                <a:spLocks noChangeShapeType="1"/>
              </p:cNvSpPr>
              <p:nvPr/>
            </p:nvSpPr>
            <p:spPr bwMode="auto">
              <a:xfrm flipH="1">
                <a:off x="10098088" y="815975"/>
                <a:ext cx="28575" cy="730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0" name="Line 434">
                <a:extLst>
                  <a:ext uri="{FF2B5EF4-FFF2-40B4-BE49-F238E27FC236}">
                    <a16:creationId xmlns:a16="http://schemas.microsoft.com/office/drawing/2014/main" id="{7F98BAB3-C33A-4FFE-87D6-D2235194FE1C}"/>
                  </a:ext>
                </a:extLst>
              </p:cNvPr>
              <p:cNvSpPr>
                <a:spLocks noChangeShapeType="1"/>
              </p:cNvSpPr>
              <p:nvPr/>
            </p:nvSpPr>
            <p:spPr bwMode="auto">
              <a:xfrm flipV="1">
                <a:off x="10167938" y="819150"/>
                <a:ext cx="120650" cy="1174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1" name="Line 435">
                <a:extLst>
                  <a:ext uri="{FF2B5EF4-FFF2-40B4-BE49-F238E27FC236}">
                    <a16:creationId xmlns:a16="http://schemas.microsoft.com/office/drawing/2014/main" id="{40B40B3C-4D6B-4EB3-BC8A-6F3FC2FE337C}"/>
                  </a:ext>
                </a:extLst>
              </p:cNvPr>
              <p:cNvSpPr>
                <a:spLocks noChangeShapeType="1"/>
              </p:cNvSpPr>
              <p:nvPr/>
            </p:nvSpPr>
            <p:spPr bwMode="auto">
              <a:xfrm flipV="1">
                <a:off x="9740900" y="1176338"/>
                <a:ext cx="69850" cy="269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2" name="Line 436">
                <a:extLst>
                  <a:ext uri="{FF2B5EF4-FFF2-40B4-BE49-F238E27FC236}">
                    <a16:creationId xmlns:a16="http://schemas.microsoft.com/office/drawing/2014/main" id="{E33030DF-1583-4A13-952E-33286D6EF5C6}"/>
                  </a:ext>
                </a:extLst>
              </p:cNvPr>
              <p:cNvSpPr>
                <a:spLocks noChangeShapeType="1"/>
              </p:cNvSpPr>
              <p:nvPr/>
            </p:nvSpPr>
            <p:spPr bwMode="auto">
              <a:xfrm flipV="1">
                <a:off x="9898063" y="1293813"/>
                <a:ext cx="30163" cy="69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3" name="Line 437">
                <a:extLst>
                  <a:ext uri="{FF2B5EF4-FFF2-40B4-BE49-F238E27FC236}">
                    <a16:creationId xmlns:a16="http://schemas.microsoft.com/office/drawing/2014/main" id="{23595ED4-2A67-417F-A632-E429D6FB217A}"/>
                  </a:ext>
                </a:extLst>
              </p:cNvPr>
              <p:cNvSpPr>
                <a:spLocks noChangeShapeType="1"/>
              </p:cNvSpPr>
              <p:nvPr/>
            </p:nvSpPr>
            <p:spPr bwMode="auto">
              <a:xfrm flipH="1">
                <a:off x="9740900" y="1243013"/>
                <a:ext cx="117475" cy="1206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4" name="Line 438">
                <a:extLst>
                  <a:ext uri="{FF2B5EF4-FFF2-40B4-BE49-F238E27FC236}">
                    <a16:creationId xmlns:a16="http://schemas.microsoft.com/office/drawing/2014/main" id="{32E2C88F-1D39-4590-94D6-0CC33D14A71C}"/>
                  </a:ext>
                </a:extLst>
              </p:cNvPr>
              <p:cNvSpPr>
                <a:spLocks noChangeShapeType="1"/>
              </p:cNvSpPr>
              <p:nvPr/>
            </p:nvSpPr>
            <p:spPr bwMode="auto">
              <a:xfrm flipH="1" flipV="1">
                <a:off x="10218738" y="1176338"/>
                <a:ext cx="69850" cy="269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5" name="Line 439">
                <a:extLst>
                  <a:ext uri="{FF2B5EF4-FFF2-40B4-BE49-F238E27FC236}">
                    <a16:creationId xmlns:a16="http://schemas.microsoft.com/office/drawing/2014/main" id="{D64EAACB-EB25-431F-A0FC-FD3A10EEC78D}"/>
                  </a:ext>
                </a:extLst>
              </p:cNvPr>
              <p:cNvSpPr>
                <a:spLocks noChangeShapeType="1"/>
              </p:cNvSpPr>
              <p:nvPr/>
            </p:nvSpPr>
            <p:spPr bwMode="auto">
              <a:xfrm flipH="1" flipV="1">
                <a:off x="10098088" y="1293813"/>
                <a:ext cx="28575" cy="69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6" name="Line 440">
                <a:extLst>
                  <a:ext uri="{FF2B5EF4-FFF2-40B4-BE49-F238E27FC236}">
                    <a16:creationId xmlns:a16="http://schemas.microsoft.com/office/drawing/2014/main" id="{27FBAD5D-67AA-45E7-9F79-C38E4EB1A6E5}"/>
                  </a:ext>
                </a:extLst>
              </p:cNvPr>
              <p:cNvSpPr>
                <a:spLocks noChangeShapeType="1"/>
              </p:cNvSpPr>
              <p:nvPr/>
            </p:nvSpPr>
            <p:spPr bwMode="auto">
              <a:xfrm>
                <a:off x="10167938" y="1243013"/>
                <a:ext cx="120650" cy="1206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7" name="Freeform 441">
                <a:extLst>
                  <a:ext uri="{FF2B5EF4-FFF2-40B4-BE49-F238E27FC236}">
                    <a16:creationId xmlns:a16="http://schemas.microsoft.com/office/drawing/2014/main" id="{8228D9F6-8B76-4E09-8AC5-226F927C675F}"/>
                  </a:ext>
                </a:extLst>
              </p:cNvPr>
              <p:cNvSpPr>
                <a:spLocks/>
              </p:cNvSpPr>
              <p:nvPr/>
            </p:nvSpPr>
            <p:spPr bwMode="auto">
              <a:xfrm>
                <a:off x="9834563" y="912813"/>
                <a:ext cx="357188" cy="357188"/>
              </a:xfrm>
              <a:custGeom>
                <a:avLst/>
                <a:gdLst>
                  <a:gd name="T0" fmla="*/ 44 w 133"/>
                  <a:gd name="T1" fmla="*/ 12 h 133"/>
                  <a:gd name="T2" fmla="*/ 12 w 133"/>
                  <a:gd name="T3" fmla="*/ 89 h 133"/>
                  <a:gd name="T4" fmla="*/ 89 w 133"/>
                  <a:gd name="T5" fmla="*/ 121 h 133"/>
                  <a:gd name="T6" fmla="*/ 121 w 133"/>
                  <a:gd name="T7" fmla="*/ 44 h 133"/>
                  <a:gd name="T8" fmla="*/ 44 w 133"/>
                  <a:gd name="T9" fmla="*/ 12 h 133"/>
                </a:gdLst>
                <a:ahLst/>
                <a:cxnLst>
                  <a:cxn ang="0">
                    <a:pos x="T0" y="T1"/>
                  </a:cxn>
                  <a:cxn ang="0">
                    <a:pos x="T2" y="T3"/>
                  </a:cxn>
                  <a:cxn ang="0">
                    <a:pos x="T4" y="T5"/>
                  </a:cxn>
                  <a:cxn ang="0">
                    <a:pos x="T6" y="T7"/>
                  </a:cxn>
                  <a:cxn ang="0">
                    <a:pos x="T8" y="T9"/>
                  </a:cxn>
                </a:cxnLst>
                <a:rect l="0" t="0" r="r" b="b"/>
                <a:pathLst>
                  <a:path w="133" h="133">
                    <a:moveTo>
                      <a:pt x="44" y="12"/>
                    </a:moveTo>
                    <a:cubicBezTo>
                      <a:pt x="14" y="24"/>
                      <a:pt x="0" y="59"/>
                      <a:pt x="12" y="89"/>
                    </a:cubicBezTo>
                    <a:cubicBezTo>
                      <a:pt x="25" y="119"/>
                      <a:pt x="59" y="133"/>
                      <a:pt x="89" y="121"/>
                    </a:cubicBezTo>
                    <a:cubicBezTo>
                      <a:pt x="119" y="108"/>
                      <a:pt x="133" y="74"/>
                      <a:pt x="121" y="44"/>
                    </a:cubicBezTo>
                    <a:cubicBezTo>
                      <a:pt x="109" y="14"/>
                      <a:pt x="74" y="0"/>
                      <a:pt x="44" y="1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8" name="Line 442">
                <a:extLst>
                  <a:ext uri="{FF2B5EF4-FFF2-40B4-BE49-F238E27FC236}">
                    <a16:creationId xmlns:a16="http://schemas.microsoft.com/office/drawing/2014/main" id="{39D1B5E3-02BC-4C5C-BF01-B35AD451C816}"/>
                  </a:ext>
                </a:extLst>
              </p:cNvPr>
              <p:cNvSpPr>
                <a:spLocks noChangeShapeType="1"/>
              </p:cNvSpPr>
              <p:nvPr/>
            </p:nvSpPr>
            <p:spPr bwMode="auto">
              <a:xfrm flipV="1">
                <a:off x="10013950" y="703263"/>
                <a:ext cx="0" cy="169863"/>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9" name="Line 443">
                <a:extLst>
                  <a:ext uri="{FF2B5EF4-FFF2-40B4-BE49-F238E27FC236}">
                    <a16:creationId xmlns:a16="http://schemas.microsoft.com/office/drawing/2014/main" id="{12CA0077-FC3F-42DC-B815-9D48F1BBEBF1}"/>
                  </a:ext>
                </a:extLst>
              </p:cNvPr>
              <p:cNvSpPr>
                <a:spLocks noChangeShapeType="1"/>
              </p:cNvSpPr>
              <p:nvPr/>
            </p:nvSpPr>
            <p:spPr bwMode="auto">
              <a:xfrm flipV="1">
                <a:off x="10013950" y="1309688"/>
                <a:ext cx="0" cy="1666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0" name="Line 444">
                <a:extLst>
                  <a:ext uri="{FF2B5EF4-FFF2-40B4-BE49-F238E27FC236}">
                    <a16:creationId xmlns:a16="http://schemas.microsoft.com/office/drawing/2014/main" id="{C8E77817-2A9F-4C92-AE50-321BCE1E58B0}"/>
                  </a:ext>
                </a:extLst>
              </p:cNvPr>
              <p:cNvSpPr>
                <a:spLocks noChangeShapeType="1"/>
              </p:cNvSpPr>
              <p:nvPr/>
            </p:nvSpPr>
            <p:spPr bwMode="auto">
              <a:xfrm>
                <a:off x="10231438" y="1090613"/>
                <a:ext cx="1698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1" name="Line 445">
                <a:extLst>
                  <a:ext uri="{FF2B5EF4-FFF2-40B4-BE49-F238E27FC236}">
                    <a16:creationId xmlns:a16="http://schemas.microsoft.com/office/drawing/2014/main" id="{DF277E00-E745-4B07-9E9F-0A492BF609C0}"/>
                  </a:ext>
                </a:extLst>
              </p:cNvPr>
              <p:cNvSpPr>
                <a:spLocks noChangeShapeType="1"/>
              </p:cNvSpPr>
              <p:nvPr/>
            </p:nvSpPr>
            <p:spPr bwMode="auto">
              <a:xfrm>
                <a:off x="9628188" y="1090613"/>
                <a:ext cx="165100"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21" name="TextBox 20">
            <a:extLst>
              <a:ext uri="{FF2B5EF4-FFF2-40B4-BE49-F238E27FC236}">
                <a16:creationId xmlns:a16="http://schemas.microsoft.com/office/drawing/2014/main" id="{19255118-612F-459C-A038-A86AD6D97C77}"/>
              </a:ext>
            </a:extLst>
          </p:cNvPr>
          <p:cNvSpPr txBox="1">
            <a:spLocks/>
          </p:cNvSpPr>
          <p:nvPr/>
        </p:nvSpPr>
        <p:spPr>
          <a:xfrm>
            <a:off x="6527169" y="3512726"/>
            <a:ext cx="22062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solidFill>
                <a:effectLst/>
                <a:uLnTx/>
                <a:uFillTx/>
                <a:latin typeface="Raleway" pitchFamily="2" charset="-52"/>
                <a:ea typeface="+mn-ea"/>
              </a:rPr>
              <a:t>Famous author is sitting </a:t>
            </a:r>
            <a:r>
              <a:rPr kumimoji="0" lang="en-US" sz="1400" i="0" u="none" strike="noStrike" kern="1200" cap="none" spc="0" normalizeH="0" baseline="0" noProof="0" dirty="0">
                <a:ln>
                  <a:noFill/>
                </a:ln>
                <a:solidFill>
                  <a:schemeClr val="bg2"/>
                </a:solidFill>
                <a:effectLst/>
                <a:uLnTx/>
                <a:uFillTx/>
                <a:latin typeface="Raleway" pitchFamily="2" charset="-52"/>
                <a:ea typeface="+mn-ea"/>
              </a:rPr>
              <a:t>beside a fan</a:t>
            </a:r>
          </a:p>
        </p:txBody>
      </p:sp>
      <p:sp>
        <p:nvSpPr>
          <p:cNvPr id="22" name="TextBox 21">
            <a:extLst>
              <a:ext uri="{FF2B5EF4-FFF2-40B4-BE49-F238E27FC236}">
                <a16:creationId xmlns:a16="http://schemas.microsoft.com/office/drawing/2014/main" id="{EFADA5D7-7BA2-4E86-8E24-8B21DF67F21C}"/>
              </a:ext>
            </a:extLst>
          </p:cNvPr>
          <p:cNvSpPr txBox="1">
            <a:spLocks/>
          </p:cNvSpPr>
          <p:nvPr/>
        </p:nvSpPr>
        <p:spPr>
          <a:xfrm>
            <a:off x="3086017" y="3512726"/>
            <a:ext cx="2291765"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A fan is sitting </a:t>
            </a:r>
            <a:r>
              <a:rPr kumimoji="0" lang="en-US" sz="1400" i="0" u="none" strike="noStrike" kern="1200" cap="none" spc="0" normalizeH="0" baseline="0" noProof="0" dirty="0">
                <a:ln>
                  <a:noFill/>
                </a:ln>
                <a:solidFill>
                  <a:schemeClr val="bg2"/>
                </a:solidFill>
                <a:effectLst/>
                <a:uLnTx/>
                <a:uFillTx/>
                <a:latin typeface="Raleway" pitchFamily="2" charset="-52"/>
                <a:ea typeface="+mn-ea"/>
              </a:rPr>
              <a:t>beside a famous author</a:t>
            </a:r>
          </a:p>
        </p:txBody>
      </p:sp>
      <p:sp>
        <p:nvSpPr>
          <p:cNvPr id="23" name="TextBox 22">
            <a:extLst>
              <a:ext uri="{FF2B5EF4-FFF2-40B4-BE49-F238E27FC236}">
                <a16:creationId xmlns:a16="http://schemas.microsoft.com/office/drawing/2014/main" id="{AFDF169B-FE32-410D-ADC0-C9E5DBF90A22}"/>
              </a:ext>
            </a:extLst>
          </p:cNvPr>
          <p:cNvSpPr txBox="1">
            <a:spLocks/>
          </p:cNvSpPr>
          <p:nvPr/>
        </p:nvSpPr>
        <p:spPr>
          <a:xfrm>
            <a:off x="6026966" y="3609548"/>
            <a:ext cx="228601"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vs.</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7" name="TextBox 16">
            <a:extLst>
              <a:ext uri="{FF2B5EF4-FFF2-40B4-BE49-F238E27FC236}">
                <a16:creationId xmlns:a16="http://schemas.microsoft.com/office/drawing/2014/main" id="{0FAAC83E-6E9D-4907-807D-74DADBDB7C08}"/>
              </a:ext>
            </a:extLst>
          </p:cNvPr>
          <p:cNvSpPr txBox="1">
            <a:spLocks/>
          </p:cNvSpPr>
          <p:nvPr/>
        </p:nvSpPr>
        <p:spPr>
          <a:xfrm>
            <a:off x="6527169" y="4182019"/>
            <a:ext cx="22062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solidFill>
                <a:effectLst/>
                <a:uLnTx/>
                <a:uFillTx/>
                <a:latin typeface="Raleway" pitchFamily="2" charset="-52"/>
                <a:ea typeface="+mn-ea"/>
              </a:rPr>
              <a:t>Teacher selects </a:t>
            </a:r>
            <a:r>
              <a:rPr kumimoji="0" lang="en-US" sz="1400" i="0" u="none" strike="noStrike" kern="1200" cap="none" spc="0" normalizeH="0" baseline="0" noProof="0" dirty="0">
                <a:ln>
                  <a:noFill/>
                </a:ln>
                <a:solidFill>
                  <a:schemeClr val="bg2"/>
                </a:solidFill>
                <a:effectLst/>
                <a:uLnTx/>
                <a:uFillTx/>
                <a:latin typeface="Raleway" pitchFamily="2" charset="-52"/>
                <a:ea typeface="+mn-ea"/>
              </a:rPr>
              <a:t>questions from 2 out of 10 chapters</a:t>
            </a:r>
          </a:p>
        </p:txBody>
      </p:sp>
      <p:sp>
        <p:nvSpPr>
          <p:cNvPr id="18" name="TextBox 17">
            <a:extLst>
              <a:ext uri="{FF2B5EF4-FFF2-40B4-BE49-F238E27FC236}">
                <a16:creationId xmlns:a16="http://schemas.microsoft.com/office/drawing/2014/main" id="{2EDC8250-BB30-49F2-86B9-16FCD0DA5AC5}"/>
              </a:ext>
            </a:extLst>
          </p:cNvPr>
          <p:cNvSpPr txBox="1">
            <a:spLocks/>
          </p:cNvSpPr>
          <p:nvPr/>
        </p:nvSpPr>
        <p:spPr>
          <a:xfrm>
            <a:off x="3095074" y="4166117"/>
            <a:ext cx="279035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accent3"/>
                </a:solidFill>
                <a:latin typeface="Raleway" pitchFamily="2" charset="-52"/>
                <a:ea typeface="+mn-ea"/>
              </a:rPr>
              <a:t>Student only studies</a:t>
            </a:r>
            <a:r>
              <a:rPr lang="en-US" sz="1400" kern="1200" dirty="0">
                <a:solidFill>
                  <a:schemeClr val="accent3"/>
                </a:solidFill>
                <a:latin typeface="Raleway" pitchFamily="2" charset="-52"/>
                <a:ea typeface="+mn-ea"/>
              </a:rPr>
              <a:t> </a:t>
            </a:r>
            <a:r>
              <a:rPr lang="en-US" sz="1400" kern="1200" dirty="0">
                <a:solidFill>
                  <a:schemeClr val="bg2"/>
                </a:solidFill>
                <a:latin typeface="Raleway" pitchFamily="2" charset="-52"/>
                <a:ea typeface="+mn-ea"/>
              </a:rPr>
              <a:t>2 chapters, from which questions are chosen</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9" name="TextBox 18">
            <a:extLst>
              <a:ext uri="{FF2B5EF4-FFF2-40B4-BE49-F238E27FC236}">
                <a16:creationId xmlns:a16="http://schemas.microsoft.com/office/drawing/2014/main" id="{9FB430F8-106B-4CE0-BA17-9627CB78A349}"/>
              </a:ext>
            </a:extLst>
          </p:cNvPr>
          <p:cNvSpPr txBox="1">
            <a:spLocks/>
          </p:cNvSpPr>
          <p:nvPr/>
        </p:nvSpPr>
        <p:spPr>
          <a:xfrm>
            <a:off x="6026966" y="4262939"/>
            <a:ext cx="228601"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vs.</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78" name="Group 77">
            <a:extLst>
              <a:ext uri="{FF2B5EF4-FFF2-40B4-BE49-F238E27FC236}">
                <a16:creationId xmlns:a16="http://schemas.microsoft.com/office/drawing/2014/main" id="{4BEC3459-E379-472F-8EDC-59D42E361B1B}"/>
              </a:ext>
            </a:extLst>
          </p:cNvPr>
          <p:cNvGrpSpPr/>
          <p:nvPr/>
        </p:nvGrpSpPr>
        <p:grpSpPr>
          <a:xfrm>
            <a:off x="2488170" y="4124048"/>
            <a:ext cx="515023" cy="515023"/>
            <a:chOff x="-1865767" y="5007137"/>
            <a:chExt cx="780839" cy="780839"/>
          </a:xfrm>
        </p:grpSpPr>
        <p:sp>
          <p:nvSpPr>
            <p:cNvPr id="34" name="Oval 33">
              <a:extLst>
                <a:ext uri="{FF2B5EF4-FFF2-40B4-BE49-F238E27FC236}">
                  <a16:creationId xmlns:a16="http://schemas.microsoft.com/office/drawing/2014/main" id="{D5D045B5-6B04-468D-BA4B-BEF13CD90030}"/>
                </a:ext>
              </a:extLst>
            </p:cNvPr>
            <p:cNvSpPr>
              <a:spLocks noChangeAspect="1"/>
            </p:cNvSpPr>
            <p:nvPr/>
          </p:nvSpPr>
          <p:spPr>
            <a:xfrm>
              <a:off x="-1865767" y="5007137"/>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68" name="Group 67">
              <a:extLst>
                <a:ext uri="{FF2B5EF4-FFF2-40B4-BE49-F238E27FC236}">
                  <a16:creationId xmlns:a16="http://schemas.microsoft.com/office/drawing/2014/main" id="{98941889-D983-422D-BB34-93A46FBAA923}"/>
                </a:ext>
              </a:extLst>
            </p:cNvPr>
            <p:cNvGrpSpPr/>
            <p:nvPr/>
          </p:nvGrpSpPr>
          <p:grpSpPr>
            <a:xfrm>
              <a:off x="-1687369" y="5185535"/>
              <a:ext cx="424042" cy="424043"/>
              <a:chOff x="9825038" y="555625"/>
              <a:chExt cx="600075" cy="600076"/>
            </a:xfrm>
          </p:grpSpPr>
          <p:sp>
            <p:nvSpPr>
              <p:cNvPr id="69" name="Line 177">
                <a:extLst>
                  <a:ext uri="{FF2B5EF4-FFF2-40B4-BE49-F238E27FC236}">
                    <a16:creationId xmlns:a16="http://schemas.microsoft.com/office/drawing/2014/main" id="{871768B7-D032-41FF-BC54-B37347C78635}"/>
                  </a:ext>
                </a:extLst>
              </p:cNvPr>
              <p:cNvSpPr>
                <a:spLocks noChangeShapeType="1"/>
              </p:cNvSpPr>
              <p:nvPr/>
            </p:nvSpPr>
            <p:spPr bwMode="auto">
              <a:xfrm flipH="1" flipV="1">
                <a:off x="9866313" y="1054100"/>
                <a:ext cx="63500" cy="63500"/>
              </a:xfrm>
              <a:prstGeom prst="line">
                <a:avLst/>
              </a:prstGeom>
              <a:noFill/>
              <a:ln w="1270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0" name="Freeform 178">
                <a:extLst>
                  <a:ext uri="{FF2B5EF4-FFF2-40B4-BE49-F238E27FC236}">
                    <a16:creationId xmlns:a16="http://schemas.microsoft.com/office/drawing/2014/main" id="{879C939E-A8ED-49C8-8FF3-85A3C813AAC7}"/>
                  </a:ext>
                </a:extLst>
              </p:cNvPr>
              <p:cNvSpPr>
                <a:spLocks/>
              </p:cNvSpPr>
              <p:nvPr/>
            </p:nvSpPr>
            <p:spPr bwMode="auto">
              <a:xfrm>
                <a:off x="10234613" y="555625"/>
                <a:ext cx="190500" cy="193675"/>
              </a:xfrm>
              <a:custGeom>
                <a:avLst/>
                <a:gdLst>
                  <a:gd name="T0" fmla="*/ 63 w 69"/>
                  <a:gd name="T1" fmla="*/ 33 h 70"/>
                  <a:gd name="T2" fmla="*/ 36 w 69"/>
                  <a:gd name="T3" fmla="*/ 7 h 70"/>
                  <a:gd name="T4" fmla="*/ 13 w 69"/>
                  <a:gd name="T5" fmla="*/ 7 h 70"/>
                  <a:gd name="T6" fmla="*/ 0 w 69"/>
                  <a:gd name="T7" fmla="*/ 20 h 70"/>
                  <a:gd name="T8" fmla="*/ 49 w 69"/>
                  <a:gd name="T9" fmla="*/ 70 h 70"/>
                  <a:gd name="T10" fmla="*/ 63 w 69"/>
                  <a:gd name="T11" fmla="*/ 56 h 70"/>
                  <a:gd name="T12" fmla="*/ 63 w 69"/>
                  <a:gd name="T13" fmla="*/ 33 h 70"/>
                </a:gdLst>
                <a:ahLst/>
                <a:cxnLst>
                  <a:cxn ang="0">
                    <a:pos x="T0" y="T1"/>
                  </a:cxn>
                  <a:cxn ang="0">
                    <a:pos x="T2" y="T3"/>
                  </a:cxn>
                  <a:cxn ang="0">
                    <a:pos x="T4" y="T5"/>
                  </a:cxn>
                  <a:cxn ang="0">
                    <a:pos x="T6" y="T7"/>
                  </a:cxn>
                  <a:cxn ang="0">
                    <a:pos x="T8" y="T9"/>
                  </a:cxn>
                  <a:cxn ang="0">
                    <a:pos x="T10" y="T11"/>
                  </a:cxn>
                  <a:cxn ang="0">
                    <a:pos x="T12" y="T13"/>
                  </a:cxn>
                </a:cxnLst>
                <a:rect l="0" t="0" r="r" b="b"/>
                <a:pathLst>
                  <a:path w="69" h="70">
                    <a:moveTo>
                      <a:pt x="63" y="33"/>
                    </a:moveTo>
                    <a:cubicBezTo>
                      <a:pt x="36" y="7"/>
                      <a:pt x="36" y="7"/>
                      <a:pt x="36" y="7"/>
                    </a:cubicBezTo>
                    <a:cubicBezTo>
                      <a:pt x="30" y="0"/>
                      <a:pt x="19" y="0"/>
                      <a:pt x="13" y="7"/>
                    </a:cubicBezTo>
                    <a:cubicBezTo>
                      <a:pt x="0" y="20"/>
                      <a:pt x="0" y="20"/>
                      <a:pt x="0" y="20"/>
                    </a:cubicBezTo>
                    <a:cubicBezTo>
                      <a:pt x="49" y="70"/>
                      <a:pt x="49" y="70"/>
                      <a:pt x="49" y="70"/>
                    </a:cubicBezTo>
                    <a:cubicBezTo>
                      <a:pt x="63" y="56"/>
                      <a:pt x="63" y="56"/>
                      <a:pt x="63" y="56"/>
                    </a:cubicBezTo>
                    <a:cubicBezTo>
                      <a:pt x="69" y="50"/>
                      <a:pt x="69" y="40"/>
                      <a:pt x="63" y="33"/>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1" name="Freeform 179">
                <a:extLst>
                  <a:ext uri="{FF2B5EF4-FFF2-40B4-BE49-F238E27FC236}">
                    <a16:creationId xmlns:a16="http://schemas.microsoft.com/office/drawing/2014/main" id="{2839A9EA-7BB9-4CAE-BC77-57D468BA08BB}"/>
                  </a:ext>
                </a:extLst>
              </p:cNvPr>
              <p:cNvSpPr>
                <a:spLocks/>
              </p:cNvSpPr>
              <p:nvPr/>
            </p:nvSpPr>
            <p:spPr bwMode="auto">
              <a:xfrm>
                <a:off x="9825038" y="652463"/>
                <a:ext cx="503238" cy="503238"/>
              </a:xfrm>
              <a:custGeom>
                <a:avLst/>
                <a:gdLst>
                  <a:gd name="T0" fmla="*/ 317 w 317"/>
                  <a:gd name="T1" fmla="*/ 88 h 317"/>
                  <a:gd name="T2" fmla="*/ 136 w 317"/>
                  <a:gd name="T3" fmla="*/ 269 h 317"/>
                  <a:gd name="T4" fmla="*/ 0 w 317"/>
                  <a:gd name="T5" fmla="*/ 317 h 317"/>
                  <a:gd name="T6" fmla="*/ 49 w 317"/>
                  <a:gd name="T7" fmla="*/ 183 h 317"/>
                  <a:gd name="T8" fmla="*/ 232 w 317"/>
                  <a:gd name="T9" fmla="*/ 0 h 317"/>
                </a:gdLst>
                <a:ahLst/>
                <a:cxnLst>
                  <a:cxn ang="0">
                    <a:pos x="T0" y="T1"/>
                  </a:cxn>
                  <a:cxn ang="0">
                    <a:pos x="T2" y="T3"/>
                  </a:cxn>
                  <a:cxn ang="0">
                    <a:pos x="T4" y="T5"/>
                  </a:cxn>
                  <a:cxn ang="0">
                    <a:pos x="T6" y="T7"/>
                  </a:cxn>
                  <a:cxn ang="0">
                    <a:pos x="T8" y="T9"/>
                  </a:cxn>
                </a:cxnLst>
                <a:rect l="0" t="0" r="r" b="b"/>
                <a:pathLst>
                  <a:path w="317" h="317">
                    <a:moveTo>
                      <a:pt x="317" y="88"/>
                    </a:moveTo>
                    <a:lnTo>
                      <a:pt x="136" y="269"/>
                    </a:lnTo>
                    <a:lnTo>
                      <a:pt x="0" y="317"/>
                    </a:lnTo>
                    <a:lnTo>
                      <a:pt x="49" y="183"/>
                    </a:lnTo>
                    <a:lnTo>
                      <a:pt x="232" y="0"/>
                    </a:lnTo>
                  </a:path>
                </a:pathLst>
              </a:custGeom>
              <a:noFill/>
              <a:ln w="1270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2" name="Line 180">
                <a:extLst>
                  <a:ext uri="{FF2B5EF4-FFF2-40B4-BE49-F238E27FC236}">
                    <a16:creationId xmlns:a16="http://schemas.microsoft.com/office/drawing/2014/main" id="{5DA5184C-4C18-480C-B927-732892439B6F}"/>
                  </a:ext>
                </a:extLst>
              </p:cNvPr>
              <p:cNvSpPr>
                <a:spLocks noChangeShapeType="1"/>
              </p:cNvSpPr>
              <p:nvPr/>
            </p:nvSpPr>
            <p:spPr bwMode="auto">
              <a:xfrm flipV="1">
                <a:off x="9979025" y="719138"/>
                <a:ext cx="282575" cy="282575"/>
              </a:xfrm>
              <a:prstGeom prst="line">
                <a:avLst/>
              </a:prstGeom>
              <a:noFill/>
              <a:ln w="1270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3" name="Line 181">
                <a:extLst>
                  <a:ext uri="{FF2B5EF4-FFF2-40B4-BE49-F238E27FC236}">
                    <a16:creationId xmlns:a16="http://schemas.microsoft.com/office/drawing/2014/main" id="{D38924D6-B3C2-46E0-AF97-227BBED49EF5}"/>
                  </a:ext>
                </a:extLst>
              </p:cNvPr>
              <p:cNvSpPr>
                <a:spLocks noChangeShapeType="1"/>
              </p:cNvSpPr>
              <p:nvPr/>
            </p:nvSpPr>
            <p:spPr bwMode="auto">
              <a:xfrm flipH="1" flipV="1">
                <a:off x="9913938" y="935038"/>
                <a:ext cx="134938" cy="134938"/>
              </a:xfrm>
              <a:prstGeom prst="line">
                <a:avLst/>
              </a:prstGeom>
              <a:noFill/>
              <a:ln w="1270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85" name="TextBox 84">
            <a:extLst>
              <a:ext uri="{FF2B5EF4-FFF2-40B4-BE49-F238E27FC236}">
                <a16:creationId xmlns:a16="http://schemas.microsoft.com/office/drawing/2014/main" id="{1996B0C1-CDEC-49F4-81F9-80C5D38B6C9A}"/>
              </a:ext>
            </a:extLst>
          </p:cNvPr>
          <p:cNvSpPr txBox="1">
            <a:spLocks/>
          </p:cNvSpPr>
          <p:nvPr/>
        </p:nvSpPr>
        <p:spPr>
          <a:xfrm>
            <a:off x="3080097" y="1904614"/>
            <a:ext cx="2206278"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Version</a:t>
            </a: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A</a:t>
            </a:r>
          </a:p>
        </p:txBody>
      </p:sp>
      <p:sp>
        <p:nvSpPr>
          <p:cNvPr id="86" name="TextBox 85">
            <a:extLst>
              <a:ext uri="{FF2B5EF4-FFF2-40B4-BE49-F238E27FC236}">
                <a16:creationId xmlns:a16="http://schemas.microsoft.com/office/drawing/2014/main" id="{BC19261E-516F-4738-BD56-832049EDB13E}"/>
              </a:ext>
            </a:extLst>
          </p:cNvPr>
          <p:cNvSpPr txBox="1">
            <a:spLocks/>
          </p:cNvSpPr>
          <p:nvPr/>
        </p:nvSpPr>
        <p:spPr>
          <a:xfrm>
            <a:off x="6527169" y="1904614"/>
            <a:ext cx="2206278"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Version</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B</a:t>
            </a:r>
          </a:p>
        </p:txBody>
      </p:sp>
      <p:grpSp>
        <p:nvGrpSpPr>
          <p:cNvPr id="110" name="Group 109">
            <a:extLst>
              <a:ext uri="{FF2B5EF4-FFF2-40B4-BE49-F238E27FC236}">
                <a16:creationId xmlns:a16="http://schemas.microsoft.com/office/drawing/2014/main" id="{8C465660-3F93-4F60-9ACD-E6EBAEC96D15}"/>
              </a:ext>
            </a:extLst>
          </p:cNvPr>
          <p:cNvGrpSpPr/>
          <p:nvPr/>
        </p:nvGrpSpPr>
        <p:grpSpPr>
          <a:xfrm>
            <a:off x="662940" y="3653770"/>
            <a:ext cx="1334850" cy="1173337"/>
            <a:chOff x="-2648287" y="2810895"/>
            <a:chExt cx="1902696" cy="1672476"/>
          </a:xfrm>
        </p:grpSpPr>
        <p:sp>
          <p:nvSpPr>
            <p:cNvPr id="104" name="Speech Bubble: Rectangle with Corners Rounded 103">
              <a:extLst>
                <a:ext uri="{FF2B5EF4-FFF2-40B4-BE49-F238E27FC236}">
                  <a16:creationId xmlns:a16="http://schemas.microsoft.com/office/drawing/2014/main" id="{C5579764-A717-4A7D-96FD-864F46326104}"/>
                </a:ext>
              </a:extLst>
            </p:cNvPr>
            <p:cNvSpPr/>
            <p:nvPr/>
          </p:nvSpPr>
          <p:spPr>
            <a:xfrm>
              <a:off x="-2412893" y="3146153"/>
              <a:ext cx="1667302" cy="1337218"/>
            </a:xfrm>
            <a:prstGeom prst="wedgeRoundRectCallout">
              <a:avLst>
                <a:gd name="adj1" fmla="val 30327"/>
                <a:gd name="adj2" fmla="val 68768"/>
                <a:gd name="adj3" fmla="val 16667"/>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Speech Bubble: Rectangle with Corners Rounded 105">
              <a:extLst>
                <a:ext uri="{FF2B5EF4-FFF2-40B4-BE49-F238E27FC236}">
                  <a16:creationId xmlns:a16="http://schemas.microsoft.com/office/drawing/2014/main" id="{2E1AD9DA-A3AE-4FD4-87C1-37712FDA7054}"/>
                </a:ext>
              </a:extLst>
            </p:cNvPr>
            <p:cNvSpPr/>
            <p:nvPr/>
          </p:nvSpPr>
          <p:spPr>
            <a:xfrm flipH="1" flipV="1">
              <a:off x="-2648287" y="2810895"/>
              <a:ext cx="1670653" cy="1477328"/>
            </a:xfrm>
            <a:prstGeom prst="wedgeRoundRectCallout">
              <a:avLst>
                <a:gd name="adj1" fmla="val 25821"/>
                <a:gd name="adj2" fmla="val 64563"/>
                <a:gd name="adj3" fmla="val 16667"/>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22E881D-CC50-474B-8AE6-1B2349E4BEC8}"/>
                </a:ext>
              </a:extLst>
            </p:cNvPr>
            <p:cNvSpPr/>
            <p:nvPr/>
          </p:nvSpPr>
          <p:spPr>
            <a:xfrm rot="2700000">
              <a:off x="-1535700" y="3381117"/>
              <a:ext cx="264515" cy="3429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B4AB193D-A12A-4078-94EC-D85AF9E5C1F6}"/>
                </a:ext>
              </a:extLst>
            </p:cNvPr>
            <p:cNvSpPr/>
            <p:nvPr/>
          </p:nvSpPr>
          <p:spPr>
            <a:xfrm rot="2700000">
              <a:off x="-1985923" y="3770307"/>
              <a:ext cx="264515" cy="33337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3223B9FE-753B-441B-8B93-357EB729F135}"/>
                </a:ext>
              </a:extLst>
            </p:cNvPr>
            <p:cNvCxnSpPr/>
            <p:nvPr/>
          </p:nvCxnSpPr>
          <p:spPr>
            <a:xfrm flipV="1">
              <a:off x="-1811332" y="3567409"/>
              <a:ext cx="386269" cy="3561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A78D06B5-A8EA-4B90-86F6-1D1ACF6A5AD5}"/>
              </a:ext>
            </a:extLst>
          </p:cNvPr>
          <p:cNvGrpSpPr/>
          <p:nvPr/>
        </p:nvGrpSpPr>
        <p:grpSpPr>
          <a:xfrm>
            <a:off x="2484026" y="3473419"/>
            <a:ext cx="515023" cy="515023"/>
            <a:chOff x="2484026" y="3473419"/>
            <a:chExt cx="515023" cy="515023"/>
          </a:xfrm>
        </p:grpSpPr>
        <p:sp>
          <p:nvSpPr>
            <p:cNvPr id="33" name="Oval 32">
              <a:extLst>
                <a:ext uri="{FF2B5EF4-FFF2-40B4-BE49-F238E27FC236}">
                  <a16:creationId xmlns:a16="http://schemas.microsoft.com/office/drawing/2014/main" id="{19E54B55-1143-4347-9D2D-A62AE9E13929}"/>
                </a:ext>
              </a:extLst>
            </p:cNvPr>
            <p:cNvSpPr>
              <a:spLocks noChangeAspect="1"/>
            </p:cNvSpPr>
            <p:nvPr/>
          </p:nvSpPr>
          <p:spPr>
            <a:xfrm>
              <a:off x="2484026" y="3473419"/>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137" name="Group 136">
              <a:extLst>
                <a:ext uri="{FF2B5EF4-FFF2-40B4-BE49-F238E27FC236}">
                  <a16:creationId xmlns:a16="http://schemas.microsoft.com/office/drawing/2014/main" id="{8651E4AF-9F64-41E8-90AB-3EA6B97E7403}"/>
                </a:ext>
              </a:extLst>
            </p:cNvPr>
            <p:cNvGrpSpPr/>
            <p:nvPr/>
          </p:nvGrpSpPr>
          <p:grpSpPr>
            <a:xfrm>
              <a:off x="2583239" y="3595656"/>
              <a:ext cx="297667" cy="289783"/>
              <a:chOff x="-1142179" y="1612730"/>
              <a:chExt cx="480045" cy="467330"/>
            </a:xfrm>
          </p:grpSpPr>
          <p:sp>
            <p:nvSpPr>
              <p:cNvPr id="113" name="Freeform: Shape 112">
                <a:extLst>
                  <a:ext uri="{FF2B5EF4-FFF2-40B4-BE49-F238E27FC236}">
                    <a16:creationId xmlns:a16="http://schemas.microsoft.com/office/drawing/2014/main" id="{268E1D70-A192-4763-A4B4-1471BF2AAF36}"/>
                  </a:ext>
                </a:extLst>
              </p:cNvPr>
              <p:cNvSpPr/>
              <p:nvPr/>
            </p:nvSpPr>
            <p:spPr>
              <a:xfrm>
                <a:off x="-1142179" y="1747477"/>
                <a:ext cx="169896" cy="221379"/>
              </a:xfrm>
              <a:custGeom>
                <a:avLst/>
                <a:gdLst>
                  <a:gd name="connsiteX0" fmla="*/ 14016 w 205573"/>
                  <a:gd name="connsiteY0" fmla="*/ 14016 h 267868"/>
                  <a:gd name="connsiteX1" fmla="*/ 14016 w 205573"/>
                  <a:gd name="connsiteY1" fmla="*/ 215230 h 267868"/>
                  <a:gd name="connsiteX2" fmla="*/ 56377 w 205573"/>
                  <a:gd name="connsiteY2" fmla="*/ 257590 h 267868"/>
                  <a:gd name="connsiteX3" fmla="*/ 197163 w 205573"/>
                  <a:gd name="connsiteY3" fmla="*/ 257590 h 267868"/>
                </a:gdLst>
                <a:ahLst/>
                <a:cxnLst>
                  <a:cxn ang="0">
                    <a:pos x="connsiteX0" y="connsiteY0"/>
                  </a:cxn>
                  <a:cxn ang="0">
                    <a:pos x="connsiteX1" y="connsiteY1"/>
                  </a:cxn>
                  <a:cxn ang="0">
                    <a:pos x="connsiteX2" y="connsiteY2"/>
                  </a:cxn>
                  <a:cxn ang="0">
                    <a:pos x="connsiteX3" y="connsiteY3"/>
                  </a:cxn>
                </a:cxnLst>
                <a:rect l="l" t="t" r="r" b="b"/>
                <a:pathLst>
                  <a:path w="205573" h="267868">
                    <a:moveTo>
                      <a:pt x="14016" y="14016"/>
                    </a:moveTo>
                    <a:lnTo>
                      <a:pt x="14016" y="215230"/>
                    </a:lnTo>
                    <a:cubicBezTo>
                      <a:pt x="14016" y="238279"/>
                      <a:pt x="32705" y="257590"/>
                      <a:pt x="56377" y="257590"/>
                    </a:cubicBezTo>
                    <a:lnTo>
                      <a:pt x="197163" y="257590"/>
                    </a:lnTo>
                  </a:path>
                </a:pathLst>
              </a:custGeom>
              <a:noFill/>
              <a:ln w="12700" cap="rnd">
                <a:solidFill>
                  <a:schemeClr val="bg1"/>
                </a:solidFill>
                <a:prstDash val="solid"/>
                <a:round/>
              </a:ln>
            </p:spPr>
            <p:txBody>
              <a:bodyPr rtlCol="0" anchor="ctr"/>
              <a:lstStyle/>
              <a:p>
                <a:endParaRPr lang="ru-RU"/>
              </a:p>
            </p:txBody>
          </p:sp>
          <p:sp>
            <p:nvSpPr>
              <p:cNvPr id="114" name="Freeform: Shape 113">
                <a:extLst>
                  <a:ext uri="{FF2B5EF4-FFF2-40B4-BE49-F238E27FC236}">
                    <a16:creationId xmlns:a16="http://schemas.microsoft.com/office/drawing/2014/main" id="{FF0E8A31-75AA-4585-A0CB-0120858D3CBA}"/>
                  </a:ext>
                </a:extLst>
              </p:cNvPr>
              <p:cNvSpPr/>
              <p:nvPr/>
            </p:nvSpPr>
            <p:spPr>
              <a:xfrm>
                <a:off x="-1103572" y="1613379"/>
                <a:ext cx="139006" cy="139006"/>
              </a:xfrm>
              <a:custGeom>
                <a:avLst/>
                <a:gdLst>
                  <a:gd name="connsiteX0" fmla="*/ 97193 w 168196"/>
                  <a:gd name="connsiteY0" fmla="*/ 29746 h 168196"/>
                  <a:gd name="connsiteX1" fmla="*/ 138872 w 168196"/>
                  <a:gd name="connsiteY1" fmla="*/ 97192 h 168196"/>
                  <a:gd name="connsiteX2" fmla="*/ 71425 w 168196"/>
                  <a:gd name="connsiteY2" fmla="*/ 138872 h 168196"/>
                  <a:gd name="connsiteX3" fmla="*/ 29746 w 168196"/>
                  <a:gd name="connsiteY3" fmla="*/ 71425 h 168196"/>
                  <a:gd name="connsiteX4" fmla="*/ 97193 w 168196"/>
                  <a:gd name="connsiteY4" fmla="*/ 29746 h 168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96" h="168196">
                    <a:moveTo>
                      <a:pt x="97193" y="29746"/>
                    </a:moveTo>
                    <a:cubicBezTo>
                      <a:pt x="127327" y="36861"/>
                      <a:pt x="145987" y="67058"/>
                      <a:pt x="138872" y="97192"/>
                    </a:cubicBezTo>
                    <a:cubicBezTo>
                      <a:pt x="131756" y="127327"/>
                      <a:pt x="101559" y="145987"/>
                      <a:pt x="71425" y="138872"/>
                    </a:cubicBezTo>
                    <a:cubicBezTo>
                      <a:pt x="41290" y="131756"/>
                      <a:pt x="22630" y="101559"/>
                      <a:pt x="29746" y="71425"/>
                    </a:cubicBezTo>
                    <a:cubicBezTo>
                      <a:pt x="36861" y="41290"/>
                      <a:pt x="67058" y="22630"/>
                      <a:pt x="97193" y="29746"/>
                    </a:cubicBezTo>
                    <a:close/>
                  </a:path>
                </a:pathLst>
              </a:custGeom>
              <a:noFill/>
              <a:ln w="12700" cap="rnd">
                <a:solidFill>
                  <a:schemeClr val="bg1"/>
                </a:solidFill>
                <a:prstDash val="solid"/>
                <a:round/>
              </a:ln>
            </p:spPr>
            <p:txBody>
              <a:bodyPr rtlCol="0" anchor="ctr"/>
              <a:lstStyle/>
              <a:p>
                <a:endParaRPr lang="ru-RU"/>
              </a:p>
            </p:txBody>
          </p:sp>
          <p:sp>
            <p:nvSpPr>
              <p:cNvPr id="115" name="Freeform: Shape 114">
                <a:extLst>
                  <a:ext uri="{FF2B5EF4-FFF2-40B4-BE49-F238E27FC236}">
                    <a16:creationId xmlns:a16="http://schemas.microsoft.com/office/drawing/2014/main" id="{B834CD68-FA94-4F3C-A361-DED9CA8359F1}"/>
                  </a:ext>
                </a:extLst>
              </p:cNvPr>
              <p:cNvSpPr/>
              <p:nvPr/>
            </p:nvSpPr>
            <p:spPr>
              <a:xfrm>
                <a:off x="-1100991" y="1747477"/>
                <a:ext cx="128709" cy="180192"/>
              </a:xfrm>
              <a:custGeom>
                <a:avLst/>
                <a:gdLst>
                  <a:gd name="connsiteX0" fmla="*/ 146704 w 155737"/>
                  <a:gd name="connsiteY0" fmla="*/ 139853 h 218032"/>
                  <a:gd name="connsiteX1" fmla="*/ 146704 w 155737"/>
                  <a:gd name="connsiteY1" fmla="*/ 206508 h 218032"/>
                  <a:gd name="connsiteX2" fmla="*/ 78180 w 155737"/>
                  <a:gd name="connsiteY2" fmla="*/ 206508 h 218032"/>
                  <a:gd name="connsiteX3" fmla="*/ 14016 w 155737"/>
                  <a:gd name="connsiteY3" fmla="*/ 142344 h 218032"/>
                  <a:gd name="connsiteX4" fmla="*/ 14016 w 155737"/>
                  <a:gd name="connsiteY4" fmla="*/ 45787 h 218032"/>
                  <a:gd name="connsiteX5" fmla="*/ 45787 w 155737"/>
                  <a:gd name="connsiteY5" fmla="*/ 14016 h 218032"/>
                  <a:gd name="connsiteX6" fmla="*/ 118049 w 155737"/>
                  <a:gd name="connsiteY6" fmla="*/ 14016 h 218032"/>
                  <a:gd name="connsiteX7" fmla="*/ 147327 w 155737"/>
                  <a:gd name="connsiteY7" fmla="*/ 43295 h 218032"/>
                  <a:gd name="connsiteX8" fmla="*/ 147327 w 155737"/>
                  <a:gd name="connsiteY8" fmla="*/ 85033 h 21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737" h="218032">
                    <a:moveTo>
                      <a:pt x="146704" y="139853"/>
                    </a:moveTo>
                    <a:lnTo>
                      <a:pt x="146704" y="206508"/>
                    </a:lnTo>
                    <a:lnTo>
                      <a:pt x="78180" y="206508"/>
                    </a:lnTo>
                    <a:cubicBezTo>
                      <a:pt x="42672" y="206508"/>
                      <a:pt x="14016" y="177853"/>
                      <a:pt x="14016" y="142344"/>
                    </a:cubicBezTo>
                    <a:lnTo>
                      <a:pt x="14016" y="45787"/>
                    </a:lnTo>
                    <a:cubicBezTo>
                      <a:pt x="14016" y="28344"/>
                      <a:pt x="28344" y="14016"/>
                      <a:pt x="45787" y="14016"/>
                    </a:cubicBezTo>
                    <a:lnTo>
                      <a:pt x="118049" y="14016"/>
                    </a:lnTo>
                    <a:cubicBezTo>
                      <a:pt x="134245" y="14016"/>
                      <a:pt x="147327" y="27098"/>
                      <a:pt x="147327" y="43295"/>
                    </a:cubicBezTo>
                    <a:lnTo>
                      <a:pt x="147327" y="85033"/>
                    </a:lnTo>
                  </a:path>
                </a:pathLst>
              </a:custGeom>
              <a:noFill/>
              <a:ln w="12700" cap="rnd">
                <a:solidFill>
                  <a:schemeClr val="bg1"/>
                </a:solidFill>
                <a:prstDash val="solid"/>
                <a:round/>
              </a:ln>
            </p:spPr>
            <p:txBody>
              <a:bodyPr rtlCol="0" anchor="ctr"/>
              <a:lstStyle/>
              <a:p>
                <a:endParaRPr lang="ru-RU"/>
              </a:p>
            </p:txBody>
          </p:sp>
          <p:sp>
            <p:nvSpPr>
              <p:cNvPr id="116" name="Freeform: Shape 115">
                <a:extLst>
                  <a:ext uri="{FF2B5EF4-FFF2-40B4-BE49-F238E27FC236}">
                    <a16:creationId xmlns:a16="http://schemas.microsoft.com/office/drawing/2014/main" id="{5999CD4E-2D42-4035-AF7B-A51E9733689E}"/>
                  </a:ext>
                </a:extLst>
              </p:cNvPr>
              <p:cNvSpPr/>
              <p:nvPr/>
            </p:nvSpPr>
            <p:spPr>
              <a:xfrm>
                <a:off x="-1045905" y="1765496"/>
                <a:ext cx="118412" cy="82374"/>
              </a:xfrm>
              <a:custGeom>
                <a:avLst/>
                <a:gdLst>
                  <a:gd name="connsiteX0" fmla="*/ 14016 w 143278"/>
                  <a:gd name="connsiteY0" fmla="*/ 14016 h 99672"/>
                  <a:gd name="connsiteX1" fmla="*/ 14016 w 143278"/>
                  <a:gd name="connsiteY1" fmla="*/ 65098 h 99672"/>
                  <a:gd name="connsiteX2" fmla="*/ 38934 w 143278"/>
                  <a:gd name="connsiteY2" fmla="*/ 90016 h 99672"/>
                  <a:gd name="connsiteX3" fmla="*/ 134246 w 143278"/>
                  <a:gd name="connsiteY3" fmla="*/ 90016 h 99672"/>
                </a:gdLst>
                <a:ahLst/>
                <a:cxnLst>
                  <a:cxn ang="0">
                    <a:pos x="connsiteX0" y="connsiteY0"/>
                  </a:cxn>
                  <a:cxn ang="0">
                    <a:pos x="connsiteX1" y="connsiteY1"/>
                  </a:cxn>
                  <a:cxn ang="0">
                    <a:pos x="connsiteX2" y="connsiteY2"/>
                  </a:cxn>
                  <a:cxn ang="0">
                    <a:pos x="connsiteX3" y="connsiteY3"/>
                  </a:cxn>
                </a:cxnLst>
                <a:rect l="l" t="t" r="r" b="b"/>
                <a:pathLst>
                  <a:path w="143278" h="99672">
                    <a:moveTo>
                      <a:pt x="14016" y="14016"/>
                    </a:moveTo>
                    <a:lnTo>
                      <a:pt x="14016" y="65098"/>
                    </a:lnTo>
                    <a:cubicBezTo>
                      <a:pt x="14016" y="78803"/>
                      <a:pt x="25230" y="90016"/>
                      <a:pt x="38934" y="90016"/>
                    </a:cubicBezTo>
                    <a:lnTo>
                      <a:pt x="134246" y="90016"/>
                    </a:lnTo>
                  </a:path>
                </a:pathLst>
              </a:custGeom>
              <a:noFill/>
              <a:ln w="12700" cap="rnd">
                <a:solidFill>
                  <a:schemeClr val="bg1"/>
                </a:solidFill>
                <a:prstDash val="solid"/>
                <a:round/>
              </a:ln>
            </p:spPr>
            <p:txBody>
              <a:bodyPr rtlCol="0" anchor="ctr"/>
              <a:lstStyle/>
              <a:p>
                <a:endParaRPr lang="ru-RU"/>
              </a:p>
            </p:txBody>
          </p:sp>
          <p:sp>
            <p:nvSpPr>
              <p:cNvPr id="117" name="Freeform: Shape 116">
                <a:extLst>
                  <a:ext uri="{FF2B5EF4-FFF2-40B4-BE49-F238E27FC236}">
                    <a16:creationId xmlns:a16="http://schemas.microsoft.com/office/drawing/2014/main" id="{5A65A812-059D-44B7-AC14-AD2E057B5193}"/>
                  </a:ext>
                </a:extLst>
              </p:cNvPr>
              <p:cNvSpPr/>
              <p:nvPr/>
            </p:nvSpPr>
            <p:spPr>
              <a:xfrm>
                <a:off x="-991332" y="1906045"/>
                <a:ext cx="66929" cy="128709"/>
              </a:xfrm>
              <a:custGeom>
                <a:avLst/>
                <a:gdLst>
                  <a:gd name="connsiteX0" fmla="*/ 14016 w 80983"/>
                  <a:gd name="connsiteY0" fmla="*/ 14016 h 155737"/>
                  <a:gd name="connsiteX1" fmla="*/ 45787 w 80983"/>
                  <a:gd name="connsiteY1" fmla="*/ 14016 h 155737"/>
                  <a:gd name="connsiteX2" fmla="*/ 68214 w 80983"/>
                  <a:gd name="connsiteY2" fmla="*/ 36442 h 155737"/>
                  <a:gd name="connsiteX3" fmla="*/ 68214 w 80983"/>
                  <a:gd name="connsiteY3" fmla="*/ 146082 h 155737"/>
                </a:gdLst>
                <a:ahLst/>
                <a:cxnLst>
                  <a:cxn ang="0">
                    <a:pos x="connsiteX0" y="connsiteY0"/>
                  </a:cxn>
                  <a:cxn ang="0">
                    <a:pos x="connsiteX1" y="connsiteY1"/>
                  </a:cxn>
                  <a:cxn ang="0">
                    <a:pos x="connsiteX2" y="connsiteY2"/>
                  </a:cxn>
                  <a:cxn ang="0">
                    <a:pos x="connsiteX3" y="connsiteY3"/>
                  </a:cxn>
                </a:cxnLst>
                <a:rect l="l" t="t" r="r" b="b"/>
                <a:pathLst>
                  <a:path w="80983" h="155737">
                    <a:moveTo>
                      <a:pt x="14016" y="14016"/>
                    </a:moveTo>
                    <a:lnTo>
                      <a:pt x="45787" y="14016"/>
                    </a:lnTo>
                    <a:cubicBezTo>
                      <a:pt x="58246" y="14016"/>
                      <a:pt x="68214" y="23983"/>
                      <a:pt x="68214" y="36442"/>
                    </a:cubicBezTo>
                    <a:lnTo>
                      <a:pt x="68214" y="146082"/>
                    </a:lnTo>
                  </a:path>
                </a:pathLst>
              </a:custGeom>
              <a:noFill/>
              <a:ln w="12700" cap="rnd">
                <a:solidFill>
                  <a:schemeClr val="bg1"/>
                </a:solidFill>
                <a:prstDash val="solid"/>
                <a:round/>
              </a:ln>
            </p:spPr>
            <p:txBody>
              <a:bodyPr rtlCol="0" anchor="ctr"/>
              <a:lstStyle/>
              <a:p>
                <a:endParaRPr lang="ru-RU"/>
              </a:p>
            </p:txBody>
          </p:sp>
          <p:sp>
            <p:nvSpPr>
              <p:cNvPr id="118" name="Freeform: Shape 117">
                <a:extLst>
                  <a:ext uri="{FF2B5EF4-FFF2-40B4-BE49-F238E27FC236}">
                    <a16:creationId xmlns:a16="http://schemas.microsoft.com/office/drawing/2014/main" id="{88448FFB-8E7A-4AEA-AC3B-2C957BF0F916}"/>
                  </a:ext>
                </a:extLst>
              </p:cNvPr>
              <p:cNvSpPr/>
              <p:nvPr/>
            </p:nvSpPr>
            <p:spPr>
              <a:xfrm>
                <a:off x="-1093785" y="1948777"/>
                <a:ext cx="56632" cy="128709"/>
              </a:xfrm>
              <a:custGeom>
                <a:avLst/>
                <a:gdLst>
                  <a:gd name="connsiteX0" fmla="*/ 56377 w 68524"/>
                  <a:gd name="connsiteY0" fmla="*/ 14016 h 155737"/>
                  <a:gd name="connsiteX1" fmla="*/ 56377 w 68524"/>
                  <a:gd name="connsiteY1" fmla="*/ 104344 h 155737"/>
                  <a:gd name="connsiteX2" fmla="*/ 14016 w 68524"/>
                  <a:gd name="connsiteY2" fmla="*/ 147328 h 155737"/>
                </a:gdLst>
                <a:ahLst/>
                <a:cxnLst>
                  <a:cxn ang="0">
                    <a:pos x="connsiteX0" y="connsiteY0"/>
                  </a:cxn>
                  <a:cxn ang="0">
                    <a:pos x="connsiteX1" y="connsiteY1"/>
                  </a:cxn>
                  <a:cxn ang="0">
                    <a:pos x="connsiteX2" y="connsiteY2"/>
                  </a:cxn>
                </a:cxnLst>
                <a:rect l="l" t="t" r="r" b="b"/>
                <a:pathLst>
                  <a:path w="68524" h="155737">
                    <a:moveTo>
                      <a:pt x="56377" y="14016"/>
                    </a:moveTo>
                    <a:lnTo>
                      <a:pt x="56377" y="104344"/>
                    </a:lnTo>
                    <a:lnTo>
                      <a:pt x="14016" y="147328"/>
                    </a:lnTo>
                  </a:path>
                </a:pathLst>
              </a:custGeom>
              <a:noFill/>
              <a:ln w="12700" cap="rnd">
                <a:solidFill>
                  <a:schemeClr val="bg1"/>
                </a:solidFill>
                <a:prstDash val="solid"/>
                <a:round/>
              </a:ln>
            </p:spPr>
            <p:txBody>
              <a:bodyPr rtlCol="0" anchor="ctr"/>
              <a:lstStyle/>
              <a:p>
                <a:endParaRPr lang="ru-RU"/>
              </a:p>
            </p:txBody>
          </p:sp>
          <p:sp>
            <p:nvSpPr>
              <p:cNvPr id="119" name="Freeform: Shape 118">
                <a:extLst>
                  <a:ext uri="{FF2B5EF4-FFF2-40B4-BE49-F238E27FC236}">
                    <a16:creationId xmlns:a16="http://schemas.microsoft.com/office/drawing/2014/main" id="{D700C20E-088C-46C3-B452-AFC2CBDBF2E1}"/>
                  </a:ext>
                </a:extLst>
              </p:cNvPr>
              <p:cNvSpPr/>
              <p:nvPr/>
            </p:nvSpPr>
            <p:spPr>
              <a:xfrm>
                <a:off x="-1058776" y="2023428"/>
                <a:ext cx="56632" cy="56632"/>
              </a:xfrm>
              <a:custGeom>
                <a:avLst/>
                <a:gdLst>
                  <a:gd name="connsiteX0" fmla="*/ 14016 w 68524"/>
                  <a:gd name="connsiteY0" fmla="*/ 14016 h 68524"/>
                  <a:gd name="connsiteX1" fmla="*/ 55131 w 68524"/>
                  <a:gd name="connsiteY1" fmla="*/ 55131 h 68524"/>
                </a:gdLst>
                <a:ahLst/>
                <a:cxnLst>
                  <a:cxn ang="0">
                    <a:pos x="connsiteX0" y="connsiteY0"/>
                  </a:cxn>
                  <a:cxn ang="0">
                    <a:pos x="connsiteX1" y="connsiteY1"/>
                  </a:cxn>
                </a:cxnLst>
                <a:rect l="l" t="t" r="r" b="b"/>
                <a:pathLst>
                  <a:path w="68524" h="68524">
                    <a:moveTo>
                      <a:pt x="14016" y="14016"/>
                    </a:moveTo>
                    <a:lnTo>
                      <a:pt x="55131" y="55131"/>
                    </a:lnTo>
                  </a:path>
                </a:pathLst>
              </a:custGeom>
              <a:ln w="12700" cap="rnd">
                <a:solidFill>
                  <a:schemeClr val="bg1"/>
                </a:solidFill>
                <a:prstDash val="solid"/>
                <a:round/>
              </a:ln>
            </p:spPr>
            <p:txBody>
              <a:bodyPr rtlCol="0" anchor="ctr"/>
              <a:lstStyle/>
              <a:p>
                <a:endParaRPr lang="ru-RU"/>
              </a:p>
            </p:txBody>
          </p:sp>
          <p:grpSp>
            <p:nvGrpSpPr>
              <p:cNvPr id="111" name="Group 110">
                <a:extLst>
                  <a:ext uri="{FF2B5EF4-FFF2-40B4-BE49-F238E27FC236}">
                    <a16:creationId xmlns:a16="http://schemas.microsoft.com/office/drawing/2014/main" id="{D9854E93-C7B8-4A95-BE52-2BB7C7D2C6C2}"/>
                  </a:ext>
                </a:extLst>
              </p:cNvPr>
              <p:cNvGrpSpPr/>
              <p:nvPr/>
            </p:nvGrpSpPr>
            <p:grpSpPr>
              <a:xfrm>
                <a:off x="-876306" y="1612730"/>
                <a:ext cx="214172" cy="467330"/>
                <a:chOff x="-685006" y="1612730"/>
                <a:chExt cx="214172" cy="467330"/>
              </a:xfrm>
            </p:grpSpPr>
            <p:sp>
              <p:nvSpPr>
                <p:cNvPr id="120" name="Freeform: Shape 119">
                  <a:extLst>
                    <a:ext uri="{FF2B5EF4-FFF2-40B4-BE49-F238E27FC236}">
                      <a16:creationId xmlns:a16="http://schemas.microsoft.com/office/drawing/2014/main" id="{A6AC541B-75C7-4D12-AF39-798B689CC952}"/>
                    </a:ext>
                  </a:extLst>
                </p:cNvPr>
                <p:cNvSpPr/>
                <p:nvPr/>
              </p:nvSpPr>
              <p:spPr>
                <a:xfrm>
                  <a:off x="-640730" y="1747477"/>
                  <a:ext cx="169896" cy="221379"/>
                </a:xfrm>
                <a:custGeom>
                  <a:avLst/>
                  <a:gdLst>
                    <a:gd name="connsiteX0" fmla="*/ 197164 w 205573"/>
                    <a:gd name="connsiteY0" fmla="*/ 14016 h 267868"/>
                    <a:gd name="connsiteX1" fmla="*/ 197164 w 205573"/>
                    <a:gd name="connsiteY1" fmla="*/ 215230 h 267868"/>
                    <a:gd name="connsiteX2" fmla="*/ 154804 w 205573"/>
                    <a:gd name="connsiteY2" fmla="*/ 257590 h 267868"/>
                    <a:gd name="connsiteX3" fmla="*/ 14016 w 205573"/>
                    <a:gd name="connsiteY3" fmla="*/ 257590 h 267868"/>
                  </a:gdLst>
                  <a:ahLst/>
                  <a:cxnLst>
                    <a:cxn ang="0">
                      <a:pos x="connsiteX0" y="connsiteY0"/>
                    </a:cxn>
                    <a:cxn ang="0">
                      <a:pos x="connsiteX1" y="connsiteY1"/>
                    </a:cxn>
                    <a:cxn ang="0">
                      <a:pos x="connsiteX2" y="connsiteY2"/>
                    </a:cxn>
                    <a:cxn ang="0">
                      <a:pos x="connsiteX3" y="connsiteY3"/>
                    </a:cxn>
                  </a:cxnLst>
                  <a:rect l="l" t="t" r="r" b="b"/>
                  <a:pathLst>
                    <a:path w="205573" h="267868">
                      <a:moveTo>
                        <a:pt x="197164" y="14016"/>
                      </a:moveTo>
                      <a:lnTo>
                        <a:pt x="197164" y="215230"/>
                      </a:lnTo>
                      <a:cubicBezTo>
                        <a:pt x="197164" y="238279"/>
                        <a:pt x="178476" y="257590"/>
                        <a:pt x="154804" y="257590"/>
                      </a:cubicBezTo>
                      <a:lnTo>
                        <a:pt x="14016" y="257590"/>
                      </a:lnTo>
                    </a:path>
                  </a:pathLst>
                </a:custGeom>
                <a:noFill/>
                <a:ln w="12700" cap="rnd">
                  <a:solidFill>
                    <a:schemeClr val="bg1"/>
                  </a:solidFill>
                  <a:prstDash val="solid"/>
                  <a:round/>
                </a:ln>
              </p:spPr>
              <p:txBody>
                <a:bodyPr rtlCol="0" anchor="ctr"/>
                <a:lstStyle/>
                <a:p>
                  <a:endParaRPr lang="ru-RU"/>
                </a:p>
              </p:txBody>
            </p:sp>
            <p:sp>
              <p:nvSpPr>
                <p:cNvPr id="121" name="Freeform: Shape 120">
                  <a:extLst>
                    <a:ext uri="{FF2B5EF4-FFF2-40B4-BE49-F238E27FC236}">
                      <a16:creationId xmlns:a16="http://schemas.microsoft.com/office/drawing/2014/main" id="{371C200D-0A5D-4572-8281-F9D6D6B6B803}"/>
                    </a:ext>
                  </a:extLst>
                </p:cNvPr>
                <p:cNvSpPr/>
                <p:nvPr/>
              </p:nvSpPr>
              <p:spPr>
                <a:xfrm>
                  <a:off x="-644074" y="1612730"/>
                  <a:ext cx="139006" cy="139006"/>
                </a:xfrm>
                <a:custGeom>
                  <a:avLst/>
                  <a:gdLst>
                    <a:gd name="connsiteX0" fmla="*/ 138872 w 168196"/>
                    <a:gd name="connsiteY0" fmla="*/ 71425 h 168196"/>
                    <a:gd name="connsiteX1" fmla="*/ 97193 w 168196"/>
                    <a:gd name="connsiteY1" fmla="*/ 138872 h 168196"/>
                    <a:gd name="connsiteX2" fmla="*/ 29746 w 168196"/>
                    <a:gd name="connsiteY2" fmla="*/ 97192 h 168196"/>
                    <a:gd name="connsiteX3" fmla="*/ 71425 w 168196"/>
                    <a:gd name="connsiteY3" fmla="*/ 29746 h 168196"/>
                    <a:gd name="connsiteX4" fmla="*/ 138872 w 168196"/>
                    <a:gd name="connsiteY4" fmla="*/ 71425 h 168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96" h="168196">
                      <a:moveTo>
                        <a:pt x="138872" y="71425"/>
                      </a:moveTo>
                      <a:cubicBezTo>
                        <a:pt x="145987" y="101559"/>
                        <a:pt x="127327" y="131756"/>
                        <a:pt x="97193" y="138872"/>
                      </a:cubicBezTo>
                      <a:cubicBezTo>
                        <a:pt x="67058" y="145987"/>
                        <a:pt x="36861" y="127327"/>
                        <a:pt x="29746" y="97192"/>
                      </a:cubicBezTo>
                      <a:cubicBezTo>
                        <a:pt x="22630" y="67058"/>
                        <a:pt x="41290" y="36861"/>
                        <a:pt x="71425" y="29746"/>
                      </a:cubicBezTo>
                      <a:cubicBezTo>
                        <a:pt x="101559" y="22630"/>
                        <a:pt x="131756" y="41290"/>
                        <a:pt x="138872" y="71425"/>
                      </a:cubicBezTo>
                      <a:close/>
                    </a:path>
                  </a:pathLst>
                </a:custGeom>
                <a:noFill/>
                <a:ln w="12700" cap="rnd">
                  <a:solidFill>
                    <a:schemeClr val="bg1"/>
                  </a:solidFill>
                  <a:prstDash val="solid"/>
                  <a:round/>
                </a:ln>
              </p:spPr>
              <p:txBody>
                <a:bodyPr rtlCol="0" anchor="ctr"/>
                <a:lstStyle/>
                <a:p>
                  <a:endParaRPr lang="ru-RU"/>
                </a:p>
              </p:txBody>
            </p:sp>
            <p:sp>
              <p:nvSpPr>
                <p:cNvPr id="122" name="Freeform: Shape 121">
                  <a:extLst>
                    <a:ext uri="{FF2B5EF4-FFF2-40B4-BE49-F238E27FC236}">
                      <a16:creationId xmlns:a16="http://schemas.microsoft.com/office/drawing/2014/main" id="{BB7A5A01-6229-4FA7-9042-F75C92B7133E}"/>
                    </a:ext>
                  </a:extLst>
                </p:cNvPr>
                <p:cNvSpPr/>
                <p:nvPr/>
              </p:nvSpPr>
              <p:spPr>
                <a:xfrm>
                  <a:off x="-640215" y="1747477"/>
                  <a:ext cx="128709" cy="180192"/>
                </a:xfrm>
                <a:custGeom>
                  <a:avLst/>
                  <a:gdLst>
                    <a:gd name="connsiteX0" fmla="*/ 14016 w 155737"/>
                    <a:gd name="connsiteY0" fmla="*/ 139853 h 218032"/>
                    <a:gd name="connsiteX1" fmla="*/ 14016 w 155737"/>
                    <a:gd name="connsiteY1" fmla="*/ 206508 h 218032"/>
                    <a:gd name="connsiteX2" fmla="*/ 82541 w 155737"/>
                    <a:gd name="connsiteY2" fmla="*/ 206508 h 218032"/>
                    <a:gd name="connsiteX3" fmla="*/ 146704 w 155737"/>
                    <a:gd name="connsiteY3" fmla="*/ 142344 h 218032"/>
                    <a:gd name="connsiteX4" fmla="*/ 146704 w 155737"/>
                    <a:gd name="connsiteY4" fmla="*/ 45787 h 218032"/>
                    <a:gd name="connsiteX5" fmla="*/ 114934 w 155737"/>
                    <a:gd name="connsiteY5" fmla="*/ 14016 h 218032"/>
                    <a:gd name="connsiteX6" fmla="*/ 43295 w 155737"/>
                    <a:gd name="connsiteY6" fmla="*/ 14016 h 218032"/>
                    <a:gd name="connsiteX7" fmla="*/ 14016 w 155737"/>
                    <a:gd name="connsiteY7" fmla="*/ 43295 h 218032"/>
                    <a:gd name="connsiteX8" fmla="*/ 14016 w 155737"/>
                    <a:gd name="connsiteY8" fmla="*/ 85033 h 21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737" h="218032">
                      <a:moveTo>
                        <a:pt x="14016" y="139853"/>
                      </a:moveTo>
                      <a:lnTo>
                        <a:pt x="14016" y="206508"/>
                      </a:lnTo>
                      <a:lnTo>
                        <a:pt x="82541" y="206508"/>
                      </a:lnTo>
                      <a:cubicBezTo>
                        <a:pt x="118049" y="206508"/>
                        <a:pt x="146704" y="177853"/>
                        <a:pt x="146704" y="142344"/>
                      </a:cubicBezTo>
                      <a:lnTo>
                        <a:pt x="146704" y="45787"/>
                      </a:lnTo>
                      <a:cubicBezTo>
                        <a:pt x="146704" y="28344"/>
                        <a:pt x="132377" y="14016"/>
                        <a:pt x="114934" y="14016"/>
                      </a:cubicBezTo>
                      <a:lnTo>
                        <a:pt x="43295" y="14016"/>
                      </a:lnTo>
                      <a:cubicBezTo>
                        <a:pt x="27098" y="14016"/>
                        <a:pt x="14016" y="27098"/>
                        <a:pt x="14016" y="43295"/>
                      </a:cubicBezTo>
                      <a:lnTo>
                        <a:pt x="14016" y="85033"/>
                      </a:lnTo>
                    </a:path>
                  </a:pathLst>
                </a:custGeom>
                <a:noFill/>
                <a:ln w="12700" cap="rnd">
                  <a:solidFill>
                    <a:schemeClr val="bg1"/>
                  </a:solidFill>
                  <a:prstDash val="solid"/>
                  <a:round/>
                </a:ln>
              </p:spPr>
              <p:txBody>
                <a:bodyPr rtlCol="0" anchor="ctr"/>
                <a:lstStyle/>
                <a:p>
                  <a:endParaRPr lang="ru-RU"/>
                </a:p>
              </p:txBody>
            </p:sp>
            <p:sp>
              <p:nvSpPr>
                <p:cNvPr id="123" name="Freeform: Shape 122">
                  <a:extLst>
                    <a:ext uri="{FF2B5EF4-FFF2-40B4-BE49-F238E27FC236}">
                      <a16:creationId xmlns:a16="http://schemas.microsoft.com/office/drawing/2014/main" id="{4AFF18A3-200C-4915-83FF-830105898B78}"/>
                    </a:ext>
                  </a:extLst>
                </p:cNvPr>
                <p:cNvSpPr/>
                <p:nvPr/>
              </p:nvSpPr>
              <p:spPr>
                <a:xfrm>
                  <a:off x="-685006" y="1765496"/>
                  <a:ext cx="118412" cy="82374"/>
                </a:xfrm>
                <a:custGeom>
                  <a:avLst/>
                  <a:gdLst>
                    <a:gd name="connsiteX0" fmla="*/ 134246 w 143278"/>
                    <a:gd name="connsiteY0" fmla="*/ 14016 h 99672"/>
                    <a:gd name="connsiteX1" fmla="*/ 134246 w 143278"/>
                    <a:gd name="connsiteY1" fmla="*/ 65098 h 99672"/>
                    <a:gd name="connsiteX2" fmla="*/ 109328 w 143278"/>
                    <a:gd name="connsiteY2" fmla="*/ 90016 h 99672"/>
                    <a:gd name="connsiteX3" fmla="*/ 14016 w 143278"/>
                    <a:gd name="connsiteY3" fmla="*/ 90016 h 99672"/>
                  </a:gdLst>
                  <a:ahLst/>
                  <a:cxnLst>
                    <a:cxn ang="0">
                      <a:pos x="connsiteX0" y="connsiteY0"/>
                    </a:cxn>
                    <a:cxn ang="0">
                      <a:pos x="connsiteX1" y="connsiteY1"/>
                    </a:cxn>
                    <a:cxn ang="0">
                      <a:pos x="connsiteX2" y="connsiteY2"/>
                    </a:cxn>
                    <a:cxn ang="0">
                      <a:pos x="connsiteX3" y="connsiteY3"/>
                    </a:cxn>
                  </a:cxnLst>
                  <a:rect l="l" t="t" r="r" b="b"/>
                  <a:pathLst>
                    <a:path w="143278" h="99672">
                      <a:moveTo>
                        <a:pt x="134246" y="14016"/>
                      </a:moveTo>
                      <a:lnTo>
                        <a:pt x="134246" y="65098"/>
                      </a:lnTo>
                      <a:cubicBezTo>
                        <a:pt x="134246" y="78803"/>
                        <a:pt x="123033" y="90016"/>
                        <a:pt x="109328" y="90016"/>
                      </a:cubicBezTo>
                      <a:lnTo>
                        <a:pt x="14016" y="90016"/>
                      </a:lnTo>
                    </a:path>
                  </a:pathLst>
                </a:custGeom>
                <a:noFill/>
                <a:ln w="12700" cap="rnd">
                  <a:solidFill>
                    <a:schemeClr val="bg1"/>
                  </a:solidFill>
                  <a:prstDash val="solid"/>
                  <a:round/>
                </a:ln>
              </p:spPr>
              <p:txBody>
                <a:bodyPr rtlCol="0" anchor="ctr"/>
                <a:lstStyle/>
                <a:p>
                  <a:endParaRPr lang="ru-RU"/>
                </a:p>
              </p:txBody>
            </p:sp>
            <p:sp>
              <p:nvSpPr>
                <p:cNvPr id="124" name="Freeform: Shape 123">
                  <a:extLst>
                    <a:ext uri="{FF2B5EF4-FFF2-40B4-BE49-F238E27FC236}">
                      <a16:creationId xmlns:a16="http://schemas.microsoft.com/office/drawing/2014/main" id="{98DA61A6-2DD7-43E6-9222-630667DCEC8C}"/>
                    </a:ext>
                  </a:extLst>
                </p:cNvPr>
                <p:cNvSpPr/>
                <p:nvPr/>
              </p:nvSpPr>
              <p:spPr>
                <a:xfrm>
                  <a:off x="-685006" y="1906045"/>
                  <a:ext cx="66929" cy="128709"/>
                </a:xfrm>
                <a:custGeom>
                  <a:avLst/>
                  <a:gdLst>
                    <a:gd name="connsiteX0" fmla="*/ 68214 w 80983"/>
                    <a:gd name="connsiteY0" fmla="*/ 14016 h 155737"/>
                    <a:gd name="connsiteX1" fmla="*/ 36442 w 80983"/>
                    <a:gd name="connsiteY1" fmla="*/ 14016 h 155737"/>
                    <a:gd name="connsiteX2" fmla="*/ 14016 w 80983"/>
                    <a:gd name="connsiteY2" fmla="*/ 36442 h 155737"/>
                    <a:gd name="connsiteX3" fmla="*/ 14016 w 80983"/>
                    <a:gd name="connsiteY3" fmla="*/ 146082 h 155737"/>
                  </a:gdLst>
                  <a:ahLst/>
                  <a:cxnLst>
                    <a:cxn ang="0">
                      <a:pos x="connsiteX0" y="connsiteY0"/>
                    </a:cxn>
                    <a:cxn ang="0">
                      <a:pos x="connsiteX1" y="connsiteY1"/>
                    </a:cxn>
                    <a:cxn ang="0">
                      <a:pos x="connsiteX2" y="connsiteY2"/>
                    </a:cxn>
                    <a:cxn ang="0">
                      <a:pos x="connsiteX3" y="connsiteY3"/>
                    </a:cxn>
                  </a:cxnLst>
                  <a:rect l="l" t="t" r="r" b="b"/>
                  <a:pathLst>
                    <a:path w="80983" h="155737">
                      <a:moveTo>
                        <a:pt x="68214" y="14016"/>
                      </a:moveTo>
                      <a:lnTo>
                        <a:pt x="36442" y="14016"/>
                      </a:lnTo>
                      <a:cubicBezTo>
                        <a:pt x="23983" y="14016"/>
                        <a:pt x="14016" y="23983"/>
                        <a:pt x="14016" y="36442"/>
                      </a:cubicBezTo>
                      <a:lnTo>
                        <a:pt x="14016" y="146082"/>
                      </a:lnTo>
                    </a:path>
                  </a:pathLst>
                </a:custGeom>
                <a:noFill/>
                <a:ln w="12700" cap="rnd">
                  <a:solidFill>
                    <a:schemeClr val="bg1"/>
                  </a:solidFill>
                  <a:prstDash val="solid"/>
                  <a:round/>
                </a:ln>
              </p:spPr>
              <p:txBody>
                <a:bodyPr rtlCol="0" anchor="ctr"/>
                <a:lstStyle/>
                <a:p>
                  <a:endParaRPr lang="ru-RU"/>
                </a:p>
              </p:txBody>
            </p:sp>
            <p:sp>
              <p:nvSpPr>
                <p:cNvPr id="125" name="Freeform: Shape 124">
                  <a:extLst>
                    <a:ext uri="{FF2B5EF4-FFF2-40B4-BE49-F238E27FC236}">
                      <a16:creationId xmlns:a16="http://schemas.microsoft.com/office/drawing/2014/main" id="{09DB4AD9-97D6-47A3-8294-668987B16291}"/>
                    </a:ext>
                  </a:extLst>
                </p:cNvPr>
                <p:cNvSpPr/>
                <p:nvPr/>
              </p:nvSpPr>
              <p:spPr>
                <a:xfrm>
                  <a:off x="-573286" y="1948777"/>
                  <a:ext cx="56632" cy="128709"/>
                </a:xfrm>
                <a:custGeom>
                  <a:avLst/>
                  <a:gdLst>
                    <a:gd name="connsiteX0" fmla="*/ 14016 w 68524"/>
                    <a:gd name="connsiteY0" fmla="*/ 14016 h 155737"/>
                    <a:gd name="connsiteX1" fmla="*/ 14016 w 68524"/>
                    <a:gd name="connsiteY1" fmla="*/ 104344 h 155737"/>
                    <a:gd name="connsiteX2" fmla="*/ 56999 w 68524"/>
                    <a:gd name="connsiteY2" fmla="*/ 147328 h 155737"/>
                  </a:gdLst>
                  <a:ahLst/>
                  <a:cxnLst>
                    <a:cxn ang="0">
                      <a:pos x="connsiteX0" y="connsiteY0"/>
                    </a:cxn>
                    <a:cxn ang="0">
                      <a:pos x="connsiteX1" y="connsiteY1"/>
                    </a:cxn>
                    <a:cxn ang="0">
                      <a:pos x="connsiteX2" y="connsiteY2"/>
                    </a:cxn>
                  </a:cxnLst>
                  <a:rect l="l" t="t" r="r" b="b"/>
                  <a:pathLst>
                    <a:path w="68524" h="155737">
                      <a:moveTo>
                        <a:pt x="14016" y="14016"/>
                      </a:moveTo>
                      <a:lnTo>
                        <a:pt x="14016" y="104344"/>
                      </a:lnTo>
                      <a:lnTo>
                        <a:pt x="56999" y="147328"/>
                      </a:lnTo>
                    </a:path>
                  </a:pathLst>
                </a:custGeom>
                <a:noFill/>
                <a:ln w="12700" cap="rnd">
                  <a:solidFill>
                    <a:schemeClr val="bg1"/>
                  </a:solidFill>
                  <a:prstDash val="solid"/>
                  <a:round/>
                </a:ln>
              </p:spPr>
              <p:txBody>
                <a:bodyPr rtlCol="0" anchor="ctr"/>
                <a:lstStyle/>
                <a:p>
                  <a:endParaRPr lang="ru-RU"/>
                </a:p>
              </p:txBody>
            </p:sp>
            <p:sp>
              <p:nvSpPr>
                <p:cNvPr id="126" name="Freeform: Shape 125">
                  <a:extLst>
                    <a:ext uri="{FF2B5EF4-FFF2-40B4-BE49-F238E27FC236}">
                      <a16:creationId xmlns:a16="http://schemas.microsoft.com/office/drawing/2014/main" id="{A32203D6-36EE-4FE9-9170-392A97DD985C}"/>
                    </a:ext>
                  </a:extLst>
                </p:cNvPr>
                <p:cNvSpPr/>
                <p:nvPr/>
              </p:nvSpPr>
              <p:spPr>
                <a:xfrm>
                  <a:off x="-606750" y="2023428"/>
                  <a:ext cx="56632" cy="56632"/>
                </a:xfrm>
                <a:custGeom>
                  <a:avLst/>
                  <a:gdLst>
                    <a:gd name="connsiteX0" fmla="*/ 54509 w 68524"/>
                    <a:gd name="connsiteY0" fmla="*/ 14016 h 68524"/>
                    <a:gd name="connsiteX1" fmla="*/ 14017 w 68524"/>
                    <a:gd name="connsiteY1" fmla="*/ 55131 h 68524"/>
                  </a:gdLst>
                  <a:ahLst/>
                  <a:cxnLst>
                    <a:cxn ang="0">
                      <a:pos x="connsiteX0" y="connsiteY0"/>
                    </a:cxn>
                    <a:cxn ang="0">
                      <a:pos x="connsiteX1" y="connsiteY1"/>
                    </a:cxn>
                  </a:cxnLst>
                  <a:rect l="l" t="t" r="r" b="b"/>
                  <a:pathLst>
                    <a:path w="68524" h="68524">
                      <a:moveTo>
                        <a:pt x="54509" y="14016"/>
                      </a:moveTo>
                      <a:lnTo>
                        <a:pt x="14017" y="55131"/>
                      </a:lnTo>
                    </a:path>
                  </a:pathLst>
                </a:custGeom>
                <a:ln w="12700" cap="rnd">
                  <a:solidFill>
                    <a:schemeClr val="bg1"/>
                  </a:solidFill>
                  <a:prstDash val="solid"/>
                  <a:round/>
                </a:ln>
              </p:spPr>
              <p:txBody>
                <a:bodyPr rtlCol="0" anchor="ctr"/>
                <a:lstStyle/>
                <a:p>
                  <a:endParaRPr lang="ru-RU"/>
                </a:p>
              </p:txBody>
            </p:sp>
          </p:grpSp>
        </p:grpSp>
      </p:grpSp>
      <p:sp>
        <p:nvSpPr>
          <p:cNvPr id="142" name="Rectangle 141">
            <a:extLst>
              <a:ext uri="{FF2B5EF4-FFF2-40B4-BE49-F238E27FC236}">
                <a16:creationId xmlns:a16="http://schemas.microsoft.com/office/drawing/2014/main" id="{F08C3EF6-77A3-4974-B1C3-4B9DDC16F8CC}"/>
              </a:ext>
            </a:extLst>
          </p:cNvPr>
          <p:cNvSpPr>
            <a:spLocks/>
          </p:cNvSpPr>
          <p:nvPr/>
        </p:nvSpPr>
        <p:spPr>
          <a:xfrm>
            <a:off x="323850" y="1201868"/>
            <a:ext cx="1581150"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Raleway" pitchFamily="2" charset="-52"/>
              </a:rPr>
              <a:t>Purpose</a:t>
            </a:r>
          </a:p>
        </p:txBody>
      </p:sp>
      <p:sp>
        <p:nvSpPr>
          <p:cNvPr id="143" name="TextBox 142">
            <a:extLst>
              <a:ext uri="{FF2B5EF4-FFF2-40B4-BE49-F238E27FC236}">
                <a16:creationId xmlns:a16="http://schemas.microsoft.com/office/drawing/2014/main" id="{F25AF59E-A4E8-403F-99F9-0F49BEBB7E0E}"/>
              </a:ext>
            </a:extLst>
          </p:cNvPr>
          <p:cNvSpPr txBox="1">
            <a:spLocks/>
          </p:cNvSpPr>
          <p:nvPr/>
        </p:nvSpPr>
        <p:spPr>
          <a:xfrm>
            <a:off x="323850" y="1574833"/>
            <a:ext cx="1581150" cy="150810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kern="1200" dirty="0">
                <a:solidFill>
                  <a:schemeClr val="bg1"/>
                </a:solidFill>
                <a:latin typeface="Raleway" pitchFamily="2" charset="-52"/>
                <a:ea typeface="+mn-ea"/>
              </a:rPr>
              <a:t>Understand if the </a:t>
            </a:r>
            <a:r>
              <a:rPr lang="en-US" sz="1400" b="1" kern="1200" dirty="0">
                <a:solidFill>
                  <a:schemeClr val="tx1"/>
                </a:solidFill>
                <a:latin typeface="Raleway" pitchFamily="2" charset="-52"/>
                <a:ea typeface="+mn-ea"/>
              </a:rPr>
              <a:t>perceived likelihood </a:t>
            </a:r>
            <a:r>
              <a:rPr lang="en-US" sz="1400" kern="1200" dirty="0">
                <a:solidFill>
                  <a:schemeClr val="bg1"/>
                </a:solidFill>
                <a:latin typeface="Raleway" pitchFamily="2" charset="-52"/>
                <a:ea typeface="+mn-ea"/>
              </a:rPr>
              <a:t>of a coincidence is dependent on the </a:t>
            </a:r>
            <a:r>
              <a:rPr lang="en-US" sz="1400" b="1" kern="1200" dirty="0">
                <a:solidFill>
                  <a:schemeClr val="tx1"/>
                </a:solidFill>
                <a:latin typeface="Raleway" pitchFamily="2" charset="-52"/>
                <a:ea typeface="+mn-ea"/>
              </a:rPr>
              <a:t>framing of the story</a:t>
            </a:r>
          </a:p>
        </p:txBody>
      </p:sp>
    </p:spTree>
    <p:extLst>
      <p:ext uri="{BB962C8B-B14F-4D97-AF65-F5344CB8AC3E}">
        <p14:creationId xmlns:p14="http://schemas.microsoft.com/office/powerpoint/2010/main" val="198817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831009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95" imgH="396" progId="TCLayout.ActiveDocument.1">
                  <p:embed/>
                </p:oleObj>
              </mc:Choice>
              <mc:Fallback>
                <p:oleObj name="think-cell Slide" r:id="rId26"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4: Coincidences (2/2)</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149350"/>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Raleway" pitchFamily="2" charset="-52"/>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443039"/>
            <a:ext cx="2211261" cy="266226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kumimoji="0" lang="en-US" sz="1400" i="0" u="none" strike="noStrike" kern="1200" cap="none" spc="0" normalizeH="0" baseline="0" noProof="0" dirty="0">
                <a:ln>
                  <a:noFill/>
                </a:ln>
                <a:solidFill>
                  <a:schemeClr val="bg1"/>
                </a:solidFill>
                <a:effectLst/>
                <a:uLnTx/>
                <a:uFillTx/>
                <a:latin typeface="Raleway" pitchFamily="2" charset="-52"/>
                <a:ea typeface="+mn-ea"/>
              </a:rPr>
              <a:t>A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lower</a:t>
            </a:r>
            <a:r>
              <a:rPr kumimoji="0" lang="en-US" sz="1400" i="0" u="none" strike="noStrike" kern="1200" cap="none" spc="0" normalizeH="0" baseline="0" noProof="0" dirty="0">
                <a:ln>
                  <a:noFill/>
                </a:ln>
                <a:solidFill>
                  <a:schemeClr val="bg1"/>
                </a:solidFill>
                <a:effectLst/>
                <a:uLnTx/>
                <a:uFillTx/>
                <a:latin typeface="Raleway" pitchFamily="2" charset="-52"/>
                <a:ea typeface="+mn-ea"/>
              </a:rPr>
              <a:t> expected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probability</a:t>
            </a:r>
            <a:r>
              <a:rPr kumimoji="0" lang="en-US" sz="1400" i="0" u="none" strike="noStrike" kern="1200" cap="none" spc="0" normalizeH="0" baseline="0" noProof="0" dirty="0">
                <a:ln>
                  <a:noFill/>
                </a:ln>
                <a:solidFill>
                  <a:schemeClr val="bg1"/>
                </a:solidFill>
                <a:effectLst/>
                <a:uLnTx/>
                <a:uFillTx/>
                <a:latin typeface="Raleway" pitchFamily="2" charset="-52"/>
                <a:ea typeface="+mn-ea"/>
              </a:rPr>
              <a:t> leads to a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higher</a:t>
            </a:r>
            <a:r>
              <a:rPr kumimoji="0" lang="en-US" sz="1400" i="0" u="none" strike="noStrike" kern="1200" cap="none" spc="0" normalizeH="0" baseline="0" noProof="0" dirty="0">
                <a:ln>
                  <a:noFill/>
                </a:ln>
                <a:solidFill>
                  <a:schemeClr val="bg1"/>
                </a:solidFill>
                <a:effectLst/>
                <a:uLnTx/>
                <a:uFillTx/>
                <a:latin typeface="Raleway" pitchFamily="2" charset="-52"/>
                <a:ea typeface="+mn-ea"/>
              </a:rPr>
              <a:t> </a:t>
            </a:r>
            <a:r>
              <a:rPr lang="en-US" sz="1400" kern="1200" dirty="0">
                <a:solidFill>
                  <a:schemeClr val="bg1"/>
                </a:solidFill>
                <a:latin typeface="Raleway" pitchFamily="2" charset="-52"/>
                <a:ea typeface="+mn-ea"/>
              </a:rPr>
              <a:t>estimation of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randomness</a:t>
            </a:r>
            <a:r>
              <a:rPr kumimoji="0" lang="en-US" sz="1400" i="0" u="none" strike="noStrike" kern="1200" cap="none" spc="0" normalizeH="0" baseline="0" noProof="0" dirty="0">
                <a:ln>
                  <a:noFill/>
                </a:ln>
                <a:solidFill>
                  <a:schemeClr val="bg1"/>
                </a:solidFill>
                <a:effectLst/>
                <a:uLnTx/>
                <a:uFillTx/>
                <a:latin typeface="Raleway" pitchFamily="2" charset="-52"/>
                <a:ea typeface="+mn-ea"/>
              </a:rPr>
              <a:t> </a:t>
            </a: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kumimoji="0" lang="en-US" sz="1400" i="0" u="none" strike="noStrike" kern="1200" cap="none" spc="0" normalizeH="0" baseline="0" noProof="0" dirty="0">
                <a:ln>
                  <a:noFill/>
                </a:ln>
                <a:solidFill>
                  <a:schemeClr val="bg1"/>
                </a:solidFill>
                <a:effectLst/>
                <a:uLnTx/>
                <a:uFillTx/>
                <a:latin typeface="Raleway" pitchFamily="2" charset="-52"/>
                <a:ea typeface="+mn-ea"/>
              </a:rPr>
              <a:t>Despite both versions being equally probable and random, the experiment proves that the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perceived probability </a:t>
            </a:r>
            <a:r>
              <a:rPr kumimoji="0" lang="en-US" sz="1400" i="0" u="none" strike="noStrike" kern="1200" cap="none" spc="0" normalizeH="0" baseline="0" noProof="0" dirty="0">
                <a:ln>
                  <a:noFill/>
                </a:ln>
                <a:solidFill>
                  <a:schemeClr val="bg1"/>
                </a:solidFill>
                <a:effectLst/>
                <a:uLnTx/>
                <a:uFillTx/>
                <a:latin typeface="Raleway" pitchFamily="2" charset="-52"/>
                <a:ea typeface="+mn-ea"/>
              </a:rPr>
              <a:t>of an event can be</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 manipulated by story framing</a:t>
            </a:r>
          </a:p>
        </p:txBody>
      </p:sp>
      <p:sp>
        <p:nvSpPr>
          <p:cNvPr id="93" name="TextBox 92">
            <a:extLst>
              <a:ext uri="{FF2B5EF4-FFF2-40B4-BE49-F238E27FC236}">
                <a16:creationId xmlns:a16="http://schemas.microsoft.com/office/drawing/2014/main" id="{B50D73D3-32B2-48A5-A79E-232BD6DF81BA}"/>
              </a:ext>
            </a:extLst>
          </p:cNvPr>
          <p:cNvSpPr txBox="1">
            <a:spLocks/>
          </p:cNvSpPr>
          <p:nvPr/>
        </p:nvSpPr>
        <p:spPr>
          <a:xfrm>
            <a:off x="452387" y="1695450"/>
            <a:ext cx="774433"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Event</a:t>
            </a:r>
          </a:p>
        </p:txBody>
      </p:sp>
      <p:sp>
        <p:nvSpPr>
          <p:cNvPr id="96" name="TextBox 95">
            <a:extLst>
              <a:ext uri="{FF2B5EF4-FFF2-40B4-BE49-F238E27FC236}">
                <a16:creationId xmlns:a16="http://schemas.microsoft.com/office/drawing/2014/main" id="{78F6721B-57CD-4BCD-8162-A6D36748331D}"/>
              </a:ext>
            </a:extLst>
          </p:cNvPr>
          <p:cNvSpPr txBox="1">
            <a:spLocks/>
          </p:cNvSpPr>
          <p:nvPr/>
        </p:nvSpPr>
        <p:spPr>
          <a:xfrm>
            <a:off x="1998094" y="1700213"/>
            <a:ext cx="816756" cy="176213"/>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Version A</a:t>
            </a:r>
          </a:p>
        </p:txBody>
      </p:sp>
      <p:sp>
        <p:nvSpPr>
          <p:cNvPr id="97" name="TextBox 96">
            <a:extLst>
              <a:ext uri="{FF2B5EF4-FFF2-40B4-BE49-F238E27FC236}">
                <a16:creationId xmlns:a16="http://schemas.microsoft.com/office/drawing/2014/main" id="{27E69E53-46B7-47F9-B1C2-CED59DBACAED}"/>
              </a:ext>
            </a:extLst>
          </p:cNvPr>
          <p:cNvSpPr txBox="1">
            <a:spLocks/>
          </p:cNvSpPr>
          <p:nvPr/>
        </p:nvSpPr>
        <p:spPr>
          <a:xfrm>
            <a:off x="3013514" y="1700213"/>
            <a:ext cx="816756" cy="176213"/>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Version B</a:t>
            </a:r>
          </a:p>
        </p:txBody>
      </p:sp>
      <p:sp>
        <p:nvSpPr>
          <p:cNvPr id="98" name="TextBox 97">
            <a:extLst>
              <a:ext uri="{FF2B5EF4-FFF2-40B4-BE49-F238E27FC236}">
                <a16:creationId xmlns:a16="http://schemas.microsoft.com/office/drawing/2014/main" id="{A79AC5AA-CF34-4036-882A-06EA2679B9EA}"/>
              </a:ext>
            </a:extLst>
          </p:cNvPr>
          <p:cNvSpPr txBox="1">
            <a:spLocks/>
          </p:cNvSpPr>
          <p:nvPr/>
        </p:nvSpPr>
        <p:spPr>
          <a:xfrm>
            <a:off x="4028934" y="1700213"/>
            <a:ext cx="816756" cy="176213"/>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Version A</a:t>
            </a:r>
          </a:p>
        </p:txBody>
      </p:sp>
      <p:sp>
        <p:nvSpPr>
          <p:cNvPr id="99" name="TextBox 98">
            <a:extLst>
              <a:ext uri="{FF2B5EF4-FFF2-40B4-BE49-F238E27FC236}">
                <a16:creationId xmlns:a16="http://schemas.microsoft.com/office/drawing/2014/main" id="{60A34EAB-F772-4749-80FE-64D28A7AF9DB}"/>
              </a:ext>
            </a:extLst>
          </p:cNvPr>
          <p:cNvSpPr txBox="1">
            <a:spLocks/>
          </p:cNvSpPr>
          <p:nvPr/>
        </p:nvSpPr>
        <p:spPr>
          <a:xfrm>
            <a:off x="5044354" y="1700213"/>
            <a:ext cx="816756" cy="176213"/>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Version B</a:t>
            </a:r>
          </a:p>
        </p:txBody>
      </p:sp>
      <p:sp>
        <p:nvSpPr>
          <p:cNvPr id="95" name="TextBox 94">
            <a:extLst>
              <a:ext uri="{FF2B5EF4-FFF2-40B4-BE49-F238E27FC236}">
                <a16:creationId xmlns:a16="http://schemas.microsoft.com/office/drawing/2014/main" id="{A0499CAA-0F18-416D-9F2A-D9EDA97434B5}"/>
              </a:ext>
            </a:extLst>
          </p:cNvPr>
          <p:cNvSpPr txBox="1">
            <a:spLocks/>
          </p:cNvSpPr>
          <p:nvPr/>
        </p:nvSpPr>
        <p:spPr>
          <a:xfrm>
            <a:off x="4028934" y="1452562"/>
            <a:ext cx="1812460" cy="190500"/>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Randomness</a:t>
            </a:r>
            <a:r>
              <a:rPr lang="en-US" sz="1400" b="1" baseline="30000" dirty="0">
                <a:solidFill>
                  <a:schemeClr val="bg2"/>
                </a:solidFill>
                <a:latin typeface="Raleway" pitchFamily="2" charset="-52"/>
                <a:cs typeface="+mn-cs"/>
              </a:rPr>
              <a:t>2</a:t>
            </a:r>
            <a:endParaRPr lang="en-US" sz="1400" b="1" dirty="0">
              <a:solidFill>
                <a:schemeClr val="bg2"/>
              </a:solidFill>
              <a:latin typeface="Raleway" pitchFamily="2" charset="-52"/>
              <a:cs typeface="+mn-cs"/>
            </a:endParaRPr>
          </a:p>
        </p:txBody>
      </p:sp>
      <p:cxnSp>
        <p:nvCxnSpPr>
          <p:cNvPr id="101" name="LineContentSeparatorDefault 142">
            <a:extLst>
              <a:ext uri="{FF2B5EF4-FFF2-40B4-BE49-F238E27FC236}">
                <a16:creationId xmlns:a16="http://schemas.microsoft.com/office/drawing/2014/main" id="{615AF9D5-7A32-4980-A04F-AC8FB92A3DD7}"/>
              </a:ext>
            </a:extLst>
          </p:cNvPr>
          <p:cNvCxnSpPr>
            <a:cxnSpLocks/>
          </p:cNvCxnSpPr>
          <p:nvPr>
            <p:custDataLst>
              <p:tags r:id="rId2"/>
            </p:custDataLst>
          </p:nvPr>
        </p:nvCxnSpPr>
        <p:spPr>
          <a:xfrm>
            <a:off x="4028934" y="1633538"/>
            <a:ext cx="1828800"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D949B2B-C4F9-4501-BD91-E8B0B40AA9FA}"/>
              </a:ext>
            </a:extLst>
          </p:cNvPr>
          <p:cNvSpPr txBox="1">
            <a:spLocks/>
          </p:cNvSpPr>
          <p:nvPr/>
        </p:nvSpPr>
        <p:spPr>
          <a:xfrm>
            <a:off x="1998094" y="1452563"/>
            <a:ext cx="1828800" cy="177800"/>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Probability</a:t>
            </a:r>
            <a:r>
              <a:rPr lang="en-US" sz="1400" b="1" baseline="30000" dirty="0">
                <a:solidFill>
                  <a:schemeClr val="bg2"/>
                </a:solidFill>
                <a:latin typeface="Raleway" pitchFamily="2" charset="-52"/>
                <a:cs typeface="+mn-cs"/>
              </a:rPr>
              <a:t>2</a:t>
            </a:r>
            <a:r>
              <a:rPr lang="en-US" sz="1400" b="1" dirty="0">
                <a:solidFill>
                  <a:schemeClr val="bg2"/>
                </a:solidFill>
                <a:latin typeface="Raleway" pitchFamily="2" charset="-52"/>
                <a:cs typeface="+mn-cs"/>
              </a:rPr>
              <a:t> </a:t>
            </a:r>
          </a:p>
        </p:txBody>
      </p:sp>
      <p:cxnSp>
        <p:nvCxnSpPr>
          <p:cNvPr id="103" name="LineContentSeparatorDefault 142">
            <a:extLst>
              <a:ext uri="{FF2B5EF4-FFF2-40B4-BE49-F238E27FC236}">
                <a16:creationId xmlns:a16="http://schemas.microsoft.com/office/drawing/2014/main" id="{7AD9DC7D-CEE5-424A-A921-938D0E8551C2}"/>
              </a:ext>
            </a:extLst>
          </p:cNvPr>
          <p:cNvCxnSpPr>
            <a:cxnSpLocks/>
          </p:cNvCxnSpPr>
          <p:nvPr>
            <p:custDataLst>
              <p:tags r:id="rId3"/>
            </p:custDataLst>
          </p:nvPr>
        </p:nvCxnSpPr>
        <p:spPr>
          <a:xfrm>
            <a:off x="1998094" y="1633538"/>
            <a:ext cx="1828800"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B86C0180-C97F-43C4-B55E-5C6964B30ECF}"/>
              </a:ext>
            </a:extLst>
          </p:cNvPr>
          <p:cNvGrpSpPr/>
          <p:nvPr/>
        </p:nvGrpSpPr>
        <p:grpSpPr>
          <a:xfrm>
            <a:off x="452387" y="1952625"/>
            <a:ext cx="1452613" cy="514350"/>
            <a:chOff x="452387" y="1952625"/>
            <a:chExt cx="1452613" cy="514350"/>
          </a:xfrm>
        </p:grpSpPr>
        <p:sp>
          <p:nvSpPr>
            <p:cNvPr id="105" name="TextBox 104">
              <a:extLst>
                <a:ext uri="{FF2B5EF4-FFF2-40B4-BE49-F238E27FC236}">
                  <a16:creationId xmlns:a16="http://schemas.microsoft.com/office/drawing/2014/main" id="{7A81F0B1-8ABD-4E69-B17B-822999C4AFCE}"/>
                </a:ext>
              </a:extLst>
            </p:cNvPr>
            <p:cNvSpPr txBox="1">
              <a:spLocks/>
            </p:cNvSpPr>
            <p:nvPr/>
          </p:nvSpPr>
          <p:spPr>
            <a:xfrm>
              <a:off x="1039684" y="1993900"/>
              <a:ext cx="865316"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Car accident</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108" name="Group 107">
              <a:extLst>
                <a:ext uri="{FF2B5EF4-FFF2-40B4-BE49-F238E27FC236}">
                  <a16:creationId xmlns:a16="http://schemas.microsoft.com/office/drawing/2014/main" id="{18094323-C0B5-46F1-A689-E498A9FF1FF5}"/>
                </a:ext>
              </a:extLst>
            </p:cNvPr>
            <p:cNvGrpSpPr/>
            <p:nvPr/>
          </p:nvGrpSpPr>
          <p:grpSpPr>
            <a:xfrm>
              <a:off x="452387" y="1952625"/>
              <a:ext cx="515023" cy="514350"/>
              <a:chOff x="-1800475" y="1232832"/>
              <a:chExt cx="780839" cy="780839"/>
            </a:xfrm>
          </p:grpSpPr>
          <p:sp>
            <p:nvSpPr>
              <p:cNvPr id="109" name="Oval 108">
                <a:extLst>
                  <a:ext uri="{FF2B5EF4-FFF2-40B4-BE49-F238E27FC236}">
                    <a16:creationId xmlns:a16="http://schemas.microsoft.com/office/drawing/2014/main" id="{744AFCED-9CDD-4FA6-9F6A-CA5017799AC9}"/>
                  </a:ext>
                </a:extLst>
              </p:cNvPr>
              <p:cNvSpPr>
                <a:spLocks noChangeAspect="1"/>
              </p:cNvSpPr>
              <p:nvPr/>
            </p:nvSpPr>
            <p:spPr>
              <a:xfrm>
                <a:off x="-1800475" y="1232832"/>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110" name="Group 109">
                <a:extLst>
                  <a:ext uri="{FF2B5EF4-FFF2-40B4-BE49-F238E27FC236}">
                    <a16:creationId xmlns:a16="http://schemas.microsoft.com/office/drawing/2014/main" id="{5AD2F4B0-EB6F-480A-9CE9-69126D3175C0}"/>
                  </a:ext>
                </a:extLst>
              </p:cNvPr>
              <p:cNvGrpSpPr/>
              <p:nvPr/>
            </p:nvGrpSpPr>
            <p:grpSpPr>
              <a:xfrm>
                <a:off x="-1619272" y="1396086"/>
                <a:ext cx="418433" cy="454331"/>
                <a:chOff x="9063038" y="3054350"/>
                <a:chExt cx="592138" cy="642938"/>
              </a:xfrm>
            </p:grpSpPr>
            <p:sp>
              <p:nvSpPr>
                <p:cNvPr id="111" name="Freeform 430">
                  <a:extLst>
                    <a:ext uri="{FF2B5EF4-FFF2-40B4-BE49-F238E27FC236}">
                      <a16:creationId xmlns:a16="http://schemas.microsoft.com/office/drawing/2014/main" id="{2977E69E-CBE5-40AF-955F-3A969A2FE42B}"/>
                    </a:ext>
                  </a:extLst>
                </p:cNvPr>
                <p:cNvSpPr>
                  <a:spLocks/>
                </p:cNvSpPr>
                <p:nvPr/>
              </p:nvSpPr>
              <p:spPr bwMode="auto">
                <a:xfrm>
                  <a:off x="9164638" y="3068638"/>
                  <a:ext cx="490538" cy="487363"/>
                </a:xfrm>
                <a:custGeom>
                  <a:avLst/>
                  <a:gdLst>
                    <a:gd name="T0" fmla="*/ 131 w 131"/>
                    <a:gd name="T1" fmla="*/ 40 h 130"/>
                    <a:gd name="T2" fmla="*/ 113 w 131"/>
                    <a:gd name="T3" fmla="*/ 64 h 130"/>
                    <a:gd name="T4" fmla="*/ 51 w 131"/>
                    <a:gd name="T5" fmla="*/ 91 h 130"/>
                    <a:gd name="T6" fmla="*/ 60 w 131"/>
                    <a:gd name="T7" fmla="*/ 24 h 130"/>
                    <a:gd name="T8" fmla="*/ 77 w 131"/>
                    <a:gd name="T9" fmla="*/ 0 h 130"/>
                  </a:gdLst>
                  <a:ahLst/>
                  <a:cxnLst>
                    <a:cxn ang="0">
                      <a:pos x="T0" y="T1"/>
                    </a:cxn>
                    <a:cxn ang="0">
                      <a:pos x="T2" y="T3"/>
                    </a:cxn>
                    <a:cxn ang="0">
                      <a:pos x="T4" y="T5"/>
                    </a:cxn>
                    <a:cxn ang="0">
                      <a:pos x="T6" y="T7"/>
                    </a:cxn>
                    <a:cxn ang="0">
                      <a:pos x="T8" y="T9"/>
                    </a:cxn>
                  </a:cxnLst>
                  <a:rect l="0" t="0" r="r" b="b"/>
                  <a:pathLst>
                    <a:path w="131" h="130">
                      <a:moveTo>
                        <a:pt x="131" y="40"/>
                      </a:moveTo>
                      <a:cubicBezTo>
                        <a:pt x="131" y="40"/>
                        <a:pt x="118" y="41"/>
                        <a:pt x="113" y="64"/>
                      </a:cubicBezTo>
                      <a:cubicBezTo>
                        <a:pt x="113" y="64"/>
                        <a:pt x="103" y="130"/>
                        <a:pt x="51" y="91"/>
                      </a:cubicBezTo>
                      <a:cubicBezTo>
                        <a:pt x="0" y="53"/>
                        <a:pt x="60" y="24"/>
                        <a:pt x="60" y="24"/>
                      </a:cubicBezTo>
                      <a:cubicBezTo>
                        <a:pt x="80" y="13"/>
                        <a:pt x="77" y="0"/>
                        <a:pt x="77"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2" name="Line 431">
                  <a:extLst>
                    <a:ext uri="{FF2B5EF4-FFF2-40B4-BE49-F238E27FC236}">
                      <a16:creationId xmlns:a16="http://schemas.microsoft.com/office/drawing/2014/main" id="{9B34E963-8105-48C9-9C03-06F78AB7019B}"/>
                    </a:ext>
                  </a:extLst>
                </p:cNvPr>
                <p:cNvSpPr>
                  <a:spLocks noChangeShapeType="1"/>
                </p:cNvSpPr>
                <p:nvPr/>
              </p:nvSpPr>
              <p:spPr bwMode="auto">
                <a:xfrm flipV="1">
                  <a:off x="9228138" y="3424238"/>
                  <a:ext cx="146050" cy="195263"/>
                </a:xfrm>
                <a:prstGeom prst="line">
                  <a:avLst/>
                </a:prstGeom>
                <a:noFill/>
                <a:ln w="1270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3" name="Line 432">
                  <a:extLst>
                    <a:ext uri="{FF2B5EF4-FFF2-40B4-BE49-F238E27FC236}">
                      <a16:creationId xmlns:a16="http://schemas.microsoft.com/office/drawing/2014/main" id="{B37B4264-2C3C-42B3-90F3-C50DC1407764}"/>
                    </a:ext>
                  </a:extLst>
                </p:cNvPr>
                <p:cNvSpPr>
                  <a:spLocks noChangeShapeType="1"/>
                </p:cNvSpPr>
                <p:nvPr/>
              </p:nvSpPr>
              <p:spPr bwMode="auto">
                <a:xfrm flipH="1">
                  <a:off x="9277350" y="3394075"/>
                  <a:ext cx="60325" cy="82550"/>
                </a:xfrm>
                <a:prstGeom prst="line">
                  <a:avLst/>
                </a:prstGeom>
                <a:noFill/>
                <a:ln w="1270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4" name="Freeform 433">
                  <a:extLst>
                    <a:ext uri="{FF2B5EF4-FFF2-40B4-BE49-F238E27FC236}">
                      <a16:creationId xmlns:a16="http://schemas.microsoft.com/office/drawing/2014/main" id="{8801F052-114F-46CD-88D7-B165DBFE68A1}"/>
                    </a:ext>
                  </a:extLst>
                </p:cNvPr>
                <p:cNvSpPr>
                  <a:spLocks/>
                </p:cNvSpPr>
                <p:nvPr/>
              </p:nvSpPr>
              <p:spPr bwMode="auto">
                <a:xfrm>
                  <a:off x="9063038" y="3517900"/>
                  <a:ext cx="198438" cy="179388"/>
                </a:xfrm>
                <a:custGeom>
                  <a:avLst/>
                  <a:gdLst>
                    <a:gd name="T0" fmla="*/ 53 w 53"/>
                    <a:gd name="T1" fmla="*/ 48 h 48"/>
                    <a:gd name="T2" fmla="*/ 25 w 53"/>
                    <a:gd name="T3" fmla="*/ 31 h 48"/>
                    <a:gd name="T4" fmla="*/ 3 w 53"/>
                    <a:gd name="T5" fmla="*/ 4 h 48"/>
                    <a:gd name="T6" fmla="*/ 35 w 53"/>
                    <a:gd name="T7" fmla="*/ 18 h 48"/>
                  </a:gdLst>
                  <a:ahLst/>
                  <a:cxnLst>
                    <a:cxn ang="0">
                      <a:pos x="T0" y="T1"/>
                    </a:cxn>
                    <a:cxn ang="0">
                      <a:pos x="T2" y="T3"/>
                    </a:cxn>
                    <a:cxn ang="0">
                      <a:pos x="T4" y="T5"/>
                    </a:cxn>
                    <a:cxn ang="0">
                      <a:pos x="T6" y="T7"/>
                    </a:cxn>
                  </a:cxnLst>
                  <a:rect l="0" t="0" r="r" b="b"/>
                  <a:pathLst>
                    <a:path w="53" h="48">
                      <a:moveTo>
                        <a:pt x="53" y="48"/>
                      </a:moveTo>
                      <a:cubicBezTo>
                        <a:pt x="45" y="45"/>
                        <a:pt x="33" y="37"/>
                        <a:pt x="25" y="31"/>
                      </a:cubicBezTo>
                      <a:cubicBezTo>
                        <a:pt x="10" y="20"/>
                        <a:pt x="0" y="8"/>
                        <a:pt x="3" y="4"/>
                      </a:cubicBezTo>
                      <a:cubicBezTo>
                        <a:pt x="5" y="0"/>
                        <a:pt x="20" y="6"/>
                        <a:pt x="35" y="18"/>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5" name="Freeform 434">
                  <a:extLst>
                    <a:ext uri="{FF2B5EF4-FFF2-40B4-BE49-F238E27FC236}">
                      <a16:creationId xmlns:a16="http://schemas.microsoft.com/office/drawing/2014/main" id="{8B1A65F5-F310-4642-BF87-24846AD517EA}"/>
                    </a:ext>
                  </a:extLst>
                </p:cNvPr>
                <p:cNvSpPr>
                  <a:spLocks/>
                </p:cNvSpPr>
                <p:nvPr/>
              </p:nvSpPr>
              <p:spPr bwMode="auto">
                <a:xfrm>
                  <a:off x="9302750" y="3203575"/>
                  <a:ext cx="273050" cy="231775"/>
                </a:xfrm>
                <a:custGeom>
                  <a:avLst/>
                  <a:gdLst>
                    <a:gd name="T0" fmla="*/ 47 w 73"/>
                    <a:gd name="T1" fmla="*/ 36 h 62"/>
                    <a:gd name="T2" fmla="*/ 19 w 73"/>
                    <a:gd name="T3" fmla="*/ 27 h 62"/>
                    <a:gd name="T4" fmla="*/ 17 w 73"/>
                    <a:gd name="T5" fmla="*/ 0 h 62"/>
                    <a:gd name="T6" fmla="*/ 0 w 73"/>
                    <a:gd name="T7" fmla="*/ 22 h 62"/>
                    <a:gd name="T8" fmla="*/ 18 w 73"/>
                    <a:gd name="T9" fmla="*/ 50 h 62"/>
                    <a:gd name="T10" fmla="*/ 50 w 73"/>
                    <a:gd name="T11" fmla="*/ 59 h 62"/>
                    <a:gd name="T12" fmla="*/ 69 w 73"/>
                    <a:gd name="T13" fmla="*/ 26 h 62"/>
                    <a:gd name="T14" fmla="*/ 69 w 73"/>
                    <a:gd name="T15" fmla="*/ 26 h 62"/>
                    <a:gd name="T16" fmla="*/ 73 w 73"/>
                    <a:gd name="T17" fmla="*/ 14 h 62"/>
                    <a:gd name="T18" fmla="*/ 63 w 73"/>
                    <a:gd name="T19" fmla="*/ 24 h 62"/>
                    <a:gd name="T20" fmla="*/ 47 w 73"/>
                    <a:gd name="T21"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2">
                      <a:moveTo>
                        <a:pt x="47" y="36"/>
                      </a:moveTo>
                      <a:cubicBezTo>
                        <a:pt x="37" y="39"/>
                        <a:pt x="25" y="35"/>
                        <a:pt x="19" y="27"/>
                      </a:cubicBezTo>
                      <a:cubicBezTo>
                        <a:pt x="13" y="19"/>
                        <a:pt x="12" y="8"/>
                        <a:pt x="17" y="0"/>
                      </a:cubicBezTo>
                      <a:cubicBezTo>
                        <a:pt x="10" y="5"/>
                        <a:pt x="1" y="13"/>
                        <a:pt x="0" y="22"/>
                      </a:cubicBezTo>
                      <a:cubicBezTo>
                        <a:pt x="0" y="31"/>
                        <a:pt x="6" y="40"/>
                        <a:pt x="18" y="50"/>
                      </a:cubicBezTo>
                      <a:cubicBezTo>
                        <a:pt x="31" y="59"/>
                        <a:pt x="42" y="62"/>
                        <a:pt x="50" y="59"/>
                      </a:cubicBezTo>
                      <a:cubicBezTo>
                        <a:pt x="62" y="54"/>
                        <a:pt x="68" y="34"/>
                        <a:pt x="69" y="26"/>
                      </a:cubicBezTo>
                      <a:cubicBezTo>
                        <a:pt x="69" y="26"/>
                        <a:pt x="69" y="26"/>
                        <a:pt x="69" y="26"/>
                      </a:cubicBezTo>
                      <a:cubicBezTo>
                        <a:pt x="70" y="21"/>
                        <a:pt x="72" y="17"/>
                        <a:pt x="73" y="14"/>
                      </a:cubicBezTo>
                      <a:cubicBezTo>
                        <a:pt x="70" y="17"/>
                        <a:pt x="67" y="21"/>
                        <a:pt x="63" y="24"/>
                      </a:cubicBezTo>
                      <a:cubicBezTo>
                        <a:pt x="59" y="29"/>
                        <a:pt x="53" y="34"/>
                        <a:pt x="47" y="36"/>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6" name="Freeform 435">
                  <a:extLst>
                    <a:ext uri="{FF2B5EF4-FFF2-40B4-BE49-F238E27FC236}">
                      <a16:creationId xmlns:a16="http://schemas.microsoft.com/office/drawing/2014/main" id="{8C9B8C93-FEB9-4A3F-AB77-4A07343FE7C6}"/>
                    </a:ext>
                  </a:extLst>
                </p:cNvPr>
                <p:cNvSpPr>
                  <a:spLocks/>
                </p:cNvSpPr>
                <p:nvPr/>
              </p:nvSpPr>
              <p:spPr bwMode="auto">
                <a:xfrm>
                  <a:off x="9531350" y="3170238"/>
                  <a:ext cx="85725" cy="100013"/>
                </a:xfrm>
                <a:custGeom>
                  <a:avLst/>
                  <a:gdLst>
                    <a:gd name="T0" fmla="*/ 0 w 23"/>
                    <a:gd name="T1" fmla="*/ 27 h 27"/>
                    <a:gd name="T2" fmla="*/ 17 w 23"/>
                    <a:gd name="T3" fmla="*/ 12 h 27"/>
                    <a:gd name="T4" fmla="*/ 14 w 23"/>
                    <a:gd name="T5" fmla="*/ 0 h 27"/>
                    <a:gd name="T6" fmla="*/ 13 w 23"/>
                    <a:gd name="T7" fmla="*/ 0 h 27"/>
                    <a:gd name="T8" fmla="*/ 9 w 23"/>
                    <a:gd name="T9" fmla="*/ 3 h 27"/>
                    <a:gd name="T10" fmla="*/ 0 w 23"/>
                    <a:gd name="T11" fmla="*/ 27 h 27"/>
                  </a:gdLst>
                  <a:ahLst/>
                  <a:cxnLst>
                    <a:cxn ang="0">
                      <a:pos x="T0" y="T1"/>
                    </a:cxn>
                    <a:cxn ang="0">
                      <a:pos x="T2" y="T3"/>
                    </a:cxn>
                    <a:cxn ang="0">
                      <a:pos x="T4" y="T5"/>
                    </a:cxn>
                    <a:cxn ang="0">
                      <a:pos x="T6" y="T7"/>
                    </a:cxn>
                    <a:cxn ang="0">
                      <a:pos x="T8" y="T9"/>
                    </a:cxn>
                    <a:cxn ang="0">
                      <a:pos x="T10" y="T11"/>
                    </a:cxn>
                  </a:cxnLst>
                  <a:rect l="0" t="0" r="r" b="b"/>
                  <a:pathLst>
                    <a:path w="23" h="27">
                      <a:moveTo>
                        <a:pt x="0" y="27"/>
                      </a:moveTo>
                      <a:cubicBezTo>
                        <a:pt x="0" y="27"/>
                        <a:pt x="7" y="18"/>
                        <a:pt x="17" y="12"/>
                      </a:cubicBezTo>
                      <a:cubicBezTo>
                        <a:pt x="23" y="9"/>
                        <a:pt x="20" y="0"/>
                        <a:pt x="14" y="0"/>
                      </a:cubicBezTo>
                      <a:cubicBezTo>
                        <a:pt x="13" y="0"/>
                        <a:pt x="13" y="0"/>
                        <a:pt x="13" y="0"/>
                      </a:cubicBezTo>
                      <a:cubicBezTo>
                        <a:pt x="11" y="1"/>
                        <a:pt x="10" y="2"/>
                        <a:pt x="9" y="3"/>
                      </a:cubicBezTo>
                      <a:cubicBezTo>
                        <a:pt x="7" y="8"/>
                        <a:pt x="2" y="16"/>
                        <a:pt x="0" y="27"/>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7" name="Freeform 436">
                  <a:extLst>
                    <a:ext uri="{FF2B5EF4-FFF2-40B4-BE49-F238E27FC236}">
                      <a16:creationId xmlns:a16="http://schemas.microsoft.com/office/drawing/2014/main" id="{D6D90AB1-1947-4B8F-BE6B-1F63FC850806}"/>
                    </a:ext>
                  </a:extLst>
                </p:cNvPr>
                <p:cNvSpPr>
                  <a:spLocks/>
                </p:cNvSpPr>
                <p:nvPr/>
              </p:nvSpPr>
              <p:spPr bwMode="auto">
                <a:xfrm>
                  <a:off x="9453563" y="3071813"/>
                  <a:ext cx="74613" cy="93663"/>
                </a:xfrm>
                <a:custGeom>
                  <a:avLst/>
                  <a:gdLst>
                    <a:gd name="T0" fmla="*/ 0 w 20"/>
                    <a:gd name="T1" fmla="*/ 0 h 25"/>
                    <a:gd name="T2" fmla="*/ 20 w 20"/>
                    <a:gd name="T3" fmla="*/ 25 h 25"/>
                  </a:gdLst>
                  <a:ahLst/>
                  <a:cxnLst>
                    <a:cxn ang="0">
                      <a:pos x="T0" y="T1"/>
                    </a:cxn>
                    <a:cxn ang="0">
                      <a:pos x="T2" y="T3"/>
                    </a:cxn>
                  </a:cxnLst>
                  <a:rect l="0" t="0" r="r" b="b"/>
                  <a:pathLst>
                    <a:path w="20" h="25">
                      <a:moveTo>
                        <a:pt x="0" y="0"/>
                      </a:moveTo>
                      <a:cubicBezTo>
                        <a:pt x="0" y="0"/>
                        <a:pt x="1" y="12"/>
                        <a:pt x="20" y="25"/>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18" name="Freeform 437">
                  <a:extLst>
                    <a:ext uri="{FF2B5EF4-FFF2-40B4-BE49-F238E27FC236}">
                      <a16:creationId xmlns:a16="http://schemas.microsoft.com/office/drawing/2014/main" id="{155092ED-E107-4494-B85D-BD9E7284565D}"/>
                    </a:ext>
                  </a:extLst>
                </p:cNvPr>
                <p:cNvSpPr>
                  <a:spLocks/>
                </p:cNvSpPr>
                <p:nvPr/>
              </p:nvSpPr>
              <p:spPr bwMode="auto">
                <a:xfrm>
                  <a:off x="9486900" y="3054350"/>
                  <a:ext cx="152400" cy="107950"/>
                </a:xfrm>
                <a:custGeom>
                  <a:avLst/>
                  <a:gdLst>
                    <a:gd name="T0" fmla="*/ 0 w 41"/>
                    <a:gd name="T1" fmla="*/ 0 h 29"/>
                    <a:gd name="T2" fmla="*/ 41 w 41"/>
                    <a:gd name="T3" fmla="*/ 29 h 29"/>
                  </a:gdLst>
                  <a:ahLst/>
                  <a:cxnLst>
                    <a:cxn ang="0">
                      <a:pos x="T0" y="T1"/>
                    </a:cxn>
                    <a:cxn ang="0">
                      <a:pos x="T2" y="T3"/>
                    </a:cxn>
                  </a:cxnLst>
                  <a:rect l="0" t="0" r="r" b="b"/>
                  <a:pathLst>
                    <a:path w="41" h="29">
                      <a:moveTo>
                        <a:pt x="0" y="0"/>
                      </a:moveTo>
                      <a:cubicBezTo>
                        <a:pt x="16" y="4"/>
                        <a:pt x="30" y="14"/>
                        <a:pt x="41" y="29"/>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grpSp>
      </p:grpSp>
      <p:grpSp>
        <p:nvGrpSpPr>
          <p:cNvPr id="5" name="Group 4">
            <a:extLst>
              <a:ext uri="{FF2B5EF4-FFF2-40B4-BE49-F238E27FC236}">
                <a16:creationId xmlns:a16="http://schemas.microsoft.com/office/drawing/2014/main" id="{1E046D1C-B818-48FC-8426-2DD0925CAD01}"/>
              </a:ext>
            </a:extLst>
          </p:cNvPr>
          <p:cNvGrpSpPr/>
          <p:nvPr/>
        </p:nvGrpSpPr>
        <p:grpSpPr>
          <a:xfrm>
            <a:off x="452387" y="2669117"/>
            <a:ext cx="1461766" cy="515938"/>
            <a:chOff x="452387" y="2708275"/>
            <a:chExt cx="1461766" cy="515938"/>
          </a:xfrm>
        </p:grpSpPr>
        <p:sp>
          <p:nvSpPr>
            <p:cNvPr id="120" name="TextBox 119">
              <a:extLst>
                <a:ext uri="{FF2B5EF4-FFF2-40B4-BE49-F238E27FC236}">
                  <a16:creationId xmlns:a16="http://schemas.microsoft.com/office/drawing/2014/main" id="{C7629F2D-0032-4CF0-A72F-631940F71B4C}"/>
                </a:ext>
              </a:extLst>
            </p:cNvPr>
            <p:cNvSpPr txBox="1">
              <a:spLocks/>
            </p:cNvSpPr>
            <p:nvPr/>
          </p:nvSpPr>
          <p:spPr>
            <a:xfrm>
              <a:off x="1048837" y="2751138"/>
              <a:ext cx="8653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Hot Sunday</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123" name="Group 122">
              <a:extLst>
                <a:ext uri="{FF2B5EF4-FFF2-40B4-BE49-F238E27FC236}">
                  <a16:creationId xmlns:a16="http://schemas.microsoft.com/office/drawing/2014/main" id="{43EB9518-A891-43FB-A365-CADBBCFA5CA2}"/>
                </a:ext>
              </a:extLst>
            </p:cNvPr>
            <p:cNvGrpSpPr/>
            <p:nvPr/>
          </p:nvGrpSpPr>
          <p:grpSpPr>
            <a:xfrm>
              <a:off x="452387" y="2708275"/>
              <a:ext cx="515023" cy="515938"/>
              <a:chOff x="-1829890" y="2662299"/>
              <a:chExt cx="780839" cy="780839"/>
            </a:xfrm>
          </p:grpSpPr>
          <p:sp>
            <p:nvSpPr>
              <p:cNvPr id="124" name="Oval 123">
                <a:extLst>
                  <a:ext uri="{FF2B5EF4-FFF2-40B4-BE49-F238E27FC236}">
                    <a16:creationId xmlns:a16="http://schemas.microsoft.com/office/drawing/2014/main" id="{390EE07A-B759-4930-A3FD-5048D6039640}"/>
                  </a:ext>
                </a:extLst>
              </p:cNvPr>
              <p:cNvSpPr>
                <a:spLocks noChangeAspect="1"/>
              </p:cNvSpPr>
              <p:nvPr/>
            </p:nvSpPr>
            <p:spPr>
              <a:xfrm>
                <a:off x="-1829890" y="2662299"/>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125" name="Group 124">
                <a:extLst>
                  <a:ext uri="{FF2B5EF4-FFF2-40B4-BE49-F238E27FC236}">
                    <a16:creationId xmlns:a16="http://schemas.microsoft.com/office/drawing/2014/main" id="{64E7AD5A-7EA4-43ED-AB4D-A2F1D4A9DB86}"/>
                  </a:ext>
                </a:extLst>
              </p:cNvPr>
              <p:cNvGrpSpPr/>
              <p:nvPr/>
            </p:nvGrpSpPr>
            <p:grpSpPr>
              <a:xfrm>
                <a:off x="-1712630" y="2779559"/>
                <a:ext cx="546319" cy="546319"/>
                <a:chOff x="9628188" y="703263"/>
                <a:chExt cx="773113" cy="773113"/>
              </a:xfrm>
            </p:grpSpPr>
            <p:sp>
              <p:nvSpPr>
                <p:cNvPr id="126" name="Line 429">
                  <a:extLst>
                    <a:ext uri="{FF2B5EF4-FFF2-40B4-BE49-F238E27FC236}">
                      <a16:creationId xmlns:a16="http://schemas.microsoft.com/office/drawing/2014/main" id="{D4585643-0293-4B29-9DC6-E6E673F003A8}"/>
                    </a:ext>
                  </a:extLst>
                </p:cNvPr>
                <p:cNvSpPr>
                  <a:spLocks noChangeShapeType="1"/>
                </p:cNvSpPr>
                <p:nvPr/>
              </p:nvSpPr>
              <p:spPr bwMode="auto">
                <a:xfrm>
                  <a:off x="9740900" y="977900"/>
                  <a:ext cx="69850" cy="285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27" name="Line 430">
                  <a:extLst>
                    <a:ext uri="{FF2B5EF4-FFF2-40B4-BE49-F238E27FC236}">
                      <a16:creationId xmlns:a16="http://schemas.microsoft.com/office/drawing/2014/main" id="{BD4E20AA-3704-4FD8-BA2D-24121AB81C90}"/>
                    </a:ext>
                  </a:extLst>
                </p:cNvPr>
                <p:cNvSpPr>
                  <a:spLocks noChangeShapeType="1"/>
                </p:cNvSpPr>
                <p:nvPr/>
              </p:nvSpPr>
              <p:spPr bwMode="auto">
                <a:xfrm>
                  <a:off x="9898063" y="815975"/>
                  <a:ext cx="30163" cy="730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28" name="Line 431">
                  <a:extLst>
                    <a:ext uri="{FF2B5EF4-FFF2-40B4-BE49-F238E27FC236}">
                      <a16:creationId xmlns:a16="http://schemas.microsoft.com/office/drawing/2014/main" id="{B514B198-3564-41FC-9E09-3D5917BB164D}"/>
                    </a:ext>
                  </a:extLst>
                </p:cNvPr>
                <p:cNvSpPr>
                  <a:spLocks noChangeShapeType="1"/>
                </p:cNvSpPr>
                <p:nvPr/>
              </p:nvSpPr>
              <p:spPr bwMode="auto">
                <a:xfrm flipH="1" flipV="1">
                  <a:off x="9740900" y="819150"/>
                  <a:ext cx="117475" cy="1174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29" name="Line 432">
                  <a:extLst>
                    <a:ext uri="{FF2B5EF4-FFF2-40B4-BE49-F238E27FC236}">
                      <a16:creationId xmlns:a16="http://schemas.microsoft.com/office/drawing/2014/main" id="{F45E4378-014F-4241-B2B2-1A5C96E7285F}"/>
                    </a:ext>
                  </a:extLst>
                </p:cNvPr>
                <p:cNvSpPr>
                  <a:spLocks noChangeShapeType="1"/>
                </p:cNvSpPr>
                <p:nvPr/>
              </p:nvSpPr>
              <p:spPr bwMode="auto">
                <a:xfrm flipH="1">
                  <a:off x="10218738" y="977900"/>
                  <a:ext cx="69850" cy="285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0" name="Line 433">
                  <a:extLst>
                    <a:ext uri="{FF2B5EF4-FFF2-40B4-BE49-F238E27FC236}">
                      <a16:creationId xmlns:a16="http://schemas.microsoft.com/office/drawing/2014/main" id="{43FDF39B-B7C7-4F84-B55C-7FF0FC71C62F}"/>
                    </a:ext>
                  </a:extLst>
                </p:cNvPr>
                <p:cNvSpPr>
                  <a:spLocks noChangeShapeType="1"/>
                </p:cNvSpPr>
                <p:nvPr/>
              </p:nvSpPr>
              <p:spPr bwMode="auto">
                <a:xfrm flipH="1">
                  <a:off x="10098088" y="815975"/>
                  <a:ext cx="28575" cy="730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1" name="Line 434">
                  <a:extLst>
                    <a:ext uri="{FF2B5EF4-FFF2-40B4-BE49-F238E27FC236}">
                      <a16:creationId xmlns:a16="http://schemas.microsoft.com/office/drawing/2014/main" id="{51A3A9BD-22FB-4604-B14E-5799F90CE1DD}"/>
                    </a:ext>
                  </a:extLst>
                </p:cNvPr>
                <p:cNvSpPr>
                  <a:spLocks noChangeShapeType="1"/>
                </p:cNvSpPr>
                <p:nvPr/>
              </p:nvSpPr>
              <p:spPr bwMode="auto">
                <a:xfrm flipV="1">
                  <a:off x="10167938" y="819150"/>
                  <a:ext cx="120650" cy="1174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2" name="Line 435">
                  <a:extLst>
                    <a:ext uri="{FF2B5EF4-FFF2-40B4-BE49-F238E27FC236}">
                      <a16:creationId xmlns:a16="http://schemas.microsoft.com/office/drawing/2014/main" id="{56C0CE93-09CF-4C35-A7A2-8A5DAB3B3226}"/>
                    </a:ext>
                  </a:extLst>
                </p:cNvPr>
                <p:cNvSpPr>
                  <a:spLocks noChangeShapeType="1"/>
                </p:cNvSpPr>
                <p:nvPr/>
              </p:nvSpPr>
              <p:spPr bwMode="auto">
                <a:xfrm flipV="1">
                  <a:off x="9740900" y="1176338"/>
                  <a:ext cx="69850" cy="269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3" name="Line 436">
                  <a:extLst>
                    <a:ext uri="{FF2B5EF4-FFF2-40B4-BE49-F238E27FC236}">
                      <a16:creationId xmlns:a16="http://schemas.microsoft.com/office/drawing/2014/main" id="{41D324CE-AA51-4DDE-AE06-49EC55C07D6C}"/>
                    </a:ext>
                  </a:extLst>
                </p:cNvPr>
                <p:cNvSpPr>
                  <a:spLocks noChangeShapeType="1"/>
                </p:cNvSpPr>
                <p:nvPr/>
              </p:nvSpPr>
              <p:spPr bwMode="auto">
                <a:xfrm flipV="1">
                  <a:off x="9898063" y="1293813"/>
                  <a:ext cx="30163" cy="69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4" name="Line 437">
                  <a:extLst>
                    <a:ext uri="{FF2B5EF4-FFF2-40B4-BE49-F238E27FC236}">
                      <a16:creationId xmlns:a16="http://schemas.microsoft.com/office/drawing/2014/main" id="{2793A988-F848-43EE-BDC6-1761D526D2C6}"/>
                    </a:ext>
                  </a:extLst>
                </p:cNvPr>
                <p:cNvSpPr>
                  <a:spLocks noChangeShapeType="1"/>
                </p:cNvSpPr>
                <p:nvPr/>
              </p:nvSpPr>
              <p:spPr bwMode="auto">
                <a:xfrm flipH="1">
                  <a:off x="9740900" y="1243013"/>
                  <a:ext cx="117475" cy="1206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5" name="Line 438">
                  <a:extLst>
                    <a:ext uri="{FF2B5EF4-FFF2-40B4-BE49-F238E27FC236}">
                      <a16:creationId xmlns:a16="http://schemas.microsoft.com/office/drawing/2014/main" id="{CD2E835F-447F-4D00-83B2-7895C7B43C96}"/>
                    </a:ext>
                  </a:extLst>
                </p:cNvPr>
                <p:cNvSpPr>
                  <a:spLocks noChangeShapeType="1"/>
                </p:cNvSpPr>
                <p:nvPr/>
              </p:nvSpPr>
              <p:spPr bwMode="auto">
                <a:xfrm flipH="1" flipV="1">
                  <a:off x="10218738" y="1176338"/>
                  <a:ext cx="69850" cy="269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6" name="Line 439">
                  <a:extLst>
                    <a:ext uri="{FF2B5EF4-FFF2-40B4-BE49-F238E27FC236}">
                      <a16:creationId xmlns:a16="http://schemas.microsoft.com/office/drawing/2014/main" id="{7A525466-DFAA-4960-8819-52A1768C8AE4}"/>
                    </a:ext>
                  </a:extLst>
                </p:cNvPr>
                <p:cNvSpPr>
                  <a:spLocks noChangeShapeType="1"/>
                </p:cNvSpPr>
                <p:nvPr/>
              </p:nvSpPr>
              <p:spPr bwMode="auto">
                <a:xfrm flipH="1" flipV="1">
                  <a:off x="10098088" y="1293813"/>
                  <a:ext cx="28575" cy="69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7" name="Line 440">
                  <a:extLst>
                    <a:ext uri="{FF2B5EF4-FFF2-40B4-BE49-F238E27FC236}">
                      <a16:creationId xmlns:a16="http://schemas.microsoft.com/office/drawing/2014/main" id="{78862735-6CE2-4B50-9D2F-94B6EC2248EB}"/>
                    </a:ext>
                  </a:extLst>
                </p:cNvPr>
                <p:cNvSpPr>
                  <a:spLocks noChangeShapeType="1"/>
                </p:cNvSpPr>
                <p:nvPr/>
              </p:nvSpPr>
              <p:spPr bwMode="auto">
                <a:xfrm>
                  <a:off x="10167938" y="1243013"/>
                  <a:ext cx="120650" cy="1206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8" name="Freeform 441">
                  <a:extLst>
                    <a:ext uri="{FF2B5EF4-FFF2-40B4-BE49-F238E27FC236}">
                      <a16:creationId xmlns:a16="http://schemas.microsoft.com/office/drawing/2014/main" id="{1FE3A2C0-1E35-4518-9370-B70BBC623C53}"/>
                    </a:ext>
                  </a:extLst>
                </p:cNvPr>
                <p:cNvSpPr>
                  <a:spLocks/>
                </p:cNvSpPr>
                <p:nvPr/>
              </p:nvSpPr>
              <p:spPr bwMode="auto">
                <a:xfrm>
                  <a:off x="9834563" y="912813"/>
                  <a:ext cx="357188" cy="357188"/>
                </a:xfrm>
                <a:custGeom>
                  <a:avLst/>
                  <a:gdLst>
                    <a:gd name="T0" fmla="*/ 44 w 133"/>
                    <a:gd name="T1" fmla="*/ 12 h 133"/>
                    <a:gd name="T2" fmla="*/ 12 w 133"/>
                    <a:gd name="T3" fmla="*/ 89 h 133"/>
                    <a:gd name="T4" fmla="*/ 89 w 133"/>
                    <a:gd name="T5" fmla="*/ 121 h 133"/>
                    <a:gd name="T6" fmla="*/ 121 w 133"/>
                    <a:gd name="T7" fmla="*/ 44 h 133"/>
                    <a:gd name="T8" fmla="*/ 44 w 133"/>
                    <a:gd name="T9" fmla="*/ 12 h 133"/>
                  </a:gdLst>
                  <a:ahLst/>
                  <a:cxnLst>
                    <a:cxn ang="0">
                      <a:pos x="T0" y="T1"/>
                    </a:cxn>
                    <a:cxn ang="0">
                      <a:pos x="T2" y="T3"/>
                    </a:cxn>
                    <a:cxn ang="0">
                      <a:pos x="T4" y="T5"/>
                    </a:cxn>
                    <a:cxn ang="0">
                      <a:pos x="T6" y="T7"/>
                    </a:cxn>
                    <a:cxn ang="0">
                      <a:pos x="T8" y="T9"/>
                    </a:cxn>
                  </a:cxnLst>
                  <a:rect l="0" t="0" r="r" b="b"/>
                  <a:pathLst>
                    <a:path w="133" h="133">
                      <a:moveTo>
                        <a:pt x="44" y="12"/>
                      </a:moveTo>
                      <a:cubicBezTo>
                        <a:pt x="14" y="24"/>
                        <a:pt x="0" y="59"/>
                        <a:pt x="12" y="89"/>
                      </a:cubicBezTo>
                      <a:cubicBezTo>
                        <a:pt x="25" y="119"/>
                        <a:pt x="59" y="133"/>
                        <a:pt x="89" y="121"/>
                      </a:cubicBezTo>
                      <a:cubicBezTo>
                        <a:pt x="119" y="108"/>
                        <a:pt x="133" y="74"/>
                        <a:pt x="121" y="44"/>
                      </a:cubicBezTo>
                      <a:cubicBezTo>
                        <a:pt x="109" y="14"/>
                        <a:pt x="74" y="0"/>
                        <a:pt x="44" y="1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39" name="Line 442">
                  <a:extLst>
                    <a:ext uri="{FF2B5EF4-FFF2-40B4-BE49-F238E27FC236}">
                      <a16:creationId xmlns:a16="http://schemas.microsoft.com/office/drawing/2014/main" id="{3B9DC0AA-117F-4282-9E49-2AC2B9EECEA4}"/>
                    </a:ext>
                  </a:extLst>
                </p:cNvPr>
                <p:cNvSpPr>
                  <a:spLocks noChangeShapeType="1"/>
                </p:cNvSpPr>
                <p:nvPr/>
              </p:nvSpPr>
              <p:spPr bwMode="auto">
                <a:xfrm flipV="1">
                  <a:off x="10013950" y="703263"/>
                  <a:ext cx="0" cy="169863"/>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40" name="Line 443">
                  <a:extLst>
                    <a:ext uri="{FF2B5EF4-FFF2-40B4-BE49-F238E27FC236}">
                      <a16:creationId xmlns:a16="http://schemas.microsoft.com/office/drawing/2014/main" id="{9E67E68F-18B9-463E-99F5-9C75ACCF4AC0}"/>
                    </a:ext>
                  </a:extLst>
                </p:cNvPr>
                <p:cNvSpPr>
                  <a:spLocks noChangeShapeType="1"/>
                </p:cNvSpPr>
                <p:nvPr/>
              </p:nvSpPr>
              <p:spPr bwMode="auto">
                <a:xfrm flipV="1">
                  <a:off x="10013950" y="1309688"/>
                  <a:ext cx="0" cy="1666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41" name="Line 444">
                  <a:extLst>
                    <a:ext uri="{FF2B5EF4-FFF2-40B4-BE49-F238E27FC236}">
                      <a16:creationId xmlns:a16="http://schemas.microsoft.com/office/drawing/2014/main" id="{F0D17E52-D4A7-4C25-ACD0-5DCA6E2DEB17}"/>
                    </a:ext>
                  </a:extLst>
                </p:cNvPr>
                <p:cNvSpPr>
                  <a:spLocks noChangeShapeType="1"/>
                </p:cNvSpPr>
                <p:nvPr/>
              </p:nvSpPr>
              <p:spPr bwMode="auto">
                <a:xfrm>
                  <a:off x="10231438" y="1090613"/>
                  <a:ext cx="1698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42" name="Line 445">
                  <a:extLst>
                    <a:ext uri="{FF2B5EF4-FFF2-40B4-BE49-F238E27FC236}">
                      <a16:creationId xmlns:a16="http://schemas.microsoft.com/office/drawing/2014/main" id="{FEE527CB-7228-4809-81A9-BDE40E6524D9}"/>
                    </a:ext>
                  </a:extLst>
                </p:cNvPr>
                <p:cNvSpPr>
                  <a:spLocks noChangeShapeType="1"/>
                </p:cNvSpPr>
                <p:nvPr/>
              </p:nvSpPr>
              <p:spPr bwMode="auto">
                <a:xfrm>
                  <a:off x="9628188" y="1090613"/>
                  <a:ext cx="165100"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grpSp>
      </p:grpSp>
      <p:grpSp>
        <p:nvGrpSpPr>
          <p:cNvPr id="9" name="Group 8">
            <a:extLst>
              <a:ext uri="{FF2B5EF4-FFF2-40B4-BE49-F238E27FC236}">
                <a16:creationId xmlns:a16="http://schemas.microsoft.com/office/drawing/2014/main" id="{C9144929-E912-46BA-944A-49517BEC1270}"/>
              </a:ext>
            </a:extLst>
          </p:cNvPr>
          <p:cNvGrpSpPr/>
          <p:nvPr/>
        </p:nvGrpSpPr>
        <p:grpSpPr>
          <a:xfrm>
            <a:off x="452387" y="4105275"/>
            <a:ext cx="1457243" cy="514350"/>
            <a:chOff x="452387" y="4105275"/>
            <a:chExt cx="1457243" cy="514350"/>
          </a:xfrm>
        </p:grpSpPr>
        <p:sp>
          <p:nvSpPr>
            <p:cNvPr id="156" name="TextBox 155">
              <a:extLst>
                <a:ext uri="{FF2B5EF4-FFF2-40B4-BE49-F238E27FC236}">
                  <a16:creationId xmlns:a16="http://schemas.microsoft.com/office/drawing/2014/main" id="{E7DC4777-4219-4D57-8BA1-B55693E28A51}"/>
                </a:ext>
              </a:extLst>
            </p:cNvPr>
            <p:cNvSpPr txBox="1">
              <a:spLocks/>
            </p:cNvSpPr>
            <p:nvPr/>
          </p:nvSpPr>
          <p:spPr>
            <a:xfrm>
              <a:off x="1044314" y="4146550"/>
              <a:ext cx="865316"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Exam question</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159" name="Group 158">
              <a:extLst>
                <a:ext uri="{FF2B5EF4-FFF2-40B4-BE49-F238E27FC236}">
                  <a16:creationId xmlns:a16="http://schemas.microsoft.com/office/drawing/2014/main" id="{0AA9F78D-7D5C-423E-AE72-0DFFA8D3860A}"/>
                </a:ext>
              </a:extLst>
            </p:cNvPr>
            <p:cNvGrpSpPr/>
            <p:nvPr/>
          </p:nvGrpSpPr>
          <p:grpSpPr>
            <a:xfrm>
              <a:off x="452387" y="4105275"/>
              <a:ext cx="515023" cy="514350"/>
              <a:chOff x="-1865767" y="5007137"/>
              <a:chExt cx="780839" cy="780839"/>
            </a:xfrm>
          </p:grpSpPr>
          <p:sp>
            <p:nvSpPr>
              <p:cNvPr id="160" name="Oval 159">
                <a:extLst>
                  <a:ext uri="{FF2B5EF4-FFF2-40B4-BE49-F238E27FC236}">
                    <a16:creationId xmlns:a16="http://schemas.microsoft.com/office/drawing/2014/main" id="{10ABCB5C-0136-43B2-BA44-59EEA9124ED4}"/>
                  </a:ext>
                </a:extLst>
              </p:cNvPr>
              <p:cNvSpPr>
                <a:spLocks noChangeAspect="1"/>
              </p:cNvSpPr>
              <p:nvPr/>
            </p:nvSpPr>
            <p:spPr>
              <a:xfrm>
                <a:off x="-1865767" y="5007137"/>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161" name="Group 160">
                <a:extLst>
                  <a:ext uri="{FF2B5EF4-FFF2-40B4-BE49-F238E27FC236}">
                    <a16:creationId xmlns:a16="http://schemas.microsoft.com/office/drawing/2014/main" id="{E4499AAE-3A11-4729-9850-37AC007BF42B}"/>
                  </a:ext>
                </a:extLst>
              </p:cNvPr>
              <p:cNvGrpSpPr/>
              <p:nvPr/>
            </p:nvGrpSpPr>
            <p:grpSpPr>
              <a:xfrm>
                <a:off x="-1687369" y="5185535"/>
                <a:ext cx="424042" cy="424043"/>
                <a:chOff x="9825038" y="555625"/>
                <a:chExt cx="600075" cy="600076"/>
              </a:xfrm>
            </p:grpSpPr>
            <p:sp>
              <p:nvSpPr>
                <p:cNvPr id="162" name="Line 177">
                  <a:extLst>
                    <a:ext uri="{FF2B5EF4-FFF2-40B4-BE49-F238E27FC236}">
                      <a16:creationId xmlns:a16="http://schemas.microsoft.com/office/drawing/2014/main" id="{F2D921B2-7DD1-4D33-ACE4-91BBFB62ECF2}"/>
                    </a:ext>
                  </a:extLst>
                </p:cNvPr>
                <p:cNvSpPr>
                  <a:spLocks noChangeShapeType="1"/>
                </p:cNvSpPr>
                <p:nvPr/>
              </p:nvSpPr>
              <p:spPr bwMode="auto">
                <a:xfrm flipH="1" flipV="1">
                  <a:off x="9866313" y="1054100"/>
                  <a:ext cx="63500" cy="63500"/>
                </a:xfrm>
                <a:prstGeom prst="line">
                  <a:avLst/>
                </a:prstGeom>
                <a:noFill/>
                <a:ln w="1270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63" name="Freeform 178">
                  <a:extLst>
                    <a:ext uri="{FF2B5EF4-FFF2-40B4-BE49-F238E27FC236}">
                      <a16:creationId xmlns:a16="http://schemas.microsoft.com/office/drawing/2014/main" id="{85E3665E-A297-412F-85F6-C74EED39F72C}"/>
                    </a:ext>
                  </a:extLst>
                </p:cNvPr>
                <p:cNvSpPr>
                  <a:spLocks/>
                </p:cNvSpPr>
                <p:nvPr/>
              </p:nvSpPr>
              <p:spPr bwMode="auto">
                <a:xfrm>
                  <a:off x="10234613" y="555625"/>
                  <a:ext cx="190500" cy="193675"/>
                </a:xfrm>
                <a:custGeom>
                  <a:avLst/>
                  <a:gdLst>
                    <a:gd name="T0" fmla="*/ 63 w 69"/>
                    <a:gd name="T1" fmla="*/ 33 h 70"/>
                    <a:gd name="T2" fmla="*/ 36 w 69"/>
                    <a:gd name="T3" fmla="*/ 7 h 70"/>
                    <a:gd name="T4" fmla="*/ 13 w 69"/>
                    <a:gd name="T5" fmla="*/ 7 h 70"/>
                    <a:gd name="T6" fmla="*/ 0 w 69"/>
                    <a:gd name="T7" fmla="*/ 20 h 70"/>
                    <a:gd name="T8" fmla="*/ 49 w 69"/>
                    <a:gd name="T9" fmla="*/ 70 h 70"/>
                    <a:gd name="T10" fmla="*/ 63 w 69"/>
                    <a:gd name="T11" fmla="*/ 56 h 70"/>
                    <a:gd name="T12" fmla="*/ 63 w 69"/>
                    <a:gd name="T13" fmla="*/ 33 h 70"/>
                  </a:gdLst>
                  <a:ahLst/>
                  <a:cxnLst>
                    <a:cxn ang="0">
                      <a:pos x="T0" y="T1"/>
                    </a:cxn>
                    <a:cxn ang="0">
                      <a:pos x="T2" y="T3"/>
                    </a:cxn>
                    <a:cxn ang="0">
                      <a:pos x="T4" y="T5"/>
                    </a:cxn>
                    <a:cxn ang="0">
                      <a:pos x="T6" y="T7"/>
                    </a:cxn>
                    <a:cxn ang="0">
                      <a:pos x="T8" y="T9"/>
                    </a:cxn>
                    <a:cxn ang="0">
                      <a:pos x="T10" y="T11"/>
                    </a:cxn>
                    <a:cxn ang="0">
                      <a:pos x="T12" y="T13"/>
                    </a:cxn>
                  </a:cxnLst>
                  <a:rect l="0" t="0" r="r" b="b"/>
                  <a:pathLst>
                    <a:path w="69" h="70">
                      <a:moveTo>
                        <a:pt x="63" y="33"/>
                      </a:moveTo>
                      <a:cubicBezTo>
                        <a:pt x="36" y="7"/>
                        <a:pt x="36" y="7"/>
                        <a:pt x="36" y="7"/>
                      </a:cubicBezTo>
                      <a:cubicBezTo>
                        <a:pt x="30" y="0"/>
                        <a:pt x="19" y="0"/>
                        <a:pt x="13" y="7"/>
                      </a:cubicBezTo>
                      <a:cubicBezTo>
                        <a:pt x="0" y="20"/>
                        <a:pt x="0" y="20"/>
                        <a:pt x="0" y="20"/>
                      </a:cubicBezTo>
                      <a:cubicBezTo>
                        <a:pt x="49" y="70"/>
                        <a:pt x="49" y="70"/>
                        <a:pt x="49" y="70"/>
                      </a:cubicBezTo>
                      <a:cubicBezTo>
                        <a:pt x="63" y="56"/>
                        <a:pt x="63" y="56"/>
                        <a:pt x="63" y="56"/>
                      </a:cubicBezTo>
                      <a:cubicBezTo>
                        <a:pt x="69" y="50"/>
                        <a:pt x="69" y="40"/>
                        <a:pt x="63" y="33"/>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64" name="Freeform 179">
                  <a:extLst>
                    <a:ext uri="{FF2B5EF4-FFF2-40B4-BE49-F238E27FC236}">
                      <a16:creationId xmlns:a16="http://schemas.microsoft.com/office/drawing/2014/main" id="{EBD02BD5-BC44-416E-AF11-8227BD6AEC85}"/>
                    </a:ext>
                  </a:extLst>
                </p:cNvPr>
                <p:cNvSpPr>
                  <a:spLocks/>
                </p:cNvSpPr>
                <p:nvPr/>
              </p:nvSpPr>
              <p:spPr bwMode="auto">
                <a:xfrm>
                  <a:off x="9825038" y="652463"/>
                  <a:ext cx="503238" cy="503238"/>
                </a:xfrm>
                <a:custGeom>
                  <a:avLst/>
                  <a:gdLst>
                    <a:gd name="T0" fmla="*/ 317 w 317"/>
                    <a:gd name="T1" fmla="*/ 88 h 317"/>
                    <a:gd name="T2" fmla="*/ 136 w 317"/>
                    <a:gd name="T3" fmla="*/ 269 h 317"/>
                    <a:gd name="T4" fmla="*/ 0 w 317"/>
                    <a:gd name="T5" fmla="*/ 317 h 317"/>
                    <a:gd name="T6" fmla="*/ 49 w 317"/>
                    <a:gd name="T7" fmla="*/ 183 h 317"/>
                    <a:gd name="T8" fmla="*/ 232 w 317"/>
                    <a:gd name="T9" fmla="*/ 0 h 317"/>
                  </a:gdLst>
                  <a:ahLst/>
                  <a:cxnLst>
                    <a:cxn ang="0">
                      <a:pos x="T0" y="T1"/>
                    </a:cxn>
                    <a:cxn ang="0">
                      <a:pos x="T2" y="T3"/>
                    </a:cxn>
                    <a:cxn ang="0">
                      <a:pos x="T4" y="T5"/>
                    </a:cxn>
                    <a:cxn ang="0">
                      <a:pos x="T6" y="T7"/>
                    </a:cxn>
                    <a:cxn ang="0">
                      <a:pos x="T8" y="T9"/>
                    </a:cxn>
                  </a:cxnLst>
                  <a:rect l="0" t="0" r="r" b="b"/>
                  <a:pathLst>
                    <a:path w="317" h="317">
                      <a:moveTo>
                        <a:pt x="317" y="88"/>
                      </a:moveTo>
                      <a:lnTo>
                        <a:pt x="136" y="269"/>
                      </a:lnTo>
                      <a:lnTo>
                        <a:pt x="0" y="317"/>
                      </a:lnTo>
                      <a:lnTo>
                        <a:pt x="49" y="183"/>
                      </a:lnTo>
                      <a:lnTo>
                        <a:pt x="232" y="0"/>
                      </a:lnTo>
                    </a:path>
                  </a:pathLst>
                </a:custGeom>
                <a:noFill/>
                <a:ln w="1270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65" name="Line 180">
                  <a:extLst>
                    <a:ext uri="{FF2B5EF4-FFF2-40B4-BE49-F238E27FC236}">
                      <a16:creationId xmlns:a16="http://schemas.microsoft.com/office/drawing/2014/main" id="{0723EBAA-D016-4385-9A31-953636AD54F3}"/>
                    </a:ext>
                  </a:extLst>
                </p:cNvPr>
                <p:cNvSpPr>
                  <a:spLocks noChangeShapeType="1"/>
                </p:cNvSpPr>
                <p:nvPr/>
              </p:nvSpPr>
              <p:spPr bwMode="auto">
                <a:xfrm flipV="1">
                  <a:off x="9979025" y="719138"/>
                  <a:ext cx="282575" cy="282575"/>
                </a:xfrm>
                <a:prstGeom prst="line">
                  <a:avLst/>
                </a:prstGeom>
                <a:noFill/>
                <a:ln w="1270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166" name="Line 181">
                  <a:extLst>
                    <a:ext uri="{FF2B5EF4-FFF2-40B4-BE49-F238E27FC236}">
                      <a16:creationId xmlns:a16="http://schemas.microsoft.com/office/drawing/2014/main" id="{EC5581A1-AF2A-4D93-9D9B-5672B50031B1}"/>
                    </a:ext>
                  </a:extLst>
                </p:cNvPr>
                <p:cNvSpPr>
                  <a:spLocks noChangeShapeType="1"/>
                </p:cNvSpPr>
                <p:nvPr/>
              </p:nvSpPr>
              <p:spPr bwMode="auto">
                <a:xfrm flipH="1" flipV="1">
                  <a:off x="9913938" y="935038"/>
                  <a:ext cx="134938" cy="134938"/>
                </a:xfrm>
                <a:prstGeom prst="line">
                  <a:avLst/>
                </a:prstGeom>
                <a:noFill/>
                <a:ln w="1270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grpSp>
      </p:grpSp>
      <p:grpSp>
        <p:nvGrpSpPr>
          <p:cNvPr id="8" name="Group 7">
            <a:extLst>
              <a:ext uri="{FF2B5EF4-FFF2-40B4-BE49-F238E27FC236}">
                <a16:creationId xmlns:a16="http://schemas.microsoft.com/office/drawing/2014/main" id="{6CD886A8-846A-43E3-8EA3-03787C797D03}"/>
              </a:ext>
            </a:extLst>
          </p:cNvPr>
          <p:cNvGrpSpPr/>
          <p:nvPr/>
        </p:nvGrpSpPr>
        <p:grpSpPr>
          <a:xfrm>
            <a:off x="452387" y="3387197"/>
            <a:ext cx="1461387" cy="515938"/>
            <a:chOff x="452387" y="3379788"/>
            <a:chExt cx="1461387" cy="515938"/>
          </a:xfrm>
        </p:grpSpPr>
        <p:sp>
          <p:nvSpPr>
            <p:cNvPr id="144" name="TextBox 143">
              <a:extLst>
                <a:ext uri="{FF2B5EF4-FFF2-40B4-BE49-F238E27FC236}">
                  <a16:creationId xmlns:a16="http://schemas.microsoft.com/office/drawing/2014/main" id="{4BB2FF8C-67AB-4DB7-9F1C-5A559084A45D}"/>
                </a:ext>
              </a:extLst>
            </p:cNvPr>
            <p:cNvSpPr txBox="1">
              <a:spLocks/>
            </p:cNvSpPr>
            <p:nvPr/>
          </p:nvSpPr>
          <p:spPr>
            <a:xfrm>
              <a:off x="1048458" y="3422650"/>
              <a:ext cx="8653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Author and fan</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nvGrpSpPr>
            <p:cNvPr id="192" name="Group 191">
              <a:extLst>
                <a:ext uri="{FF2B5EF4-FFF2-40B4-BE49-F238E27FC236}">
                  <a16:creationId xmlns:a16="http://schemas.microsoft.com/office/drawing/2014/main" id="{396C68FC-BFD2-4DFF-AA70-590FB18BC99A}"/>
                </a:ext>
              </a:extLst>
            </p:cNvPr>
            <p:cNvGrpSpPr/>
            <p:nvPr/>
          </p:nvGrpSpPr>
          <p:grpSpPr>
            <a:xfrm>
              <a:off x="452387" y="3379788"/>
              <a:ext cx="515023" cy="515938"/>
              <a:chOff x="2484026" y="3473419"/>
              <a:chExt cx="515023" cy="515023"/>
            </a:xfrm>
          </p:grpSpPr>
          <p:sp>
            <p:nvSpPr>
              <p:cNvPr id="193" name="Oval 192">
                <a:extLst>
                  <a:ext uri="{FF2B5EF4-FFF2-40B4-BE49-F238E27FC236}">
                    <a16:creationId xmlns:a16="http://schemas.microsoft.com/office/drawing/2014/main" id="{31DFE587-52E4-42C8-A380-67F00CCE4E8C}"/>
                  </a:ext>
                </a:extLst>
              </p:cNvPr>
              <p:cNvSpPr>
                <a:spLocks noChangeAspect="1"/>
              </p:cNvSpPr>
              <p:nvPr/>
            </p:nvSpPr>
            <p:spPr>
              <a:xfrm>
                <a:off x="2484026" y="3473419"/>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194" name="Group 193">
                <a:extLst>
                  <a:ext uri="{FF2B5EF4-FFF2-40B4-BE49-F238E27FC236}">
                    <a16:creationId xmlns:a16="http://schemas.microsoft.com/office/drawing/2014/main" id="{707B3304-DCC0-40B1-9805-0B534B646463}"/>
                  </a:ext>
                </a:extLst>
              </p:cNvPr>
              <p:cNvGrpSpPr/>
              <p:nvPr/>
            </p:nvGrpSpPr>
            <p:grpSpPr>
              <a:xfrm>
                <a:off x="2583239" y="3595656"/>
                <a:ext cx="297667" cy="289783"/>
                <a:chOff x="-1142179" y="1612730"/>
                <a:chExt cx="480045" cy="467330"/>
              </a:xfrm>
            </p:grpSpPr>
            <p:sp>
              <p:nvSpPr>
                <p:cNvPr id="195" name="Freeform: Shape 194">
                  <a:extLst>
                    <a:ext uri="{FF2B5EF4-FFF2-40B4-BE49-F238E27FC236}">
                      <a16:creationId xmlns:a16="http://schemas.microsoft.com/office/drawing/2014/main" id="{5C200C57-54FD-43DA-866C-BB68006DDA6C}"/>
                    </a:ext>
                  </a:extLst>
                </p:cNvPr>
                <p:cNvSpPr/>
                <p:nvPr/>
              </p:nvSpPr>
              <p:spPr>
                <a:xfrm>
                  <a:off x="-1142179" y="1747477"/>
                  <a:ext cx="169896" cy="221379"/>
                </a:xfrm>
                <a:custGeom>
                  <a:avLst/>
                  <a:gdLst>
                    <a:gd name="connsiteX0" fmla="*/ 14016 w 205573"/>
                    <a:gd name="connsiteY0" fmla="*/ 14016 h 267868"/>
                    <a:gd name="connsiteX1" fmla="*/ 14016 w 205573"/>
                    <a:gd name="connsiteY1" fmla="*/ 215230 h 267868"/>
                    <a:gd name="connsiteX2" fmla="*/ 56377 w 205573"/>
                    <a:gd name="connsiteY2" fmla="*/ 257590 h 267868"/>
                    <a:gd name="connsiteX3" fmla="*/ 197163 w 205573"/>
                    <a:gd name="connsiteY3" fmla="*/ 257590 h 267868"/>
                  </a:gdLst>
                  <a:ahLst/>
                  <a:cxnLst>
                    <a:cxn ang="0">
                      <a:pos x="connsiteX0" y="connsiteY0"/>
                    </a:cxn>
                    <a:cxn ang="0">
                      <a:pos x="connsiteX1" y="connsiteY1"/>
                    </a:cxn>
                    <a:cxn ang="0">
                      <a:pos x="connsiteX2" y="connsiteY2"/>
                    </a:cxn>
                    <a:cxn ang="0">
                      <a:pos x="connsiteX3" y="connsiteY3"/>
                    </a:cxn>
                  </a:cxnLst>
                  <a:rect l="l" t="t" r="r" b="b"/>
                  <a:pathLst>
                    <a:path w="205573" h="267868">
                      <a:moveTo>
                        <a:pt x="14016" y="14016"/>
                      </a:moveTo>
                      <a:lnTo>
                        <a:pt x="14016" y="215230"/>
                      </a:lnTo>
                      <a:cubicBezTo>
                        <a:pt x="14016" y="238279"/>
                        <a:pt x="32705" y="257590"/>
                        <a:pt x="56377" y="257590"/>
                      </a:cubicBezTo>
                      <a:lnTo>
                        <a:pt x="197163" y="257590"/>
                      </a:lnTo>
                    </a:path>
                  </a:pathLst>
                </a:custGeom>
                <a:noFill/>
                <a:ln w="12700" cap="rnd">
                  <a:solidFill>
                    <a:schemeClr val="bg1"/>
                  </a:solidFill>
                  <a:prstDash val="solid"/>
                  <a:round/>
                </a:ln>
              </p:spPr>
              <p:txBody>
                <a:bodyPr rtlCol="0" anchor="ctr"/>
                <a:lstStyle/>
                <a:p>
                  <a:endParaRPr lang="ru-RU"/>
                </a:p>
              </p:txBody>
            </p:sp>
            <p:sp>
              <p:nvSpPr>
                <p:cNvPr id="196" name="Freeform: Shape 195">
                  <a:extLst>
                    <a:ext uri="{FF2B5EF4-FFF2-40B4-BE49-F238E27FC236}">
                      <a16:creationId xmlns:a16="http://schemas.microsoft.com/office/drawing/2014/main" id="{2159E59D-1BD8-4EF7-9637-F2A8964B84BF}"/>
                    </a:ext>
                  </a:extLst>
                </p:cNvPr>
                <p:cNvSpPr/>
                <p:nvPr/>
              </p:nvSpPr>
              <p:spPr>
                <a:xfrm>
                  <a:off x="-1103572" y="1613379"/>
                  <a:ext cx="139006" cy="139006"/>
                </a:xfrm>
                <a:custGeom>
                  <a:avLst/>
                  <a:gdLst>
                    <a:gd name="connsiteX0" fmla="*/ 97193 w 168196"/>
                    <a:gd name="connsiteY0" fmla="*/ 29746 h 168196"/>
                    <a:gd name="connsiteX1" fmla="*/ 138872 w 168196"/>
                    <a:gd name="connsiteY1" fmla="*/ 97192 h 168196"/>
                    <a:gd name="connsiteX2" fmla="*/ 71425 w 168196"/>
                    <a:gd name="connsiteY2" fmla="*/ 138872 h 168196"/>
                    <a:gd name="connsiteX3" fmla="*/ 29746 w 168196"/>
                    <a:gd name="connsiteY3" fmla="*/ 71425 h 168196"/>
                    <a:gd name="connsiteX4" fmla="*/ 97193 w 168196"/>
                    <a:gd name="connsiteY4" fmla="*/ 29746 h 168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96" h="168196">
                      <a:moveTo>
                        <a:pt x="97193" y="29746"/>
                      </a:moveTo>
                      <a:cubicBezTo>
                        <a:pt x="127327" y="36861"/>
                        <a:pt x="145987" y="67058"/>
                        <a:pt x="138872" y="97192"/>
                      </a:cubicBezTo>
                      <a:cubicBezTo>
                        <a:pt x="131756" y="127327"/>
                        <a:pt x="101559" y="145987"/>
                        <a:pt x="71425" y="138872"/>
                      </a:cubicBezTo>
                      <a:cubicBezTo>
                        <a:pt x="41290" y="131756"/>
                        <a:pt x="22630" y="101559"/>
                        <a:pt x="29746" y="71425"/>
                      </a:cubicBezTo>
                      <a:cubicBezTo>
                        <a:pt x="36861" y="41290"/>
                        <a:pt x="67058" y="22630"/>
                        <a:pt x="97193" y="29746"/>
                      </a:cubicBezTo>
                      <a:close/>
                    </a:path>
                  </a:pathLst>
                </a:custGeom>
                <a:noFill/>
                <a:ln w="12700" cap="rnd">
                  <a:solidFill>
                    <a:schemeClr val="bg1"/>
                  </a:solidFill>
                  <a:prstDash val="solid"/>
                  <a:round/>
                </a:ln>
              </p:spPr>
              <p:txBody>
                <a:bodyPr rtlCol="0" anchor="ctr"/>
                <a:lstStyle/>
                <a:p>
                  <a:endParaRPr lang="ru-RU"/>
                </a:p>
              </p:txBody>
            </p:sp>
            <p:sp>
              <p:nvSpPr>
                <p:cNvPr id="197" name="Freeform: Shape 196">
                  <a:extLst>
                    <a:ext uri="{FF2B5EF4-FFF2-40B4-BE49-F238E27FC236}">
                      <a16:creationId xmlns:a16="http://schemas.microsoft.com/office/drawing/2014/main" id="{816AFA2C-1DF1-4015-90B2-AC264E768515}"/>
                    </a:ext>
                  </a:extLst>
                </p:cNvPr>
                <p:cNvSpPr/>
                <p:nvPr/>
              </p:nvSpPr>
              <p:spPr>
                <a:xfrm>
                  <a:off x="-1100991" y="1747477"/>
                  <a:ext cx="128709" cy="180192"/>
                </a:xfrm>
                <a:custGeom>
                  <a:avLst/>
                  <a:gdLst>
                    <a:gd name="connsiteX0" fmla="*/ 146704 w 155737"/>
                    <a:gd name="connsiteY0" fmla="*/ 139853 h 218032"/>
                    <a:gd name="connsiteX1" fmla="*/ 146704 w 155737"/>
                    <a:gd name="connsiteY1" fmla="*/ 206508 h 218032"/>
                    <a:gd name="connsiteX2" fmla="*/ 78180 w 155737"/>
                    <a:gd name="connsiteY2" fmla="*/ 206508 h 218032"/>
                    <a:gd name="connsiteX3" fmla="*/ 14016 w 155737"/>
                    <a:gd name="connsiteY3" fmla="*/ 142344 h 218032"/>
                    <a:gd name="connsiteX4" fmla="*/ 14016 w 155737"/>
                    <a:gd name="connsiteY4" fmla="*/ 45787 h 218032"/>
                    <a:gd name="connsiteX5" fmla="*/ 45787 w 155737"/>
                    <a:gd name="connsiteY5" fmla="*/ 14016 h 218032"/>
                    <a:gd name="connsiteX6" fmla="*/ 118049 w 155737"/>
                    <a:gd name="connsiteY6" fmla="*/ 14016 h 218032"/>
                    <a:gd name="connsiteX7" fmla="*/ 147327 w 155737"/>
                    <a:gd name="connsiteY7" fmla="*/ 43295 h 218032"/>
                    <a:gd name="connsiteX8" fmla="*/ 147327 w 155737"/>
                    <a:gd name="connsiteY8" fmla="*/ 85033 h 21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737" h="218032">
                      <a:moveTo>
                        <a:pt x="146704" y="139853"/>
                      </a:moveTo>
                      <a:lnTo>
                        <a:pt x="146704" y="206508"/>
                      </a:lnTo>
                      <a:lnTo>
                        <a:pt x="78180" y="206508"/>
                      </a:lnTo>
                      <a:cubicBezTo>
                        <a:pt x="42672" y="206508"/>
                        <a:pt x="14016" y="177853"/>
                        <a:pt x="14016" y="142344"/>
                      </a:cubicBezTo>
                      <a:lnTo>
                        <a:pt x="14016" y="45787"/>
                      </a:lnTo>
                      <a:cubicBezTo>
                        <a:pt x="14016" y="28344"/>
                        <a:pt x="28344" y="14016"/>
                        <a:pt x="45787" y="14016"/>
                      </a:cubicBezTo>
                      <a:lnTo>
                        <a:pt x="118049" y="14016"/>
                      </a:lnTo>
                      <a:cubicBezTo>
                        <a:pt x="134245" y="14016"/>
                        <a:pt x="147327" y="27098"/>
                        <a:pt x="147327" y="43295"/>
                      </a:cubicBezTo>
                      <a:lnTo>
                        <a:pt x="147327" y="85033"/>
                      </a:lnTo>
                    </a:path>
                  </a:pathLst>
                </a:custGeom>
                <a:noFill/>
                <a:ln w="12700" cap="rnd">
                  <a:solidFill>
                    <a:schemeClr val="bg1"/>
                  </a:solidFill>
                  <a:prstDash val="solid"/>
                  <a:round/>
                </a:ln>
              </p:spPr>
              <p:txBody>
                <a:bodyPr rtlCol="0" anchor="ctr"/>
                <a:lstStyle/>
                <a:p>
                  <a:endParaRPr lang="ru-RU"/>
                </a:p>
              </p:txBody>
            </p:sp>
            <p:sp>
              <p:nvSpPr>
                <p:cNvPr id="198" name="Freeform: Shape 197">
                  <a:extLst>
                    <a:ext uri="{FF2B5EF4-FFF2-40B4-BE49-F238E27FC236}">
                      <a16:creationId xmlns:a16="http://schemas.microsoft.com/office/drawing/2014/main" id="{3D0170C3-D032-4AA8-9076-69A168C09245}"/>
                    </a:ext>
                  </a:extLst>
                </p:cNvPr>
                <p:cNvSpPr/>
                <p:nvPr/>
              </p:nvSpPr>
              <p:spPr>
                <a:xfrm>
                  <a:off x="-1045905" y="1765496"/>
                  <a:ext cx="118412" cy="82374"/>
                </a:xfrm>
                <a:custGeom>
                  <a:avLst/>
                  <a:gdLst>
                    <a:gd name="connsiteX0" fmla="*/ 14016 w 143278"/>
                    <a:gd name="connsiteY0" fmla="*/ 14016 h 99672"/>
                    <a:gd name="connsiteX1" fmla="*/ 14016 w 143278"/>
                    <a:gd name="connsiteY1" fmla="*/ 65098 h 99672"/>
                    <a:gd name="connsiteX2" fmla="*/ 38934 w 143278"/>
                    <a:gd name="connsiteY2" fmla="*/ 90016 h 99672"/>
                    <a:gd name="connsiteX3" fmla="*/ 134246 w 143278"/>
                    <a:gd name="connsiteY3" fmla="*/ 90016 h 99672"/>
                  </a:gdLst>
                  <a:ahLst/>
                  <a:cxnLst>
                    <a:cxn ang="0">
                      <a:pos x="connsiteX0" y="connsiteY0"/>
                    </a:cxn>
                    <a:cxn ang="0">
                      <a:pos x="connsiteX1" y="connsiteY1"/>
                    </a:cxn>
                    <a:cxn ang="0">
                      <a:pos x="connsiteX2" y="connsiteY2"/>
                    </a:cxn>
                    <a:cxn ang="0">
                      <a:pos x="connsiteX3" y="connsiteY3"/>
                    </a:cxn>
                  </a:cxnLst>
                  <a:rect l="l" t="t" r="r" b="b"/>
                  <a:pathLst>
                    <a:path w="143278" h="99672">
                      <a:moveTo>
                        <a:pt x="14016" y="14016"/>
                      </a:moveTo>
                      <a:lnTo>
                        <a:pt x="14016" y="65098"/>
                      </a:lnTo>
                      <a:cubicBezTo>
                        <a:pt x="14016" y="78803"/>
                        <a:pt x="25230" y="90016"/>
                        <a:pt x="38934" y="90016"/>
                      </a:cubicBezTo>
                      <a:lnTo>
                        <a:pt x="134246" y="90016"/>
                      </a:lnTo>
                    </a:path>
                  </a:pathLst>
                </a:custGeom>
                <a:noFill/>
                <a:ln w="12700" cap="rnd">
                  <a:solidFill>
                    <a:schemeClr val="bg1"/>
                  </a:solidFill>
                  <a:prstDash val="solid"/>
                  <a:round/>
                </a:ln>
              </p:spPr>
              <p:txBody>
                <a:bodyPr rtlCol="0" anchor="ctr"/>
                <a:lstStyle/>
                <a:p>
                  <a:endParaRPr lang="ru-RU"/>
                </a:p>
              </p:txBody>
            </p:sp>
            <p:sp>
              <p:nvSpPr>
                <p:cNvPr id="199" name="Freeform: Shape 198">
                  <a:extLst>
                    <a:ext uri="{FF2B5EF4-FFF2-40B4-BE49-F238E27FC236}">
                      <a16:creationId xmlns:a16="http://schemas.microsoft.com/office/drawing/2014/main" id="{625EBABF-EC38-440B-B262-04DCABE6DDC1}"/>
                    </a:ext>
                  </a:extLst>
                </p:cNvPr>
                <p:cNvSpPr/>
                <p:nvPr/>
              </p:nvSpPr>
              <p:spPr>
                <a:xfrm>
                  <a:off x="-991332" y="1906045"/>
                  <a:ext cx="66929" cy="128709"/>
                </a:xfrm>
                <a:custGeom>
                  <a:avLst/>
                  <a:gdLst>
                    <a:gd name="connsiteX0" fmla="*/ 14016 w 80983"/>
                    <a:gd name="connsiteY0" fmla="*/ 14016 h 155737"/>
                    <a:gd name="connsiteX1" fmla="*/ 45787 w 80983"/>
                    <a:gd name="connsiteY1" fmla="*/ 14016 h 155737"/>
                    <a:gd name="connsiteX2" fmla="*/ 68214 w 80983"/>
                    <a:gd name="connsiteY2" fmla="*/ 36442 h 155737"/>
                    <a:gd name="connsiteX3" fmla="*/ 68214 w 80983"/>
                    <a:gd name="connsiteY3" fmla="*/ 146082 h 155737"/>
                  </a:gdLst>
                  <a:ahLst/>
                  <a:cxnLst>
                    <a:cxn ang="0">
                      <a:pos x="connsiteX0" y="connsiteY0"/>
                    </a:cxn>
                    <a:cxn ang="0">
                      <a:pos x="connsiteX1" y="connsiteY1"/>
                    </a:cxn>
                    <a:cxn ang="0">
                      <a:pos x="connsiteX2" y="connsiteY2"/>
                    </a:cxn>
                    <a:cxn ang="0">
                      <a:pos x="connsiteX3" y="connsiteY3"/>
                    </a:cxn>
                  </a:cxnLst>
                  <a:rect l="l" t="t" r="r" b="b"/>
                  <a:pathLst>
                    <a:path w="80983" h="155737">
                      <a:moveTo>
                        <a:pt x="14016" y="14016"/>
                      </a:moveTo>
                      <a:lnTo>
                        <a:pt x="45787" y="14016"/>
                      </a:lnTo>
                      <a:cubicBezTo>
                        <a:pt x="58246" y="14016"/>
                        <a:pt x="68214" y="23983"/>
                        <a:pt x="68214" y="36442"/>
                      </a:cubicBezTo>
                      <a:lnTo>
                        <a:pt x="68214" y="146082"/>
                      </a:lnTo>
                    </a:path>
                  </a:pathLst>
                </a:custGeom>
                <a:noFill/>
                <a:ln w="12700" cap="rnd">
                  <a:solidFill>
                    <a:schemeClr val="bg1"/>
                  </a:solidFill>
                  <a:prstDash val="solid"/>
                  <a:round/>
                </a:ln>
              </p:spPr>
              <p:txBody>
                <a:bodyPr rtlCol="0" anchor="ctr"/>
                <a:lstStyle/>
                <a:p>
                  <a:endParaRPr lang="ru-RU"/>
                </a:p>
              </p:txBody>
            </p:sp>
            <p:sp>
              <p:nvSpPr>
                <p:cNvPr id="200" name="Freeform: Shape 199">
                  <a:extLst>
                    <a:ext uri="{FF2B5EF4-FFF2-40B4-BE49-F238E27FC236}">
                      <a16:creationId xmlns:a16="http://schemas.microsoft.com/office/drawing/2014/main" id="{F6039DF5-72F6-4366-B573-57DB2BD9EEAF}"/>
                    </a:ext>
                  </a:extLst>
                </p:cNvPr>
                <p:cNvSpPr/>
                <p:nvPr/>
              </p:nvSpPr>
              <p:spPr>
                <a:xfrm>
                  <a:off x="-1093785" y="1948777"/>
                  <a:ext cx="56632" cy="128709"/>
                </a:xfrm>
                <a:custGeom>
                  <a:avLst/>
                  <a:gdLst>
                    <a:gd name="connsiteX0" fmla="*/ 56377 w 68524"/>
                    <a:gd name="connsiteY0" fmla="*/ 14016 h 155737"/>
                    <a:gd name="connsiteX1" fmla="*/ 56377 w 68524"/>
                    <a:gd name="connsiteY1" fmla="*/ 104344 h 155737"/>
                    <a:gd name="connsiteX2" fmla="*/ 14016 w 68524"/>
                    <a:gd name="connsiteY2" fmla="*/ 147328 h 155737"/>
                  </a:gdLst>
                  <a:ahLst/>
                  <a:cxnLst>
                    <a:cxn ang="0">
                      <a:pos x="connsiteX0" y="connsiteY0"/>
                    </a:cxn>
                    <a:cxn ang="0">
                      <a:pos x="connsiteX1" y="connsiteY1"/>
                    </a:cxn>
                    <a:cxn ang="0">
                      <a:pos x="connsiteX2" y="connsiteY2"/>
                    </a:cxn>
                  </a:cxnLst>
                  <a:rect l="l" t="t" r="r" b="b"/>
                  <a:pathLst>
                    <a:path w="68524" h="155737">
                      <a:moveTo>
                        <a:pt x="56377" y="14016"/>
                      </a:moveTo>
                      <a:lnTo>
                        <a:pt x="56377" y="104344"/>
                      </a:lnTo>
                      <a:lnTo>
                        <a:pt x="14016" y="147328"/>
                      </a:lnTo>
                    </a:path>
                  </a:pathLst>
                </a:custGeom>
                <a:noFill/>
                <a:ln w="12700" cap="rnd">
                  <a:solidFill>
                    <a:schemeClr val="bg1"/>
                  </a:solidFill>
                  <a:prstDash val="solid"/>
                  <a:round/>
                </a:ln>
              </p:spPr>
              <p:txBody>
                <a:bodyPr rtlCol="0" anchor="ctr"/>
                <a:lstStyle/>
                <a:p>
                  <a:endParaRPr lang="ru-RU"/>
                </a:p>
              </p:txBody>
            </p:sp>
            <p:sp>
              <p:nvSpPr>
                <p:cNvPr id="201" name="Freeform: Shape 200">
                  <a:extLst>
                    <a:ext uri="{FF2B5EF4-FFF2-40B4-BE49-F238E27FC236}">
                      <a16:creationId xmlns:a16="http://schemas.microsoft.com/office/drawing/2014/main" id="{1903B32B-D8DB-4501-A983-AA740FC54186}"/>
                    </a:ext>
                  </a:extLst>
                </p:cNvPr>
                <p:cNvSpPr/>
                <p:nvPr/>
              </p:nvSpPr>
              <p:spPr>
                <a:xfrm>
                  <a:off x="-1058776" y="2023428"/>
                  <a:ext cx="56632" cy="56632"/>
                </a:xfrm>
                <a:custGeom>
                  <a:avLst/>
                  <a:gdLst>
                    <a:gd name="connsiteX0" fmla="*/ 14016 w 68524"/>
                    <a:gd name="connsiteY0" fmla="*/ 14016 h 68524"/>
                    <a:gd name="connsiteX1" fmla="*/ 55131 w 68524"/>
                    <a:gd name="connsiteY1" fmla="*/ 55131 h 68524"/>
                  </a:gdLst>
                  <a:ahLst/>
                  <a:cxnLst>
                    <a:cxn ang="0">
                      <a:pos x="connsiteX0" y="connsiteY0"/>
                    </a:cxn>
                    <a:cxn ang="0">
                      <a:pos x="connsiteX1" y="connsiteY1"/>
                    </a:cxn>
                  </a:cxnLst>
                  <a:rect l="l" t="t" r="r" b="b"/>
                  <a:pathLst>
                    <a:path w="68524" h="68524">
                      <a:moveTo>
                        <a:pt x="14016" y="14016"/>
                      </a:moveTo>
                      <a:lnTo>
                        <a:pt x="55131" y="55131"/>
                      </a:lnTo>
                    </a:path>
                  </a:pathLst>
                </a:custGeom>
                <a:ln w="12700" cap="rnd">
                  <a:solidFill>
                    <a:schemeClr val="bg1"/>
                  </a:solidFill>
                  <a:prstDash val="solid"/>
                  <a:round/>
                </a:ln>
              </p:spPr>
              <p:txBody>
                <a:bodyPr rtlCol="0" anchor="ctr"/>
                <a:lstStyle/>
                <a:p>
                  <a:endParaRPr lang="ru-RU"/>
                </a:p>
              </p:txBody>
            </p:sp>
            <p:grpSp>
              <p:nvGrpSpPr>
                <p:cNvPr id="202" name="Group 201">
                  <a:extLst>
                    <a:ext uri="{FF2B5EF4-FFF2-40B4-BE49-F238E27FC236}">
                      <a16:creationId xmlns:a16="http://schemas.microsoft.com/office/drawing/2014/main" id="{686946BE-BD27-4486-B415-983488468CFA}"/>
                    </a:ext>
                  </a:extLst>
                </p:cNvPr>
                <p:cNvGrpSpPr/>
                <p:nvPr/>
              </p:nvGrpSpPr>
              <p:grpSpPr>
                <a:xfrm>
                  <a:off x="-876306" y="1612730"/>
                  <a:ext cx="214172" cy="467330"/>
                  <a:chOff x="-685006" y="1612730"/>
                  <a:chExt cx="214172" cy="467330"/>
                </a:xfrm>
              </p:grpSpPr>
              <p:sp>
                <p:nvSpPr>
                  <p:cNvPr id="203" name="Freeform: Shape 202">
                    <a:extLst>
                      <a:ext uri="{FF2B5EF4-FFF2-40B4-BE49-F238E27FC236}">
                        <a16:creationId xmlns:a16="http://schemas.microsoft.com/office/drawing/2014/main" id="{5E162276-6192-44B9-A8D8-1C2B526A5C28}"/>
                      </a:ext>
                    </a:extLst>
                  </p:cNvPr>
                  <p:cNvSpPr/>
                  <p:nvPr/>
                </p:nvSpPr>
                <p:spPr>
                  <a:xfrm>
                    <a:off x="-640730" y="1747477"/>
                    <a:ext cx="169896" cy="221379"/>
                  </a:xfrm>
                  <a:custGeom>
                    <a:avLst/>
                    <a:gdLst>
                      <a:gd name="connsiteX0" fmla="*/ 197164 w 205573"/>
                      <a:gd name="connsiteY0" fmla="*/ 14016 h 267868"/>
                      <a:gd name="connsiteX1" fmla="*/ 197164 w 205573"/>
                      <a:gd name="connsiteY1" fmla="*/ 215230 h 267868"/>
                      <a:gd name="connsiteX2" fmla="*/ 154804 w 205573"/>
                      <a:gd name="connsiteY2" fmla="*/ 257590 h 267868"/>
                      <a:gd name="connsiteX3" fmla="*/ 14016 w 205573"/>
                      <a:gd name="connsiteY3" fmla="*/ 257590 h 267868"/>
                    </a:gdLst>
                    <a:ahLst/>
                    <a:cxnLst>
                      <a:cxn ang="0">
                        <a:pos x="connsiteX0" y="connsiteY0"/>
                      </a:cxn>
                      <a:cxn ang="0">
                        <a:pos x="connsiteX1" y="connsiteY1"/>
                      </a:cxn>
                      <a:cxn ang="0">
                        <a:pos x="connsiteX2" y="connsiteY2"/>
                      </a:cxn>
                      <a:cxn ang="0">
                        <a:pos x="connsiteX3" y="connsiteY3"/>
                      </a:cxn>
                    </a:cxnLst>
                    <a:rect l="l" t="t" r="r" b="b"/>
                    <a:pathLst>
                      <a:path w="205573" h="267868">
                        <a:moveTo>
                          <a:pt x="197164" y="14016"/>
                        </a:moveTo>
                        <a:lnTo>
                          <a:pt x="197164" y="215230"/>
                        </a:lnTo>
                        <a:cubicBezTo>
                          <a:pt x="197164" y="238279"/>
                          <a:pt x="178476" y="257590"/>
                          <a:pt x="154804" y="257590"/>
                        </a:cubicBezTo>
                        <a:lnTo>
                          <a:pt x="14016" y="257590"/>
                        </a:lnTo>
                      </a:path>
                    </a:pathLst>
                  </a:custGeom>
                  <a:noFill/>
                  <a:ln w="12700" cap="rnd">
                    <a:solidFill>
                      <a:schemeClr val="bg1"/>
                    </a:solidFill>
                    <a:prstDash val="solid"/>
                    <a:round/>
                  </a:ln>
                </p:spPr>
                <p:txBody>
                  <a:bodyPr rtlCol="0" anchor="ctr"/>
                  <a:lstStyle/>
                  <a:p>
                    <a:endParaRPr lang="ru-RU"/>
                  </a:p>
                </p:txBody>
              </p:sp>
              <p:sp>
                <p:nvSpPr>
                  <p:cNvPr id="204" name="Freeform: Shape 203">
                    <a:extLst>
                      <a:ext uri="{FF2B5EF4-FFF2-40B4-BE49-F238E27FC236}">
                        <a16:creationId xmlns:a16="http://schemas.microsoft.com/office/drawing/2014/main" id="{E5A747BB-8072-4D6F-AB06-3CAEFA230BBD}"/>
                      </a:ext>
                    </a:extLst>
                  </p:cNvPr>
                  <p:cNvSpPr/>
                  <p:nvPr/>
                </p:nvSpPr>
                <p:spPr>
                  <a:xfrm>
                    <a:off x="-644074" y="1612730"/>
                    <a:ext cx="139006" cy="139006"/>
                  </a:xfrm>
                  <a:custGeom>
                    <a:avLst/>
                    <a:gdLst>
                      <a:gd name="connsiteX0" fmla="*/ 138872 w 168196"/>
                      <a:gd name="connsiteY0" fmla="*/ 71425 h 168196"/>
                      <a:gd name="connsiteX1" fmla="*/ 97193 w 168196"/>
                      <a:gd name="connsiteY1" fmla="*/ 138872 h 168196"/>
                      <a:gd name="connsiteX2" fmla="*/ 29746 w 168196"/>
                      <a:gd name="connsiteY2" fmla="*/ 97192 h 168196"/>
                      <a:gd name="connsiteX3" fmla="*/ 71425 w 168196"/>
                      <a:gd name="connsiteY3" fmla="*/ 29746 h 168196"/>
                      <a:gd name="connsiteX4" fmla="*/ 138872 w 168196"/>
                      <a:gd name="connsiteY4" fmla="*/ 71425 h 168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96" h="168196">
                        <a:moveTo>
                          <a:pt x="138872" y="71425"/>
                        </a:moveTo>
                        <a:cubicBezTo>
                          <a:pt x="145987" y="101559"/>
                          <a:pt x="127327" y="131756"/>
                          <a:pt x="97193" y="138872"/>
                        </a:cubicBezTo>
                        <a:cubicBezTo>
                          <a:pt x="67058" y="145987"/>
                          <a:pt x="36861" y="127327"/>
                          <a:pt x="29746" y="97192"/>
                        </a:cubicBezTo>
                        <a:cubicBezTo>
                          <a:pt x="22630" y="67058"/>
                          <a:pt x="41290" y="36861"/>
                          <a:pt x="71425" y="29746"/>
                        </a:cubicBezTo>
                        <a:cubicBezTo>
                          <a:pt x="101559" y="22630"/>
                          <a:pt x="131756" y="41290"/>
                          <a:pt x="138872" y="71425"/>
                        </a:cubicBezTo>
                        <a:close/>
                      </a:path>
                    </a:pathLst>
                  </a:custGeom>
                  <a:noFill/>
                  <a:ln w="12700" cap="rnd">
                    <a:solidFill>
                      <a:schemeClr val="bg1"/>
                    </a:solidFill>
                    <a:prstDash val="solid"/>
                    <a:round/>
                  </a:ln>
                </p:spPr>
                <p:txBody>
                  <a:bodyPr rtlCol="0" anchor="ctr"/>
                  <a:lstStyle/>
                  <a:p>
                    <a:endParaRPr lang="ru-RU"/>
                  </a:p>
                </p:txBody>
              </p:sp>
              <p:sp>
                <p:nvSpPr>
                  <p:cNvPr id="205" name="Freeform: Shape 204">
                    <a:extLst>
                      <a:ext uri="{FF2B5EF4-FFF2-40B4-BE49-F238E27FC236}">
                        <a16:creationId xmlns:a16="http://schemas.microsoft.com/office/drawing/2014/main" id="{DA6B39AE-6C92-4EFF-929B-043629A9ED53}"/>
                      </a:ext>
                    </a:extLst>
                  </p:cNvPr>
                  <p:cNvSpPr/>
                  <p:nvPr/>
                </p:nvSpPr>
                <p:spPr>
                  <a:xfrm>
                    <a:off x="-640215" y="1747477"/>
                    <a:ext cx="128709" cy="180192"/>
                  </a:xfrm>
                  <a:custGeom>
                    <a:avLst/>
                    <a:gdLst>
                      <a:gd name="connsiteX0" fmla="*/ 14016 w 155737"/>
                      <a:gd name="connsiteY0" fmla="*/ 139853 h 218032"/>
                      <a:gd name="connsiteX1" fmla="*/ 14016 w 155737"/>
                      <a:gd name="connsiteY1" fmla="*/ 206508 h 218032"/>
                      <a:gd name="connsiteX2" fmla="*/ 82541 w 155737"/>
                      <a:gd name="connsiteY2" fmla="*/ 206508 h 218032"/>
                      <a:gd name="connsiteX3" fmla="*/ 146704 w 155737"/>
                      <a:gd name="connsiteY3" fmla="*/ 142344 h 218032"/>
                      <a:gd name="connsiteX4" fmla="*/ 146704 w 155737"/>
                      <a:gd name="connsiteY4" fmla="*/ 45787 h 218032"/>
                      <a:gd name="connsiteX5" fmla="*/ 114934 w 155737"/>
                      <a:gd name="connsiteY5" fmla="*/ 14016 h 218032"/>
                      <a:gd name="connsiteX6" fmla="*/ 43295 w 155737"/>
                      <a:gd name="connsiteY6" fmla="*/ 14016 h 218032"/>
                      <a:gd name="connsiteX7" fmla="*/ 14016 w 155737"/>
                      <a:gd name="connsiteY7" fmla="*/ 43295 h 218032"/>
                      <a:gd name="connsiteX8" fmla="*/ 14016 w 155737"/>
                      <a:gd name="connsiteY8" fmla="*/ 85033 h 21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737" h="218032">
                        <a:moveTo>
                          <a:pt x="14016" y="139853"/>
                        </a:moveTo>
                        <a:lnTo>
                          <a:pt x="14016" y="206508"/>
                        </a:lnTo>
                        <a:lnTo>
                          <a:pt x="82541" y="206508"/>
                        </a:lnTo>
                        <a:cubicBezTo>
                          <a:pt x="118049" y="206508"/>
                          <a:pt x="146704" y="177853"/>
                          <a:pt x="146704" y="142344"/>
                        </a:cubicBezTo>
                        <a:lnTo>
                          <a:pt x="146704" y="45787"/>
                        </a:lnTo>
                        <a:cubicBezTo>
                          <a:pt x="146704" y="28344"/>
                          <a:pt x="132377" y="14016"/>
                          <a:pt x="114934" y="14016"/>
                        </a:cubicBezTo>
                        <a:lnTo>
                          <a:pt x="43295" y="14016"/>
                        </a:lnTo>
                        <a:cubicBezTo>
                          <a:pt x="27098" y="14016"/>
                          <a:pt x="14016" y="27098"/>
                          <a:pt x="14016" y="43295"/>
                        </a:cubicBezTo>
                        <a:lnTo>
                          <a:pt x="14016" y="85033"/>
                        </a:lnTo>
                      </a:path>
                    </a:pathLst>
                  </a:custGeom>
                  <a:noFill/>
                  <a:ln w="12700" cap="rnd">
                    <a:solidFill>
                      <a:schemeClr val="bg1"/>
                    </a:solidFill>
                    <a:prstDash val="solid"/>
                    <a:round/>
                  </a:ln>
                </p:spPr>
                <p:txBody>
                  <a:bodyPr rtlCol="0" anchor="ctr"/>
                  <a:lstStyle/>
                  <a:p>
                    <a:endParaRPr lang="ru-RU"/>
                  </a:p>
                </p:txBody>
              </p:sp>
              <p:sp>
                <p:nvSpPr>
                  <p:cNvPr id="206" name="Freeform: Shape 205">
                    <a:extLst>
                      <a:ext uri="{FF2B5EF4-FFF2-40B4-BE49-F238E27FC236}">
                        <a16:creationId xmlns:a16="http://schemas.microsoft.com/office/drawing/2014/main" id="{85A6E367-858D-4DB1-89F8-45C272D213D7}"/>
                      </a:ext>
                    </a:extLst>
                  </p:cNvPr>
                  <p:cNvSpPr/>
                  <p:nvPr/>
                </p:nvSpPr>
                <p:spPr>
                  <a:xfrm>
                    <a:off x="-685006" y="1765496"/>
                    <a:ext cx="118412" cy="82374"/>
                  </a:xfrm>
                  <a:custGeom>
                    <a:avLst/>
                    <a:gdLst>
                      <a:gd name="connsiteX0" fmla="*/ 134246 w 143278"/>
                      <a:gd name="connsiteY0" fmla="*/ 14016 h 99672"/>
                      <a:gd name="connsiteX1" fmla="*/ 134246 w 143278"/>
                      <a:gd name="connsiteY1" fmla="*/ 65098 h 99672"/>
                      <a:gd name="connsiteX2" fmla="*/ 109328 w 143278"/>
                      <a:gd name="connsiteY2" fmla="*/ 90016 h 99672"/>
                      <a:gd name="connsiteX3" fmla="*/ 14016 w 143278"/>
                      <a:gd name="connsiteY3" fmla="*/ 90016 h 99672"/>
                    </a:gdLst>
                    <a:ahLst/>
                    <a:cxnLst>
                      <a:cxn ang="0">
                        <a:pos x="connsiteX0" y="connsiteY0"/>
                      </a:cxn>
                      <a:cxn ang="0">
                        <a:pos x="connsiteX1" y="connsiteY1"/>
                      </a:cxn>
                      <a:cxn ang="0">
                        <a:pos x="connsiteX2" y="connsiteY2"/>
                      </a:cxn>
                      <a:cxn ang="0">
                        <a:pos x="connsiteX3" y="connsiteY3"/>
                      </a:cxn>
                    </a:cxnLst>
                    <a:rect l="l" t="t" r="r" b="b"/>
                    <a:pathLst>
                      <a:path w="143278" h="99672">
                        <a:moveTo>
                          <a:pt x="134246" y="14016"/>
                        </a:moveTo>
                        <a:lnTo>
                          <a:pt x="134246" y="65098"/>
                        </a:lnTo>
                        <a:cubicBezTo>
                          <a:pt x="134246" y="78803"/>
                          <a:pt x="123033" y="90016"/>
                          <a:pt x="109328" y="90016"/>
                        </a:cubicBezTo>
                        <a:lnTo>
                          <a:pt x="14016" y="90016"/>
                        </a:lnTo>
                      </a:path>
                    </a:pathLst>
                  </a:custGeom>
                  <a:noFill/>
                  <a:ln w="12700" cap="rnd">
                    <a:solidFill>
                      <a:schemeClr val="bg1"/>
                    </a:solidFill>
                    <a:prstDash val="solid"/>
                    <a:round/>
                  </a:ln>
                </p:spPr>
                <p:txBody>
                  <a:bodyPr rtlCol="0" anchor="ctr"/>
                  <a:lstStyle/>
                  <a:p>
                    <a:endParaRPr lang="ru-RU"/>
                  </a:p>
                </p:txBody>
              </p:sp>
              <p:sp>
                <p:nvSpPr>
                  <p:cNvPr id="207" name="Freeform: Shape 206">
                    <a:extLst>
                      <a:ext uri="{FF2B5EF4-FFF2-40B4-BE49-F238E27FC236}">
                        <a16:creationId xmlns:a16="http://schemas.microsoft.com/office/drawing/2014/main" id="{BCBC00F7-BE4F-4887-B79F-D3650EACAF65}"/>
                      </a:ext>
                    </a:extLst>
                  </p:cNvPr>
                  <p:cNvSpPr/>
                  <p:nvPr/>
                </p:nvSpPr>
                <p:spPr>
                  <a:xfrm>
                    <a:off x="-685006" y="1906045"/>
                    <a:ext cx="66929" cy="128709"/>
                  </a:xfrm>
                  <a:custGeom>
                    <a:avLst/>
                    <a:gdLst>
                      <a:gd name="connsiteX0" fmla="*/ 68214 w 80983"/>
                      <a:gd name="connsiteY0" fmla="*/ 14016 h 155737"/>
                      <a:gd name="connsiteX1" fmla="*/ 36442 w 80983"/>
                      <a:gd name="connsiteY1" fmla="*/ 14016 h 155737"/>
                      <a:gd name="connsiteX2" fmla="*/ 14016 w 80983"/>
                      <a:gd name="connsiteY2" fmla="*/ 36442 h 155737"/>
                      <a:gd name="connsiteX3" fmla="*/ 14016 w 80983"/>
                      <a:gd name="connsiteY3" fmla="*/ 146082 h 155737"/>
                    </a:gdLst>
                    <a:ahLst/>
                    <a:cxnLst>
                      <a:cxn ang="0">
                        <a:pos x="connsiteX0" y="connsiteY0"/>
                      </a:cxn>
                      <a:cxn ang="0">
                        <a:pos x="connsiteX1" y="connsiteY1"/>
                      </a:cxn>
                      <a:cxn ang="0">
                        <a:pos x="connsiteX2" y="connsiteY2"/>
                      </a:cxn>
                      <a:cxn ang="0">
                        <a:pos x="connsiteX3" y="connsiteY3"/>
                      </a:cxn>
                    </a:cxnLst>
                    <a:rect l="l" t="t" r="r" b="b"/>
                    <a:pathLst>
                      <a:path w="80983" h="155737">
                        <a:moveTo>
                          <a:pt x="68214" y="14016"/>
                        </a:moveTo>
                        <a:lnTo>
                          <a:pt x="36442" y="14016"/>
                        </a:lnTo>
                        <a:cubicBezTo>
                          <a:pt x="23983" y="14016"/>
                          <a:pt x="14016" y="23983"/>
                          <a:pt x="14016" y="36442"/>
                        </a:cubicBezTo>
                        <a:lnTo>
                          <a:pt x="14016" y="146082"/>
                        </a:lnTo>
                      </a:path>
                    </a:pathLst>
                  </a:custGeom>
                  <a:noFill/>
                  <a:ln w="12700" cap="rnd">
                    <a:solidFill>
                      <a:schemeClr val="bg1"/>
                    </a:solidFill>
                    <a:prstDash val="solid"/>
                    <a:round/>
                  </a:ln>
                </p:spPr>
                <p:txBody>
                  <a:bodyPr rtlCol="0" anchor="ctr"/>
                  <a:lstStyle/>
                  <a:p>
                    <a:endParaRPr lang="ru-RU"/>
                  </a:p>
                </p:txBody>
              </p:sp>
              <p:sp>
                <p:nvSpPr>
                  <p:cNvPr id="208" name="Freeform: Shape 207">
                    <a:extLst>
                      <a:ext uri="{FF2B5EF4-FFF2-40B4-BE49-F238E27FC236}">
                        <a16:creationId xmlns:a16="http://schemas.microsoft.com/office/drawing/2014/main" id="{3020E7B0-8371-4386-B364-D0C50791C270}"/>
                      </a:ext>
                    </a:extLst>
                  </p:cNvPr>
                  <p:cNvSpPr/>
                  <p:nvPr/>
                </p:nvSpPr>
                <p:spPr>
                  <a:xfrm>
                    <a:off x="-573286" y="1948777"/>
                    <a:ext cx="56632" cy="128709"/>
                  </a:xfrm>
                  <a:custGeom>
                    <a:avLst/>
                    <a:gdLst>
                      <a:gd name="connsiteX0" fmla="*/ 14016 w 68524"/>
                      <a:gd name="connsiteY0" fmla="*/ 14016 h 155737"/>
                      <a:gd name="connsiteX1" fmla="*/ 14016 w 68524"/>
                      <a:gd name="connsiteY1" fmla="*/ 104344 h 155737"/>
                      <a:gd name="connsiteX2" fmla="*/ 56999 w 68524"/>
                      <a:gd name="connsiteY2" fmla="*/ 147328 h 155737"/>
                    </a:gdLst>
                    <a:ahLst/>
                    <a:cxnLst>
                      <a:cxn ang="0">
                        <a:pos x="connsiteX0" y="connsiteY0"/>
                      </a:cxn>
                      <a:cxn ang="0">
                        <a:pos x="connsiteX1" y="connsiteY1"/>
                      </a:cxn>
                      <a:cxn ang="0">
                        <a:pos x="connsiteX2" y="connsiteY2"/>
                      </a:cxn>
                    </a:cxnLst>
                    <a:rect l="l" t="t" r="r" b="b"/>
                    <a:pathLst>
                      <a:path w="68524" h="155737">
                        <a:moveTo>
                          <a:pt x="14016" y="14016"/>
                        </a:moveTo>
                        <a:lnTo>
                          <a:pt x="14016" y="104344"/>
                        </a:lnTo>
                        <a:lnTo>
                          <a:pt x="56999" y="147328"/>
                        </a:lnTo>
                      </a:path>
                    </a:pathLst>
                  </a:custGeom>
                  <a:noFill/>
                  <a:ln w="12700" cap="rnd">
                    <a:solidFill>
                      <a:schemeClr val="bg1"/>
                    </a:solidFill>
                    <a:prstDash val="solid"/>
                    <a:round/>
                  </a:ln>
                </p:spPr>
                <p:txBody>
                  <a:bodyPr rtlCol="0" anchor="ctr"/>
                  <a:lstStyle/>
                  <a:p>
                    <a:endParaRPr lang="ru-RU"/>
                  </a:p>
                </p:txBody>
              </p:sp>
              <p:sp>
                <p:nvSpPr>
                  <p:cNvPr id="209" name="Freeform: Shape 208">
                    <a:extLst>
                      <a:ext uri="{FF2B5EF4-FFF2-40B4-BE49-F238E27FC236}">
                        <a16:creationId xmlns:a16="http://schemas.microsoft.com/office/drawing/2014/main" id="{2018C8B2-1468-4B50-BC85-2EBD9443209D}"/>
                      </a:ext>
                    </a:extLst>
                  </p:cNvPr>
                  <p:cNvSpPr/>
                  <p:nvPr/>
                </p:nvSpPr>
                <p:spPr>
                  <a:xfrm>
                    <a:off x="-606750" y="2023428"/>
                    <a:ext cx="56632" cy="56632"/>
                  </a:xfrm>
                  <a:custGeom>
                    <a:avLst/>
                    <a:gdLst>
                      <a:gd name="connsiteX0" fmla="*/ 54509 w 68524"/>
                      <a:gd name="connsiteY0" fmla="*/ 14016 h 68524"/>
                      <a:gd name="connsiteX1" fmla="*/ 14017 w 68524"/>
                      <a:gd name="connsiteY1" fmla="*/ 55131 h 68524"/>
                    </a:gdLst>
                    <a:ahLst/>
                    <a:cxnLst>
                      <a:cxn ang="0">
                        <a:pos x="connsiteX0" y="connsiteY0"/>
                      </a:cxn>
                      <a:cxn ang="0">
                        <a:pos x="connsiteX1" y="connsiteY1"/>
                      </a:cxn>
                    </a:cxnLst>
                    <a:rect l="l" t="t" r="r" b="b"/>
                    <a:pathLst>
                      <a:path w="68524" h="68524">
                        <a:moveTo>
                          <a:pt x="54509" y="14016"/>
                        </a:moveTo>
                        <a:lnTo>
                          <a:pt x="14017" y="55131"/>
                        </a:lnTo>
                      </a:path>
                    </a:pathLst>
                  </a:custGeom>
                  <a:ln w="12700" cap="rnd">
                    <a:solidFill>
                      <a:schemeClr val="bg1"/>
                    </a:solidFill>
                    <a:prstDash val="solid"/>
                    <a:round/>
                  </a:ln>
                </p:spPr>
                <p:txBody>
                  <a:bodyPr rtlCol="0" anchor="ctr"/>
                  <a:lstStyle/>
                  <a:p>
                    <a:endParaRPr lang="ru-RU"/>
                  </a:p>
                </p:txBody>
              </p:sp>
            </p:grpSp>
          </p:grpSp>
        </p:grpSp>
      </p:grpSp>
      <p:sp>
        <p:nvSpPr>
          <p:cNvPr id="233" name="4. Footnote">
            <a:extLst>
              <a:ext uri="{FF2B5EF4-FFF2-40B4-BE49-F238E27FC236}">
                <a16:creationId xmlns:a16="http://schemas.microsoft.com/office/drawing/2014/main" id="{47AEAE98-6B08-4B2A-A0C9-B7D6AB278F20}"/>
              </a:ext>
            </a:extLst>
          </p:cNvPr>
          <p:cNvSpPr txBox="1"/>
          <p:nvPr>
            <p:custDataLst>
              <p:tags r:id="rId4"/>
            </p:custDataLst>
          </p:nvPr>
        </p:nvSpPr>
        <p:spPr>
          <a:xfrm>
            <a:off x="411480" y="4773613"/>
            <a:ext cx="5570470" cy="122238"/>
          </a:xfrm>
          <a:prstGeom prst="rect">
            <a:avLst/>
          </a:prstGeom>
          <a:noFill/>
        </p:spPr>
        <p:txBody>
          <a:bodyPr vert="horz" wrap="square" lIns="0" tIns="0" rIns="0" bIns="0" rtlCol="0" anchor="b" anchorCtr="0">
            <a:spAutoFit/>
          </a:bodyPr>
          <a:lstStyle/>
          <a:p>
            <a:pPr marL="203200" indent="-212725"/>
            <a:r>
              <a:rPr lang="en-US" sz="800" dirty="0">
                <a:solidFill>
                  <a:schemeClr val="bg2"/>
                </a:solidFill>
              </a:rPr>
              <a:t>1.	N=160    2. Numbers represent mean of category</a:t>
            </a:r>
          </a:p>
        </p:txBody>
      </p:sp>
      <p:cxnSp>
        <p:nvCxnSpPr>
          <p:cNvPr id="92" name="LineContentSeparatorDefault 142">
            <a:extLst>
              <a:ext uri="{FF2B5EF4-FFF2-40B4-BE49-F238E27FC236}">
                <a16:creationId xmlns:a16="http://schemas.microsoft.com/office/drawing/2014/main" id="{3C1C2BD6-B1FD-4681-8054-E2AA69DE8BB1}"/>
              </a:ext>
            </a:extLst>
          </p:cNvPr>
          <p:cNvCxnSpPr>
            <a:cxnSpLocks/>
          </p:cNvCxnSpPr>
          <p:nvPr>
            <p:custDataLst>
              <p:tags r:id="rId5"/>
            </p:custDataLst>
          </p:nvPr>
        </p:nvCxnSpPr>
        <p:spPr>
          <a:xfrm>
            <a:off x="452386" y="1881188"/>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2" name="LineContentSeparatorDefault 142">
            <a:extLst>
              <a:ext uri="{FF2B5EF4-FFF2-40B4-BE49-F238E27FC236}">
                <a16:creationId xmlns:a16="http://schemas.microsoft.com/office/drawing/2014/main" id="{D1E6003F-AFA9-4506-979F-45F93CBC9BC1}"/>
              </a:ext>
            </a:extLst>
          </p:cNvPr>
          <p:cNvCxnSpPr>
            <a:cxnSpLocks/>
          </p:cNvCxnSpPr>
          <p:nvPr>
            <p:custDataLst>
              <p:tags r:id="rId6"/>
            </p:custDataLst>
          </p:nvPr>
        </p:nvCxnSpPr>
        <p:spPr>
          <a:xfrm>
            <a:off x="452386" y="3286126"/>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3" name="LineContentSeparatorDefault 142">
            <a:extLst>
              <a:ext uri="{FF2B5EF4-FFF2-40B4-BE49-F238E27FC236}">
                <a16:creationId xmlns:a16="http://schemas.microsoft.com/office/drawing/2014/main" id="{94BCF779-B1AE-4594-AC22-D16C8F999C6A}"/>
              </a:ext>
            </a:extLst>
          </p:cNvPr>
          <p:cNvCxnSpPr>
            <a:cxnSpLocks/>
          </p:cNvCxnSpPr>
          <p:nvPr>
            <p:custDataLst>
              <p:tags r:id="rId7"/>
            </p:custDataLst>
          </p:nvPr>
        </p:nvCxnSpPr>
        <p:spPr>
          <a:xfrm>
            <a:off x="452386" y="4004206"/>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1" name="LineContentSeparatorDefault 142">
            <a:extLst>
              <a:ext uri="{FF2B5EF4-FFF2-40B4-BE49-F238E27FC236}">
                <a16:creationId xmlns:a16="http://schemas.microsoft.com/office/drawing/2014/main" id="{64EA7A5F-AEA1-45D4-A3EC-E889309208C2}"/>
              </a:ext>
            </a:extLst>
          </p:cNvPr>
          <p:cNvCxnSpPr>
            <a:cxnSpLocks/>
          </p:cNvCxnSpPr>
          <p:nvPr>
            <p:custDataLst>
              <p:tags r:id="rId8"/>
            </p:custDataLst>
          </p:nvPr>
        </p:nvCxnSpPr>
        <p:spPr>
          <a:xfrm>
            <a:off x="452386" y="2568046"/>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172" name="Chart 171">
            <a:extLst>
              <a:ext uri="{FF2B5EF4-FFF2-40B4-BE49-F238E27FC236}">
                <a16:creationId xmlns:a16="http://schemas.microsoft.com/office/drawing/2014/main" id="{8F95A82C-EC1C-49C1-A3CF-C1B5D2B02924}"/>
              </a:ext>
            </a:extLst>
          </p:cNvPr>
          <p:cNvGraphicFramePr/>
          <p:nvPr>
            <p:custDataLst>
              <p:tags r:id="rId9"/>
            </p:custDataLst>
            <p:extLst>
              <p:ext uri="{D42A27DB-BD31-4B8C-83A1-F6EECF244321}">
                <p14:modId xmlns:p14="http://schemas.microsoft.com/office/powerpoint/2010/main" val="3408698880"/>
              </p:ext>
            </p:extLst>
          </p:nvPr>
        </p:nvGraphicFramePr>
        <p:xfrm>
          <a:off x="1673225" y="2765425"/>
          <a:ext cx="2484438" cy="501650"/>
        </p:xfrm>
        <a:graphic>
          <a:graphicData uri="http://schemas.openxmlformats.org/drawingml/2006/chart">
            <c:chart xmlns:c="http://schemas.openxmlformats.org/drawingml/2006/chart" xmlns:r="http://schemas.openxmlformats.org/officeDocument/2006/relationships" r:id="rId28"/>
          </a:graphicData>
        </a:graphic>
      </p:graphicFrame>
      <p:cxnSp>
        <p:nvCxnSpPr>
          <p:cNvPr id="551" name="Straight Connector 550">
            <a:extLst>
              <a:ext uri="{FF2B5EF4-FFF2-40B4-BE49-F238E27FC236}">
                <a16:creationId xmlns:a16="http://schemas.microsoft.com/office/drawing/2014/main" id="{9F9E5BCB-ADB5-4917-9735-B75982FE307A}"/>
              </a:ext>
            </a:extLst>
          </p:cNvPr>
          <p:cNvCxnSpPr/>
          <p:nvPr>
            <p:custDataLst>
              <p:tags r:id="rId10"/>
            </p:custDataLst>
          </p:nvPr>
        </p:nvCxnSpPr>
        <p:spPr bwMode="gray">
          <a:xfrm flipV="1">
            <a:off x="2784475" y="3021013"/>
            <a:ext cx="260350" cy="20638"/>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4" name="Chart 173">
            <a:extLst>
              <a:ext uri="{FF2B5EF4-FFF2-40B4-BE49-F238E27FC236}">
                <a16:creationId xmlns:a16="http://schemas.microsoft.com/office/drawing/2014/main" id="{4AAF954F-0BA7-4ED2-B6B1-4ECF02D8718D}"/>
              </a:ext>
            </a:extLst>
          </p:cNvPr>
          <p:cNvGraphicFramePr/>
          <p:nvPr>
            <p:custDataLst>
              <p:tags r:id="rId11"/>
            </p:custDataLst>
            <p:extLst>
              <p:ext uri="{D42A27DB-BD31-4B8C-83A1-F6EECF244321}">
                <p14:modId xmlns:p14="http://schemas.microsoft.com/office/powerpoint/2010/main" val="1308638701"/>
              </p:ext>
            </p:extLst>
          </p:nvPr>
        </p:nvGraphicFramePr>
        <p:xfrm>
          <a:off x="1700213" y="2100263"/>
          <a:ext cx="2428875" cy="449262"/>
        </p:xfrm>
        <a:graphic>
          <a:graphicData uri="http://schemas.openxmlformats.org/drawingml/2006/chart">
            <c:chart xmlns:c="http://schemas.openxmlformats.org/drawingml/2006/chart" xmlns:r="http://schemas.openxmlformats.org/officeDocument/2006/relationships" r:id="rId29"/>
          </a:graphicData>
        </a:graphic>
      </p:graphicFrame>
      <p:cxnSp>
        <p:nvCxnSpPr>
          <p:cNvPr id="550" name="Straight Connector 549">
            <a:extLst>
              <a:ext uri="{FF2B5EF4-FFF2-40B4-BE49-F238E27FC236}">
                <a16:creationId xmlns:a16="http://schemas.microsoft.com/office/drawing/2014/main" id="{69EAFBA9-031F-4C73-9F03-69A8571BB34D}"/>
              </a:ext>
            </a:extLst>
          </p:cNvPr>
          <p:cNvCxnSpPr/>
          <p:nvPr>
            <p:custDataLst>
              <p:tags r:id="rId12"/>
            </p:custDataLst>
          </p:nvPr>
        </p:nvCxnSpPr>
        <p:spPr bwMode="gray">
          <a:xfrm flipV="1">
            <a:off x="2784475" y="2355850"/>
            <a:ext cx="260350" cy="9525"/>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8" name="Chart 177">
            <a:extLst>
              <a:ext uri="{FF2B5EF4-FFF2-40B4-BE49-F238E27FC236}">
                <a16:creationId xmlns:a16="http://schemas.microsoft.com/office/drawing/2014/main" id="{AD53A68D-AF6F-4B11-B2DD-91E50AE172D2}"/>
              </a:ext>
            </a:extLst>
          </p:cNvPr>
          <p:cNvGraphicFramePr/>
          <p:nvPr>
            <p:custDataLst>
              <p:tags r:id="rId13"/>
            </p:custDataLst>
            <p:extLst>
              <p:ext uri="{D42A27DB-BD31-4B8C-83A1-F6EECF244321}">
                <p14:modId xmlns:p14="http://schemas.microsoft.com/office/powerpoint/2010/main" val="710698690"/>
              </p:ext>
            </p:extLst>
          </p:nvPr>
        </p:nvGraphicFramePr>
        <p:xfrm>
          <a:off x="1724025" y="4267200"/>
          <a:ext cx="2381250" cy="434975"/>
        </p:xfrm>
        <a:graphic>
          <a:graphicData uri="http://schemas.openxmlformats.org/drawingml/2006/chart">
            <c:chart xmlns:c="http://schemas.openxmlformats.org/drawingml/2006/chart" xmlns:r="http://schemas.openxmlformats.org/officeDocument/2006/relationships" r:id="rId30"/>
          </a:graphicData>
        </a:graphic>
      </p:graphicFrame>
      <p:cxnSp>
        <p:nvCxnSpPr>
          <p:cNvPr id="553" name="Straight Connector 552">
            <a:extLst>
              <a:ext uri="{FF2B5EF4-FFF2-40B4-BE49-F238E27FC236}">
                <a16:creationId xmlns:a16="http://schemas.microsoft.com/office/drawing/2014/main" id="{7FBC45CF-3F41-47B1-A466-4E689C2F296C}"/>
              </a:ext>
            </a:extLst>
          </p:cNvPr>
          <p:cNvCxnSpPr/>
          <p:nvPr>
            <p:custDataLst>
              <p:tags r:id="rId14"/>
            </p:custDataLst>
          </p:nvPr>
        </p:nvCxnSpPr>
        <p:spPr bwMode="gray">
          <a:xfrm flipV="1">
            <a:off x="2784475" y="4522788"/>
            <a:ext cx="260350" cy="19050"/>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6" name="Chart 175">
            <a:extLst>
              <a:ext uri="{FF2B5EF4-FFF2-40B4-BE49-F238E27FC236}">
                <a16:creationId xmlns:a16="http://schemas.microsoft.com/office/drawing/2014/main" id="{42685368-E3A5-46A0-AFFB-42D6A2AE77D9}"/>
              </a:ext>
            </a:extLst>
          </p:cNvPr>
          <p:cNvGraphicFramePr/>
          <p:nvPr>
            <p:custDataLst>
              <p:tags r:id="rId15"/>
            </p:custDataLst>
            <p:extLst>
              <p:ext uri="{D42A27DB-BD31-4B8C-83A1-F6EECF244321}">
                <p14:modId xmlns:p14="http://schemas.microsoft.com/office/powerpoint/2010/main" val="3338948498"/>
              </p:ext>
            </p:extLst>
          </p:nvPr>
        </p:nvGraphicFramePr>
        <p:xfrm>
          <a:off x="1720850" y="3556000"/>
          <a:ext cx="2389188" cy="430213"/>
        </p:xfrm>
        <a:graphic>
          <a:graphicData uri="http://schemas.openxmlformats.org/drawingml/2006/chart">
            <c:chart xmlns:c="http://schemas.openxmlformats.org/drawingml/2006/chart" xmlns:r="http://schemas.openxmlformats.org/officeDocument/2006/relationships" r:id="rId31"/>
          </a:graphicData>
        </a:graphic>
      </p:graphicFrame>
      <p:cxnSp>
        <p:nvCxnSpPr>
          <p:cNvPr id="552" name="Straight Connector 551">
            <a:extLst>
              <a:ext uri="{FF2B5EF4-FFF2-40B4-BE49-F238E27FC236}">
                <a16:creationId xmlns:a16="http://schemas.microsoft.com/office/drawing/2014/main" id="{520C45D2-0621-4F84-BF65-ECB1BCD8B04F}"/>
              </a:ext>
            </a:extLst>
          </p:cNvPr>
          <p:cNvCxnSpPr/>
          <p:nvPr>
            <p:custDataLst>
              <p:tags r:id="rId16"/>
            </p:custDataLst>
          </p:nvPr>
        </p:nvCxnSpPr>
        <p:spPr bwMode="gray">
          <a:xfrm flipV="1">
            <a:off x="2784475" y="3811588"/>
            <a:ext cx="260350" cy="23813"/>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3" name="Chart 172">
            <a:extLst>
              <a:ext uri="{FF2B5EF4-FFF2-40B4-BE49-F238E27FC236}">
                <a16:creationId xmlns:a16="http://schemas.microsoft.com/office/drawing/2014/main" id="{6C1C0C05-DC2A-46CE-86CD-DA0E0AFCBC5C}"/>
              </a:ext>
            </a:extLst>
          </p:cNvPr>
          <p:cNvGraphicFramePr/>
          <p:nvPr>
            <p:custDataLst>
              <p:tags r:id="rId17"/>
            </p:custDataLst>
            <p:extLst>
              <p:ext uri="{D42A27DB-BD31-4B8C-83A1-F6EECF244321}">
                <p14:modId xmlns:p14="http://schemas.microsoft.com/office/powerpoint/2010/main" val="3008933665"/>
              </p:ext>
            </p:extLst>
          </p:nvPr>
        </p:nvGraphicFramePr>
        <p:xfrm>
          <a:off x="3705225" y="2813050"/>
          <a:ext cx="2476500" cy="454025"/>
        </p:xfrm>
        <a:graphic>
          <a:graphicData uri="http://schemas.openxmlformats.org/drawingml/2006/chart">
            <c:chart xmlns:c="http://schemas.openxmlformats.org/drawingml/2006/chart" xmlns:r="http://schemas.openxmlformats.org/officeDocument/2006/relationships" r:id="rId32"/>
          </a:graphicData>
        </a:graphic>
      </p:graphicFrame>
      <p:cxnSp>
        <p:nvCxnSpPr>
          <p:cNvPr id="555" name="Straight Connector 554">
            <a:extLst>
              <a:ext uri="{FF2B5EF4-FFF2-40B4-BE49-F238E27FC236}">
                <a16:creationId xmlns:a16="http://schemas.microsoft.com/office/drawing/2014/main" id="{B5E69181-154F-498E-B8EC-822D92897D2F}"/>
              </a:ext>
            </a:extLst>
          </p:cNvPr>
          <p:cNvCxnSpPr/>
          <p:nvPr>
            <p:custDataLst>
              <p:tags r:id="rId18"/>
            </p:custDataLst>
          </p:nvPr>
        </p:nvCxnSpPr>
        <p:spPr bwMode="gray">
          <a:xfrm>
            <a:off x="4813300" y="3068638"/>
            <a:ext cx="260350" cy="12700"/>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5" name="Chart 174">
            <a:extLst>
              <a:ext uri="{FF2B5EF4-FFF2-40B4-BE49-F238E27FC236}">
                <a16:creationId xmlns:a16="http://schemas.microsoft.com/office/drawing/2014/main" id="{F6360181-204F-427E-AE75-FE180D8EAC27}"/>
              </a:ext>
            </a:extLst>
          </p:cNvPr>
          <p:cNvGraphicFramePr/>
          <p:nvPr>
            <p:custDataLst>
              <p:tags r:id="rId19"/>
            </p:custDataLst>
            <p:extLst>
              <p:ext uri="{D42A27DB-BD31-4B8C-83A1-F6EECF244321}">
                <p14:modId xmlns:p14="http://schemas.microsoft.com/office/powerpoint/2010/main" val="3332507071"/>
              </p:ext>
            </p:extLst>
          </p:nvPr>
        </p:nvGraphicFramePr>
        <p:xfrm>
          <a:off x="3768725" y="2046288"/>
          <a:ext cx="2349500" cy="503237"/>
        </p:xfrm>
        <a:graphic>
          <a:graphicData uri="http://schemas.openxmlformats.org/drawingml/2006/chart">
            <c:chart xmlns:c="http://schemas.openxmlformats.org/drawingml/2006/chart" xmlns:r="http://schemas.openxmlformats.org/officeDocument/2006/relationships" r:id="rId33"/>
          </a:graphicData>
        </a:graphic>
      </p:graphicFrame>
      <p:cxnSp>
        <p:nvCxnSpPr>
          <p:cNvPr id="554" name="Straight Connector 553">
            <a:extLst>
              <a:ext uri="{FF2B5EF4-FFF2-40B4-BE49-F238E27FC236}">
                <a16:creationId xmlns:a16="http://schemas.microsoft.com/office/drawing/2014/main" id="{7993A3DC-DE1A-4C71-A7FD-C9B00059F645}"/>
              </a:ext>
            </a:extLst>
          </p:cNvPr>
          <p:cNvCxnSpPr/>
          <p:nvPr>
            <p:custDataLst>
              <p:tags r:id="rId20"/>
            </p:custDataLst>
          </p:nvPr>
        </p:nvCxnSpPr>
        <p:spPr bwMode="gray">
          <a:xfrm>
            <a:off x="4813300" y="2301875"/>
            <a:ext cx="260350" cy="41275"/>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9" name="Chart 178">
            <a:extLst>
              <a:ext uri="{FF2B5EF4-FFF2-40B4-BE49-F238E27FC236}">
                <a16:creationId xmlns:a16="http://schemas.microsoft.com/office/drawing/2014/main" id="{9E89D774-FBBF-4282-808E-73551585C075}"/>
              </a:ext>
            </a:extLst>
          </p:cNvPr>
          <p:cNvGraphicFramePr/>
          <p:nvPr>
            <p:custDataLst>
              <p:tags r:id="rId21"/>
            </p:custDataLst>
            <p:extLst>
              <p:ext uri="{D42A27DB-BD31-4B8C-83A1-F6EECF244321}">
                <p14:modId xmlns:p14="http://schemas.microsoft.com/office/powerpoint/2010/main" val="1979676174"/>
              </p:ext>
            </p:extLst>
          </p:nvPr>
        </p:nvGraphicFramePr>
        <p:xfrm>
          <a:off x="3705225" y="4191000"/>
          <a:ext cx="2476500" cy="511175"/>
        </p:xfrm>
        <a:graphic>
          <a:graphicData uri="http://schemas.openxmlformats.org/drawingml/2006/chart">
            <c:chart xmlns:c="http://schemas.openxmlformats.org/drawingml/2006/chart" xmlns:r="http://schemas.openxmlformats.org/officeDocument/2006/relationships" r:id="rId34"/>
          </a:graphicData>
        </a:graphic>
      </p:graphicFrame>
      <p:cxnSp>
        <p:nvCxnSpPr>
          <p:cNvPr id="557" name="Straight Connector 556">
            <a:extLst>
              <a:ext uri="{FF2B5EF4-FFF2-40B4-BE49-F238E27FC236}">
                <a16:creationId xmlns:a16="http://schemas.microsoft.com/office/drawing/2014/main" id="{CF7891DE-ED71-407E-A529-85C9095CC9FB}"/>
              </a:ext>
            </a:extLst>
          </p:cNvPr>
          <p:cNvCxnSpPr/>
          <p:nvPr>
            <p:custDataLst>
              <p:tags r:id="rId22"/>
            </p:custDataLst>
          </p:nvPr>
        </p:nvCxnSpPr>
        <p:spPr bwMode="gray">
          <a:xfrm>
            <a:off x="4813300" y="4446588"/>
            <a:ext cx="260350" cy="9525"/>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77" name="Chart 176">
            <a:extLst>
              <a:ext uri="{FF2B5EF4-FFF2-40B4-BE49-F238E27FC236}">
                <a16:creationId xmlns:a16="http://schemas.microsoft.com/office/drawing/2014/main" id="{9D834517-30FF-48D4-B7B9-DC0684419861}"/>
              </a:ext>
            </a:extLst>
          </p:cNvPr>
          <p:cNvGraphicFramePr/>
          <p:nvPr>
            <p:custDataLst>
              <p:tags r:id="rId23"/>
            </p:custDataLst>
            <p:extLst>
              <p:ext uri="{D42A27DB-BD31-4B8C-83A1-F6EECF244321}">
                <p14:modId xmlns:p14="http://schemas.microsoft.com/office/powerpoint/2010/main" val="2713802902"/>
              </p:ext>
            </p:extLst>
          </p:nvPr>
        </p:nvGraphicFramePr>
        <p:xfrm>
          <a:off x="3744913" y="3473450"/>
          <a:ext cx="2397125" cy="512763"/>
        </p:xfrm>
        <a:graphic>
          <a:graphicData uri="http://schemas.openxmlformats.org/drawingml/2006/chart">
            <c:chart xmlns:c="http://schemas.openxmlformats.org/drawingml/2006/chart" xmlns:r="http://schemas.openxmlformats.org/officeDocument/2006/relationships" r:id="rId35"/>
          </a:graphicData>
        </a:graphic>
      </p:graphicFrame>
      <p:cxnSp>
        <p:nvCxnSpPr>
          <p:cNvPr id="556" name="Straight Connector 555">
            <a:extLst>
              <a:ext uri="{FF2B5EF4-FFF2-40B4-BE49-F238E27FC236}">
                <a16:creationId xmlns:a16="http://schemas.microsoft.com/office/drawing/2014/main" id="{4A699542-81A0-4E4A-AC7D-67D7F6C7AE2E}"/>
              </a:ext>
            </a:extLst>
          </p:cNvPr>
          <p:cNvCxnSpPr/>
          <p:nvPr>
            <p:custDataLst>
              <p:tags r:id="rId24"/>
            </p:custDataLst>
          </p:nvPr>
        </p:nvCxnSpPr>
        <p:spPr bwMode="gray">
          <a:xfrm>
            <a:off x="4813300" y="3729038"/>
            <a:ext cx="260350" cy="4763"/>
          </a:xfrm>
          <a:prstGeom prst="line">
            <a:avLst/>
          </a:prstGeom>
          <a:ln w="9525" cap="flat" cmpd="sng" algn="ctr">
            <a:solidFill>
              <a:srgbClr val="D0D0D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4" name="Rectangle 103">
            <a:extLst>
              <a:ext uri="{FF2B5EF4-FFF2-40B4-BE49-F238E27FC236}">
                <a16:creationId xmlns:a16="http://schemas.microsoft.com/office/drawing/2014/main" id="{402A882A-A578-4786-B8F7-35C77BD5A202}"/>
              </a:ext>
            </a:extLst>
          </p:cNvPr>
          <p:cNvSpPr>
            <a:spLocks/>
          </p:cNvSpPr>
          <p:nvPr/>
        </p:nvSpPr>
        <p:spPr>
          <a:xfrm>
            <a:off x="452387" y="1149350"/>
            <a:ext cx="4162993" cy="280122"/>
          </a:xfrm>
          <a:prstGeom prst="rect">
            <a:avLst/>
          </a:prstGeom>
        </p:spPr>
        <p:txBody>
          <a:bodyPr wrap="square" lIns="0" tIns="0" rIns="0" bIns="0" anchor="t">
            <a:noAutofit/>
          </a:bodyPr>
          <a:lstStyle/>
          <a:p>
            <a:pPr>
              <a:buClrTx/>
            </a:pPr>
            <a:r>
              <a:rPr lang="en-US" b="1" kern="1200" dirty="0">
                <a:solidFill>
                  <a:schemeClr val="bg2"/>
                </a:solidFill>
                <a:latin typeface="Raleway" pitchFamily="2" charset="-52"/>
              </a:rPr>
              <a:t>Experiment results</a:t>
            </a:r>
            <a:r>
              <a:rPr lang="en-US" b="1" kern="1200" baseline="30000" dirty="0">
                <a:solidFill>
                  <a:schemeClr val="bg2"/>
                </a:solidFill>
                <a:latin typeface="Raleway" pitchFamily="2" charset="-52"/>
              </a:rPr>
              <a:t>1</a:t>
            </a:r>
            <a:r>
              <a:rPr lang="en-US" b="1" kern="1200" dirty="0">
                <a:solidFill>
                  <a:schemeClr val="bg2"/>
                </a:solidFill>
                <a:latin typeface="Raleway" pitchFamily="2" charset="-52"/>
              </a:rPr>
              <a:t>:</a:t>
            </a:r>
          </a:p>
        </p:txBody>
      </p:sp>
    </p:spTree>
    <p:extLst>
      <p:ext uri="{BB962C8B-B14F-4D97-AF65-F5344CB8AC3E}">
        <p14:creationId xmlns:p14="http://schemas.microsoft.com/office/powerpoint/2010/main" val="97028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2679878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2486024" y="349462"/>
            <a:ext cx="6245927" cy="535200"/>
          </a:xfrm>
        </p:spPr>
        <p:txBody>
          <a:bodyPr vert="horz" lIns="0"/>
          <a:lstStyle/>
          <a:p>
            <a:r>
              <a:rPr lang="en-US" dirty="0">
                <a:latin typeface="Raleway" pitchFamily="2" charset="-52"/>
              </a:rPr>
              <a:t>5: Outcomes of a soccer match (1/2)</a:t>
            </a:r>
            <a:endParaRPr lang="en-US" dirty="0"/>
          </a:p>
        </p:txBody>
      </p:sp>
      <p:sp>
        <p:nvSpPr>
          <p:cNvPr id="14" name="Rectangle 13">
            <a:extLst>
              <a:ext uri="{FF2B5EF4-FFF2-40B4-BE49-F238E27FC236}">
                <a16:creationId xmlns:a16="http://schemas.microsoft.com/office/drawing/2014/main" id="{EADADC28-6220-48A5-8AC0-EC64D5B30C62}"/>
              </a:ext>
            </a:extLst>
          </p:cNvPr>
          <p:cNvSpPr>
            <a:spLocks/>
          </p:cNvSpPr>
          <p:nvPr/>
        </p:nvSpPr>
        <p:spPr>
          <a:xfrm>
            <a:off x="2487520"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2"/>
                </a:solidFill>
                <a:effectLst/>
                <a:uLnTx/>
                <a:uFillTx/>
                <a:latin typeface="Raleway" pitchFamily="2" charset="-52"/>
              </a:rPr>
              <a:t>Methodology</a:t>
            </a:r>
          </a:p>
        </p:txBody>
      </p:sp>
      <p:sp>
        <p:nvSpPr>
          <p:cNvPr id="15" name="TextBox 14">
            <a:extLst>
              <a:ext uri="{FF2B5EF4-FFF2-40B4-BE49-F238E27FC236}">
                <a16:creationId xmlns:a16="http://schemas.microsoft.com/office/drawing/2014/main" id="{EFC930B7-CB88-4613-9856-BC08B4F3EC1A}"/>
              </a:ext>
            </a:extLst>
          </p:cNvPr>
          <p:cNvSpPr txBox="1">
            <a:spLocks/>
          </p:cNvSpPr>
          <p:nvPr/>
        </p:nvSpPr>
        <p:spPr>
          <a:xfrm>
            <a:off x="2487520" y="1574833"/>
            <a:ext cx="6332631"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split into 2 groups: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Group A </a:t>
            </a:r>
            <a:r>
              <a:rPr kumimoji="0" lang="en-US" sz="1400" i="0" u="none" strike="noStrike" kern="1200" cap="none" spc="0" normalizeH="0" baseline="0" noProof="0" dirty="0">
                <a:ln>
                  <a:noFill/>
                </a:ln>
                <a:solidFill>
                  <a:schemeClr val="bg2"/>
                </a:solidFill>
                <a:effectLst/>
                <a:uLnTx/>
                <a:uFillTx/>
                <a:latin typeface="Raleway" pitchFamily="2" charset="-52"/>
                <a:ea typeface="+mn-ea"/>
              </a:rPr>
              <a:t>– rates randomness and probability,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Group B </a:t>
            </a:r>
            <a:r>
              <a:rPr kumimoji="0" lang="en-US" sz="1400" i="0" u="none" strike="noStrike" kern="1200" cap="none" spc="0" normalizeH="0" baseline="0" noProof="0" dirty="0">
                <a:ln>
                  <a:noFill/>
                </a:ln>
                <a:solidFill>
                  <a:schemeClr val="bg2"/>
                </a:solidFill>
                <a:effectLst/>
                <a:uLnTx/>
                <a:uFillTx/>
                <a:latin typeface="Raleway" pitchFamily="2" charset="-52"/>
                <a:ea typeface="+mn-ea"/>
              </a:rPr>
              <a:t>– only</a:t>
            </a:r>
            <a:r>
              <a:rPr lang="en-US" sz="1400" kern="1200" dirty="0">
                <a:solidFill>
                  <a:schemeClr val="bg2"/>
                </a:solidFill>
                <a:latin typeface="Raleway" pitchFamily="2" charset="-52"/>
                <a:ea typeface="+mn-ea"/>
              </a:rPr>
              <a:t> randomness. Participants also </a:t>
            </a:r>
            <a:r>
              <a:rPr lang="en-US" sz="1400" b="1" kern="1200" dirty="0">
                <a:solidFill>
                  <a:schemeClr val="bg2"/>
                </a:solidFill>
                <a:latin typeface="Raleway" pitchFamily="2" charset="-52"/>
                <a:ea typeface="+mn-ea"/>
              </a:rPr>
              <a:t>rated their interest in soccer</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9" name="TextBox 28">
            <a:extLst>
              <a:ext uri="{FF2B5EF4-FFF2-40B4-BE49-F238E27FC236}">
                <a16:creationId xmlns:a16="http://schemas.microsoft.com/office/drawing/2014/main" id="{9F6F6790-0569-430E-BF90-A95223E3F2A3}"/>
              </a:ext>
            </a:extLst>
          </p:cNvPr>
          <p:cNvSpPr txBox="1">
            <a:spLocks/>
          </p:cNvSpPr>
          <p:nvPr/>
        </p:nvSpPr>
        <p:spPr>
          <a:xfrm>
            <a:off x="3607729" y="2321950"/>
            <a:ext cx="512413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Strong team beats a weak team</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5" name="TextBox 24">
            <a:extLst>
              <a:ext uri="{FF2B5EF4-FFF2-40B4-BE49-F238E27FC236}">
                <a16:creationId xmlns:a16="http://schemas.microsoft.com/office/drawing/2014/main" id="{97499341-69E2-4802-BC05-99C1BAAC8F53}"/>
              </a:ext>
            </a:extLst>
          </p:cNvPr>
          <p:cNvSpPr txBox="1">
            <a:spLocks/>
          </p:cNvSpPr>
          <p:nvPr/>
        </p:nvSpPr>
        <p:spPr>
          <a:xfrm>
            <a:off x="3607729" y="2972579"/>
            <a:ext cx="512413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Medium team beats a medium team</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1" name="TextBox 20">
            <a:extLst>
              <a:ext uri="{FF2B5EF4-FFF2-40B4-BE49-F238E27FC236}">
                <a16:creationId xmlns:a16="http://schemas.microsoft.com/office/drawing/2014/main" id="{19255118-612F-459C-A038-A86AD6D97C77}"/>
              </a:ext>
            </a:extLst>
          </p:cNvPr>
          <p:cNvSpPr txBox="1">
            <a:spLocks/>
          </p:cNvSpPr>
          <p:nvPr/>
        </p:nvSpPr>
        <p:spPr>
          <a:xfrm>
            <a:off x="3607729" y="3623208"/>
            <a:ext cx="512413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Weak team beats a strong team</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7" name="TextBox 16">
            <a:extLst>
              <a:ext uri="{FF2B5EF4-FFF2-40B4-BE49-F238E27FC236}">
                <a16:creationId xmlns:a16="http://schemas.microsoft.com/office/drawing/2014/main" id="{0FAAC83E-6E9D-4907-807D-74DADBDB7C08}"/>
              </a:ext>
            </a:extLst>
          </p:cNvPr>
          <p:cNvSpPr txBox="1">
            <a:spLocks/>
          </p:cNvSpPr>
          <p:nvPr/>
        </p:nvSpPr>
        <p:spPr>
          <a:xfrm>
            <a:off x="3607729" y="4273837"/>
            <a:ext cx="5124132"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Weak team beats a strong team 5-0</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34" name="Oval 33">
            <a:extLst>
              <a:ext uri="{FF2B5EF4-FFF2-40B4-BE49-F238E27FC236}">
                <a16:creationId xmlns:a16="http://schemas.microsoft.com/office/drawing/2014/main" id="{D5D045B5-6B04-468D-BA4B-BEF13CD90030}"/>
              </a:ext>
            </a:extLst>
          </p:cNvPr>
          <p:cNvSpPr>
            <a:spLocks noChangeAspect="1"/>
          </p:cNvSpPr>
          <p:nvPr/>
        </p:nvSpPr>
        <p:spPr>
          <a:xfrm>
            <a:off x="2967443" y="4124048"/>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D</a:t>
            </a:r>
          </a:p>
        </p:txBody>
      </p:sp>
      <p:pic>
        <p:nvPicPr>
          <p:cNvPr id="94" name="Graphic 93">
            <a:extLst>
              <a:ext uri="{FF2B5EF4-FFF2-40B4-BE49-F238E27FC236}">
                <a16:creationId xmlns:a16="http://schemas.microsoft.com/office/drawing/2014/main" id="{65B75E4E-C388-4BD6-AC0A-64A55706CF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721" y="4037556"/>
            <a:ext cx="943690" cy="943690"/>
          </a:xfrm>
          <a:prstGeom prst="rect">
            <a:avLst/>
          </a:prstGeom>
        </p:spPr>
      </p:pic>
      <p:sp>
        <p:nvSpPr>
          <p:cNvPr id="98" name="Rectangle 97">
            <a:extLst>
              <a:ext uri="{FF2B5EF4-FFF2-40B4-BE49-F238E27FC236}">
                <a16:creationId xmlns:a16="http://schemas.microsoft.com/office/drawing/2014/main" id="{7725AE07-6391-430F-8059-A17028E225A8}"/>
              </a:ext>
            </a:extLst>
          </p:cNvPr>
          <p:cNvSpPr>
            <a:spLocks/>
          </p:cNvSpPr>
          <p:nvPr/>
        </p:nvSpPr>
        <p:spPr>
          <a:xfrm>
            <a:off x="323850" y="1201868"/>
            <a:ext cx="1581150"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Raleway" pitchFamily="2" charset="-52"/>
              </a:rPr>
              <a:t>Purpose</a:t>
            </a:r>
          </a:p>
        </p:txBody>
      </p:sp>
      <p:sp>
        <p:nvSpPr>
          <p:cNvPr id="99" name="TextBox 98">
            <a:extLst>
              <a:ext uri="{FF2B5EF4-FFF2-40B4-BE49-F238E27FC236}">
                <a16:creationId xmlns:a16="http://schemas.microsoft.com/office/drawing/2014/main" id="{F80928DE-9140-4BC8-8F06-C8935E4A238F}"/>
              </a:ext>
            </a:extLst>
          </p:cNvPr>
          <p:cNvSpPr txBox="1">
            <a:spLocks/>
          </p:cNvSpPr>
          <p:nvPr/>
        </p:nvSpPr>
        <p:spPr>
          <a:xfrm>
            <a:off x="323849" y="1574833"/>
            <a:ext cx="1692561" cy="236988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kern="1200" dirty="0">
                <a:solidFill>
                  <a:schemeClr val="bg1"/>
                </a:solidFill>
                <a:latin typeface="Raleway" pitchFamily="2" charset="-52"/>
                <a:ea typeface="+mn-ea"/>
              </a:rPr>
              <a:t>To understand if likely, equally likely, and unlikely events are </a:t>
            </a:r>
            <a:r>
              <a:rPr lang="en-US" sz="1400" b="1" kern="1200" dirty="0">
                <a:solidFill>
                  <a:schemeClr val="tx1"/>
                </a:solidFill>
                <a:latin typeface="Raleway" pitchFamily="2" charset="-52"/>
                <a:ea typeface="+mn-ea"/>
              </a:rPr>
              <a:t>viewed differently in terms of randomness</a:t>
            </a:r>
            <a:r>
              <a:rPr lang="en-US" sz="1400" kern="1200" dirty="0">
                <a:solidFill>
                  <a:schemeClr val="bg1"/>
                </a:solidFill>
                <a:latin typeface="Raleway" pitchFamily="2" charset="-52"/>
                <a:ea typeface="+mn-ea"/>
              </a:rPr>
              <a:t> and if unlikely events lead to participants trying to </a:t>
            </a:r>
            <a:r>
              <a:rPr lang="en-US" sz="1400" b="1" kern="1200" dirty="0">
                <a:solidFill>
                  <a:schemeClr val="tx1"/>
                </a:solidFill>
                <a:latin typeface="Raleway" pitchFamily="2" charset="-52"/>
                <a:ea typeface="+mn-ea"/>
              </a:rPr>
              <a:t>explain the reasoning for the occurrence</a:t>
            </a:r>
            <a:endParaRPr kumimoji="0" lang="en-US" sz="1400" b="1" i="0" u="none" strike="noStrike" kern="1200" cap="none" spc="0" normalizeH="0" baseline="0" noProof="0" dirty="0">
              <a:ln>
                <a:noFill/>
              </a:ln>
              <a:solidFill>
                <a:schemeClr val="tx1"/>
              </a:solidFill>
              <a:effectLst/>
              <a:uLnTx/>
              <a:uFillTx/>
              <a:latin typeface="Raleway" pitchFamily="2" charset="-52"/>
              <a:ea typeface="+mn-ea"/>
            </a:endParaRPr>
          </a:p>
        </p:txBody>
      </p:sp>
      <p:sp>
        <p:nvSpPr>
          <p:cNvPr id="100" name="Rectangle 99">
            <a:extLst>
              <a:ext uri="{FF2B5EF4-FFF2-40B4-BE49-F238E27FC236}">
                <a16:creationId xmlns:a16="http://schemas.microsoft.com/office/drawing/2014/main" id="{54F85565-0523-4375-8ABC-D8C7285A9D27}"/>
              </a:ext>
            </a:extLst>
          </p:cNvPr>
          <p:cNvSpPr>
            <a:spLocks/>
          </p:cNvSpPr>
          <p:nvPr/>
        </p:nvSpPr>
        <p:spPr>
          <a:xfrm rot="16200000">
            <a:off x="1430700" y="3227481"/>
            <a:ext cx="2466911" cy="35626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3"/>
                </a:solidFill>
                <a:effectLst/>
                <a:uLnTx/>
                <a:uFillTx/>
                <a:latin typeface="Raleway" pitchFamily="2" charset="-52"/>
              </a:rPr>
              <a:t>Events</a:t>
            </a:r>
          </a:p>
        </p:txBody>
      </p:sp>
      <p:sp>
        <p:nvSpPr>
          <p:cNvPr id="32" name="Oval 31">
            <a:extLst>
              <a:ext uri="{FF2B5EF4-FFF2-40B4-BE49-F238E27FC236}">
                <a16:creationId xmlns:a16="http://schemas.microsoft.com/office/drawing/2014/main" id="{67172C61-D012-41F4-B678-10E1196801FE}"/>
              </a:ext>
            </a:extLst>
          </p:cNvPr>
          <p:cNvSpPr>
            <a:spLocks noChangeAspect="1"/>
          </p:cNvSpPr>
          <p:nvPr/>
        </p:nvSpPr>
        <p:spPr>
          <a:xfrm>
            <a:off x="2962920" y="2822790"/>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B</a:t>
            </a:r>
          </a:p>
        </p:txBody>
      </p:sp>
      <p:sp>
        <p:nvSpPr>
          <p:cNvPr id="33" name="Oval 32">
            <a:extLst>
              <a:ext uri="{FF2B5EF4-FFF2-40B4-BE49-F238E27FC236}">
                <a16:creationId xmlns:a16="http://schemas.microsoft.com/office/drawing/2014/main" id="{19E54B55-1143-4347-9D2D-A62AE9E13929}"/>
              </a:ext>
            </a:extLst>
          </p:cNvPr>
          <p:cNvSpPr>
            <a:spLocks noChangeAspect="1"/>
          </p:cNvSpPr>
          <p:nvPr/>
        </p:nvSpPr>
        <p:spPr>
          <a:xfrm>
            <a:off x="2963299" y="3473419"/>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C</a:t>
            </a:r>
          </a:p>
        </p:txBody>
      </p:sp>
      <p:sp>
        <p:nvSpPr>
          <p:cNvPr id="74" name="Oval 73">
            <a:extLst>
              <a:ext uri="{FF2B5EF4-FFF2-40B4-BE49-F238E27FC236}">
                <a16:creationId xmlns:a16="http://schemas.microsoft.com/office/drawing/2014/main" id="{3EFAFE33-CB6F-4857-BC8C-FE9E39F17336}"/>
              </a:ext>
            </a:extLst>
          </p:cNvPr>
          <p:cNvSpPr>
            <a:spLocks noChangeAspect="1"/>
          </p:cNvSpPr>
          <p:nvPr/>
        </p:nvSpPr>
        <p:spPr>
          <a:xfrm>
            <a:off x="2972073" y="2172161"/>
            <a:ext cx="515023" cy="51502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A</a:t>
            </a:r>
          </a:p>
        </p:txBody>
      </p:sp>
    </p:spTree>
    <p:extLst>
      <p:ext uri="{BB962C8B-B14F-4D97-AF65-F5344CB8AC3E}">
        <p14:creationId xmlns:p14="http://schemas.microsoft.com/office/powerpoint/2010/main" val="254783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2487621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529563" cy="535200"/>
          </a:xfrm>
        </p:spPr>
        <p:txBody>
          <a:bodyPr vert="horz" lIns="0"/>
          <a:lstStyle/>
          <a:p>
            <a:r>
              <a:rPr lang="en-US" dirty="0">
                <a:latin typeface="Raleway" pitchFamily="2" charset="-52"/>
              </a:rPr>
              <a:t>5: Outcomes of a soccer match (2/2)</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149350"/>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Raleway" pitchFamily="2" charset="-52"/>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443038"/>
            <a:ext cx="2211261" cy="346248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R="0" lvl="0" algn="l" defTabSz="914400" rtl="0" eaLnBrk="1" fontAlgn="auto" latinLnBrk="0" hangingPunct="1">
              <a:lnSpc>
                <a:spcPct val="100000"/>
              </a:lnSpc>
              <a:spcBef>
                <a:spcPts val="300"/>
              </a:spcBef>
              <a:spcAft>
                <a:spcPts val="300"/>
              </a:spcAft>
              <a:buClr>
                <a:schemeClr val="bg1"/>
              </a:buClr>
              <a:buSzTx/>
              <a:buNone/>
              <a:tabLst/>
              <a:defRPr/>
            </a:pPr>
            <a:endParaRPr kumimoji="0" lang="en-US" sz="1400" i="0" u="none" strike="noStrike" kern="1200" cap="none" spc="0" normalizeH="0" baseline="0" noProof="0" dirty="0">
              <a:ln>
                <a:noFill/>
              </a:ln>
              <a:solidFill>
                <a:schemeClr val="bg1"/>
              </a:solidFill>
              <a:effectLst/>
              <a:uLnTx/>
              <a:uFillTx/>
              <a:latin typeface="Raleway" pitchFamily="2" charset="-52"/>
              <a:ea typeface="+mn-ea"/>
            </a:endParaRP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lang="en-US" sz="1400" kern="1200" dirty="0">
                <a:solidFill>
                  <a:schemeClr val="bg1"/>
                </a:solidFill>
                <a:latin typeface="Raleway" pitchFamily="2" charset="-52"/>
                <a:ea typeface="+mn-ea"/>
              </a:rPr>
              <a:t>There is a clear </a:t>
            </a:r>
            <a:r>
              <a:rPr lang="en-US" sz="1400" b="1" kern="1200" dirty="0">
                <a:solidFill>
                  <a:schemeClr val="tx1"/>
                </a:solidFill>
                <a:latin typeface="Raleway" pitchFamily="2" charset="-52"/>
                <a:ea typeface="+mn-ea"/>
              </a:rPr>
              <a:t>connection</a:t>
            </a:r>
            <a:r>
              <a:rPr lang="en-US" sz="1400" kern="1200" dirty="0">
                <a:solidFill>
                  <a:schemeClr val="bg1"/>
                </a:solidFill>
                <a:latin typeface="Raleway" pitchFamily="2" charset="-52"/>
                <a:ea typeface="+mn-ea"/>
              </a:rPr>
              <a:t> between believed </a:t>
            </a:r>
            <a:r>
              <a:rPr lang="en-US" sz="1400" b="1" kern="1200" dirty="0">
                <a:solidFill>
                  <a:schemeClr val="tx1"/>
                </a:solidFill>
                <a:latin typeface="Raleway" pitchFamily="2" charset="-52"/>
                <a:ea typeface="+mn-ea"/>
              </a:rPr>
              <a:t>probability</a:t>
            </a:r>
            <a:r>
              <a:rPr lang="en-US" sz="1400" kern="1200" dirty="0">
                <a:solidFill>
                  <a:schemeClr val="bg1"/>
                </a:solidFill>
                <a:latin typeface="Raleway" pitchFamily="2" charset="-52"/>
                <a:ea typeface="+mn-ea"/>
              </a:rPr>
              <a:t> and </a:t>
            </a:r>
            <a:r>
              <a:rPr lang="en-US" sz="1400" b="1" kern="1200" dirty="0">
                <a:solidFill>
                  <a:schemeClr val="tx1"/>
                </a:solidFill>
                <a:latin typeface="Raleway" pitchFamily="2" charset="-52"/>
                <a:ea typeface="+mn-ea"/>
              </a:rPr>
              <a:t>randomness</a:t>
            </a:r>
            <a:r>
              <a:rPr lang="en-US" sz="1400" kern="1200" dirty="0">
                <a:solidFill>
                  <a:schemeClr val="bg1"/>
                </a:solidFill>
                <a:latin typeface="Raleway" pitchFamily="2" charset="-52"/>
                <a:ea typeface="+mn-ea"/>
              </a:rPr>
              <a:t> score</a:t>
            </a:r>
            <a:endParaRPr kumimoji="0" lang="en-US" sz="1400" i="0" u="none" strike="noStrike" kern="1200" cap="none" spc="0" normalizeH="0" baseline="0" noProof="0" dirty="0">
              <a:ln>
                <a:noFill/>
              </a:ln>
              <a:solidFill>
                <a:schemeClr val="bg1"/>
              </a:solidFill>
              <a:effectLst/>
              <a:uLnTx/>
              <a:uFillTx/>
              <a:latin typeface="Raleway" pitchFamily="2" charset="-52"/>
              <a:ea typeface="+mn-ea"/>
            </a:endParaRP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lang="en-US" sz="1400" kern="1200" dirty="0">
                <a:solidFill>
                  <a:schemeClr val="bg1"/>
                </a:solidFill>
                <a:latin typeface="Raleway" pitchFamily="2" charset="-52"/>
                <a:ea typeface="+mn-ea"/>
              </a:rPr>
              <a:t>~</a:t>
            </a:r>
            <a:r>
              <a:rPr kumimoji="0" lang="en-US" sz="1400" i="0" u="none" strike="noStrike" kern="1200" cap="none" spc="0" normalizeH="0" baseline="0" noProof="0" dirty="0">
                <a:ln>
                  <a:noFill/>
                </a:ln>
                <a:solidFill>
                  <a:schemeClr val="bg1"/>
                </a:solidFill>
                <a:effectLst/>
                <a:uLnTx/>
                <a:uFillTx/>
                <a:latin typeface="Raleway" pitchFamily="2" charset="-52"/>
                <a:ea typeface="+mn-ea"/>
              </a:rPr>
              <a:t>50% of participants believed unlikely events are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due to randomness alone</a:t>
            </a:r>
            <a:r>
              <a:rPr kumimoji="0" lang="en-US" sz="1400" i="0" u="none" strike="noStrike" kern="1200" cap="none" spc="0" normalizeH="0" baseline="0" noProof="0" dirty="0">
                <a:ln>
                  <a:noFill/>
                </a:ln>
                <a:solidFill>
                  <a:schemeClr val="bg1"/>
                </a:solidFill>
                <a:effectLst/>
                <a:uLnTx/>
                <a:uFillTx/>
                <a:latin typeface="Raleway" pitchFamily="2" charset="-52"/>
                <a:ea typeface="+mn-ea"/>
              </a:rPr>
              <a:t>, while the rest believed that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chance alone</a:t>
            </a:r>
            <a:r>
              <a:rPr kumimoji="0" lang="en-US" sz="1400" i="0" u="none" strike="noStrike" kern="1200" cap="none" spc="0" normalizeH="0" baseline="0" noProof="0" dirty="0">
                <a:ln>
                  <a:noFill/>
                </a:ln>
                <a:solidFill>
                  <a:schemeClr val="bg1"/>
                </a:solidFill>
                <a:effectLst/>
                <a:uLnTx/>
                <a:uFillTx/>
                <a:latin typeface="Raleway" pitchFamily="2" charset="-52"/>
                <a:ea typeface="+mn-ea"/>
              </a:rPr>
              <a:t> would bring about such a result. This shows a </a:t>
            </a:r>
            <a:r>
              <a:rPr kumimoji="0" lang="en-US" sz="1400" b="1" i="0" u="none" strike="noStrike" kern="1200" cap="none" spc="0" normalizeH="0" baseline="0" noProof="0" dirty="0">
                <a:ln>
                  <a:noFill/>
                </a:ln>
                <a:solidFill>
                  <a:srgbClr val="FF0000"/>
                </a:solidFill>
                <a:effectLst/>
                <a:uLnTx/>
                <a:uFillTx/>
                <a:latin typeface="Raleway" pitchFamily="2" charset="-52"/>
                <a:ea typeface="+mn-ea"/>
              </a:rPr>
              <a:t>limit</a:t>
            </a:r>
            <a:r>
              <a:rPr kumimoji="0" lang="en-US" sz="1400" i="0" u="none" strike="noStrike" kern="1200" cap="none" spc="0" normalizeH="0" baseline="0" noProof="0" dirty="0">
                <a:ln>
                  <a:noFill/>
                </a:ln>
                <a:solidFill>
                  <a:schemeClr val="bg1"/>
                </a:solidFill>
                <a:effectLst/>
                <a:uLnTx/>
                <a:uFillTx/>
                <a:latin typeface="Raleway" pitchFamily="2" charset="-52"/>
                <a:ea typeface="+mn-ea"/>
              </a:rPr>
              <a:t> to the prior hypothesis</a:t>
            </a: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endParaRPr kumimoji="0" lang="en-US" sz="1400" i="0" u="none" strike="noStrike" kern="1200" cap="none" spc="0" normalizeH="0" baseline="0" noProof="0" dirty="0">
              <a:ln>
                <a:noFill/>
              </a:ln>
              <a:solidFill>
                <a:schemeClr val="bg1"/>
              </a:solidFill>
              <a:effectLst/>
              <a:uLnTx/>
              <a:uFillTx/>
              <a:latin typeface="Raleway" pitchFamily="2" charset="-52"/>
              <a:ea typeface="+mn-ea"/>
            </a:endParaRPr>
          </a:p>
        </p:txBody>
      </p:sp>
      <p:sp>
        <p:nvSpPr>
          <p:cNvPr id="93" name="TextBox 92">
            <a:extLst>
              <a:ext uri="{FF2B5EF4-FFF2-40B4-BE49-F238E27FC236}">
                <a16:creationId xmlns:a16="http://schemas.microsoft.com/office/drawing/2014/main" id="{B50D73D3-32B2-48A5-A79E-232BD6DF81BA}"/>
              </a:ext>
            </a:extLst>
          </p:cNvPr>
          <p:cNvSpPr txBox="1">
            <a:spLocks/>
          </p:cNvSpPr>
          <p:nvPr/>
        </p:nvSpPr>
        <p:spPr>
          <a:xfrm>
            <a:off x="452387" y="1896243"/>
            <a:ext cx="774433"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Event</a:t>
            </a:r>
          </a:p>
        </p:txBody>
      </p:sp>
      <p:sp>
        <p:nvSpPr>
          <p:cNvPr id="98" name="TextBox 97">
            <a:extLst>
              <a:ext uri="{FF2B5EF4-FFF2-40B4-BE49-F238E27FC236}">
                <a16:creationId xmlns:a16="http://schemas.microsoft.com/office/drawing/2014/main" id="{A79AC5AA-CF34-4036-882A-06EA2679B9EA}"/>
              </a:ext>
            </a:extLst>
          </p:cNvPr>
          <p:cNvSpPr txBox="1">
            <a:spLocks/>
          </p:cNvSpPr>
          <p:nvPr/>
        </p:nvSpPr>
        <p:spPr>
          <a:xfrm>
            <a:off x="4511604" y="1993079"/>
            <a:ext cx="1188720" cy="88900"/>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Randomness, </a:t>
            </a:r>
            <a:r>
              <a:rPr lang="en-US" sz="1000" i="1" dirty="0">
                <a:solidFill>
                  <a:schemeClr val="bg2"/>
                </a:solidFill>
                <a:latin typeface="Raleway" pitchFamily="2" charset="-52"/>
                <a:cs typeface="+mn-cs"/>
              </a:rPr>
              <a:t>mean score</a:t>
            </a:r>
            <a:endParaRPr lang="en-US" sz="1400" i="1" dirty="0">
              <a:solidFill>
                <a:schemeClr val="bg2"/>
              </a:solidFill>
              <a:latin typeface="Raleway" pitchFamily="2" charset="-52"/>
              <a:cs typeface="+mn-cs"/>
            </a:endParaRPr>
          </a:p>
        </p:txBody>
      </p:sp>
      <p:sp>
        <p:nvSpPr>
          <p:cNvPr id="95" name="TextBox 94">
            <a:extLst>
              <a:ext uri="{FF2B5EF4-FFF2-40B4-BE49-F238E27FC236}">
                <a16:creationId xmlns:a16="http://schemas.microsoft.com/office/drawing/2014/main" id="{A0499CAA-0F18-416D-9F2A-D9EDA97434B5}"/>
              </a:ext>
            </a:extLst>
          </p:cNvPr>
          <p:cNvSpPr txBox="1">
            <a:spLocks/>
          </p:cNvSpPr>
          <p:nvPr/>
        </p:nvSpPr>
        <p:spPr>
          <a:xfrm>
            <a:off x="4511604" y="1412221"/>
            <a:ext cx="1334102" cy="280821"/>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Group B</a:t>
            </a:r>
            <a:r>
              <a:rPr lang="en-US" sz="1400" b="1" kern="1200" baseline="30000" dirty="0">
                <a:solidFill>
                  <a:schemeClr val="bg2"/>
                </a:solidFill>
                <a:latin typeface="Raleway" pitchFamily="2" charset="-52"/>
                <a:cs typeface="+mn-cs"/>
              </a:rPr>
              <a:t>2</a:t>
            </a:r>
            <a:endParaRPr lang="en-US" sz="1400" b="1" dirty="0">
              <a:solidFill>
                <a:schemeClr val="bg2"/>
              </a:solidFill>
              <a:latin typeface="Raleway" pitchFamily="2" charset="-52"/>
              <a:cs typeface="+mn-cs"/>
            </a:endParaRPr>
          </a:p>
        </p:txBody>
      </p:sp>
      <p:cxnSp>
        <p:nvCxnSpPr>
          <p:cNvPr id="101" name="LineContentSeparatorDefault 142">
            <a:extLst>
              <a:ext uri="{FF2B5EF4-FFF2-40B4-BE49-F238E27FC236}">
                <a16:creationId xmlns:a16="http://schemas.microsoft.com/office/drawing/2014/main" id="{615AF9D5-7A32-4980-A04F-AC8FB92A3DD7}"/>
              </a:ext>
            </a:extLst>
          </p:cNvPr>
          <p:cNvCxnSpPr>
            <a:cxnSpLocks/>
          </p:cNvCxnSpPr>
          <p:nvPr>
            <p:custDataLst>
              <p:tags r:id="rId2"/>
            </p:custDataLst>
          </p:nvPr>
        </p:nvCxnSpPr>
        <p:spPr>
          <a:xfrm>
            <a:off x="4511604" y="1700086"/>
            <a:ext cx="1346130"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2" name="LineContentSeparatorDefault 142">
            <a:extLst>
              <a:ext uri="{FF2B5EF4-FFF2-40B4-BE49-F238E27FC236}">
                <a16:creationId xmlns:a16="http://schemas.microsoft.com/office/drawing/2014/main" id="{3C1C2BD6-B1FD-4681-8054-E2AA69DE8BB1}"/>
              </a:ext>
            </a:extLst>
          </p:cNvPr>
          <p:cNvCxnSpPr>
            <a:cxnSpLocks/>
          </p:cNvCxnSpPr>
          <p:nvPr>
            <p:custDataLst>
              <p:tags r:id="rId3"/>
            </p:custDataLst>
          </p:nvPr>
        </p:nvCxnSpPr>
        <p:spPr>
          <a:xfrm>
            <a:off x="452386" y="2086108"/>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3" name="LineContentSeparatorDefault 142">
            <a:extLst>
              <a:ext uri="{FF2B5EF4-FFF2-40B4-BE49-F238E27FC236}">
                <a16:creationId xmlns:a16="http://schemas.microsoft.com/office/drawing/2014/main" id="{94BCF779-B1AE-4594-AC22-D16C8F999C6A}"/>
              </a:ext>
            </a:extLst>
          </p:cNvPr>
          <p:cNvCxnSpPr>
            <a:cxnSpLocks/>
          </p:cNvCxnSpPr>
          <p:nvPr>
            <p:custDataLst>
              <p:tags r:id="rId4"/>
            </p:custDataLst>
          </p:nvPr>
        </p:nvCxnSpPr>
        <p:spPr>
          <a:xfrm>
            <a:off x="452386" y="2661179"/>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78" name="Chart 77">
            <a:extLst>
              <a:ext uri="{FF2B5EF4-FFF2-40B4-BE49-F238E27FC236}">
                <a16:creationId xmlns:a16="http://schemas.microsoft.com/office/drawing/2014/main" id="{99AB725F-53DE-4A51-9059-BC0F4B9E9579}"/>
              </a:ext>
            </a:extLst>
          </p:cNvPr>
          <p:cNvGraphicFramePr/>
          <p:nvPr>
            <p:custDataLst>
              <p:tags r:id="rId5"/>
            </p:custDataLst>
            <p:extLst>
              <p:ext uri="{D42A27DB-BD31-4B8C-83A1-F6EECF244321}">
                <p14:modId xmlns:p14="http://schemas.microsoft.com/office/powerpoint/2010/main" val="1551012745"/>
              </p:ext>
            </p:extLst>
          </p:nvPr>
        </p:nvGraphicFramePr>
        <p:xfrm>
          <a:off x="2946400" y="2795588"/>
          <a:ext cx="2879725" cy="490537"/>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79" name="Chart 78">
            <a:extLst>
              <a:ext uri="{FF2B5EF4-FFF2-40B4-BE49-F238E27FC236}">
                <a16:creationId xmlns:a16="http://schemas.microsoft.com/office/drawing/2014/main" id="{9161D98B-1FA3-48C8-BB7E-047D30F3C46C}"/>
              </a:ext>
            </a:extLst>
          </p:cNvPr>
          <p:cNvGraphicFramePr/>
          <p:nvPr>
            <p:custDataLst>
              <p:tags r:id="rId6"/>
            </p:custDataLst>
            <p:extLst>
              <p:ext uri="{D42A27DB-BD31-4B8C-83A1-F6EECF244321}">
                <p14:modId xmlns:p14="http://schemas.microsoft.com/office/powerpoint/2010/main" val="2893620107"/>
              </p:ext>
            </p:extLst>
          </p:nvPr>
        </p:nvGraphicFramePr>
        <p:xfrm>
          <a:off x="2946400" y="2228850"/>
          <a:ext cx="2879725" cy="414338"/>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81" name="Chart 80">
            <a:extLst>
              <a:ext uri="{FF2B5EF4-FFF2-40B4-BE49-F238E27FC236}">
                <a16:creationId xmlns:a16="http://schemas.microsoft.com/office/drawing/2014/main" id="{7299CA44-D9B9-4A88-B98B-9D553C5D1925}"/>
              </a:ext>
            </a:extLst>
          </p:cNvPr>
          <p:cNvGraphicFramePr/>
          <p:nvPr>
            <p:custDataLst>
              <p:tags r:id="rId7"/>
            </p:custDataLst>
            <p:extLst>
              <p:ext uri="{D42A27DB-BD31-4B8C-83A1-F6EECF244321}">
                <p14:modId xmlns:p14="http://schemas.microsoft.com/office/powerpoint/2010/main" val="347454909"/>
              </p:ext>
            </p:extLst>
          </p:nvPr>
        </p:nvGraphicFramePr>
        <p:xfrm>
          <a:off x="2946400" y="3906838"/>
          <a:ext cx="2879725" cy="512762"/>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6" name="Chart 75">
            <a:extLst>
              <a:ext uri="{FF2B5EF4-FFF2-40B4-BE49-F238E27FC236}">
                <a16:creationId xmlns:a16="http://schemas.microsoft.com/office/drawing/2014/main" id="{0C83F54E-3DBB-461B-BE71-E87D5714D863}"/>
              </a:ext>
            </a:extLst>
          </p:cNvPr>
          <p:cNvGraphicFramePr/>
          <p:nvPr>
            <p:custDataLst>
              <p:tags r:id="rId8"/>
            </p:custDataLst>
            <p:extLst>
              <p:ext uri="{D42A27DB-BD31-4B8C-83A1-F6EECF244321}">
                <p14:modId xmlns:p14="http://schemas.microsoft.com/office/powerpoint/2010/main" val="1626056564"/>
              </p:ext>
            </p:extLst>
          </p:nvPr>
        </p:nvGraphicFramePr>
        <p:xfrm>
          <a:off x="2974975" y="3340100"/>
          <a:ext cx="2879725" cy="512763"/>
        </p:xfrm>
        <a:graphic>
          <a:graphicData uri="http://schemas.openxmlformats.org/drawingml/2006/chart">
            <c:chart xmlns:c="http://schemas.openxmlformats.org/drawingml/2006/chart" xmlns:r="http://schemas.openxmlformats.org/officeDocument/2006/relationships" r:id="rId20"/>
          </a:graphicData>
        </a:graphic>
      </p:graphicFrame>
      <p:sp>
        <p:nvSpPr>
          <p:cNvPr id="270" name="TextBox 269">
            <a:extLst>
              <a:ext uri="{FF2B5EF4-FFF2-40B4-BE49-F238E27FC236}">
                <a16:creationId xmlns:a16="http://schemas.microsoft.com/office/drawing/2014/main" id="{0B8E31E1-B1EA-4D74-B9E0-98EFD5A73EEE}"/>
              </a:ext>
            </a:extLst>
          </p:cNvPr>
          <p:cNvSpPr txBox="1">
            <a:spLocks/>
          </p:cNvSpPr>
          <p:nvPr/>
        </p:nvSpPr>
        <p:spPr>
          <a:xfrm>
            <a:off x="3225870" y="1993079"/>
            <a:ext cx="1188720" cy="88900"/>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Randomness, </a:t>
            </a:r>
            <a:r>
              <a:rPr lang="en-US" sz="1000" i="1" dirty="0">
                <a:solidFill>
                  <a:schemeClr val="bg2"/>
                </a:solidFill>
                <a:latin typeface="Raleway" pitchFamily="2" charset="-52"/>
                <a:cs typeface="+mn-cs"/>
              </a:rPr>
              <a:t>mean score</a:t>
            </a:r>
            <a:endParaRPr lang="en-US" sz="1400" i="1" dirty="0">
              <a:solidFill>
                <a:schemeClr val="bg2"/>
              </a:solidFill>
              <a:latin typeface="Raleway" pitchFamily="2" charset="-52"/>
              <a:cs typeface="+mn-cs"/>
            </a:endParaRPr>
          </a:p>
        </p:txBody>
      </p:sp>
      <p:sp>
        <p:nvSpPr>
          <p:cNvPr id="272" name="TextBox 271">
            <a:extLst>
              <a:ext uri="{FF2B5EF4-FFF2-40B4-BE49-F238E27FC236}">
                <a16:creationId xmlns:a16="http://schemas.microsoft.com/office/drawing/2014/main" id="{BE4EA5B3-A310-423D-ABD7-CDE799BFE5FE}"/>
              </a:ext>
            </a:extLst>
          </p:cNvPr>
          <p:cNvSpPr txBox="1">
            <a:spLocks/>
          </p:cNvSpPr>
          <p:nvPr/>
        </p:nvSpPr>
        <p:spPr>
          <a:xfrm>
            <a:off x="2162174" y="1412221"/>
            <a:ext cx="2168240" cy="280821"/>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Group A</a:t>
            </a:r>
            <a:r>
              <a:rPr lang="en-US" sz="1200" b="1" kern="1200" baseline="30000" dirty="0">
                <a:solidFill>
                  <a:schemeClr val="bg2"/>
                </a:solidFill>
                <a:latin typeface="Raleway" pitchFamily="2" charset="-52"/>
              </a:rPr>
              <a:t>1</a:t>
            </a:r>
            <a:endParaRPr lang="en-US" sz="1400" b="1" dirty="0">
              <a:solidFill>
                <a:schemeClr val="bg2"/>
              </a:solidFill>
              <a:latin typeface="Raleway" pitchFamily="2" charset="-52"/>
              <a:cs typeface="+mn-cs"/>
            </a:endParaRPr>
          </a:p>
        </p:txBody>
      </p:sp>
      <p:cxnSp>
        <p:nvCxnSpPr>
          <p:cNvPr id="273" name="LineContentSeparatorDefault 142">
            <a:extLst>
              <a:ext uri="{FF2B5EF4-FFF2-40B4-BE49-F238E27FC236}">
                <a16:creationId xmlns:a16="http://schemas.microsoft.com/office/drawing/2014/main" id="{1CB3CE37-E7DC-432D-86BA-072155CD5939}"/>
              </a:ext>
            </a:extLst>
          </p:cNvPr>
          <p:cNvCxnSpPr>
            <a:cxnSpLocks/>
          </p:cNvCxnSpPr>
          <p:nvPr>
            <p:custDataLst>
              <p:tags r:id="rId9"/>
            </p:custDataLst>
          </p:nvPr>
        </p:nvCxnSpPr>
        <p:spPr>
          <a:xfrm>
            <a:off x="2162174" y="1700086"/>
            <a:ext cx="218778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74" name="TextBox 273">
            <a:extLst>
              <a:ext uri="{FF2B5EF4-FFF2-40B4-BE49-F238E27FC236}">
                <a16:creationId xmlns:a16="http://schemas.microsoft.com/office/drawing/2014/main" id="{1A17E582-DE94-4B3E-99D3-A0874AC46152}"/>
              </a:ext>
            </a:extLst>
          </p:cNvPr>
          <p:cNvSpPr txBox="1">
            <a:spLocks/>
          </p:cNvSpPr>
          <p:nvPr/>
        </p:nvSpPr>
        <p:spPr>
          <a:xfrm>
            <a:off x="2162174" y="1993080"/>
            <a:ext cx="1005840" cy="88900"/>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Probability, </a:t>
            </a:r>
            <a:r>
              <a:rPr lang="en-US" sz="1000" i="1" dirty="0">
                <a:solidFill>
                  <a:schemeClr val="bg2"/>
                </a:solidFill>
                <a:latin typeface="Raleway" pitchFamily="2" charset="-52"/>
                <a:cs typeface="+mn-cs"/>
              </a:rPr>
              <a:t>mean estimate</a:t>
            </a:r>
            <a:endParaRPr lang="en-US" sz="1400" i="1" dirty="0">
              <a:solidFill>
                <a:schemeClr val="bg2"/>
              </a:solidFill>
              <a:latin typeface="Raleway" pitchFamily="2" charset="-52"/>
              <a:cs typeface="+mn-cs"/>
            </a:endParaRPr>
          </a:p>
        </p:txBody>
      </p:sp>
      <p:sp>
        <p:nvSpPr>
          <p:cNvPr id="105" name="TextBox 104">
            <a:extLst>
              <a:ext uri="{FF2B5EF4-FFF2-40B4-BE49-F238E27FC236}">
                <a16:creationId xmlns:a16="http://schemas.microsoft.com/office/drawing/2014/main" id="{7A81F0B1-8ABD-4E69-B17B-822999C4AFCE}"/>
              </a:ext>
            </a:extLst>
          </p:cNvPr>
          <p:cNvSpPr txBox="1">
            <a:spLocks/>
          </p:cNvSpPr>
          <p:nvPr/>
        </p:nvSpPr>
        <p:spPr>
          <a:xfrm>
            <a:off x="1039683" y="2162175"/>
            <a:ext cx="998195"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Strong team wins</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39" name="Oval 238">
            <a:extLst>
              <a:ext uri="{FF2B5EF4-FFF2-40B4-BE49-F238E27FC236}">
                <a16:creationId xmlns:a16="http://schemas.microsoft.com/office/drawing/2014/main" id="{01E117E6-EDB7-47CB-998F-B595B90B446B}"/>
              </a:ext>
            </a:extLst>
          </p:cNvPr>
          <p:cNvSpPr>
            <a:spLocks noChangeAspect="1"/>
          </p:cNvSpPr>
          <p:nvPr/>
        </p:nvSpPr>
        <p:spPr>
          <a:xfrm>
            <a:off x="452387" y="2120900"/>
            <a:ext cx="515023"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A</a:t>
            </a:r>
          </a:p>
        </p:txBody>
      </p:sp>
      <p:sp>
        <p:nvSpPr>
          <p:cNvPr id="279" name="TextBox 278">
            <a:extLst>
              <a:ext uri="{FF2B5EF4-FFF2-40B4-BE49-F238E27FC236}">
                <a16:creationId xmlns:a16="http://schemas.microsoft.com/office/drawing/2014/main" id="{FD88DC70-82B3-4BA2-BB4E-5CEBB41EDAC0}"/>
              </a:ext>
            </a:extLst>
          </p:cNvPr>
          <p:cNvSpPr txBox="1">
            <a:spLocks/>
          </p:cNvSpPr>
          <p:nvPr/>
        </p:nvSpPr>
        <p:spPr>
          <a:xfrm>
            <a:off x="2162174" y="2162175"/>
            <a:ext cx="1003760" cy="2159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70.5%</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20" name="TextBox 119">
            <a:extLst>
              <a:ext uri="{FF2B5EF4-FFF2-40B4-BE49-F238E27FC236}">
                <a16:creationId xmlns:a16="http://schemas.microsoft.com/office/drawing/2014/main" id="{C7629F2D-0032-4CF0-A72F-631940F71B4C}"/>
              </a:ext>
            </a:extLst>
          </p:cNvPr>
          <p:cNvSpPr txBox="1">
            <a:spLocks/>
          </p:cNvSpPr>
          <p:nvPr/>
        </p:nvSpPr>
        <p:spPr>
          <a:xfrm>
            <a:off x="1048836" y="2729971"/>
            <a:ext cx="998195"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Medium team wins</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19" name="Oval 218">
            <a:extLst>
              <a:ext uri="{FF2B5EF4-FFF2-40B4-BE49-F238E27FC236}">
                <a16:creationId xmlns:a16="http://schemas.microsoft.com/office/drawing/2014/main" id="{7B8263EE-7446-42E5-8496-5443E7CFBE68}"/>
              </a:ext>
            </a:extLst>
          </p:cNvPr>
          <p:cNvSpPr>
            <a:spLocks noChangeAspect="1"/>
          </p:cNvSpPr>
          <p:nvPr/>
        </p:nvSpPr>
        <p:spPr>
          <a:xfrm>
            <a:off x="452387" y="2687108"/>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B</a:t>
            </a:r>
          </a:p>
        </p:txBody>
      </p:sp>
      <p:sp>
        <p:nvSpPr>
          <p:cNvPr id="280" name="TextBox 279">
            <a:extLst>
              <a:ext uri="{FF2B5EF4-FFF2-40B4-BE49-F238E27FC236}">
                <a16:creationId xmlns:a16="http://schemas.microsoft.com/office/drawing/2014/main" id="{A3D92ABB-9D31-4387-963B-34374CBCDF42}"/>
              </a:ext>
            </a:extLst>
          </p:cNvPr>
          <p:cNvSpPr txBox="1">
            <a:spLocks/>
          </p:cNvSpPr>
          <p:nvPr/>
        </p:nvSpPr>
        <p:spPr>
          <a:xfrm>
            <a:off x="2171327" y="2729971"/>
            <a:ext cx="1003760" cy="2159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51.5%</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56" name="TextBox 155">
            <a:extLst>
              <a:ext uri="{FF2B5EF4-FFF2-40B4-BE49-F238E27FC236}">
                <a16:creationId xmlns:a16="http://schemas.microsoft.com/office/drawing/2014/main" id="{E7DC4777-4219-4D57-8BA1-B55693E28A51}"/>
              </a:ext>
            </a:extLst>
          </p:cNvPr>
          <p:cNvSpPr txBox="1">
            <a:spLocks/>
          </p:cNvSpPr>
          <p:nvPr/>
        </p:nvSpPr>
        <p:spPr>
          <a:xfrm>
            <a:off x="1044313" y="3864769"/>
            <a:ext cx="998195"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Weak team wins 5-0</a:t>
            </a:r>
          </a:p>
        </p:txBody>
      </p:sp>
      <p:sp>
        <p:nvSpPr>
          <p:cNvPr id="217" name="Oval 216">
            <a:extLst>
              <a:ext uri="{FF2B5EF4-FFF2-40B4-BE49-F238E27FC236}">
                <a16:creationId xmlns:a16="http://schemas.microsoft.com/office/drawing/2014/main" id="{8B5DE5D1-232F-4BDE-A8EE-DF58ADBA5F64}"/>
              </a:ext>
            </a:extLst>
          </p:cNvPr>
          <p:cNvSpPr>
            <a:spLocks noChangeAspect="1"/>
          </p:cNvSpPr>
          <p:nvPr/>
        </p:nvSpPr>
        <p:spPr>
          <a:xfrm>
            <a:off x="452387" y="3822700"/>
            <a:ext cx="514350"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D</a:t>
            </a:r>
          </a:p>
        </p:txBody>
      </p:sp>
      <p:sp>
        <p:nvSpPr>
          <p:cNvPr id="281" name="TextBox 280">
            <a:extLst>
              <a:ext uri="{FF2B5EF4-FFF2-40B4-BE49-F238E27FC236}">
                <a16:creationId xmlns:a16="http://schemas.microsoft.com/office/drawing/2014/main" id="{7089F586-969B-4700-972B-8852A1FA908D}"/>
              </a:ext>
            </a:extLst>
          </p:cNvPr>
          <p:cNvSpPr txBox="1">
            <a:spLocks/>
          </p:cNvSpPr>
          <p:nvPr/>
        </p:nvSpPr>
        <p:spPr>
          <a:xfrm>
            <a:off x="2166804" y="3864769"/>
            <a:ext cx="1003760" cy="2159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23.8%</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44" name="TextBox 143">
            <a:extLst>
              <a:ext uri="{FF2B5EF4-FFF2-40B4-BE49-F238E27FC236}">
                <a16:creationId xmlns:a16="http://schemas.microsoft.com/office/drawing/2014/main" id="{4BB2FF8C-67AB-4DB7-9F1C-5A559084A45D}"/>
              </a:ext>
            </a:extLst>
          </p:cNvPr>
          <p:cNvSpPr txBox="1">
            <a:spLocks/>
          </p:cNvSpPr>
          <p:nvPr/>
        </p:nvSpPr>
        <p:spPr>
          <a:xfrm>
            <a:off x="1048457" y="3297767"/>
            <a:ext cx="998195"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Weak team wins</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28" name="Oval 227">
            <a:extLst>
              <a:ext uri="{FF2B5EF4-FFF2-40B4-BE49-F238E27FC236}">
                <a16:creationId xmlns:a16="http://schemas.microsoft.com/office/drawing/2014/main" id="{9767BB4C-E06D-464E-9C11-3E44059006D0}"/>
              </a:ext>
            </a:extLst>
          </p:cNvPr>
          <p:cNvSpPr>
            <a:spLocks noChangeAspect="1"/>
          </p:cNvSpPr>
          <p:nvPr/>
        </p:nvSpPr>
        <p:spPr>
          <a:xfrm>
            <a:off x="452387" y="3254904"/>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Raleway" pitchFamily="2" charset="-52"/>
              </a:rPr>
              <a:t>C</a:t>
            </a:r>
          </a:p>
        </p:txBody>
      </p:sp>
      <p:sp>
        <p:nvSpPr>
          <p:cNvPr id="282" name="TextBox 281">
            <a:extLst>
              <a:ext uri="{FF2B5EF4-FFF2-40B4-BE49-F238E27FC236}">
                <a16:creationId xmlns:a16="http://schemas.microsoft.com/office/drawing/2014/main" id="{1C727CA6-D014-421A-8BFE-519F944F6D60}"/>
              </a:ext>
            </a:extLst>
          </p:cNvPr>
          <p:cNvSpPr txBox="1">
            <a:spLocks/>
          </p:cNvSpPr>
          <p:nvPr/>
        </p:nvSpPr>
        <p:spPr>
          <a:xfrm>
            <a:off x="2170948" y="3297767"/>
            <a:ext cx="1003760" cy="2159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35.9%</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cxnSp>
        <p:nvCxnSpPr>
          <p:cNvPr id="388" name="LineSpecialityBullet 34">
            <a:extLst>
              <a:ext uri="{FF2B5EF4-FFF2-40B4-BE49-F238E27FC236}">
                <a16:creationId xmlns:a16="http://schemas.microsoft.com/office/drawing/2014/main" id="{1EC535AA-B643-40AA-A780-4BC1F4768C6D}"/>
              </a:ext>
            </a:extLst>
          </p:cNvPr>
          <p:cNvCxnSpPr>
            <a:cxnSpLocks/>
          </p:cNvCxnSpPr>
          <p:nvPr>
            <p:custDataLst>
              <p:tags r:id="rId10"/>
            </p:custDataLst>
          </p:nvPr>
        </p:nvCxnSpPr>
        <p:spPr>
          <a:xfrm flipV="1">
            <a:off x="709562" y="4263231"/>
            <a:ext cx="0" cy="147638"/>
          </a:xfrm>
          <a:prstGeom prst="straightConnector1">
            <a:avLst/>
          </a:prstGeom>
          <a:ln w="6350" cap="flat">
            <a:solidFill>
              <a:srgbClr val="7F7F7F"/>
            </a:solidFill>
            <a:miter lim="800000"/>
            <a:tailEnd type="oval" w="med" len="med"/>
          </a:ln>
        </p:spPr>
        <p:style>
          <a:lnRef idx="1">
            <a:schemeClr val="accent1"/>
          </a:lnRef>
          <a:fillRef idx="0">
            <a:schemeClr val="accent1"/>
          </a:fillRef>
          <a:effectRef idx="0">
            <a:schemeClr val="accent1"/>
          </a:effectRef>
          <a:fontRef idx="minor">
            <a:schemeClr val="tx1"/>
          </a:fontRef>
        </p:style>
      </p:cxnSp>
      <p:sp>
        <p:nvSpPr>
          <p:cNvPr id="389" name="Rectangle 388">
            <a:extLst>
              <a:ext uri="{FF2B5EF4-FFF2-40B4-BE49-F238E27FC236}">
                <a16:creationId xmlns:a16="http://schemas.microsoft.com/office/drawing/2014/main" id="{61D92086-3BB5-47EA-9D30-C79F779499FF}"/>
              </a:ext>
            </a:extLst>
          </p:cNvPr>
          <p:cNvSpPr>
            <a:spLocks/>
          </p:cNvSpPr>
          <p:nvPr/>
        </p:nvSpPr>
        <p:spPr>
          <a:xfrm>
            <a:off x="452387" y="4365625"/>
            <a:ext cx="5393320" cy="381000"/>
          </a:xfrm>
          <a:prstGeom prst="rect">
            <a:avLst/>
          </a:prstGeom>
          <a:solidFill>
            <a:schemeClr val="bg1"/>
          </a:solidFill>
          <a:ln w="3175" cap="sq">
            <a:solidFill>
              <a:srgbClr val="C6C6C6"/>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36576" rIns="73152" bIns="36576"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300"/>
              </a:spcBef>
              <a:spcAft>
                <a:spcPts val="300"/>
              </a:spcAft>
              <a:buClr>
                <a:srgbClr val="000000"/>
              </a:buClr>
              <a:buSzTx/>
              <a:buFontTx/>
              <a:buNone/>
              <a:tabLst/>
              <a:defRPr/>
            </a:pPr>
            <a:r>
              <a:rPr kumimoji="0" lang="en-US" sz="1000" i="0" u="none" strike="noStrike" kern="1200" cap="none" spc="0" normalizeH="0" baseline="0" noProof="0" dirty="0">
                <a:ln>
                  <a:noFill/>
                </a:ln>
                <a:solidFill>
                  <a:schemeClr val="bg2"/>
                </a:solidFill>
                <a:effectLst/>
                <a:uLnTx/>
                <a:uFillTx/>
                <a:latin typeface="Raleway" pitchFamily="2" charset="-52"/>
                <a:ea typeface="+mn-ea"/>
              </a:rPr>
              <a:t>In this event, </a:t>
            </a:r>
            <a:r>
              <a:rPr kumimoji="0" lang="en-US" sz="1000" b="1" i="0" u="none" strike="noStrike" kern="1200" cap="none" spc="0" normalizeH="0" baseline="0" noProof="0" dirty="0">
                <a:ln>
                  <a:noFill/>
                </a:ln>
                <a:solidFill>
                  <a:schemeClr val="accent3"/>
                </a:solidFill>
                <a:effectLst/>
                <a:uLnTx/>
                <a:uFillTx/>
                <a:latin typeface="Raleway" pitchFamily="2" charset="-52"/>
                <a:ea typeface="+mn-ea"/>
              </a:rPr>
              <a:t>participants interested in soccer (~50%) </a:t>
            </a:r>
            <a:r>
              <a:rPr kumimoji="0" lang="en-US" sz="1000" i="0" u="none" strike="noStrike" kern="1200" cap="none" spc="0" normalizeH="0" baseline="0" noProof="0" dirty="0">
                <a:ln>
                  <a:noFill/>
                </a:ln>
                <a:solidFill>
                  <a:schemeClr val="bg2"/>
                </a:solidFill>
                <a:effectLst/>
                <a:uLnTx/>
                <a:uFillTx/>
                <a:latin typeface="Raleway" pitchFamily="2" charset="-52"/>
                <a:ea typeface="+mn-ea"/>
              </a:rPr>
              <a:t>believed it was </a:t>
            </a:r>
            <a:r>
              <a:rPr kumimoji="0" lang="en-US" sz="1000" b="1" i="0" u="none" strike="noStrike" kern="1200" cap="none" spc="0" normalizeH="0" baseline="0" noProof="0" dirty="0">
                <a:ln>
                  <a:noFill/>
                </a:ln>
                <a:solidFill>
                  <a:schemeClr val="accent3"/>
                </a:solidFill>
                <a:effectLst/>
                <a:uLnTx/>
                <a:uFillTx/>
                <a:latin typeface="Raleway" pitchFamily="2" charset="-52"/>
                <a:ea typeface="+mn-ea"/>
              </a:rPr>
              <a:t>due to chance</a:t>
            </a:r>
            <a:r>
              <a:rPr kumimoji="0" lang="en-US" sz="1000" b="1" i="0" u="none" strike="noStrike" kern="1200" cap="none" spc="0" normalizeH="0" baseline="0" noProof="0" dirty="0">
                <a:ln>
                  <a:noFill/>
                </a:ln>
                <a:solidFill>
                  <a:schemeClr val="bg2"/>
                </a:solidFill>
                <a:effectLst/>
                <a:uLnTx/>
                <a:uFillTx/>
                <a:latin typeface="Raleway" pitchFamily="2" charset="-52"/>
                <a:ea typeface="+mn-ea"/>
              </a:rPr>
              <a:t>,</a:t>
            </a:r>
            <a:r>
              <a:rPr kumimoji="0" lang="en-US" sz="1000" i="0" u="none" strike="noStrike" kern="1200" cap="none" spc="0" normalizeH="0" baseline="0" noProof="0" dirty="0">
                <a:ln>
                  <a:noFill/>
                </a:ln>
                <a:solidFill>
                  <a:schemeClr val="tx1"/>
                </a:solidFill>
                <a:effectLst/>
                <a:uLnTx/>
                <a:uFillTx/>
                <a:latin typeface="Raleway" pitchFamily="2" charset="-52"/>
                <a:ea typeface="+mn-ea"/>
              </a:rPr>
              <a:t> </a:t>
            </a:r>
            <a:r>
              <a:rPr kumimoji="0" lang="en-US" sz="1000" i="0" u="none" strike="noStrike" kern="1200" cap="none" spc="0" normalizeH="0" baseline="0" noProof="0" dirty="0">
                <a:ln>
                  <a:noFill/>
                </a:ln>
                <a:solidFill>
                  <a:schemeClr val="bg2"/>
                </a:solidFill>
                <a:effectLst/>
                <a:uLnTx/>
                <a:uFillTx/>
                <a:latin typeface="Raleway" pitchFamily="2" charset="-52"/>
                <a:ea typeface="+mn-ea"/>
              </a:rPr>
              <a:t>while </a:t>
            </a:r>
            <a:r>
              <a:rPr kumimoji="0" lang="en-US" sz="1000" b="1" i="0" u="none" strike="noStrike" kern="1200" cap="none" spc="0" normalizeH="0" baseline="0" noProof="0" dirty="0">
                <a:ln>
                  <a:noFill/>
                </a:ln>
                <a:solidFill>
                  <a:schemeClr val="accent3"/>
                </a:solidFill>
                <a:effectLst/>
                <a:uLnTx/>
                <a:uFillTx/>
                <a:latin typeface="Raleway" pitchFamily="2" charset="-52"/>
                <a:ea typeface="+mn-ea"/>
              </a:rPr>
              <a:t>participants not interested in soccer (~50%) - due to randomness alone</a:t>
            </a:r>
            <a:endParaRPr kumimoji="0" lang="en-US" sz="1000" b="0" i="0" u="none" strike="noStrike" kern="1200" cap="none" spc="0" normalizeH="0" baseline="0" noProof="0" dirty="0">
              <a:ln>
                <a:noFill/>
              </a:ln>
              <a:solidFill>
                <a:schemeClr val="accent3"/>
              </a:solidFill>
              <a:effectLst/>
              <a:uLnTx/>
              <a:uFillTx/>
              <a:latin typeface="Arial"/>
              <a:ea typeface="+mn-ea"/>
              <a:cs typeface="+mn-cs"/>
            </a:endParaRPr>
          </a:p>
        </p:txBody>
      </p:sp>
      <p:sp>
        <p:nvSpPr>
          <p:cNvPr id="42" name="4. Footnote">
            <a:extLst>
              <a:ext uri="{FF2B5EF4-FFF2-40B4-BE49-F238E27FC236}">
                <a16:creationId xmlns:a16="http://schemas.microsoft.com/office/drawing/2014/main" id="{AC50727A-6177-4638-9949-013C859FEA00}"/>
              </a:ext>
            </a:extLst>
          </p:cNvPr>
          <p:cNvSpPr txBox="1"/>
          <p:nvPr>
            <p:custDataLst>
              <p:tags r:id="rId11"/>
            </p:custDataLst>
          </p:nvPr>
        </p:nvSpPr>
        <p:spPr>
          <a:xfrm>
            <a:off x="452386" y="4773613"/>
            <a:ext cx="5570470" cy="122238"/>
          </a:xfrm>
          <a:prstGeom prst="rect">
            <a:avLst/>
          </a:prstGeom>
          <a:noFill/>
        </p:spPr>
        <p:txBody>
          <a:bodyPr vert="horz" wrap="square" lIns="0" tIns="0" rIns="0" bIns="0" rtlCol="0" anchor="b" anchorCtr="0">
            <a:spAutoFit/>
          </a:bodyPr>
          <a:lstStyle/>
          <a:p>
            <a:pPr marL="203200" indent="-212725"/>
            <a:r>
              <a:rPr lang="en-US" sz="800" dirty="0">
                <a:solidFill>
                  <a:schemeClr val="bg2"/>
                </a:solidFill>
              </a:rPr>
              <a:t>1.	N=96     2. N=151</a:t>
            </a:r>
          </a:p>
        </p:txBody>
      </p:sp>
      <p:sp>
        <p:nvSpPr>
          <p:cNvPr id="43" name="Rectangle 42">
            <a:extLst>
              <a:ext uri="{FF2B5EF4-FFF2-40B4-BE49-F238E27FC236}">
                <a16:creationId xmlns:a16="http://schemas.microsoft.com/office/drawing/2014/main" id="{C008AF09-5801-4167-95D0-B82C147CC99A}"/>
              </a:ext>
            </a:extLst>
          </p:cNvPr>
          <p:cNvSpPr>
            <a:spLocks/>
          </p:cNvSpPr>
          <p:nvPr/>
        </p:nvSpPr>
        <p:spPr>
          <a:xfrm>
            <a:off x="452387" y="1149350"/>
            <a:ext cx="4162993" cy="280122"/>
          </a:xfrm>
          <a:prstGeom prst="rect">
            <a:avLst/>
          </a:prstGeom>
        </p:spPr>
        <p:txBody>
          <a:bodyPr wrap="square" lIns="0" tIns="0" rIns="0" bIns="0" anchor="t">
            <a:noAutofit/>
          </a:bodyPr>
          <a:lstStyle/>
          <a:p>
            <a:pPr>
              <a:buClrTx/>
            </a:pPr>
            <a:r>
              <a:rPr lang="en-US" b="1" kern="1200" dirty="0">
                <a:solidFill>
                  <a:schemeClr val="bg2"/>
                </a:solidFill>
                <a:latin typeface="Raleway" pitchFamily="2" charset="-52"/>
              </a:rPr>
              <a:t>Experiment results:</a:t>
            </a:r>
          </a:p>
        </p:txBody>
      </p:sp>
      <p:cxnSp>
        <p:nvCxnSpPr>
          <p:cNvPr id="63" name="LineContentSeparatorDefault 142">
            <a:extLst>
              <a:ext uri="{FF2B5EF4-FFF2-40B4-BE49-F238E27FC236}">
                <a16:creationId xmlns:a16="http://schemas.microsoft.com/office/drawing/2014/main" id="{E234F0D8-95CC-44CA-9BFB-47368AF27BDD}"/>
              </a:ext>
            </a:extLst>
          </p:cNvPr>
          <p:cNvCxnSpPr>
            <a:cxnSpLocks/>
          </p:cNvCxnSpPr>
          <p:nvPr>
            <p:custDataLst>
              <p:tags r:id="rId12"/>
            </p:custDataLst>
          </p:nvPr>
        </p:nvCxnSpPr>
        <p:spPr>
          <a:xfrm>
            <a:off x="452386" y="3228975"/>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4" name="LineContentSeparatorDefault 142">
            <a:extLst>
              <a:ext uri="{FF2B5EF4-FFF2-40B4-BE49-F238E27FC236}">
                <a16:creationId xmlns:a16="http://schemas.microsoft.com/office/drawing/2014/main" id="{5B50E1E8-C5E8-41B6-8D9F-4162DECCBDA5}"/>
              </a:ext>
            </a:extLst>
          </p:cNvPr>
          <p:cNvCxnSpPr>
            <a:cxnSpLocks/>
          </p:cNvCxnSpPr>
          <p:nvPr>
            <p:custDataLst>
              <p:tags r:id="rId13"/>
            </p:custDataLst>
          </p:nvPr>
        </p:nvCxnSpPr>
        <p:spPr>
          <a:xfrm>
            <a:off x="452386" y="3796771"/>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64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4A6454C-2234-4E9C-89E2-17B5AC25B68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6" name="Object 5" hidden="1">
                        <a:extLst>
                          <a:ext uri="{FF2B5EF4-FFF2-40B4-BE49-F238E27FC236}">
                            <a16:creationId xmlns:a16="http://schemas.microsoft.com/office/drawing/2014/main" id="{64A6454C-2234-4E9C-89E2-17B5AC25B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74287F08-C96F-48DE-B6BF-E5AFC2C5A288}"/>
              </a:ext>
            </a:extLst>
          </p:cNvPr>
          <p:cNvSpPr/>
          <p:nvPr/>
        </p:nvSpPr>
        <p:spPr>
          <a:xfrm>
            <a:off x="1" y="0"/>
            <a:ext cx="367685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C7B8C1-D6FE-4710-9CF5-E5B38C372563}"/>
              </a:ext>
            </a:extLst>
          </p:cNvPr>
          <p:cNvSpPr/>
          <p:nvPr/>
        </p:nvSpPr>
        <p:spPr>
          <a:xfrm>
            <a:off x="3676851" y="0"/>
            <a:ext cx="546715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C547001-DA20-4D7B-BC7D-5C6032FDED23}"/>
              </a:ext>
            </a:extLst>
          </p:cNvPr>
          <p:cNvGrpSpPr/>
          <p:nvPr/>
        </p:nvGrpSpPr>
        <p:grpSpPr>
          <a:xfrm>
            <a:off x="535841" y="2015483"/>
            <a:ext cx="2630872" cy="1112535"/>
            <a:chOff x="535840" y="997547"/>
            <a:chExt cx="3006257" cy="1112535"/>
          </a:xfrm>
        </p:grpSpPr>
        <p:cxnSp>
          <p:nvCxnSpPr>
            <p:cNvPr id="12" name="Straight Connector 11">
              <a:extLst>
                <a:ext uri="{FF2B5EF4-FFF2-40B4-BE49-F238E27FC236}">
                  <a16:creationId xmlns:a16="http://schemas.microsoft.com/office/drawing/2014/main" id="{5942F6F6-F168-43E6-97D3-F1BB358CB6CE}"/>
                </a:ext>
              </a:extLst>
            </p:cNvPr>
            <p:cNvCxnSpPr>
              <a:cxnSpLocks/>
            </p:cNvCxnSpPr>
            <p:nvPr/>
          </p:nvCxnSpPr>
          <p:spPr>
            <a:xfrm flipH="1">
              <a:off x="535840" y="2110082"/>
              <a:ext cx="3006257" cy="0"/>
            </a:xfrm>
            <a:prstGeom prst="line">
              <a:avLst/>
            </a:prstGeom>
            <a:ln w="28575"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5333A51-EEA9-4F1D-BEB0-FB153C687FB5}"/>
                </a:ext>
              </a:extLst>
            </p:cNvPr>
            <p:cNvSpPr txBox="1">
              <a:spLocks/>
            </p:cNvSpPr>
            <p:nvPr/>
          </p:nvSpPr>
          <p:spPr>
            <a:xfrm>
              <a:off x="535840" y="997547"/>
              <a:ext cx="2938880" cy="98488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3200" b="1" i="0" u="none" strike="noStrike" kern="1200" cap="none" spc="0" normalizeH="0" baseline="0" noProof="0" dirty="0">
                  <a:ln>
                    <a:noFill/>
                  </a:ln>
                  <a:solidFill>
                    <a:schemeClr val="bg1"/>
                  </a:solidFill>
                  <a:effectLst/>
                  <a:uLnTx/>
                  <a:uFillTx/>
                  <a:latin typeface="Raleway" pitchFamily="2" charset="-52"/>
                  <a:ea typeface="+mn-ea"/>
                </a:rPr>
                <a:t>Key takeaways</a:t>
              </a:r>
            </a:p>
          </p:txBody>
        </p:sp>
      </p:grpSp>
      <p:grpSp>
        <p:nvGrpSpPr>
          <p:cNvPr id="9" name="Group 8">
            <a:extLst>
              <a:ext uri="{FF2B5EF4-FFF2-40B4-BE49-F238E27FC236}">
                <a16:creationId xmlns:a16="http://schemas.microsoft.com/office/drawing/2014/main" id="{F72930DB-1C77-7716-02D9-64E4A4FD8653}"/>
              </a:ext>
            </a:extLst>
          </p:cNvPr>
          <p:cNvGrpSpPr/>
          <p:nvPr/>
        </p:nvGrpSpPr>
        <p:grpSpPr>
          <a:xfrm>
            <a:off x="4003341" y="864686"/>
            <a:ext cx="4778709" cy="984885"/>
            <a:chOff x="4003341" y="1000158"/>
            <a:chExt cx="4778709" cy="984885"/>
          </a:xfrm>
        </p:grpSpPr>
        <p:sp>
          <p:nvSpPr>
            <p:cNvPr id="45" name="TextBox 44">
              <a:extLst>
                <a:ext uri="{FF2B5EF4-FFF2-40B4-BE49-F238E27FC236}">
                  <a16:creationId xmlns:a16="http://schemas.microsoft.com/office/drawing/2014/main" id="{D77D517C-F939-4B27-95EA-A066BBB54617}"/>
                </a:ext>
              </a:extLst>
            </p:cNvPr>
            <p:cNvSpPr txBox="1">
              <a:spLocks/>
            </p:cNvSpPr>
            <p:nvPr/>
          </p:nvSpPr>
          <p:spPr>
            <a:xfrm>
              <a:off x="4663610" y="1000158"/>
              <a:ext cx="4118440" cy="98488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i="0" u="none" strike="noStrike" kern="1200" cap="none" spc="0" normalizeH="0" baseline="0" noProof="0" dirty="0">
                  <a:ln>
                    <a:noFill/>
                  </a:ln>
                  <a:solidFill>
                    <a:schemeClr val="bg2"/>
                  </a:solidFill>
                  <a:effectLst/>
                  <a:uLnTx/>
                  <a:uFillTx/>
                  <a:latin typeface="Raleway" pitchFamily="2" charset="-52"/>
                  <a:ea typeface="+mn-ea"/>
                </a:rPr>
                <a:t>The occurrence of a </a:t>
              </a:r>
              <a:r>
                <a:rPr kumimoji="0" lang="en-US" b="1" i="0" u="none" strike="noStrike" kern="1200" cap="none" spc="0" normalizeH="0" baseline="0" noProof="0" dirty="0">
                  <a:ln>
                    <a:noFill/>
                  </a:ln>
                  <a:solidFill>
                    <a:schemeClr val="tx1"/>
                  </a:solidFill>
                  <a:effectLst/>
                  <a:uLnTx/>
                  <a:uFillTx/>
                  <a:latin typeface="Raleway" pitchFamily="2" charset="-52"/>
                  <a:ea typeface="+mn-ea"/>
                </a:rPr>
                <a:t>low probability event is seen as more random </a:t>
              </a:r>
              <a:r>
                <a:rPr kumimoji="0" lang="en-US" i="0" u="none" strike="noStrike" kern="1200" cap="none" spc="0" normalizeH="0" baseline="0" noProof="0" dirty="0">
                  <a:ln>
                    <a:noFill/>
                  </a:ln>
                  <a:solidFill>
                    <a:schemeClr val="bg2"/>
                  </a:solidFill>
                  <a:effectLst/>
                  <a:uLnTx/>
                  <a:uFillTx/>
                  <a:latin typeface="Raleway" pitchFamily="2" charset="-52"/>
                  <a:ea typeface="+mn-ea"/>
                </a:rPr>
                <a:t>than the occurrence of a higher probability event, supported by the first 4 experiments</a:t>
              </a:r>
              <a:endParaRPr kumimoji="0" lang="en-US" b="1" i="0" u="none" strike="noStrike" kern="1200" cap="none" spc="0" normalizeH="0" baseline="0" noProof="0" dirty="0">
                <a:ln>
                  <a:noFill/>
                </a:ln>
                <a:solidFill>
                  <a:schemeClr val="accent3"/>
                </a:solidFill>
                <a:effectLst/>
                <a:uLnTx/>
                <a:uFillTx/>
                <a:latin typeface="Raleway" pitchFamily="2" charset="-52"/>
                <a:ea typeface="+mn-ea"/>
              </a:endParaRPr>
            </a:p>
          </p:txBody>
        </p:sp>
        <p:grpSp>
          <p:nvGrpSpPr>
            <p:cNvPr id="38" name="CustomIcon">
              <a:extLst>
                <a:ext uri="{FF2B5EF4-FFF2-40B4-BE49-F238E27FC236}">
                  <a16:creationId xmlns:a16="http://schemas.microsoft.com/office/drawing/2014/main" id="{202A0B0C-3D5E-42CA-8D36-2531F914E83B}"/>
                </a:ext>
              </a:extLst>
            </p:cNvPr>
            <p:cNvGrpSpPr>
              <a:grpSpLocks noChangeAspect="1"/>
            </p:cNvGrpSpPr>
            <p:nvPr>
              <p:custDataLst>
                <p:tags r:id="rId2"/>
              </p:custDataLst>
            </p:nvPr>
          </p:nvGrpSpPr>
          <p:grpSpPr>
            <a:xfrm>
              <a:off x="4003341" y="1000158"/>
              <a:ext cx="549711" cy="549711"/>
              <a:chOff x="-205105" y="-205105"/>
              <a:chExt cx="1019810" cy="1019810"/>
            </a:xfrm>
          </p:grpSpPr>
          <p:sp>
            <p:nvSpPr>
              <p:cNvPr id="35" name="Oval 34">
                <a:extLst>
                  <a:ext uri="{FF2B5EF4-FFF2-40B4-BE49-F238E27FC236}">
                    <a16:creationId xmlns:a16="http://schemas.microsoft.com/office/drawing/2014/main" id="{C0C0F6FC-D31F-45E0-81CB-EA6D11117843}"/>
                  </a:ext>
                </a:extLst>
              </p:cNvPr>
              <p:cNvSpPr>
                <a:spLocks noChangeAspect="1"/>
              </p:cNvSpPr>
              <p:nvPr/>
            </p:nvSpPr>
            <p:spPr>
              <a:xfrm>
                <a:off x="-205105" y="-205105"/>
                <a:ext cx="1019810" cy="1019810"/>
              </a:xfrm>
              <a:prstGeom prst="ellipse">
                <a:avLst/>
              </a:prstGeom>
              <a:solidFill>
                <a:schemeClr val="accent3"/>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Raleway" pitchFamily="2" charset="-52"/>
                </a:endParaRPr>
              </a:p>
            </p:txBody>
          </p:sp>
          <p:pic>
            <p:nvPicPr>
              <p:cNvPr id="37" name="Graphic 36">
                <a:extLst>
                  <a:ext uri="{FF2B5EF4-FFF2-40B4-BE49-F238E27FC236}">
                    <a16:creationId xmlns:a16="http://schemas.microsoft.com/office/drawing/2014/main" id="{7A7020D7-8C1B-4E2C-A419-0FEBDB90BD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0"/>
                <a:ext cx="609600" cy="609600"/>
              </a:xfrm>
              <a:prstGeom prst="rect">
                <a:avLst/>
              </a:prstGeom>
            </p:spPr>
          </p:pic>
        </p:grpSp>
      </p:grpSp>
      <p:grpSp>
        <p:nvGrpSpPr>
          <p:cNvPr id="4" name="Group 3">
            <a:extLst>
              <a:ext uri="{FF2B5EF4-FFF2-40B4-BE49-F238E27FC236}">
                <a16:creationId xmlns:a16="http://schemas.microsoft.com/office/drawing/2014/main" id="{638F9689-5247-458C-8C8F-94963C072B28}"/>
              </a:ext>
            </a:extLst>
          </p:cNvPr>
          <p:cNvGrpSpPr/>
          <p:nvPr/>
        </p:nvGrpSpPr>
        <p:grpSpPr>
          <a:xfrm>
            <a:off x="4003341" y="2079320"/>
            <a:ext cx="4778709" cy="1477328"/>
            <a:chOff x="4003341" y="2214792"/>
            <a:chExt cx="4778709" cy="1477328"/>
          </a:xfrm>
        </p:grpSpPr>
        <p:sp>
          <p:nvSpPr>
            <p:cNvPr id="32" name="TextBox 31">
              <a:extLst>
                <a:ext uri="{FF2B5EF4-FFF2-40B4-BE49-F238E27FC236}">
                  <a16:creationId xmlns:a16="http://schemas.microsoft.com/office/drawing/2014/main" id="{9A852710-9981-4E36-80E2-B2360A1B083F}"/>
                </a:ext>
              </a:extLst>
            </p:cNvPr>
            <p:cNvSpPr txBox="1">
              <a:spLocks/>
            </p:cNvSpPr>
            <p:nvPr/>
          </p:nvSpPr>
          <p:spPr>
            <a:xfrm>
              <a:off x="4663610" y="2214792"/>
              <a:ext cx="4118440" cy="147732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kern="1200" dirty="0">
                  <a:solidFill>
                    <a:schemeClr val="bg2"/>
                  </a:solidFill>
                  <a:latin typeface="Raleway" pitchFamily="2" charset="-52"/>
                  <a:ea typeface="+mn-ea"/>
                </a:rPr>
                <a:t>However, there is a </a:t>
              </a:r>
              <a:r>
                <a:rPr lang="en-US" b="1" kern="1200" dirty="0">
                  <a:solidFill>
                    <a:schemeClr val="tx1"/>
                  </a:solidFill>
                  <a:latin typeface="Raleway" pitchFamily="2" charset="-52"/>
                  <a:ea typeface="+mn-ea"/>
                </a:rPr>
                <a:t>boundary to the hypothesis</a:t>
              </a:r>
              <a:r>
                <a:rPr lang="en-US" kern="1200" dirty="0">
                  <a:solidFill>
                    <a:schemeClr val="bg2"/>
                  </a:solidFill>
                  <a:latin typeface="Raleway" pitchFamily="2" charset="-52"/>
                  <a:ea typeface="+mn-ea"/>
                </a:rPr>
                <a:t>, as shown by experiments 5 and 6. If a sufficiently unlikely event occurs, there’s a </a:t>
              </a:r>
              <a:r>
                <a:rPr lang="en-US" b="1" kern="1200" dirty="0">
                  <a:solidFill>
                    <a:schemeClr val="tx1"/>
                  </a:solidFill>
                  <a:latin typeface="Raleway" pitchFamily="2" charset="-52"/>
                  <a:ea typeface="+mn-ea"/>
                </a:rPr>
                <a:t>split</a:t>
              </a:r>
              <a:r>
                <a:rPr lang="en-US" kern="1200" dirty="0">
                  <a:solidFill>
                    <a:schemeClr val="bg2"/>
                  </a:solidFill>
                  <a:latin typeface="Raleway" pitchFamily="2" charset="-52"/>
                  <a:ea typeface="+mn-ea"/>
                </a:rPr>
                <a:t> </a:t>
              </a:r>
              <a:r>
                <a:rPr lang="en-US" b="1" kern="1200" dirty="0">
                  <a:solidFill>
                    <a:schemeClr val="tx1"/>
                  </a:solidFill>
                  <a:latin typeface="Raleway" pitchFamily="2" charset="-52"/>
                  <a:ea typeface="+mn-ea"/>
                </a:rPr>
                <a:t>opinion on extreme randomness</a:t>
              </a:r>
              <a:r>
                <a:rPr lang="en-US" kern="1200" dirty="0">
                  <a:solidFill>
                    <a:schemeClr val="bg2"/>
                  </a:solidFill>
                  <a:latin typeface="Raleway" pitchFamily="2" charset="-52"/>
                  <a:ea typeface="+mn-ea"/>
                </a:rPr>
                <a:t> and belief that it could not be due to chance</a:t>
              </a:r>
              <a:endParaRPr kumimoji="0" lang="en-US" i="0" u="none" strike="noStrike" kern="1200" cap="none" spc="0" normalizeH="0" baseline="0" noProof="0" dirty="0">
                <a:ln>
                  <a:noFill/>
                </a:ln>
                <a:solidFill>
                  <a:schemeClr val="accent3"/>
                </a:solidFill>
                <a:effectLst/>
                <a:uLnTx/>
                <a:uFillTx/>
                <a:latin typeface="Raleway" pitchFamily="2" charset="-52"/>
                <a:ea typeface="+mn-ea"/>
              </a:endParaRPr>
            </a:p>
          </p:txBody>
        </p:sp>
        <p:grpSp>
          <p:nvGrpSpPr>
            <p:cNvPr id="3" name="Group 2">
              <a:extLst>
                <a:ext uri="{FF2B5EF4-FFF2-40B4-BE49-F238E27FC236}">
                  <a16:creationId xmlns:a16="http://schemas.microsoft.com/office/drawing/2014/main" id="{E05BCD2B-378A-4913-B424-0328D8CD700C}"/>
                </a:ext>
              </a:extLst>
            </p:cNvPr>
            <p:cNvGrpSpPr/>
            <p:nvPr/>
          </p:nvGrpSpPr>
          <p:grpSpPr>
            <a:xfrm>
              <a:off x="4003341" y="2214792"/>
              <a:ext cx="549711" cy="549711"/>
              <a:chOff x="4003341" y="2214792"/>
              <a:chExt cx="549711" cy="549711"/>
            </a:xfrm>
          </p:grpSpPr>
          <p:sp>
            <p:nvSpPr>
              <p:cNvPr id="39" name="Oval 38">
                <a:extLst>
                  <a:ext uri="{FF2B5EF4-FFF2-40B4-BE49-F238E27FC236}">
                    <a16:creationId xmlns:a16="http://schemas.microsoft.com/office/drawing/2014/main" id="{2A3F74CD-1B25-4B51-BE11-F6BC9509BBB4}"/>
                  </a:ext>
                </a:extLst>
              </p:cNvPr>
              <p:cNvSpPr>
                <a:spLocks noChangeAspect="1"/>
              </p:cNvSpPr>
              <p:nvPr/>
            </p:nvSpPr>
            <p:spPr>
              <a:xfrm>
                <a:off x="4003341" y="2214792"/>
                <a:ext cx="549711" cy="549711"/>
              </a:xfrm>
              <a:prstGeom prst="ellipse">
                <a:avLst/>
              </a:prstGeom>
              <a:solidFill>
                <a:schemeClr val="accent3"/>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Raleway" pitchFamily="2" charset="-52"/>
                </a:endParaRPr>
              </a:p>
            </p:txBody>
          </p:sp>
          <p:grpSp>
            <p:nvGrpSpPr>
              <p:cNvPr id="44" name="Group 43">
                <a:extLst>
                  <a:ext uri="{FF2B5EF4-FFF2-40B4-BE49-F238E27FC236}">
                    <a16:creationId xmlns:a16="http://schemas.microsoft.com/office/drawing/2014/main" id="{9945B7F1-41D4-46E1-8C50-73A305E268BC}"/>
                  </a:ext>
                </a:extLst>
              </p:cNvPr>
              <p:cNvGrpSpPr/>
              <p:nvPr/>
            </p:nvGrpSpPr>
            <p:grpSpPr>
              <a:xfrm>
                <a:off x="4100474" y="2339664"/>
                <a:ext cx="355445" cy="299966"/>
                <a:chOff x="6716713" y="2603501"/>
                <a:chExt cx="600075" cy="506413"/>
              </a:xfrm>
            </p:grpSpPr>
            <p:sp>
              <p:nvSpPr>
                <p:cNvPr id="46" name="Line 77">
                  <a:extLst>
                    <a:ext uri="{FF2B5EF4-FFF2-40B4-BE49-F238E27FC236}">
                      <a16:creationId xmlns:a16="http://schemas.microsoft.com/office/drawing/2014/main" id="{F33F1FC6-978E-4269-B261-045AC3AE67E9}"/>
                    </a:ext>
                  </a:extLst>
                </p:cNvPr>
                <p:cNvSpPr>
                  <a:spLocks noChangeShapeType="1"/>
                </p:cNvSpPr>
                <p:nvPr/>
              </p:nvSpPr>
              <p:spPr bwMode="auto">
                <a:xfrm>
                  <a:off x="6821488" y="2813051"/>
                  <a:ext cx="104775" cy="103188"/>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2" name="Line 78">
                  <a:extLst>
                    <a:ext uri="{FF2B5EF4-FFF2-40B4-BE49-F238E27FC236}">
                      <a16:creationId xmlns:a16="http://schemas.microsoft.com/office/drawing/2014/main" id="{AE8FB76E-20FC-424E-8C4F-A277BDACC56D}"/>
                    </a:ext>
                  </a:extLst>
                </p:cNvPr>
                <p:cNvSpPr>
                  <a:spLocks noChangeShapeType="1"/>
                </p:cNvSpPr>
                <p:nvPr/>
              </p:nvSpPr>
              <p:spPr bwMode="auto">
                <a:xfrm flipH="1">
                  <a:off x="6821488" y="2813051"/>
                  <a:ext cx="104775" cy="103188"/>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4" name="Freeform 79">
                  <a:extLst>
                    <a:ext uri="{FF2B5EF4-FFF2-40B4-BE49-F238E27FC236}">
                      <a16:creationId xmlns:a16="http://schemas.microsoft.com/office/drawing/2014/main" id="{7C79B9E4-6C2E-473D-94F0-64804D32BF3A}"/>
                    </a:ext>
                  </a:extLst>
                </p:cNvPr>
                <p:cNvSpPr>
                  <a:spLocks/>
                </p:cNvSpPr>
                <p:nvPr/>
              </p:nvSpPr>
              <p:spPr bwMode="auto">
                <a:xfrm>
                  <a:off x="6716713" y="2708276"/>
                  <a:ext cx="325438" cy="401638"/>
                </a:xfrm>
                <a:custGeom>
                  <a:avLst/>
                  <a:gdLst>
                    <a:gd name="T0" fmla="*/ 100 w 100"/>
                    <a:gd name="T1" fmla="*/ 72 h 123"/>
                    <a:gd name="T2" fmla="*/ 100 w 100"/>
                    <a:gd name="T3" fmla="*/ 84 h 123"/>
                    <a:gd name="T4" fmla="*/ 88 w 100"/>
                    <a:gd name="T5" fmla="*/ 96 h 123"/>
                    <a:gd name="T6" fmla="*/ 52 w 100"/>
                    <a:gd name="T7" fmla="*/ 96 h 123"/>
                    <a:gd name="T8" fmla="*/ 31 w 100"/>
                    <a:gd name="T9" fmla="*/ 120 h 123"/>
                    <a:gd name="T10" fmla="*/ 24 w 100"/>
                    <a:gd name="T11" fmla="*/ 117 h 123"/>
                    <a:gd name="T12" fmla="*/ 24 w 100"/>
                    <a:gd name="T13" fmla="*/ 96 h 123"/>
                    <a:gd name="T14" fmla="*/ 12 w 100"/>
                    <a:gd name="T15" fmla="*/ 96 h 123"/>
                    <a:gd name="T16" fmla="*/ 0 w 100"/>
                    <a:gd name="T17" fmla="*/ 84 h 123"/>
                    <a:gd name="T18" fmla="*/ 0 w 100"/>
                    <a:gd name="T19" fmla="*/ 12 h 123"/>
                    <a:gd name="T20" fmla="*/ 12 w 100"/>
                    <a:gd name="T21" fmla="*/ 0 h 123"/>
                    <a:gd name="T22" fmla="*/ 76 w 100"/>
                    <a:gd name="T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23">
                      <a:moveTo>
                        <a:pt x="100" y="72"/>
                      </a:moveTo>
                      <a:cubicBezTo>
                        <a:pt x="100" y="84"/>
                        <a:pt x="100" y="84"/>
                        <a:pt x="100" y="84"/>
                      </a:cubicBezTo>
                      <a:cubicBezTo>
                        <a:pt x="100" y="91"/>
                        <a:pt x="95" y="96"/>
                        <a:pt x="88" y="96"/>
                      </a:cubicBezTo>
                      <a:cubicBezTo>
                        <a:pt x="52" y="96"/>
                        <a:pt x="52" y="96"/>
                        <a:pt x="52" y="96"/>
                      </a:cubicBezTo>
                      <a:cubicBezTo>
                        <a:pt x="31" y="120"/>
                        <a:pt x="31" y="120"/>
                        <a:pt x="31" y="120"/>
                      </a:cubicBezTo>
                      <a:cubicBezTo>
                        <a:pt x="29" y="123"/>
                        <a:pt x="24" y="121"/>
                        <a:pt x="24" y="117"/>
                      </a:cubicBezTo>
                      <a:cubicBezTo>
                        <a:pt x="24" y="96"/>
                        <a:pt x="24" y="96"/>
                        <a:pt x="24" y="96"/>
                      </a:cubicBezTo>
                      <a:cubicBezTo>
                        <a:pt x="12" y="96"/>
                        <a:pt x="12" y="96"/>
                        <a:pt x="12" y="96"/>
                      </a:cubicBezTo>
                      <a:cubicBezTo>
                        <a:pt x="5" y="96"/>
                        <a:pt x="0" y="91"/>
                        <a:pt x="0" y="84"/>
                      </a:cubicBezTo>
                      <a:cubicBezTo>
                        <a:pt x="0" y="12"/>
                        <a:pt x="0" y="12"/>
                        <a:pt x="0" y="12"/>
                      </a:cubicBezTo>
                      <a:cubicBezTo>
                        <a:pt x="0" y="5"/>
                        <a:pt x="5" y="0"/>
                        <a:pt x="12" y="0"/>
                      </a:cubicBezTo>
                      <a:cubicBezTo>
                        <a:pt x="76" y="0"/>
                        <a:pt x="76" y="0"/>
                        <a:pt x="76" y="0"/>
                      </a:cubicBez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5" name="Freeform 80">
                  <a:extLst>
                    <a:ext uri="{FF2B5EF4-FFF2-40B4-BE49-F238E27FC236}">
                      <a16:creationId xmlns:a16="http://schemas.microsoft.com/office/drawing/2014/main" id="{3E80A894-126B-4234-916D-BA3D80BB16A3}"/>
                    </a:ext>
                  </a:extLst>
                </p:cNvPr>
                <p:cNvSpPr>
                  <a:spLocks/>
                </p:cNvSpPr>
                <p:nvPr/>
              </p:nvSpPr>
              <p:spPr bwMode="auto">
                <a:xfrm>
                  <a:off x="6991350" y="2603501"/>
                  <a:ext cx="325438" cy="401638"/>
                </a:xfrm>
                <a:custGeom>
                  <a:avLst/>
                  <a:gdLst>
                    <a:gd name="T0" fmla="*/ 88 w 100"/>
                    <a:gd name="T1" fmla="*/ 0 h 123"/>
                    <a:gd name="T2" fmla="*/ 12 w 100"/>
                    <a:gd name="T3" fmla="*/ 0 h 123"/>
                    <a:gd name="T4" fmla="*/ 0 w 100"/>
                    <a:gd name="T5" fmla="*/ 12 h 123"/>
                    <a:gd name="T6" fmla="*/ 0 w 100"/>
                    <a:gd name="T7" fmla="*/ 84 h 123"/>
                    <a:gd name="T8" fmla="*/ 12 w 100"/>
                    <a:gd name="T9" fmla="*/ 96 h 123"/>
                    <a:gd name="T10" fmla="*/ 48 w 100"/>
                    <a:gd name="T11" fmla="*/ 96 h 123"/>
                    <a:gd name="T12" fmla="*/ 69 w 100"/>
                    <a:gd name="T13" fmla="*/ 120 h 123"/>
                    <a:gd name="T14" fmla="*/ 76 w 100"/>
                    <a:gd name="T15" fmla="*/ 117 h 123"/>
                    <a:gd name="T16" fmla="*/ 76 w 100"/>
                    <a:gd name="T17" fmla="*/ 96 h 123"/>
                    <a:gd name="T18" fmla="*/ 88 w 100"/>
                    <a:gd name="T19" fmla="*/ 96 h 123"/>
                    <a:gd name="T20" fmla="*/ 100 w 100"/>
                    <a:gd name="T21" fmla="*/ 84 h 123"/>
                    <a:gd name="T22" fmla="*/ 100 w 100"/>
                    <a:gd name="T23" fmla="*/ 12 h 123"/>
                    <a:gd name="T24" fmla="*/ 88 w 100"/>
                    <a:gd name="T2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23">
                      <a:moveTo>
                        <a:pt x="88" y="0"/>
                      </a:moveTo>
                      <a:cubicBezTo>
                        <a:pt x="12" y="0"/>
                        <a:pt x="12" y="0"/>
                        <a:pt x="12" y="0"/>
                      </a:cubicBezTo>
                      <a:cubicBezTo>
                        <a:pt x="5" y="0"/>
                        <a:pt x="0" y="5"/>
                        <a:pt x="0" y="12"/>
                      </a:cubicBezTo>
                      <a:cubicBezTo>
                        <a:pt x="0" y="84"/>
                        <a:pt x="0" y="84"/>
                        <a:pt x="0" y="84"/>
                      </a:cubicBezTo>
                      <a:cubicBezTo>
                        <a:pt x="0" y="91"/>
                        <a:pt x="5" y="96"/>
                        <a:pt x="12" y="96"/>
                      </a:cubicBezTo>
                      <a:cubicBezTo>
                        <a:pt x="48" y="96"/>
                        <a:pt x="48" y="96"/>
                        <a:pt x="48" y="96"/>
                      </a:cubicBezTo>
                      <a:cubicBezTo>
                        <a:pt x="69" y="120"/>
                        <a:pt x="69" y="120"/>
                        <a:pt x="69" y="120"/>
                      </a:cubicBezTo>
                      <a:cubicBezTo>
                        <a:pt x="71" y="123"/>
                        <a:pt x="76" y="121"/>
                        <a:pt x="76" y="117"/>
                      </a:cubicBezTo>
                      <a:cubicBezTo>
                        <a:pt x="76" y="96"/>
                        <a:pt x="76" y="96"/>
                        <a:pt x="76" y="96"/>
                      </a:cubicBezTo>
                      <a:cubicBezTo>
                        <a:pt x="88" y="96"/>
                        <a:pt x="88" y="96"/>
                        <a:pt x="88" y="96"/>
                      </a:cubicBezTo>
                      <a:cubicBezTo>
                        <a:pt x="95" y="96"/>
                        <a:pt x="100" y="91"/>
                        <a:pt x="100" y="84"/>
                      </a:cubicBezTo>
                      <a:cubicBezTo>
                        <a:pt x="100" y="12"/>
                        <a:pt x="100" y="12"/>
                        <a:pt x="100" y="12"/>
                      </a:cubicBezTo>
                      <a:cubicBezTo>
                        <a:pt x="100" y="5"/>
                        <a:pt x="95" y="0"/>
                        <a:pt x="88" y="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6" name="Freeform 81">
                  <a:extLst>
                    <a:ext uri="{FF2B5EF4-FFF2-40B4-BE49-F238E27FC236}">
                      <a16:creationId xmlns:a16="http://schemas.microsoft.com/office/drawing/2014/main" id="{C589DBFA-1205-44A6-85AC-7FDE2BD8518E}"/>
                    </a:ext>
                  </a:extLst>
                </p:cNvPr>
                <p:cNvSpPr>
                  <a:spLocks/>
                </p:cNvSpPr>
                <p:nvPr/>
              </p:nvSpPr>
              <p:spPr bwMode="auto">
                <a:xfrm>
                  <a:off x="7094538" y="2708276"/>
                  <a:ext cx="117475" cy="104775"/>
                </a:xfrm>
                <a:custGeom>
                  <a:avLst/>
                  <a:gdLst>
                    <a:gd name="T0" fmla="*/ 0 w 74"/>
                    <a:gd name="T1" fmla="*/ 33 h 66"/>
                    <a:gd name="T2" fmla="*/ 33 w 74"/>
                    <a:gd name="T3" fmla="*/ 66 h 66"/>
                    <a:gd name="T4" fmla="*/ 74 w 74"/>
                    <a:gd name="T5" fmla="*/ 0 h 66"/>
                  </a:gdLst>
                  <a:ahLst/>
                  <a:cxnLst>
                    <a:cxn ang="0">
                      <a:pos x="T0" y="T1"/>
                    </a:cxn>
                    <a:cxn ang="0">
                      <a:pos x="T2" y="T3"/>
                    </a:cxn>
                    <a:cxn ang="0">
                      <a:pos x="T4" y="T5"/>
                    </a:cxn>
                  </a:cxnLst>
                  <a:rect l="0" t="0" r="r" b="b"/>
                  <a:pathLst>
                    <a:path w="74" h="66">
                      <a:moveTo>
                        <a:pt x="0" y="33"/>
                      </a:moveTo>
                      <a:lnTo>
                        <a:pt x="33" y="66"/>
                      </a:lnTo>
                      <a:lnTo>
                        <a:pt x="74" y="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grpSp>
        <p:nvGrpSpPr>
          <p:cNvPr id="8" name="Group 7">
            <a:extLst>
              <a:ext uri="{FF2B5EF4-FFF2-40B4-BE49-F238E27FC236}">
                <a16:creationId xmlns:a16="http://schemas.microsoft.com/office/drawing/2014/main" id="{546AA59A-BA3A-43B0-B750-1E83D96B1E7A}"/>
              </a:ext>
            </a:extLst>
          </p:cNvPr>
          <p:cNvGrpSpPr/>
          <p:nvPr/>
        </p:nvGrpSpPr>
        <p:grpSpPr>
          <a:xfrm>
            <a:off x="4003341" y="3786397"/>
            <a:ext cx="4778709" cy="738664"/>
            <a:chOff x="4003341" y="3921869"/>
            <a:chExt cx="4778709" cy="738664"/>
          </a:xfrm>
        </p:grpSpPr>
        <p:sp>
          <p:nvSpPr>
            <p:cNvPr id="59" name="TextBox 58">
              <a:extLst>
                <a:ext uri="{FF2B5EF4-FFF2-40B4-BE49-F238E27FC236}">
                  <a16:creationId xmlns:a16="http://schemas.microsoft.com/office/drawing/2014/main" id="{84C076DE-D0A4-4912-BF4A-6BB6B9EC2F69}"/>
                </a:ext>
              </a:extLst>
            </p:cNvPr>
            <p:cNvSpPr txBox="1">
              <a:spLocks/>
            </p:cNvSpPr>
            <p:nvPr/>
          </p:nvSpPr>
          <p:spPr>
            <a:xfrm>
              <a:off x="4663610" y="3921869"/>
              <a:ext cx="4118440" cy="73866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kumimoji="0" lang="en-US" b="1" i="0" u="none" strike="noStrike" kern="1200" cap="none" spc="0" normalizeH="0" baseline="0" noProof="0" dirty="0">
                  <a:ln>
                    <a:noFill/>
                  </a:ln>
                  <a:solidFill>
                    <a:schemeClr val="tx1"/>
                  </a:solidFill>
                  <a:effectLst/>
                  <a:uLnTx/>
                  <a:uFillTx/>
                  <a:latin typeface="Raleway" pitchFamily="2" charset="-52"/>
                  <a:ea typeface="+mn-ea"/>
                </a:rPr>
                <a:t>Perception</a:t>
              </a:r>
              <a:r>
                <a:rPr kumimoji="0" lang="en-US" i="0" u="none" strike="noStrike" kern="1200" cap="none" spc="0" normalizeH="0" baseline="0" noProof="0" dirty="0">
                  <a:ln>
                    <a:noFill/>
                  </a:ln>
                  <a:solidFill>
                    <a:schemeClr val="bg2"/>
                  </a:solidFill>
                  <a:effectLst/>
                  <a:uLnTx/>
                  <a:uFillTx/>
                  <a:latin typeface="Raleway" pitchFamily="2" charset="-52"/>
                  <a:ea typeface="+mn-ea"/>
                </a:rPr>
                <a:t> of probability and randomness can be </a:t>
              </a:r>
              <a:r>
                <a:rPr kumimoji="0" lang="en-US" b="1" i="0" u="none" strike="noStrike" kern="1200" cap="none" spc="0" normalizeH="0" baseline="0" noProof="0" dirty="0">
                  <a:ln>
                    <a:noFill/>
                  </a:ln>
                  <a:solidFill>
                    <a:schemeClr val="tx1"/>
                  </a:solidFill>
                  <a:effectLst/>
                  <a:uLnTx/>
                  <a:uFillTx/>
                  <a:latin typeface="Raleway" pitchFamily="2" charset="-52"/>
                  <a:ea typeface="+mn-ea"/>
                </a:rPr>
                <a:t>manipulated</a:t>
              </a:r>
              <a:r>
                <a:rPr kumimoji="0" lang="en-US" i="0" u="none" strike="noStrike" kern="1200" cap="none" spc="0" normalizeH="0" baseline="0" noProof="0" dirty="0">
                  <a:ln>
                    <a:noFill/>
                  </a:ln>
                  <a:solidFill>
                    <a:schemeClr val="bg2"/>
                  </a:solidFill>
                  <a:effectLst/>
                  <a:uLnTx/>
                  <a:uFillTx/>
                  <a:latin typeface="Raleway" pitchFamily="2" charset="-52"/>
                  <a:ea typeface="+mn-ea"/>
                </a:rPr>
                <a:t> </a:t>
              </a:r>
              <a:r>
                <a:rPr kumimoji="0" lang="en-US" b="1" i="0" u="none" strike="noStrike" kern="1200" cap="none" spc="0" normalizeH="0" baseline="0" noProof="0" dirty="0">
                  <a:ln>
                    <a:noFill/>
                  </a:ln>
                  <a:solidFill>
                    <a:schemeClr val="tx1"/>
                  </a:solidFill>
                  <a:effectLst/>
                  <a:uLnTx/>
                  <a:uFillTx/>
                  <a:latin typeface="Raleway" pitchFamily="2" charset="-52"/>
                  <a:ea typeface="+mn-ea"/>
                </a:rPr>
                <a:t>by</a:t>
              </a:r>
              <a:r>
                <a:rPr kumimoji="0" lang="en-US" i="0" u="none" strike="noStrike" kern="1200" cap="none" spc="0" normalizeH="0" baseline="0" noProof="0" dirty="0">
                  <a:ln>
                    <a:noFill/>
                  </a:ln>
                  <a:solidFill>
                    <a:schemeClr val="bg2"/>
                  </a:solidFill>
                  <a:effectLst/>
                  <a:uLnTx/>
                  <a:uFillTx/>
                  <a:latin typeface="Raleway" pitchFamily="2" charset="-52"/>
                  <a:ea typeface="+mn-ea"/>
                </a:rPr>
                <a:t> the </a:t>
              </a:r>
              <a:r>
                <a:rPr kumimoji="0" lang="en-US" b="1" i="0" u="none" strike="noStrike" kern="1200" cap="none" spc="0" normalizeH="0" baseline="0" noProof="0" dirty="0">
                  <a:ln>
                    <a:noFill/>
                  </a:ln>
                  <a:solidFill>
                    <a:schemeClr val="tx1"/>
                  </a:solidFill>
                  <a:effectLst/>
                  <a:uLnTx/>
                  <a:uFillTx/>
                  <a:latin typeface="Raleway" pitchFamily="2" charset="-52"/>
                  <a:ea typeface="+mn-ea"/>
                </a:rPr>
                <a:t>information</a:t>
              </a:r>
              <a:r>
                <a:rPr kumimoji="0" lang="en-US" i="0" u="none" strike="noStrike" kern="1200" cap="none" spc="0" normalizeH="0" baseline="0" noProof="0" dirty="0">
                  <a:ln>
                    <a:noFill/>
                  </a:ln>
                  <a:solidFill>
                    <a:schemeClr val="bg2"/>
                  </a:solidFill>
                  <a:effectLst/>
                  <a:uLnTx/>
                  <a:uFillTx/>
                  <a:latin typeface="Raleway" pitchFamily="2" charset="-52"/>
                  <a:ea typeface="+mn-ea"/>
                </a:rPr>
                <a:t> available to people</a:t>
              </a:r>
            </a:p>
          </p:txBody>
        </p:sp>
        <p:grpSp>
          <p:nvGrpSpPr>
            <p:cNvPr id="5" name="Group 4">
              <a:extLst>
                <a:ext uri="{FF2B5EF4-FFF2-40B4-BE49-F238E27FC236}">
                  <a16:creationId xmlns:a16="http://schemas.microsoft.com/office/drawing/2014/main" id="{7618CD26-E3C6-4E88-9700-2AD761FDEDF4}"/>
                </a:ext>
              </a:extLst>
            </p:cNvPr>
            <p:cNvGrpSpPr/>
            <p:nvPr/>
          </p:nvGrpSpPr>
          <p:grpSpPr>
            <a:xfrm>
              <a:off x="4003341" y="3921869"/>
              <a:ext cx="549711" cy="549711"/>
              <a:chOff x="4003341" y="3921869"/>
              <a:chExt cx="549711" cy="549711"/>
            </a:xfrm>
          </p:grpSpPr>
          <p:sp>
            <p:nvSpPr>
              <p:cNvPr id="61" name="Oval 60">
                <a:extLst>
                  <a:ext uri="{FF2B5EF4-FFF2-40B4-BE49-F238E27FC236}">
                    <a16:creationId xmlns:a16="http://schemas.microsoft.com/office/drawing/2014/main" id="{48AC074D-FBD2-4BDF-B3B3-DFA800CEFB57}"/>
                  </a:ext>
                </a:extLst>
              </p:cNvPr>
              <p:cNvSpPr>
                <a:spLocks noChangeAspect="1"/>
              </p:cNvSpPr>
              <p:nvPr/>
            </p:nvSpPr>
            <p:spPr>
              <a:xfrm>
                <a:off x="4003341" y="3921869"/>
                <a:ext cx="549711" cy="549711"/>
              </a:xfrm>
              <a:prstGeom prst="ellipse">
                <a:avLst/>
              </a:prstGeom>
              <a:solidFill>
                <a:schemeClr val="accent3"/>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Raleway" pitchFamily="2" charset="-52"/>
                </a:endParaRPr>
              </a:p>
            </p:txBody>
          </p:sp>
          <p:grpSp>
            <p:nvGrpSpPr>
              <p:cNvPr id="68" name="Group 67">
                <a:extLst>
                  <a:ext uri="{FF2B5EF4-FFF2-40B4-BE49-F238E27FC236}">
                    <a16:creationId xmlns:a16="http://schemas.microsoft.com/office/drawing/2014/main" id="{1DC5A954-9B6D-40AB-B03A-D5B8566FD86A}"/>
                  </a:ext>
                </a:extLst>
              </p:cNvPr>
              <p:cNvGrpSpPr/>
              <p:nvPr/>
            </p:nvGrpSpPr>
            <p:grpSpPr>
              <a:xfrm>
                <a:off x="4111179" y="4044979"/>
                <a:ext cx="317707" cy="315570"/>
                <a:chOff x="4086225" y="4697413"/>
                <a:chExt cx="708025" cy="703263"/>
              </a:xfrm>
            </p:grpSpPr>
            <p:sp>
              <p:nvSpPr>
                <p:cNvPr id="69" name="Freeform 152">
                  <a:extLst>
                    <a:ext uri="{FF2B5EF4-FFF2-40B4-BE49-F238E27FC236}">
                      <a16:creationId xmlns:a16="http://schemas.microsoft.com/office/drawing/2014/main" id="{29A13FC5-0E35-4F72-97BC-B43DA4A0CC4A}"/>
                    </a:ext>
                  </a:extLst>
                </p:cNvPr>
                <p:cNvSpPr>
                  <a:spLocks/>
                </p:cNvSpPr>
                <p:nvPr/>
              </p:nvSpPr>
              <p:spPr bwMode="auto">
                <a:xfrm>
                  <a:off x="4375150" y="4697413"/>
                  <a:ext cx="130175" cy="63500"/>
                </a:xfrm>
                <a:custGeom>
                  <a:avLst/>
                  <a:gdLst>
                    <a:gd name="T0" fmla="*/ 82 w 82"/>
                    <a:gd name="T1" fmla="*/ 40 h 40"/>
                    <a:gd name="T2" fmla="*/ 40 w 82"/>
                    <a:gd name="T3" fmla="*/ 0 h 40"/>
                    <a:gd name="T4" fmla="*/ 0 w 82"/>
                    <a:gd name="T5" fmla="*/ 40 h 40"/>
                  </a:gdLst>
                  <a:ahLst/>
                  <a:cxnLst>
                    <a:cxn ang="0">
                      <a:pos x="T0" y="T1"/>
                    </a:cxn>
                    <a:cxn ang="0">
                      <a:pos x="T2" y="T3"/>
                    </a:cxn>
                    <a:cxn ang="0">
                      <a:pos x="T4" y="T5"/>
                    </a:cxn>
                  </a:cxnLst>
                  <a:rect l="0" t="0" r="r" b="b"/>
                  <a:pathLst>
                    <a:path w="82" h="40">
                      <a:moveTo>
                        <a:pt x="82" y="40"/>
                      </a:moveTo>
                      <a:lnTo>
                        <a:pt x="40" y="0"/>
                      </a:lnTo>
                      <a:lnTo>
                        <a:pt x="0" y="4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0" name="Line 153">
                  <a:extLst>
                    <a:ext uri="{FF2B5EF4-FFF2-40B4-BE49-F238E27FC236}">
                      <a16:creationId xmlns:a16="http://schemas.microsoft.com/office/drawing/2014/main" id="{C21AA5B2-6B76-4841-A9C5-8D98F0766B83}"/>
                    </a:ext>
                  </a:extLst>
                </p:cNvPr>
                <p:cNvSpPr>
                  <a:spLocks noChangeShapeType="1"/>
                </p:cNvSpPr>
                <p:nvPr/>
              </p:nvSpPr>
              <p:spPr bwMode="auto">
                <a:xfrm>
                  <a:off x="4438650" y="4697413"/>
                  <a:ext cx="0" cy="268288"/>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1" name="Freeform 154">
                  <a:extLst>
                    <a:ext uri="{FF2B5EF4-FFF2-40B4-BE49-F238E27FC236}">
                      <a16:creationId xmlns:a16="http://schemas.microsoft.com/office/drawing/2014/main" id="{437AE74D-BE2E-4B74-A0F5-46E9DB9F0853}"/>
                    </a:ext>
                  </a:extLst>
                </p:cNvPr>
                <p:cNvSpPr>
                  <a:spLocks/>
                </p:cNvSpPr>
                <p:nvPr/>
              </p:nvSpPr>
              <p:spPr bwMode="auto">
                <a:xfrm>
                  <a:off x="4375150" y="5337176"/>
                  <a:ext cx="130175" cy="63500"/>
                </a:xfrm>
                <a:custGeom>
                  <a:avLst/>
                  <a:gdLst>
                    <a:gd name="T0" fmla="*/ 82 w 82"/>
                    <a:gd name="T1" fmla="*/ 0 h 40"/>
                    <a:gd name="T2" fmla="*/ 40 w 82"/>
                    <a:gd name="T3" fmla="*/ 40 h 40"/>
                    <a:gd name="T4" fmla="*/ 0 w 82"/>
                    <a:gd name="T5" fmla="*/ 0 h 40"/>
                  </a:gdLst>
                  <a:ahLst/>
                  <a:cxnLst>
                    <a:cxn ang="0">
                      <a:pos x="T0" y="T1"/>
                    </a:cxn>
                    <a:cxn ang="0">
                      <a:pos x="T2" y="T3"/>
                    </a:cxn>
                    <a:cxn ang="0">
                      <a:pos x="T4" y="T5"/>
                    </a:cxn>
                  </a:cxnLst>
                  <a:rect l="0" t="0" r="r" b="b"/>
                  <a:pathLst>
                    <a:path w="82" h="40">
                      <a:moveTo>
                        <a:pt x="82" y="0"/>
                      </a:moveTo>
                      <a:lnTo>
                        <a:pt x="40" y="40"/>
                      </a:lnTo>
                      <a:lnTo>
                        <a:pt x="0" y="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2" name="Line 155">
                  <a:extLst>
                    <a:ext uri="{FF2B5EF4-FFF2-40B4-BE49-F238E27FC236}">
                      <a16:creationId xmlns:a16="http://schemas.microsoft.com/office/drawing/2014/main" id="{0F502273-47C9-45F1-AEEB-0C07BC83D732}"/>
                    </a:ext>
                  </a:extLst>
                </p:cNvPr>
                <p:cNvSpPr>
                  <a:spLocks noChangeShapeType="1"/>
                </p:cNvSpPr>
                <p:nvPr/>
              </p:nvSpPr>
              <p:spPr bwMode="auto">
                <a:xfrm flipV="1">
                  <a:off x="4438650" y="5127626"/>
                  <a:ext cx="0" cy="27305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3" name="Freeform 156">
                  <a:extLst>
                    <a:ext uri="{FF2B5EF4-FFF2-40B4-BE49-F238E27FC236}">
                      <a16:creationId xmlns:a16="http://schemas.microsoft.com/office/drawing/2014/main" id="{0E4E6705-C630-4A4C-8558-9CF82FA9DA91}"/>
                    </a:ext>
                  </a:extLst>
                </p:cNvPr>
                <p:cNvSpPr>
                  <a:spLocks/>
                </p:cNvSpPr>
                <p:nvPr/>
              </p:nvSpPr>
              <p:spPr bwMode="auto">
                <a:xfrm>
                  <a:off x="4730750" y="4984751"/>
                  <a:ext cx="63500" cy="127000"/>
                </a:xfrm>
                <a:custGeom>
                  <a:avLst/>
                  <a:gdLst>
                    <a:gd name="T0" fmla="*/ 0 w 40"/>
                    <a:gd name="T1" fmla="*/ 80 h 80"/>
                    <a:gd name="T2" fmla="*/ 40 w 40"/>
                    <a:gd name="T3" fmla="*/ 40 h 80"/>
                    <a:gd name="T4" fmla="*/ 0 w 40"/>
                    <a:gd name="T5" fmla="*/ 0 h 80"/>
                  </a:gdLst>
                  <a:ahLst/>
                  <a:cxnLst>
                    <a:cxn ang="0">
                      <a:pos x="T0" y="T1"/>
                    </a:cxn>
                    <a:cxn ang="0">
                      <a:pos x="T2" y="T3"/>
                    </a:cxn>
                    <a:cxn ang="0">
                      <a:pos x="T4" y="T5"/>
                    </a:cxn>
                  </a:cxnLst>
                  <a:rect l="0" t="0" r="r" b="b"/>
                  <a:pathLst>
                    <a:path w="40" h="80">
                      <a:moveTo>
                        <a:pt x="0" y="80"/>
                      </a:moveTo>
                      <a:lnTo>
                        <a:pt x="40" y="40"/>
                      </a:lnTo>
                      <a:lnTo>
                        <a:pt x="0" y="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4" name="Line 157">
                  <a:extLst>
                    <a:ext uri="{FF2B5EF4-FFF2-40B4-BE49-F238E27FC236}">
                      <a16:creationId xmlns:a16="http://schemas.microsoft.com/office/drawing/2014/main" id="{4BC35520-6D2D-4C99-8A08-84C47895E0F7}"/>
                    </a:ext>
                  </a:extLst>
                </p:cNvPr>
                <p:cNvSpPr>
                  <a:spLocks noChangeShapeType="1"/>
                </p:cNvSpPr>
                <p:nvPr/>
              </p:nvSpPr>
              <p:spPr bwMode="auto">
                <a:xfrm flipH="1">
                  <a:off x="4521200" y="5048251"/>
                  <a:ext cx="273050"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5" name="Freeform 158">
                  <a:extLst>
                    <a:ext uri="{FF2B5EF4-FFF2-40B4-BE49-F238E27FC236}">
                      <a16:creationId xmlns:a16="http://schemas.microsoft.com/office/drawing/2014/main" id="{BE4B5612-702D-4597-B3F8-336844304987}"/>
                    </a:ext>
                  </a:extLst>
                </p:cNvPr>
                <p:cNvSpPr>
                  <a:spLocks/>
                </p:cNvSpPr>
                <p:nvPr/>
              </p:nvSpPr>
              <p:spPr bwMode="auto">
                <a:xfrm>
                  <a:off x="4086225" y="4984751"/>
                  <a:ext cx="63500" cy="127000"/>
                </a:xfrm>
                <a:custGeom>
                  <a:avLst/>
                  <a:gdLst>
                    <a:gd name="T0" fmla="*/ 40 w 40"/>
                    <a:gd name="T1" fmla="*/ 80 h 80"/>
                    <a:gd name="T2" fmla="*/ 0 w 40"/>
                    <a:gd name="T3" fmla="*/ 40 h 80"/>
                    <a:gd name="T4" fmla="*/ 40 w 40"/>
                    <a:gd name="T5" fmla="*/ 0 h 80"/>
                  </a:gdLst>
                  <a:ahLst/>
                  <a:cxnLst>
                    <a:cxn ang="0">
                      <a:pos x="T0" y="T1"/>
                    </a:cxn>
                    <a:cxn ang="0">
                      <a:pos x="T2" y="T3"/>
                    </a:cxn>
                    <a:cxn ang="0">
                      <a:pos x="T4" y="T5"/>
                    </a:cxn>
                  </a:cxnLst>
                  <a:rect l="0" t="0" r="r" b="b"/>
                  <a:pathLst>
                    <a:path w="40" h="80">
                      <a:moveTo>
                        <a:pt x="40" y="80"/>
                      </a:moveTo>
                      <a:lnTo>
                        <a:pt x="0" y="40"/>
                      </a:lnTo>
                      <a:lnTo>
                        <a:pt x="40" y="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6" name="Line 159">
                  <a:extLst>
                    <a:ext uri="{FF2B5EF4-FFF2-40B4-BE49-F238E27FC236}">
                      <a16:creationId xmlns:a16="http://schemas.microsoft.com/office/drawing/2014/main" id="{6C27AF99-371D-49F7-ADC8-99452E26B0E4}"/>
                    </a:ext>
                  </a:extLst>
                </p:cNvPr>
                <p:cNvSpPr>
                  <a:spLocks noChangeShapeType="1"/>
                </p:cNvSpPr>
                <p:nvPr/>
              </p:nvSpPr>
              <p:spPr bwMode="auto">
                <a:xfrm>
                  <a:off x="4086225" y="5048251"/>
                  <a:ext cx="273050"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7" name="Line 160">
                  <a:extLst>
                    <a:ext uri="{FF2B5EF4-FFF2-40B4-BE49-F238E27FC236}">
                      <a16:creationId xmlns:a16="http://schemas.microsoft.com/office/drawing/2014/main" id="{3561AF34-5987-4F34-B8BA-480359F4672B}"/>
                    </a:ext>
                  </a:extLst>
                </p:cNvPr>
                <p:cNvSpPr>
                  <a:spLocks noChangeShapeType="1"/>
                </p:cNvSpPr>
                <p:nvPr/>
              </p:nvSpPr>
              <p:spPr bwMode="auto">
                <a:xfrm flipH="1">
                  <a:off x="4471988" y="4984751"/>
                  <a:ext cx="33337" cy="30163"/>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8" name="Freeform 161">
                  <a:extLst>
                    <a:ext uri="{FF2B5EF4-FFF2-40B4-BE49-F238E27FC236}">
                      <a16:creationId xmlns:a16="http://schemas.microsoft.com/office/drawing/2014/main" id="{DB9606EC-12B6-4A69-B618-2D27B5CFA64F}"/>
                    </a:ext>
                  </a:extLst>
                </p:cNvPr>
                <p:cNvSpPr>
                  <a:spLocks/>
                </p:cNvSpPr>
                <p:nvPr/>
              </p:nvSpPr>
              <p:spPr bwMode="auto">
                <a:xfrm>
                  <a:off x="4521200" y="4887913"/>
                  <a:ext cx="77787" cy="77788"/>
                </a:xfrm>
                <a:custGeom>
                  <a:avLst/>
                  <a:gdLst>
                    <a:gd name="T0" fmla="*/ 49 w 49"/>
                    <a:gd name="T1" fmla="*/ 49 h 49"/>
                    <a:gd name="T2" fmla="*/ 49 w 49"/>
                    <a:gd name="T3" fmla="*/ 0 h 49"/>
                    <a:gd name="T4" fmla="*/ 0 w 49"/>
                    <a:gd name="T5" fmla="*/ 0 h 49"/>
                  </a:gdLst>
                  <a:ahLst/>
                  <a:cxnLst>
                    <a:cxn ang="0">
                      <a:pos x="T0" y="T1"/>
                    </a:cxn>
                    <a:cxn ang="0">
                      <a:pos x="T2" y="T3"/>
                    </a:cxn>
                    <a:cxn ang="0">
                      <a:pos x="T4" y="T5"/>
                    </a:cxn>
                  </a:cxnLst>
                  <a:rect l="0" t="0" r="r" b="b"/>
                  <a:pathLst>
                    <a:path w="49" h="49">
                      <a:moveTo>
                        <a:pt x="49" y="49"/>
                      </a:moveTo>
                      <a:lnTo>
                        <a:pt x="49" y="0"/>
                      </a:lnTo>
                      <a:lnTo>
                        <a:pt x="0" y="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9" name="Line 162">
                  <a:extLst>
                    <a:ext uri="{FF2B5EF4-FFF2-40B4-BE49-F238E27FC236}">
                      <a16:creationId xmlns:a16="http://schemas.microsoft.com/office/drawing/2014/main" id="{12DCBFC4-BA94-4A5B-85B0-EB3372574D6F}"/>
                    </a:ext>
                  </a:extLst>
                </p:cNvPr>
                <p:cNvSpPr>
                  <a:spLocks noChangeShapeType="1"/>
                </p:cNvSpPr>
                <p:nvPr/>
              </p:nvSpPr>
              <p:spPr bwMode="auto">
                <a:xfrm flipH="1">
                  <a:off x="4535488" y="4887913"/>
                  <a:ext cx="63500" cy="6350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0" name="Line 163">
                  <a:extLst>
                    <a:ext uri="{FF2B5EF4-FFF2-40B4-BE49-F238E27FC236}">
                      <a16:creationId xmlns:a16="http://schemas.microsoft.com/office/drawing/2014/main" id="{E1B5666D-284C-49C7-98A1-9A4B982C4BEF}"/>
                    </a:ext>
                  </a:extLst>
                </p:cNvPr>
                <p:cNvSpPr>
                  <a:spLocks noChangeShapeType="1"/>
                </p:cNvSpPr>
                <p:nvPr/>
              </p:nvSpPr>
              <p:spPr bwMode="auto">
                <a:xfrm>
                  <a:off x="4375150" y="4984751"/>
                  <a:ext cx="33337" cy="30163"/>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1" name="Freeform 164">
                  <a:extLst>
                    <a:ext uri="{FF2B5EF4-FFF2-40B4-BE49-F238E27FC236}">
                      <a16:creationId xmlns:a16="http://schemas.microsoft.com/office/drawing/2014/main" id="{E36AB1B5-BC93-4896-B887-E81D3C50C3B2}"/>
                    </a:ext>
                  </a:extLst>
                </p:cNvPr>
                <p:cNvSpPr>
                  <a:spLocks/>
                </p:cNvSpPr>
                <p:nvPr/>
              </p:nvSpPr>
              <p:spPr bwMode="auto">
                <a:xfrm>
                  <a:off x="4281488" y="4887913"/>
                  <a:ext cx="77787" cy="77788"/>
                </a:xfrm>
                <a:custGeom>
                  <a:avLst/>
                  <a:gdLst>
                    <a:gd name="T0" fmla="*/ 0 w 49"/>
                    <a:gd name="T1" fmla="*/ 49 h 49"/>
                    <a:gd name="T2" fmla="*/ 0 w 49"/>
                    <a:gd name="T3" fmla="*/ 0 h 49"/>
                    <a:gd name="T4" fmla="*/ 49 w 49"/>
                    <a:gd name="T5" fmla="*/ 0 h 49"/>
                  </a:gdLst>
                  <a:ahLst/>
                  <a:cxnLst>
                    <a:cxn ang="0">
                      <a:pos x="T0" y="T1"/>
                    </a:cxn>
                    <a:cxn ang="0">
                      <a:pos x="T2" y="T3"/>
                    </a:cxn>
                    <a:cxn ang="0">
                      <a:pos x="T4" y="T5"/>
                    </a:cxn>
                  </a:cxnLst>
                  <a:rect l="0" t="0" r="r" b="b"/>
                  <a:pathLst>
                    <a:path w="49" h="49">
                      <a:moveTo>
                        <a:pt x="0" y="49"/>
                      </a:moveTo>
                      <a:lnTo>
                        <a:pt x="0" y="0"/>
                      </a:lnTo>
                      <a:lnTo>
                        <a:pt x="49" y="0"/>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2" name="Line 165">
                  <a:extLst>
                    <a:ext uri="{FF2B5EF4-FFF2-40B4-BE49-F238E27FC236}">
                      <a16:creationId xmlns:a16="http://schemas.microsoft.com/office/drawing/2014/main" id="{504790C6-6FC6-4926-826C-776FF991F8E9}"/>
                    </a:ext>
                  </a:extLst>
                </p:cNvPr>
                <p:cNvSpPr>
                  <a:spLocks noChangeShapeType="1"/>
                </p:cNvSpPr>
                <p:nvPr/>
              </p:nvSpPr>
              <p:spPr bwMode="auto">
                <a:xfrm>
                  <a:off x="4281488" y="4887913"/>
                  <a:ext cx="63500" cy="6350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3" name="Line 166">
                  <a:extLst>
                    <a:ext uri="{FF2B5EF4-FFF2-40B4-BE49-F238E27FC236}">
                      <a16:creationId xmlns:a16="http://schemas.microsoft.com/office/drawing/2014/main" id="{A24615BC-3C9A-46C6-AD08-EBD960E7C60C}"/>
                    </a:ext>
                  </a:extLst>
                </p:cNvPr>
                <p:cNvSpPr>
                  <a:spLocks noChangeShapeType="1"/>
                </p:cNvSpPr>
                <p:nvPr/>
              </p:nvSpPr>
              <p:spPr bwMode="auto">
                <a:xfrm flipH="1" flipV="1">
                  <a:off x="4471988" y="5078413"/>
                  <a:ext cx="33337" cy="33338"/>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4" name="Freeform 167">
                  <a:extLst>
                    <a:ext uri="{FF2B5EF4-FFF2-40B4-BE49-F238E27FC236}">
                      <a16:creationId xmlns:a16="http://schemas.microsoft.com/office/drawing/2014/main" id="{9C187DF5-5D31-4A8E-9B45-C6BA3AF0A0C8}"/>
                    </a:ext>
                  </a:extLst>
                </p:cNvPr>
                <p:cNvSpPr>
                  <a:spLocks/>
                </p:cNvSpPr>
                <p:nvPr/>
              </p:nvSpPr>
              <p:spPr bwMode="auto">
                <a:xfrm>
                  <a:off x="4521200" y="5127626"/>
                  <a:ext cx="77787" cy="82550"/>
                </a:xfrm>
                <a:custGeom>
                  <a:avLst/>
                  <a:gdLst>
                    <a:gd name="T0" fmla="*/ 49 w 49"/>
                    <a:gd name="T1" fmla="*/ 0 h 52"/>
                    <a:gd name="T2" fmla="*/ 49 w 49"/>
                    <a:gd name="T3" fmla="*/ 52 h 52"/>
                    <a:gd name="T4" fmla="*/ 0 w 49"/>
                    <a:gd name="T5" fmla="*/ 52 h 52"/>
                  </a:gdLst>
                  <a:ahLst/>
                  <a:cxnLst>
                    <a:cxn ang="0">
                      <a:pos x="T0" y="T1"/>
                    </a:cxn>
                    <a:cxn ang="0">
                      <a:pos x="T2" y="T3"/>
                    </a:cxn>
                    <a:cxn ang="0">
                      <a:pos x="T4" y="T5"/>
                    </a:cxn>
                  </a:cxnLst>
                  <a:rect l="0" t="0" r="r" b="b"/>
                  <a:pathLst>
                    <a:path w="49" h="52">
                      <a:moveTo>
                        <a:pt x="49" y="0"/>
                      </a:moveTo>
                      <a:lnTo>
                        <a:pt x="49" y="52"/>
                      </a:lnTo>
                      <a:lnTo>
                        <a:pt x="0" y="52"/>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5" name="Line 168">
                  <a:extLst>
                    <a:ext uri="{FF2B5EF4-FFF2-40B4-BE49-F238E27FC236}">
                      <a16:creationId xmlns:a16="http://schemas.microsoft.com/office/drawing/2014/main" id="{4D344823-22B6-45AC-BD2D-03006ABA96AC}"/>
                    </a:ext>
                  </a:extLst>
                </p:cNvPr>
                <p:cNvSpPr>
                  <a:spLocks noChangeShapeType="1"/>
                </p:cNvSpPr>
                <p:nvPr/>
              </p:nvSpPr>
              <p:spPr bwMode="auto">
                <a:xfrm flipH="1" flipV="1">
                  <a:off x="4535488" y="5141913"/>
                  <a:ext cx="63500" cy="68263"/>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6" name="Line 169">
                  <a:extLst>
                    <a:ext uri="{FF2B5EF4-FFF2-40B4-BE49-F238E27FC236}">
                      <a16:creationId xmlns:a16="http://schemas.microsoft.com/office/drawing/2014/main" id="{41A2CB73-7B3C-47CF-A527-85CB7CF86F34}"/>
                    </a:ext>
                  </a:extLst>
                </p:cNvPr>
                <p:cNvSpPr>
                  <a:spLocks noChangeShapeType="1"/>
                </p:cNvSpPr>
                <p:nvPr/>
              </p:nvSpPr>
              <p:spPr bwMode="auto">
                <a:xfrm flipV="1">
                  <a:off x="4375150" y="5078413"/>
                  <a:ext cx="33337" cy="33338"/>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7" name="Freeform 170">
                  <a:extLst>
                    <a:ext uri="{FF2B5EF4-FFF2-40B4-BE49-F238E27FC236}">
                      <a16:creationId xmlns:a16="http://schemas.microsoft.com/office/drawing/2014/main" id="{B76C4936-613B-4FD8-BAE9-E4622763785B}"/>
                    </a:ext>
                  </a:extLst>
                </p:cNvPr>
                <p:cNvSpPr>
                  <a:spLocks/>
                </p:cNvSpPr>
                <p:nvPr/>
              </p:nvSpPr>
              <p:spPr bwMode="auto">
                <a:xfrm>
                  <a:off x="4281488" y="5127626"/>
                  <a:ext cx="77787" cy="82550"/>
                </a:xfrm>
                <a:custGeom>
                  <a:avLst/>
                  <a:gdLst>
                    <a:gd name="T0" fmla="*/ 0 w 49"/>
                    <a:gd name="T1" fmla="*/ 0 h 52"/>
                    <a:gd name="T2" fmla="*/ 0 w 49"/>
                    <a:gd name="T3" fmla="*/ 52 h 52"/>
                    <a:gd name="T4" fmla="*/ 49 w 49"/>
                    <a:gd name="T5" fmla="*/ 52 h 52"/>
                  </a:gdLst>
                  <a:ahLst/>
                  <a:cxnLst>
                    <a:cxn ang="0">
                      <a:pos x="T0" y="T1"/>
                    </a:cxn>
                    <a:cxn ang="0">
                      <a:pos x="T2" y="T3"/>
                    </a:cxn>
                    <a:cxn ang="0">
                      <a:pos x="T4" y="T5"/>
                    </a:cxn>
                  </a:cxnLst>
                  <a:rect l="0" t="0" r="r" b="b"/>
                  <a:pathLst>
                    <a:path w="49" h="52">
                      <a:moveTo>
                        <a:pt x="0" y="0"/>
                      </a:moveTo>
                      <a:lnTo>
                        <a:pt x="0" y="52"/>
                      </a:lnTo>
                      <a:lnTo>
                        <a:pt x="49" y="52"/>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8" name="Line 171">
                  <a:extLst>
                    <a:ext uri="{FF2B5EF4-FFF2-40B4-BE49-F238E27FC236}">
                      <a16:creationId xmlns:a16="http://schemas.microsoft.com/office/drawing/2014/main" id="{436B4003-D054-4923-8BEE-C04ACF605774}"/>
                    </a:ext>
                  </a:extLst>
                </p:cNvPr>
                <p:cNvSpPr>
                  <a:spLocks noChangeShapeType="1"/>
                </p:cNvSpPr>
                <p:nvPr/>
              </p:nvSpPr>
              <p:spPr bwMode="auto">
                <a:xfrm flipV="1">
                  <a:off x="4281488" y="5141913"/>
                  <a:ext cx="63500" cy="68263"/>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spTree>
    <p:extLst>
      <p:ext uri="{BB962C8B-B14F-4D97-AF65-F5344CB8AC3E}">
        <p14:creationId xmlns:p14="http://schemas.microsoft.com/office/powerpoint/2010/main" val="272787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07D37F0-F1DF-4E4B-A7A9-0BA89B19726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9" name="Object 8" hidden="1">
                        <a:extLst>
                          <a:ext uri="{FF2B5EF4-FFF2-40B4-BE49-F238E27FC236}">
                            <a16:creationId xmlns:a16="http://schemas.microsoft.com/office/drawing/2014/main" id="{007D37F0-F1DF-4E4B-A7A9-0BA89B19726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906862A9-EADE-4459-B584-719E1C03FB13}"/>
              </a:ext>
            </a:extLst>
          </p:cNvPr>
          <p:cNvSpPr/>
          <p:nvPr/>
        </p:nvSpPr>
        <p:spPr>
          <a:xfrm>
            <a:off x="0"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EC22765-6B31-4B95-B8E6-BAF910C67D45}"/>
              </a:ext>
            </a:extLst>
          </p:cNvPr>
          <p:cNvSpPr txBox="1">
            <a:spLocks/>
          </p:cNvSpPr>
          <p:nvPr/>
        </p:nvSpPr>
        <p:spPr>
          <a:xfrm>
            <a:off x="4774134" y="1750733"/>
            <a:ext cx="3815130"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4000" b="1" i="0" u="none" strike="noStrike" kern="1200" cap="none" spc="0" normalizeH="0" baseline="0" noProof="0" dirty="0">
                <a:ln>
                  <a:noFill/>
                </a:ln>
                <a:solidFill>
                  <a:schemeClr val="tx1"/>
                </a:solidFill>
                <a:effectLst/>
                <a:uLnTx/>
                <a:uFillTx/>
                <a:latin typeface="Raleway" pitchFamily="2" charset="-52"/>
                <a:ea typeface="+mn-ea"/>
              </a:rPr>
              <a:t>Randomness</a:t>
            </a:r>
          </a:p>
        </p:txBody>
      </p:sp>
      <p:sp>
        <p:nvSpPr>
          <p:cNvPr id="7" name="TextBox 6">
            <a:extLst>
              <a:ext uri="{FF2B5EF4-FFF2-40B4-BE49-F238E27FC236}">
                <a16:creationId xmlns:a16="http://schemas.microsoft.com/office/drawing/2014/main" id="{2C309938-4031-4B4B-A0AE-74656C56B913}"/>
              </a:ext>
            </a:extLst>
          </p:cNvPr>
          <p:cNvSpPr txBox="1">
            <a:spLocks/>
          </p:cNvSpPr>
          <p:nvPr/>
        </p:nvSpPr>
        <p:spPr>
          <a:xfrm>
            <a:off x="554737" y="1750733"/>
            <a:ext cx="3815130"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4000" b="1" i="0" u="none" strike="noStrike" kern="1200" cap="none" spc="0" normalizeH="0" baseline="0" noProof="0" dirty="0">
                <a:ln>
                  <a:noFill/>
                </a:ln>
                <a:solidFill>
                  <a:schemeClr val="bg1"/>
                </a:solidFill>
                <a:effectLst/>
                <a:uLnTx/>
                <a:uFillTx/>
                <a:latin typeface="Raleway" pitchFamily="2" charset="-52"/>
                <a:ea typeface="+mn-ea"/>
              </a:rPr>
              <a:t>Probability</a:t>
            </a:r>
          </a:p>
        </p:txBody>
      </p:sp>
      <p:sp>
        <p:nvSpPr>
          <p:cNvPr id="8" name="Rectangle: Rounded Corners 7">
            <a:extLst>
              <a:ext uri="{FF2B5EF4-FFF2-40B4-BE49-F238E27FC236}">
                <a16:creationId xmlns:a16="http://schemas.microsoft.com/office/drawing/2014/main" id="{89558179-9C56-4E5E-BFE4-FB6AE49AB637}"/>
              </a:ext>
            </a:extLst>
          </p:cNvPr>
          <p:cNvSpPr/>
          <p:nvPr/>
        </p:nvSpPr>
        <p:spPr>
          <a:xfrm flipH="1">
            <a:off x="4369867" y="313267"/>
            <a:ext cx="4897496" cy="4546599"/>
          </a:xfrm>
          <a:prstGeom prst="roundRect">
            <a:avLst>
              <a:gd name="adj" fmla="val 3357"/>
            </a:avLst>
          </a:prstGeom>
          <a:solidFill>
            <a:schemeClr val="bg1">
              <a:alpha val="1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ru-RU" sz="1600" b="0" i="0" u="none" strike="noStrike" kern="1200" cap="none" spc="0" normalizeH="0" baseline="0" noProof="0" dirty="0">
              <a:ln>
                <a:noFill/>
              </a:ln>
              <a:solidFill>
                <a:srgbClr val="051C2C"/>
              </a:solidFill>
              <a:effectLst/>
              <a:uLnTx/>
              <a:uFillTx/>
              <a:latin typeface="Arial"/>
              <a:ea typeface="+mn-ea"/>
              <a:cs typeface="+mn-cs"/>
            </a:endParaRPr>
          </a:p>
        </p:txBody>
      </p:sp>
      <p:sp>
        <p:nvSpPr>
          <p:cNvPr id="10" name="TextBox 9">
            <a:extLst>
              <a:ext uri="{FF2B5EF4-FFF2-40B4-BE49-F238E27FC236}">
                <a16:creationId xmlns:a16="http://schemas.microsoft.com/office/drawing/2014/main" id="{0311C32F-CF23-4991-8000-0556EAFAAB6B}"/>
              </a:ext>
            </a:extLst>
          </p:cNvPr>
          <p:cNvSpPr txBox="1">
            <a:spLocks/>
          </p:cNvSpPr>
          <p:nvPr/>
        </p:nvSpPr>
        <p:spPr>
          <a:xfrm>
            <a:off x="4774132" y="2366286"/>
            <a:ext cx="3815131" cy="37835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b="1" dirty="0">
                <a:solidFill>
                  <a:schemeClr val="bg1"/>
                </a:solidFill>
                <a:latin typeface="Raleway" pitchFamily="2" charset="-52"/>
                <a:cs typeface="+mn-cs"/>
              </a:rPr>
              <a:t>An event that cannot be determined with an exact formula</a:t>
            </a:r>
          </a:p>
        </p:txBody>
      </p:sp>
      <p:sp>
        <p:nvSpPr>
          <p:cNvPr id="11" name="TextBox 10">
            <a:extLst>
              <a:ext uri="{FF2B5EF4-FFF2-40B4-BE49-F238E27FC236}">
                <a16:creationId xmlns:a16="http://schemas.microsoft.com/office/drawing/2014/main" id="{9BB2878C-4B3B-4602-97E4-3D2BB1CC9721}"/>
              </a:ext>
            </a:extLst>
          </p:cNvPr>
          <p:cNvSpPr txBox="1">
            <a:spLocks/>
          </p:cNvSpPr>
          <p:nvPr/>
        </p:nvSpPr>
        <p:spPr>
          <a:xfrm>
            <a:off x="554737" y="2366286"/>
            <a:ext cx="3815131" cy="37835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b="1" dirty="0">
                <a:solidFill>
                  <a:schemeClr val="bg1"/>
                </a:solidFill>
                <a:latin typeface="Raleway" pitchFamily="2" charset="-52"/>
                <a:cs typeface="+mn-cs"/>
              </a:rPr>
              <a:t>likelihood of an event occurring from 0 to 100%</a:t>
            </a:r>
          </a:p>
        </p:txBody>
      </p:sp>
      <p:grpSp>
        <p:nvGrpSpPr>
          <p:cNvPr id="3" name="Group 2">
            <a:extLst>
              <a:ext uri="{FF2B5EF4-FFF2-40B4-BE49-F238E27FC236}">
                <a16:creationId xmlns:a16="http://schemas.microsoft.com/office/drawing/2014/main" id="{E0019988-6EED-49C9-9A99-6C2AEA0EF818}"/>
              </a:ext>
            </a:extLst>
          </p:cNvPr>
          <p:cNvGrpSpPr/>
          <p:nvPr/>
        </p:nvGrpSpPr>
        <p:grpSpPr>
          <a:xfrm>
            <a:off x="0" y="450054"/>
            <a:ext cx="3691467" cy="4055622"/>
            <a:chOff x="1517622" y="3194524"/>
            <a:chExt cx="1751264" cy="1861657"/>
          </a:xfrm>
        </p:grpSpPr>
        <p:sp>
          <p:nvSpPr>
            <p:cNvPr id="13" name="Freeform 29">
              <a:extLst>
                <a:ext uri="{FF2B5EF4-FFF2-40B4-BE49-F238E27FC236}">
                  <a16:creationId xmlns:a16="http://schemas.microsoft.com/office/drawing/2014/main" id="{2A1F126E-1FDA-4315-90FE-9704979FA0EF}"/>
                </a:ext>
              </a:extLst>
            </p:cNvPr>
            <p:cNvSpPr>
              <a:spLocks/>
            </p:cNvSpPr>
            <p:nvPr/>
          </p:nvSpPr>
          <p:spPr bwMode="auto">
            <a:xfrm>
              <a:off x="1517622" y="4518816"/>
              <a:ext cx="448448" cy="537365"/>
            </a:xfrm>
            <a:custGeom>
              <a:avLst/>
              <a:gdLst>
                <a:gd name="T0" fmla="*/ 0 w 116"/>
                <a:gd name="T1" fmla="*/ 24 h 139"/>
                <a:gd name="T2" fmla="*/ 43 w 116"/>
                <a:gd name="T3" fmla="*/ 0 h 139"/>
                <a:gd name="T4" fmla="*/ 116 w 116"/>
                <a:gd name="T5" fmla="*/ 118 h 139"/>
                <a:gd name="T6" fmla="*/ 78 w 116"/>
                <a:gd name="T7" fmla="*/ 139 h 139"/>
              </a:gdLst>
              <a:ahLst/>
              <a:cxnLst>
                <a:cxn ang="0">
                  <a:pos x="T0" y="T1"/>
                </a:cxn>
                <a:cxn ang="0">
                  <a:pos x="T2" y="T3"/>
                </a:cxn>
                <a:cxn ang="0">
                  <a:pos x="T4" y="T5"/>
                </a:cxn>
                <a:cxn ang="0">
                  <a:pos x="T6" y="T7"/>
                </a:cxn>
              </a:cxnLst>
              <a:rect l="0" t="0" r="r" b="b"/>
              <a:pathLst>
                <a:path w="116" h="139">
                  <a:moveTo>
                    <a:pt x="0" y="24"/>
                  </a:moveTo>
                  <a:lnTo>
                    <a:pt x="43" y="0"/>
                  </a:lnTo>
                  <a:lnTo>
                    <a:pt x="116" y="118"/>
                  </a:lnTo>
                  <a:lnTo>
                    <a:pt x="78" y="139"/>
                  </a:lnTo>
                </a:path>
              </a:pathLst>
            </a:custGeom>
            <a:noFill/>
            <a:ln w="38100" cap="rnd">
              <a:solidFill>
                <a:schemeClr val="bg1">
                  <a:alpha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Freeform 30">
              <a:extLst>
                <a:ext uri="{FF2B5EF4-FFF2-40B4-BE49-F238E27FC236}">
                  <a16:creationId xmlns:a16="http://schemas.microsoft.com/office/drawing/2014/main" id="{A798FE48-BA6D-4A8C-8DE0-4EB663B82844}"/>
                </a:ext>
              </a:extLst>
            </p:cNvPr>
            <p:cNvSpPr>
              <a:spLocks/>
            </p:cNvSpPr>
            <p:nvPr/>
          </p:nvSpPr>
          <p:spPr bwMode="auto">
            <a:xfrm>
              <a:off x="1737979" y="4356447"/>
              <a:ext cx="958750" cy="216492"/>
            </a:xfrm>
            <a:custGeom>
              <a:avLst/>
              <a:gdLst>
                <a:gd name="T0" fmla="*/ 56 w 105"/>
                <a:gd name="T1" fmla="*/ 24 h 24"/>
                <a:gd name="T2" fmla="*/ 93 w 105"/>
                <a:gd name="T3" fmla="*/ 24 h 24"/>
                <a:gd name="T4" fmla="*/ 105 w 105"/>
                <a:gd name="T5" fmla="*/ 12 h 24"/>
                <a:gd name="T6" fmla="*/ 105 w 105"/>
                <a:gd name="T7" fmla="*/ 12 h 24"/>
                <a:gd name="T8" fmla="*/ 93 w 105"/>
                <a:gd name="T9" fmla="*/ 0 h 24"/>
                <a:gd name="T10" fmla="*/ 45 w 105"/>
                <a:gd name="T11" fmla="*/ 0 h 24"/>
                <a:gd name="T12" fmla="*/ 30 w 105"/>
                <a:gd name="T13" fmla="*/ 4 h 24"/>
                <a:gd name="T14" fmla="*/ 0 w 105"/>
                <a:gd name="T15" fmla="*/ 2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4">
                  <a:moveTo>
                    <a:pt x="56" y="24"/>
                  </a:moveTo>
                  <a:cubicBezTo>
                    <a:pt x="93" y="24"/>
                    <a:pt x="93" y="24"/>
                    <a:pt x="93" y="24"/>
                  </a:cubicBezTo>
                  <a:cubicBezTo>
                    <a:pt x="99" y="24"/>
                    <a:pt x="105" y="19"/>
                    <a:pt x="105" y="12"/>
                  </a:cubicBezTo>
                  <a:cubicBezTo>
                    <a:pt x="105" y="12"/>
                    <a:pt x="105" y="12"/>
                    <a:pt x="105" y="12"/>
                  </a:cubicBezTo>
                  <a:cubicBezTo>
                    <a:pt x="105" y="5"/>
                    <a:pt x="99" y="0"/>
                    <a:pt x="93" y="0"/>
                  </a:cubicBezTo>
                  <a:cubicBezTo>
                    <a:pt x="45" y="0"/>
                    <a:pt x="45" y="0"/>
                    <a:pt x="45" y="0"/>
                  </a:cubicBezTo>
                  <a:cubicBezTo>
                    <a:pt x="40" y="0"/>
                    <a:pt x="35" y="1"/>
                    <a:pt x="30" y="4"/>
                  </a:cubicBezTo>
                  <a:cubicBezTo>
                    <a:pt x="0" y="21"/>
                    <a:pt x="0" y="21"/>
                    <a:pt x="0" y="21"/>
                  </a:cubicBezTo>
                </a:path>
              </a:pathLst>
            </a:custGeom>
            <a:noFill/>
            <a:ln w="38100" cap="rnd">
              <a:solidFill>
                <a:schemeClr val="bg1">
                  <a:alpha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Freeform 31">
              <a:extLst>
                <a:ext uri="{FF2B5EF4-FFF2-40B4-BE49-F238E27FC236}">
                  <a16:creationId xmlns:a16="http://schemas.microsoft.com/office/drawing/2014/main" id="{392EFA18-DA2C-4723-ABA5-DDAE90517D38}"/>
                </a:ext>
              </a:extLst>
            </p:cNvPr>
            <p:cNvSpPr>
              <a:spLocks/>
            </p:cNvSpPr>
            <p:nvPr/>
          </p:nvSpPr>
          <p:spPr bwMode="auto">
            <a:xfrm>
              <a:off x="1954471" y="4337119"/>
              <a:ext cx="1314415" cy="576024"/>
            </a:xfrm>
            <a:custGeom>
              <a:avLst/>
              <a:gdLst>
                <a:gd name="T0" fmla="*/ 72 w 144"/>
                <a:gd name="T1" fmla="*/ 26 h 63"/>
                <a:gd name="T2" fmla="*/ 125 w 144"/>
                <a:gd name="T3" fmla="*/ 3 h 63"/>
                <a:gd name="T4" fmla="*/ 141 w 144"/>
                <a:gd name="T5" fmla="*/ 10 h 63"/>
                <a:gd name="T6" fmla="*/ 141 w 144"/>
                <a:gd name="T7" fmla="*/ 10 h 63"/>
                <a:gd name="T8" fmla="*/ 135 w 144"/>
                <a:gd name="T9" fmla="*/ 26 h 63"/>
                <a:gd name="T10" fmla="*/ 80 w 144"/>
                <a:gd name="T11" fmla="*/ 52 h 63"/>
                <a:gd name="T12" fmla="*/ 68 w 144"/>
                <a:gd name="T13" fmla="*/ 54 h 63"/>
                <a:gd name="T14" fmla="*/ 20 w 144"/>
                <a:gd name="T15" fmla="*/ 54 h 63"/>
                <a:gd name="T16" fmla="*/ 11 w 144"/>
                <a:gd name="T17" fmla="*/ 57 h 63"/>
                <a:gd name="T18" fmla="*/ 0 w 144"/>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3">
                  <a:moveTo>
                    <a:pt x="72" y="26"/>
                  </a:moveTo>
                  <a:cubicBezTo>
                    <a:pt x="125" y="3"/>
                    <a:pt x="125" y="3"/>
                    <a:pt x="125" y="3"/>
                  </a:cubicBezTo>
                  <a:cubicBezTo>
                    <a:pt x="132" y="0"/>
                    <a:pt x="139" y="3"/>
                    <a:pt x="141" y="10"/>
                  </a:cubicBezTo>
                  <a:cubicBezTo>
                    <a:pt x="141" y="10"/>
                    <a:pt x="141" y="10"/>
                    <a:pt x="141" y="10"/>
                  </a:cubicBezTo>
                  <a:cubicBezTo>
                    <a:pt x="144" y="16"/>
                    <a:pt x="141" y="23"/>
                    <a:pt x="135" y="26"/>
                  </a:cubicBezTo>
                  <a:cubicBezTo>
                    <a:pt x="80" y="52"/>
                    <a:pt x="80" y="52"/>
                    <a:pt x="80" y="52"/>
                  </a:cubicBezTo>
                  <a:cubicBezTo>
                    <a:pt x="77" y="53"/>
                    <a:pt x="73" y="54"/>
                    <a:pt x="68" y="54"/>
                  </a:cubicBezTo>
                  <a:cubicBezTo>
                    <a:pt x="20" y="54"/>
                    <a:pt x="20" y="54"/>
                    <a:pt x="20" y="54"/>
                  </a:cubicBezTo>
                  <a:cubicBezTo>
                    <a:pt x="17" y="54"/>
                    <a:pt x="13" y="55"/>
                    <a:pt x="11" y="57"/>
                  </a:cubicBezTo>
                  <a:cubicBezTo>
                    <a:pt x="0" y="63"/>
                    <a:pt x="0" y="63"/>
                    <a:pt x="0" y="63"/>
                  </a:cubicBezTo>
                </a:path>
              </a:pathLst>
            </a:custGeom>
            <a:noFill/>
            <a:ln w="38100" cap="rnd">
              <a:solidFill>
                <a:schemeClr val="bg1">
                  <a:alpha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4" name="Graphic 23" descr="Dice">
              <a:extLst>
                <a:ext uri="{FF2B5EF4-FFF2-40B4-BE49-F238E27FC236}">
                  <a16:creationId xmlns:a16="http://schemas.microsoft.com/office/drawing/2014/main" id="{8D0BB90B-9CA2-477E-97B2-19252D7C6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7979" y="3194524"/>
              <a:ext cx="1181523" cy="1181523"/>
            </a:xfrm>
            <a:prstGeom prst="rect">
              <a:avLst/>
            </a:prstGeom>
          </p:spPr>
        </p:pic>
      </p:grpSp>
      <p:grpSp>
        <p:nvGrpSpPr>
          <p:cNvPr id="34" name="Group 33">
            <a:extLst>
              <a:ext uri="{FF2B5EF4-FFF2-40B4-BE49-F238E27FC236}">
                <a16:creationId xmlns:a16="http://schemas.microsoft.com/office/drawing/2014/main" id="{A91338B3-371A-4223-89AD-CB0B95521BA7}"/>
              </a:ext>
            </a:extLst>
          </p:cNvPr>
          <p:cNvGrpSpPr/>
          <p:nvPr/>
        </p:nvGrpSpPr>
        <p:grpSpPr>
          <a:xfrm>
            <a:off x="4571993" y="1013864"/>
            <a:ext cx="4227339" cy="3363697"/>
            <a:chOff x="2771775" y="931863"/>
            <a:chExt cx="738187" cy="587376"/>
          </a:xfrm>
        </p:grpSpPr>
        <p:sp>
          <p:nvSpPr>
            <p:cNvPr id="35" name="Freeform 15">
              <a:extLst>
                <a:ext uri="{FF2B5EF4-FFF2-40B4-BE49-F238E27FC236}">
                  <a16:creationId xmlns:a16="http://schemas.microsoft.com/office/drawing/2014/main" id="{D0372B91-DDE8-42B4-A6F4-501DB345FEB2}"/>
                </a:ext>
              </a:extLst>
            </p:cNvPr>
            <p:cNvSpPr>
              <a:spLocks/>
            </p:cNvSpPr>
            <p:nvPr/>
          </p:nvSpPr>
          <p:spPr bwMode="auto">
            <a:xfrm>
              <a:off x="2771775" y="1009651"/>
              <a:ext cx="738187" cy="509588"/>
            </a:xfrm>
            <a:custGeom>
              <a:avLst/>
              <a:gdLst>
                <a:gd name="T0" fmla="*/ 0 w 197"/>
                <a:gd name="T1" fmla="*/ 30 h 136"/>
                <a:gd name="T2" fmla="*/ 38 w 197"/>
                <a:gd name="T3" fmla="*/ 30 h 136"/>
                <a:gd name="T4" fmla="*/ 58 w 197"/>
                <a:gd name="T5" fmla="*/ 39 h 136"/>
                <a:gd name="T6" fmla="*/ 90 w 197"/>
                <a:gd name="T7" fmla="*/ 92 h 136"/>
                <a:gd name="T8" fmla="*/ 134 w 197"/>
                <a:gd name="T9" fmla="*/ 115 h 136"/>
                <a:gd name="T10" fmla="*/ 150 w 197"/>
                <a:gd name="T11" fmla="*/ 115 h 136"/>
                <a:gd name="T12" fmla="*/ 150 w 197"/>
                <a:gd name="T13" fmla="*/ 136 h 136"/>
                <a:gd name="T14" fmla="*/ 197 w 197"/>
                <a:gd name="T15" fmla="*/ 102 h 136"/>
                <a:gd name="T16" fmla="*/ 150 w 197"/>
                <a:gd name="T17" fmla="*/ 69 h 136"/>
                <a:gd name="T18" fmla="*/ 150 w 197"/>
                <a:gd name="T19" fmla="*/ 89 h 136"/>
                <a:gd name="T20" fmla="*/ 134 w 197"/>
                <a:gd name="T21" fmla="*/ 89 h 136"/>
                <a:gd name="T22" fmla="*/ 114 w 197"/>
                <a:gd name="T23" fmla="*/ 78 h 136"/>
                <a:gd name="T24" fmla="*/ 82 w 197"/>
                <a:gd name="T25" fmla="*/ 24 h 136"/>
                <a:gd name="T26" fmla="*/ 38 w 197"/>
                <a:gd name="T27" fmla="*/ 0 h 136"/>
                <a:gd name="T28" fmla="*/ 0 w 197"/>
                <a:gd name="T2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7" h="136">
                  <a:moveTo>
                    <a:pt x="0" y="30"/>
                  </a:moveTo>
                  <a:cubicBezTo>
                    <a:pt x="38" y="30"/>
                    <a:pt x="38" y="30"/>
                    <a:pt x="38" y="30"/>
                  </a:cubicBezTo>
                  <a:cubicBezTo>
                    <a:pt x="48" y="30"/>
                    <a:pt x="54" y="32"/>
                    <a:pt x="58" y="39"/>
                  </a:cubicBezTo>
                  <a:cubicBezTo>
                    <a:pt x="90" y="92"/>
                    <a:pt x="90" y="92"/>
                    <a:pt x="90" y="92"/>
                  </a:cubicBezTo>
                  <a:cubicBezTo>
                    <a:pt x="102" y="110"/>
                    <a:pt x="117" y="115"/>
                    <a:pt x="134" y="115"/>
                  </a:cubicBezTo>
                  <a:cubicBezTo>
                    <a:pt x="150" y="115"/>
                    <a:pt x="150" y="115"/>
                    <a:pt x="150" y="115"/>
                  </a:cubicBezTo>
                  <a:cubicBezTo>
                    <a:pt x="150" y="136"/>
                    <a:pt x="150" y="136"/>
                    <a:pt x="150" y="136"/>
                  </a:cubicBezTo>
                  <a:cubicBezTo>
                    <a:pt x="197" y="102"/>
                    <a:pt x="197" y="102"/>
                    <a:pt x="197" y="102"/>
                  </a:cubicBezTo>
                  <a:cubicBezTo>
                    <a:pt x="150" y="69"/>
                    <a:pt x="150" y="69"/>
                    <a:pt x="150" y="69"/>
                  </a:cubicBezTo>
                  <a:cubicBezTo>
                    <a:pt x="150" y="89"/>
                    <a:pt x="150" y="89"/>
                    <a:pt x="150" y="89"/>
                  </a:cubicBezTo>
                  <a:cubicBezTo>
                    <a:pt x="134" y="89"/>
                    <a:pt x="134" y="89"/>
                    <a:pt x="134" y="89"/>
                  </a:cubicBezTo>
                  <a:cubicBezTo>
                    <a:pt x="127" y="89"/>
                    <a:pt x="120" y="87"/>
                    <a:pt x="114" y="78"/>
                  </a:cubicBezTo>
                  <a:cubicBezTo>
                    <a:pt x="82" y="24"/>
                    <a:pt x="82" y="24"/>
                    <a:pt x="82" y="24"/>
                  </a:cubicBezTo>
                  <a:cubicBezTo>
                    <a:pt x="70" y="6"/>
                    <a:pt x="58" y="0"/>
                    <a:pt x="38" y="0"/>
                  </a:cubicBezTo>
                  <a:cubicBezTo>
                    <a:pt x="0" y="0"/>
                    <a:pt x="0" y="0"/>
                    <a:pt x="0"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16">
              <a:extLst>
                <a:ext uri="{FF2B5EF4-FFF2-40B4-BE49-F238E27FC236}">
                  <a16:creationId xmlns:a16="http://schemas.microsoft.com/office/drawing/2014/main" id="{0349FF16-21B4-442D-94E7-131D20629785}"/>
                </a:ext>
              </a:extLst>
            </p:cNvPr>
            <p:cNvSpPr>
              <a:spLocks/>
            </p:cNvSpPr>
            <p:nvPr/>
          </p:nvSpPr>
          <p:spPr bwMode="auto">
            <a:xfrm>
              <a:off x="2771775" y="942976"/>
              <a:ext cx="322262" cy="66675"/>
            </a:xfrm>
            <a:custGeom>
              <a:avLst/>
              <a:gdLst>
                <a:gd name="T0" fmla="*/ 86 w 86"/>
                <a:gd name="T1" fmla="*/ 18 h 18"/>
                <a:gd name="T2" fmla="*/ 47 w 86"/>
                <a:gd name="T3" fmla="*/ 0 h 18"/>
                <a:gd name="T4" fmla="*/ 0 w 86"/>
                <a:gd name="T5" fmla="*/ 0 h 18"/>
              </a:gdLst>
              <a:ahLst/>
              <a:cxnLst>
                <a:cxn ang="0">
                  <a:pos x="T0" y="T1"/>
                </a:cxn>
                <a:cxn ang="0">
                  <a:pos x="T2" y="T3"/>
                </a:cxn>
                <a:cxn ang="0">
                  <a:pos x="T4" y="T5"/>
                </a:cxn>
              </a:cxnLst>
              <a:rect l="0" t="0" r="r" b="b"/>
              <a:pathLst>
                <a:path w="86" h="18">
                  <a:moveTo>
                    <a:pt x="86" y="18"/>
                  </a:moveTo>
                  <a:cubicBezTo>
                    <a:pt x="76" y="5"/>
                    <a:pt x="64" y="0"/>
                    <a:pt x="47" y="0"/>
                  </a:cubicBezTo>
                  <a:cubicBezTo>
                    <a:pt x="0" y="0"/>
                    <a:pt x="0" y="0"/>
                    <a:pt x="0"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17">
              <a:extLst>
                <a:ext uri="{FF2B5EF4-FFF2-40B4-BE49-F238E27FC236}">
                  <a16:creationId xmlns:a16="http://schemas.microsoft.com/office/drawing/2014/main" id="{AD391103-CECF-4975-8733-775467128098}"/>
                </a:ext>
              </a:extLst>
            </p:cNvPr>
            <p:cNvSpPr>
              <a:spLocks/>
            </p:cNvSpPr>
            <p:nvPr/>
          </p:nvSpPr>
          <p:spPr bwMode="auto">
            <a:xfrm>
              <a:off x="2771775" y="1436688"/>
              <a:ext cx="322262" cy="66675"/>
            </a:xfrm>
            <a:custGeom>
              <a:avLst/>
              <a:gdLst>
                <a:gd name="T0" fmla="*/ 86 w 86"/>
                <a:gd name="T1" fmla="*/ 0 h 18"/>
                <a:gd name="T2" fmla="*/ 47 w 86"/>
                <a:gd name="T3" fmla="*/ 18 h 18"/>
                <a:gd name="T4" fmla="*/ 0 w 86"/>
                <a:gd name="T5" fmla="*/ 18 h 18"/>
              </a:gdLst>
              <a:ahLst/>
              <a:cxnLst>
                <a:cxn ang="0">
                  <a:pos x="T0" y="T1"/>
                </a:cxn>
                <a:cxn ang="0">
                  <a:pos x="T2" y="T3"/>
                </a:cxn>
                <a:cxn ang="0">
                  <a:pos x="T4" y="T5"/>
                </a:cxn>
              </a:cxnLst>
              <a:rect l="0" t="0" r="r" b="b"/>
              <a:pathLst>
                <a:path w="86" h="18">
                  <a:moveTo>
                    <a:pt x="86" y="0"/>
                  </a:moveTo>
                  <a:cubicBezTo>
                    <a:pt x="76" y="14"/>
                    <a:pt x="64" y="18"/>
                    <a:pt x="47" y="18"/>
                  </a:cubicBezTo>
                  <a:cubicBezTo>
                    <a:pt x="0" y="18"/>
                    <a:pt x="0" y="18"/>
                    <a:pt x="0" y="18"/>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18">
              <a:extLst>
                <a:ext uri="{FF2B5EF4-FFF2-40B4-BE49-F238E27FC236}">
                  <a16:creationId xmlns:a16="http://schemas.microsoft.com/office/drawing/2014/main" id="{8F71907E-0562-4951-A4FD-5814985EDA35}"/>
                </a:ext>
              </a:extLst>
            </p:cNvPr>
            <p:cNvSpPr>
              <a:spLocks/>
            </p:cNvSpPr>
            <p:nvPr/>
          </p:nvSpPr>
          <p:spPr bwMode="auto">
            <a:xfrm>
              <a:off x="2771775" y="1384301"/>
              <a:ext cx="277812" cy="55563"/>
            </a:xfrm>
            <a:custGeom>
              <a:avLst/>
              <a:gdLst>
                <a:gd name="T0" fmla="*/ 0 w 74"/>
                <a:gd name="T1" fmla="*/ 15 h 15"/>
                <a:gd name="T2" fmla="*/ 38 w 74"/>
                <a:gd name="T3" fmla="*/ 15 h 15"/>
                <a:gd name="T4" fmla="*/ 74 w 74"/>
                <a:gd name="T5" fmla="*/ 0 h 15"/>
              </a:gdLst>
              <a:ahLst/>
              <a:cxnLst>
                <a:cxn ang="0">
                  <a:pos x="T0" y="T1"/>
                </a:cxn>
                <a:cxn ang="0">
                  <a:pos x="T2" y="T3"/>
                </a:cxn>
                <a:cxn ang="0">
                  <a:pos x="T4" y="T5"/>
                </a:cxn>
              </a:cxnLst>
              <a:rect l="0" t="0" r="r" b="b"/>
              <a:pathLst>
                <a:path w="74" h="15">
                  <a:moveTo>
                    <a:pt x="0" y="15"/>
                  </a:moveTo>
                  <a:cubicBezTo>
                    <a:pt x="38" y="15"/>
                    <a:pt x="38" y="15"/>
                    <a:pt x="38" y="15"/>
                  </a:cubicBezTo>
                  <a:cubicBezTo>
                    <a:pt x="57" y="15"/>
                    <a:pt x="65" y="13"/>
                    <a:pt x="74"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19">
              <a:extLst>
                <a:ext uri="{FF2B5EF4-FFF2-40B4-BE49-F238E27FC236}">
                  <a16:creationId xmlns:a16="http://schemas.microsoft.com/office/drawing/2014/main" id="{62030967-E70A-4B49-9242-6672196FFE71}"/>
                </a:ext>
              </a:extLst>
            </p:cNvPr>
            <p:cNvSpPr>
              <a:spLocks/>
            </p:cNvSpPr>
            <p:nvPr/>
          </p:nvSpPr>
          <p:spPr bwMode="auto">
            <a:xfrm>
              <a:off x="2771775" y="1290638"/>
              <a:ext cx="222250" cy="52388"/>
            </a:xfrm>
            <a:custGeom>
              <a:avLst/>
              <a:gdLst>
                <a:gd name="T0" fmla="*/ 59 w 59"/>
                <a:gd name="T1" fmla="*/ 0 h 14"/>
                <a:gd name="T2" fmla="*/ 58 w 59"/>
                <a:gd name="T3" fmla="*/ 3 h 14"/>
                <a:gd name="T4" fmla="*/ 38 w 59"/>
                <a:gd name="T5" fmla="*/ 14 h 14"/>
                <a:gd name="T6" fmla="*/ 0 w 59"/>
                <a:gd name="T7" fmla="*/ 14 h 14"/>
              </a:gdLst>
              <a:ahLst/>
              <a:cxnLst>
                <a:cxn ang="0">
                  <a:pos x="T0" y="T1"/>
                </a:cxn>
                <a:cxn ang="0">
                  <a:pos x="T2" y="T3"/>
                </a:cxn>
                <a:cxn ang="0">
                  <a:pos x="T4" y="T5"/>
                </a:cxn>
                <a:cxn ang="0">
                  <a:pos x="T6" y="T7"/>
                </a:cxn>
              </a:cxnLst>
              <a:rect l="0" t="0" r="r" b="b"/>
              <a:pathLst>
                <a:path w="59" h="14">
                  <a:moveTo>
                    <a:pt x="59" y="0"/>
                  </a:moveTo>
                  <a:cubicBezTo>
                    <a:pt x="58" y="3"/>
                    <a:pt x="58" y="3"/>
                    <a:pt x="58" y="3"/>
                  </a:cubicBezTo>
                  <a:cubicBezTo>
                    <a:pt x="54" y="8"/>
                    <a:pt x="49" y="14"/>
                    <a:pt x="38" y="14"/>
                  </a:cubicBezTo>
                  <a:cubicBezTo>
                    <a:pt x="0" y="14"/>
                    <a:pt x="0" y="14"/>
                    <a:pt x="0" y="14"/>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Freeform 20">
              <a:extLst>
                <a:ext uri="{FF2B5EF4-FFF2-40B4-BE49-F238E27FC236}">
                  <a16:creationId xmlns:a16="http://schemas.microsoft.com/office/drawing/2014/main" id="{EDC6BA85-56D6-4E8F-88A9-91A582B232C8}"/>
                </a:ext>
              </a:extLst>
            </p:cNvPr>
            <p:cNvSpPr>
              <a:spLocks/>
            </p:cNvSpPr>
            <p:nvPr/>
          </p:nvSpPr>
          <p:spPr bwMode="auto">
            <a:xfrm>
              <a:off x="3140075" y="931863"/>
              <a:ext cx="369887" cy="246063"/>
            </a:xfrm>
            <a:custGeom>
              <a:avLst/>
              <a:gdLst>
                <a:gd name="T0" fmla="*/ 15 w 99"/>
                <a:gd name="T1" fmla="*/ 60 h 66"/>
                <a:gd name="T2" fmla="*/ 36 w 99"/>
                <a:gd name="T3" fmla="*/ 46 h 66"/>
                <a:gd name="T4" fmla="*/ 52 w 99"/>
                <a:gd name="T5" fmla="*/ 46 h 66"/>
                <a:gd name="T6" fmla="*/ 52 w 99"/>
                <a:gd name="T7" fmla="*/ 66 h 66"/>
                <a:gd name="T8" fmla="*/ 99 w 99"/>
                <a:gd name="T9" fmla="*/ 33 h 66"/>
                <a:gd name="T10" fmla="*/ 52 w 99"/>
                <a:gd name="T11" fmla="*/ 0 h 66"/>
                <a:gd name="T12" fmla="*/ 52 w 99"/>
                <a:gd name="T13" fmla="*/ 21 h 66"/>
                <a:gd name="T14" fmla="*/ 36 w 99"/>
                <a:gd name="T15" fmla="*/ 21 h 66"/>
                <a:gd name="T16" fmla="*/ 0 w 99"/>
                <a:gd name="T17"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6">
                  <a:moveTo>
                    <a:pt x="15" y="60"/>
                  </a:moveTo>
                  <a:cubicBezTo>
                    <a:pt x="22" y="53"/>
                    <a:pt x="28" y="46"/>
                    <a:pt x="36" y="46"/>
                  </a:cubicBezTo>
                  <a:cubicBezTo>
                    <a:pt x="52" y="46"/>
                    <a:pt x="52" y="46"/>
                    <a:pt x="52" y="46"/>
                  </a:cubicBezTo>
                  <a:cubicBezTo>
                    <a:pt x="52" y="66"/>
                    <a:pt x="52" y="66"/>
                    <a:pt x="52" y="66"/>
                  </a:cubicBezTo>
                  <a:cubicBezTo>
                    <a:pt x="99" y="33"/>
                    <a:pt x="99" y="33"/>
                    <a:pt x="99" y="33"/>
                  </a:cubicBezTo>
                  <a:cubicBezTo>
                    <a:pt x="52" y="0"/>
                    <a:pt x="52" y="0"/>
                    <a:pt x="52" y="0"/>
                  </a:cubicBezTo>
                  <a:cubicBezTo>
                    <a:pt x="52" y="21"/>
                    <a:pt x="52" y="21"/>
                    <a:pt x="52" y="21"/>
                  </a:cubicBezTo>
                  <a:cubicBezTo>
                    <a:pt x="36" y="21"/>
                    <a:pt x="36" y="21"/>
                    <a:pt x="36" y="21"/>
                  </a:cubicBezTo>
                  <a:cubicBezTo>
                    <a:pt x="18" y="21"/>
                    <a:pt x="9" y="27"/>
                    <a:pt x="0" y="36"/>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21">
              <a:extLst>
                <a:ext uri="{FF2B5EF4-FFF2-40B4-BE49-F238E27FC236}">
                  <a16:creationId xmlns:a16="http://schemas.microsoft.com/office/drawing/2014/main" id="{9D2FB747-168E-4031-92CD-F67096EE7A68}"/>
                </a:ext>
              </a:extLst>
            </p:cNvPr>
            <p:cNvSpPr>
              <a:spLocks/>
            </p:cNvSpPr>
            <p:nvPr/>
          </p:nvSpPr>
          <p:spPr bwMode="auto">
            <a:xfrm>
              <a:off x="3124200" y="942976"/>
              <a:ext cx="161925" cy="41275"/>
            </a:xfrm>
            <a:custGeom>
              <a:avLst/>
              <a:gdLst>
                <a:gd name="T0" fmla="*/ 43 w 43"/>
                <a:gd name="T1" fmla="*/ 0 h 11"/>
                <a:gd name="T2" fmla="*/ 31 w 43"/>
                <a:gd name="T3" fmla="*/ 0 h 11"/>
                <a:gd name="T4" fmla="*/ 0 w 43"/>
                <a:gd name="T5" fmla="*/ 11 h 11"/>
              </a:gdLst>
              <a:ahLst/>
              <a:cxnLst>
                <a:cxn ang="0">
                  <a:pos x="T0" y="T1"/>
                </a:cxn>
                <a:cxn ang="0">
                  <a:pos x="T2" y="T3"/>
                </a:cxn>
                <a:cxn ang="0">
                  <a:pos x="T4" y="T5"/>
                </a:cxn>
              </a:cxnLst>
              <a:rect l="0" t="0" r="r" b="b"/>
              <a:pathLst>
                <a:path w="43" h="11">
                  <a:moveTo>
                    <a:pt x="43" y="0"/>
                  </a:moveTo>
                  <a:cubicBezTo>
                    <a:pt x="31" y="0"/>
                    <a:pt x="31" y="0"/>
                    <a:pt x="31" y="0"/>
                  </a:cubicBezTo>
                  <a:cubicBezTo>
                    <a:pt x="17" y="0"/>
                    <a:pt x="8" y="4"/>
                    <a:pt x="0" y="11"/>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Freeform 22">
              <a:extLst>
                <a:ext uri="{FF2B5EF4-FFF2-40B4-BE49-F238E27FC236}">
                  <a16:creationId xmlns:a16="http://schemas.microsoft.com/office/drawing/2014/main" id="{0F3EBE72-E7AC-4219-992D-45A9EB6DE70B}"/>
                </a:ext>
              </a:extLst>
            </p:cNvPr>
            <p:cNvSpPr>
              <a:spLocks/>
            </p:cNvSpPr>
            <p:nvPr/>
          </p:nvSpPr>
          <p:spPr bwMode="auto">
            <a:xfrm>
              <a:off x="3124200" y="1466851"/>
              <a:ext cx="161925" cy="36513"/>
            </a:xfrm>
            <a:custGeom>
              <a:avLst/>
              <a:gdLst>
                <a:gd name="T0" fmla="*/ 43 w 43"/>
                <a:gd name="T1" fmla="*/ 10 h 10"/>
                <a:gd name="T2" fmla="*/ 31 w 43"/>
                <a:gd name="T3" fmla="*/ 10 h 10"/>
                <a:gd name="T4" fmla="*/ 0 w 43"/>
                <a:gd name="T5" fmla="*/ 0 h 10"/>
              </a:gdLst>
              <a:ahLst/>
              <a:cxnLst>
                <a:cxn ang="0">
                  <a:pos x="T0" y="T1"/>
                </a:cxn>
                <a:cxn ang="0">
                  <a:pos x="T2" y="T3"/>
                </a:cxn>
                <a:cxn ang="0">
                  <a:pos x="T4" y="T5"/>
                </a:cxn>
              </a:cxnLst>
              <a:rect l="0" t="0" r="r" b="b"/>
              <a:pathLst>
                <a:path w="43" h="10">
                  <a:moveTo>
                    <a:pt x="43" y="10"/>
                  </a:moveTo>
                  <a:cubicBezTo>
                    <a:pt x="31" y="10"/>
                    <a:pt x="31" y="10"/>
                    <a:pt x="31" y="10"/>
                  </a:cubicBezTo>
                  <a:cubicBezTo>
                    <a:pt x="17" y="10"/>
                    <a:pt x="8" y="6"/>
                    <a:pt x="0"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93021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97F0C59-9E78-4313-98C7-7381DD6DA6AD}"/>
              </a:ext>
            </a:extLst>
          </p:cNvPr>
          <p:cNvGraphicFramePr>
            <a:graphicFrameLocks noChangeAspect="1"/>
          </p:cNvGraphicFramePr>
          <p:nvPr>
            <p:custDataLst>
              <p:tags r:id="rId1"/>
            </p:custDataLst>
            <p:extLst>
              <p:ext uri="{D42A27DB-BD31-4B8C-83A1-F6EECF244321}">
                <p14:modId xmlns:p14="http://schemas.microsoft.com/office/powerpoint/2010/main" val="2650887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397F0C59-9E78-4313-98C7-7381DD6DA6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A8B2E53-7DBD-4E11-BED2-19EDA721D2AC}"/>
              </a:ext>
            </a:extLst>
          </p:cNvPr>
          <p:cNvSpPr>
            <a:spLocks noGrp="1"/>
          </p:cNvSpPr>
          <p:nvPr>
            <p:ph type="title"/>
          </p:nvPr>
        </p:nvSpPr>
        <p:spPr>
          <a:xfrm>
            <a:off x="452387" y="349462"/>
            <a:ext cx="8210350" cy="535200"/>
          </a:xfrm>
        </p:spPr>
        <p:txBody>
          <a:bodyPr vert="horz" lIns="0">
            <a:noAutofit/>
          </a:bodyPr>
          <a:lstStyle/>
          <a:p>
            <a:r>
              <a:rPr lang="en-US" sz="2400" dirty="0">
                <a:latin typeface="Raleway" pitchFamily="2" charset="-52"/>
              </a:rPr>
              <a:t>Questions for the audience</a:t>
            </a:r>
          </a:p>
        </p:txBody>
      </p:sp>
      <p:grpSp>
        <p:nvGrpSpPr>
          <p:cNvPr id="59" name="Group 58">
            <a:extLst>
              <a:ext uri="{FF2B5EF4-FFF2-40B4-BE49-F238E27FC236}">
                <a16:creationId xmlns:a16="http://schemas.microsoft.com/office/drawing/2014/main" id="{A517F28A-2777-4339-8939-9617335DE85B}"/>
              </a:ext>
            </a:extLst>
          </p:cNvPr>
          <p:cNvGrpSpPr/>
          <p:nvPr/>
        </p:nvGrpSpPr>
        <p:grpSpPr>
          <a:xfrm flipH="1">
            <a:off x="6114977" y="1851729"/>
            <a:ext cx="2859914" cy="3291771"/>
            <a:chOff x="-1198297" y="827106"/>
            <a:chExt cx="4921269" cy="5895400"/>
          </a:xfrm>
        </p:grpSpPr>
        <p:sp>
          <p:nvSpPr>
            <p:cNvPr id="60" name="Freeform: Shape 59">
              <a:extLst>
                <a:ext uri="{FF2B5EF4-FFF2-40B4-BE49-F238E27FC236}">
                  <a16:creationId xmlns:a16="http://schemas.microsoft.com/office/drawing/2014/main" id="{C81CCE8B-94D7-4AF3-9561-B1F376713079}"/>
                </a:ext>
              </a:extLst>
            </p:cNvPr>
            <p:cNvSpPr/>
            <p:nvPr/>
          </p:nvSpPr>
          <p:spPr>
            <a:xfrm flipV="1">
              <a:off x="2817322" y="2752113"/>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sp>
          <p:nvSpPr>
            <p:cNvPr id="61" name="Freeform: Shape 60">
              <a:extLst>
                <a:ext uri="{FF2B5EF4-FFF2-40B4-BE49-F238E27FC236}">
                  <a16:creationId xmlns:a16="http://schemas.microsoft.com/office/drawing/2014/main" id="{6F76EC5A-6371-46AA-8D51-1165169ACFF0}"/>
                </a:ext>
              </a:extLst>
            </p:cNvPr>
            <p:cNvSpPr/>
            <p:nvPr/>
          </p:nvSpPr>
          <p:spPr>
            <a:xfrm flipV="1">
              <a:off x="2580756" y="2962407"/>
              <a:ext cx="161244" cy="161230"/>
            </a:xfrm>
            <a:custGeom>
              <a:avLst/>
              <a:gdLst>
                <a:gd name="connsiteX0" fmla="*/ 59318 w 77775"/>
                <a:gd name="connsiteY0" fmla="*/ 20335 h 77768"/>
                <a:gd name="connsiteX1" fmla="*/ 55821 w 77775"/>
                <a:gd name="connsiteY1" fmla="*/ 21596 h 77768"/>
                <a:gd name="connsiteX2" fmla="*/ 44122 w 77775"/>
                <a:gd name="connsiteY2" fmla="*/ 6394 h 77768"/>
                <a:gd name="connsiteX3" fmla="*/ 26247 w 77775"/>
                <a:gd name="connsiteY3" fmla="*/ 800 h 77768"/>
                <a:gd name="connsiteX4" fmla="*/ 15594 w 77775"/>
                <a:gd name="connsiteY4" fmla="*/ 2665 h 77768"/>
                <a:gd name="connsiteX5" fmla="*/ 398 w 77775"/>
                <a:gd name="connsiteY5" fmla="*/ 14348 h 77768"/>
                <a:gd name="connsiteX6" fmla="*/ -5190 w 77775"/>
                <a:gd name="connsiteY6" fmla="*/ 32240 h 77768"/>
                <a:gd name="connsiteX7" fmla="*/ -3327 w 77775"/>
                <a:gd name="connsiteY7" fmla="*/ 42880 h 77768"/>
                <a:gd name="connsiteX8" fmla="*/ 8371 w 77775"/>
                <a:gd name="connsiteY8" fmla="*/ 58082 h 77768"/>
                <a:gd name="connsiteX9" fmla="*/ 26247 w 77775"/>
                <a:gd name="connsiteY9" fmla="*/ 63673 h 77768"/>
                <a:gd name="connsiteX10" fmla="*/ 36900 w 77775"/>
                <a:gd name="connsiteY10" fmla="*/ 61807 h 77768"/>
                <a:gd name="connsiteX11" fmla="*/ 52095 w 77775"/>
                <a:gd name="connsiteY11" fmla="*/ 50125 h 77768"/>
                <a:gd name="connsiteX12" fmla="*/ 57684 w 77775"/>
                <a:gd name="connsiteY12" fmla="*/ 32236 h 77768"/>
                <a:gd name="connsiteX13" fmla="*/ 55821 w 77775"/>
                <a:gd name="connsiteY13" fmla="*/ 21593 h 77768"/>
                <a:gd name="connsiteX14" fmla="*/ 59318 w 77775"/>
                <a:gd name="connsiteY14" fmla="*/ 20335 h 77768"/>
                <a:gd name="connsiteX15" fmla="*/ 62814 w 77775"/>
                <a:gd name="connsiteY15" fmla="*/ 19073 h 77768"/>
                <a:gd name="connsiteX16" fmla="*/ 65134 w 77775"/>
                <a:gd name="connsiteY16" fmla="*/ 32236 h 77768"/>
                <a:gd name="connsiteX17" fmla="*/ 58239 w 77775"/>
                <a:gd name="connsiteY17" fmla="*/ 54357 h 77768"/>
                <a:gd name="connsiteX18" fmla="*/ 39416 w 77775"/>
                <a:gd name="connsiteY18" fmla="*/ 68814 h 77768"/>
                <a:gd name="connsiteX19" fmla="*/ 26247 w 77775"/>
                <a:gd name="connsiteY19" fmla="*/ 71121 h 77768"/>
                <a:gd name="connsiteX20" fmla="*/ 4123 w 77775"/>
                <a:gd name="connsiteY20" fmla="*/ 64209 h 77768"/>
                <a:gd name="connsiteX21" fmla="*/ -10321 w 77775"/>
                <a:gd name="connsiteY21" fmla="*/ 45399 h 77768"/>
                <a:gd name="connsiteX22" fmla="*/ -12641 w 77775"/>
                <a:gd name="connsiteY22" fmla="*/ 32240 h 77768"/>
                <a:gd name="connsiteX23" fmla="*/ -5713 w 77775"/>
                <a:gd name="connsiteY23" fmla="*/ 10116 h 77768"/>
                <a:gd name="connsiteX24" fmla="*/ 13077 w 77775"/>
                <a:gd name="connsiteY24" fmla="*/ -4341 h 77768"/>
                <a:gd name="connsiteX25" fmla="*/ 26247 w 77775"/>
                <a:gd name="connsiteY25" fmla="*/ -6648 h 77768"/>
                <a:gd name="connsiteX26" fmla="*/ 48370 w 77775"/>
                <a:gd name="connsiteY26" fmla="*/ 267 h 77768"/>
                <a:gd name="connsiteX27" fmla="*/ 62814 w 77775"/>
                <a:gd name="connsiteY27" fmla="*/ 19073 h 77768"/>
                <a:gd name="connsiteX28" fmla="*/ 59318 w 77775"/>
                <a:gd name="connsiteY28" fmla="*/ 20335 h 7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75" h="77768">
                  <a:moveTo>
                    <a:pt x="59318" y="20335"/>
                  </a:moveTo>
                  <a:lnTo>
                    <a:pt x="55821" y="21596"/>
                  </a:lnTo>
                  <a:cubicBezTo>
                    <a:pt x="53501" y="15175"/>
                    <a:pt x="49351" y="9995"/>
                    <a:pt x="44122" y="6394"/>
                  </a:cubicBezTo>
                  <a:cubicBezTo>
                    <a:pt x="38926" y="2793"/>
                    <a:pt x="32684" y="796"/>
                    <a:pt x="26247" y="800"/>
                  </a:cubicBezTo>
                  <a:cubicBezTo>
                    <a:pt x="22718" y="800"/>
                    <a:pt x="19123" y="1398"/>
                    <a:pt x="15594" y="2665"/>
                  </a:cubicBezTo>
                  <a:cubicBezTo>
                    <a:pt x="9188" y="4979"/>
                    <a:pt x="3993" y="9139"/>
                    <a:pt x="398" y="14348"/>
                  </a:cubicBezTo>
                  <a:cubicBezTo>
                    <a:pt x="-3197" y="19557"/>
                    <a:pt x="-5190" y="25809"/>
                    <a:pt x="-5190" y="32240"/>
                  </a:cubicBezTo>
                  <a:cubicBezTo>
                    <a:pt x="-5190" y="35769"/>
                    <a:pt x="-4602" y="39354"/>
                    <a:pt x="-3327" y="42880"/>
                  </a:cubicBezTo>
                  <a:cubicBezTo>
                    <a:pt x="-1040" y="49298"/>
                    <a:pt x="3143" y="54478"/>
                    <a:pt x="8371" y="58082"/>
                  </a:cubicBezTo>
                  <a:cubicBezTo>
                    <a:pt x="13567" y="61680"/>
                    <a:pt x="19809" y="63677"/>
                    <a:pt x="26247" y="63673"/>
                  </a:cubicBezTo>
                  <a:cubicBezTo>
                    <a:pt x="29776" y="63673"/>
                    <a:pt x="33371" y="63075"/>
                    <a:pt x="36900" y="61807"/>
                  </a:cubicBezTo>
                  <a:cubicBezTo>
                    <a:pt x="43305" y="59497"/>
                    <a:pt x="48501" y="55337"/>
                    <a:pt x="52095" y="50125"/>
                  </a:cubicBezTo>
                  <a:cubicBezTo>
                    <a:pt x="55690" y="44916"/>
                    <a:pt x="57684" y="38668"/>
                    <a:pt x="57684" y="32236"/>
                  </a:cubicBezTo>
                  <a:cubicBezTo>
                    <a:pt x="57684" y="28704"/>
                    <a:pt x="57095" y="25119"/>
                    <a:pt x="55821" y="21593"/>
                  </a:cubicBezTo>
                  <a:lnTo>
                    <a:pt x="59318" y="20335"/>
                  </a:lnTo>
                  <a:lnTo>
                    <a:pt x="62814" y="19073"/>
                  </a:lnTo>
                  <a:cubicBezTo>
                    <a:pt x="64383" y="23413"/>
                    <a:pt x="65134" y="27864"/>
                    <a:pt x="65134" y="32236"/>
                  </a:cubicBezTo>
                  <a:cubicBezTo>
                    <a:pt x="65134" y="40207"/>
                    <a:pt x="62651" y="47919"/>
                    <a:pt x="58239" y="54357"/>
                  </a:cubicBezTo>
                  <a:cubicBezTo>
                    <a:pt x="53762" y="60794"/>
                    <a:pt x="47324" y="65967"/>
                    <a:pt x="39416" y="68814"/>
                  </a:cubicBezTo>
                  <a:cubicBezTo>
                    <a:pt x="35070" y="70379"/>
                    <a:pt x="30626" y="71121"/>
                    <a:pt x="26247" y="71121"/>
                  </a:cubicBezTo>
                  <a:cubicBezTo>
                    <a:pt x="18273" y="71121"/>
                    <a:pt x="10561" y="68653"/>
                    <a:pt x="4123" y="64209"/>
                  </a:cubicBezTo>
                  <a:cubicBezTo>
                    <a:pt x="-2315" y="59765"/>
                    <a:pt x="-7478" y="53317"/>
                    <a:pt x="-10321" y="45399"/>
                  </a:cubicBezTo>
                  <a:cubicBezTo>
                    <a:pt x="-11889" y="41063"/>
                    <a:pt x="-12641" y="36612"/>
                    <a:pt x="-12641" y="32240"/>
                  </a:cubicBezTo>
                  <a:cubicBezTo>
                    <a:pt x="-12641" y="24266"/>
                    <a:pt x="-10157" y="16554"/>
                    <a:pt x="-5713" y="10116"/>
                  </a:cubicBezTo>
                  <a:cubicBezTo>
                    <a:pt x="-1269" y="3679"/>
                    <a:pt x="5169" y="-1495"/>
                    <a:pt x="13077" y="-4341"/>
                  </a:cubicBezTo>
                  <a:cubicBezTo>
                    <a:pt x="17424" y="-5903"/>
                    <a:pt x="21868" y="-6648"/>
                    <a:pt x="26247" y="-6648"/>
                  </a:cubicBezTo>
                  <a:cubicBezTo>
                    <a:pt x="34220" y="-6648"/>
                    <a:pt x="41932" y="-4181"/>
                    <a:pt x="48370" y="267"/>
                  </a:cubicBezTo>
                  <a:cubicBezTo>
                    <a:pt x="54808" y="4708"/>
                    <a:pt x="59971" y="11159"/>
                    <a:pt x="62814" y="19073"/>
                  </a:cubicBezTo>
                  <a:lnTo>
                    <a:pt x="59318" y="20335"/>
                  </a:lnTo>
                </a:path>
              </a:pathLst>
            </a:custGeom>
            <a:solidFill>
              <a:schemeClr val="accent3"/>
            </a:solidFill>
            <a:ln w="327" cap="flat">
              <a:noFill/>
              <a:prstDash val="solid"/>
              <a:miter/>
            </a:ln>
          </p:spPr>
          <p:txBody>
            <a:bodyPr rtlCol="0" anchor="ctr"/>
            <a:lstStyle/>
            <a:p>
              <a:endParaRPr lang="ru-RU">
                <a:latin typeface="Raleway" pitchFamily="2" charset="-52"/>
              </a:endParaRPr>
            </a:p>
          </p:txBody>
        </p:sp>
        <p:grpSp>
          <p:nvGrpSpPr>
            <p:cNvPr id="62" name="Group 61">
              <a:extLst>
                <a:ext uri="{FF2B5EF4-FFF2-40B4-BE49-F238E27FC236}">
                  <a16:creationId xmlns:a16="http://schemas.microsoft.com/office/drawing/2014/main" id="{249522AB-7E77-45DA-8F11-221C71C8B1CB}"/>
                </a:ext>
              </a:extLst>
            </p:cNvPr>
            <p:cNvGrpSpPr/>
            <p:nvPr/>
          </p:nvGrpSpPr>
          <p:grpSpPr>
            <a:xfrm>
              <a:off x="-1198297" y="1284460"/>
              <a:ext cx="3482518" cy="5069078"/>
              <a:chOff x="-602163" y="1462459"/>
              <a:chExt cx="3016086" cy="4390150"/>
            </a:xfrm>
          </p:grpSpPr>
          <p:sp>
            <p:nvSpPr>
              <p:cNvPr id="101" name="Freeform: Shape 100">
                <a:extLst>
                  <a:ext uri="{FF2B5EF4-FFF2-40B4-BE49-F238E27FC236}">
                    <a16:creationId xmlns:a16="http://schemas.microsoft.com/office/drawing/2014/main" id="{72199045-3193-49AC-87E2-A07E95421BF3}"/>
                  </a:ext>
                </a:extLst>
              </p:cNvPr>
              <p:cNvSpPr/>
              <p:nvPr/>
            </p:nvSpPr>
            <p:spPr>
              <a:xfrm flipV="1">
                <a:off x="-602163" y="1462459"/>
                <a:ext cx="3016086" cy="3463021"/>
              </a:xfrm>
              <a:custGeom>
                <a:avLst/>
                <a:gdLst>
                  <a:gd name="connsiteX0" fmla="*/ 1444453 w 1454787"/>
                  <a:gd name="connsiteY0" fmla="*/ 998948 h 1670363"/>
                  <a:gd name="connsiteX1" fmla="*/ 717059 w 1454787"/>
                  <a:gd name="connsiteY1" fmla="*/ 1667398 h 1670363"/>
                  <a:gd name="connsiteX2" fmla="*/ -10335 w 1454787"/>
                  <a:gd name="connsiteY2" fmla="*/ 998948 h 1670363"/>
                  <a:gd name="connsiteX3" fmla="*/ 241626 w 1454787"/>
                  <a:gd name="connsiteY3" fmla="*/ 493047 h 1670363"/>
                  <a:gd name="connsiteX4" fmla="*/ 382225 w 1454787"/>
                  <a:gd name="connsiteY4" fmla="*/ 203418 h 1670363"/>
                  <a:gd name="connsiteX5" fmla="*/ 534210 w 1454787"/>
                  <a:gd name="connsiteY5" fmla="*/ 32048 h 1670363"/>
                  <a:gd name="connsiteX6" fmla="*/ 895731 w 1454787"/>
                  <a:gd name="connsiteY6" fmla="*/ 27128 h 1670363"/>
                  <a:gd name="connsiteX7" fmla="*/ 1038264 w 1454787"/>
                  <a:gd name="connsiteY7" fmla="*/ 194994 h 1670363"/>
                  <a:gd name="connsiteX8" fmla="*/ 1177984 w 1454787"/>
                  <a:gd name="connsiteY8" fmla="*/ 479005 h 1670363"/>
                  <a:gd name="connsiteX9" fmla="*/ 1184754 w 1454787"/>
                  <a:gd name="connsiteY9" fmla="*/ 487029 h 1670363"/>
                  <a:gd name="connsiteX10" fmla="*/ 1444453 w 1454787"/>
                  <a:gd name="connsiteY10" fmla="*/ 998948 h 167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4787" h="1670363">
                    <a:moveTo>
                      <a:pt x="1444453" y="998948"/>
                    </a:moveTo>
                    <a:cubicBezTo>
                      <a:pt x="1444453" y="1368123"/>
                      <a:pt x="1118807" y="1667398"/>
                      <a:pt x="717059" y="1667398"/>
                    </a:cubicBezTo>
                    <a:cubicBezTo>
                      <a:pt x="315355" y="1667398"/>
                      <a:pt x="-10335" y="1368123"/>
                      <a:pt x="-10335" y="998948"/>
                    </a:cubicBezTo>
                    <a:cubicBezTo>
                      <a:pt x="-10335" y="796812"/>
                      <a:pt x="87310" y="615625"/>
                      <a:pt x="241626" y="493047"/>
                    </a:cubicBezTo>
                    <a:cubicBezTo>
                      <a:pt x="326038" y="400243"/>
                      <a:pt x="364639" y="286027"/>
                      <a:pt x="382225" y="203418"/>
                    </a:cubicBezTo>
                    <a:cubicBezTo>
                      <a:pt x="399283" y="123380"/>
                      <a:pt x="456833" y="58633"/>
                      <a:pt x="534210" y="32048"/>
                    </a:cubicBezTo>
                    <a:cubicBezTo>
                      <a:pt x="659509" y="-11028"/>
                      <a:pt x="780456" y="-16304"/>
                      <a:pt x="895731" y="27128"/>
                    </a:cubicBezTo>
                    <a:cubicBezTo>
                      <a:pt x="968976" y="54694"/>
                      <a:pt x="1022569" y="118359"/>
                      <a:pt x="1038264" y="194994"/>
                    </a:cubicBezTo>
                    <a:cubicBezTo>
                      <a:pt x="1054048" y="272205"/>
                      <a:pt x="1091066" y="383470"/>
                      <a:pt x="1177984" y="479005"/>
                    </a:cubicBezTo>
                    <a:cubicBezTo>
                      <a:pt x="1180446" y="481735"/>
                      <a:pt x="1182688" y="484404"/>
                      <a:pt x="1184754" y="487029"/>
                    </a:cubicBezTo>
                    <a:cubicBezTo>
                      <a:pt x="1343511" y="609650"/>
                      <a:pt x="1444453" y="793449"/>
                      <a:pt x="1444453" y="998948"/>
                    </a:cubicBezTo>
                  </a:path>
                </a:pathLst>
              </a:custGeom>
              <a:gradFill>
                <a:gsLst>
                  <a:gs pos="100000">
                    <a:schemeClr val="bg1"/>
                  </a:gs>
                  <a:gs pos="5000">
                    <a:schemeClr val="accent2">
                      <a:lumMod val="90000"/>
                    </a:schemeClr>
                  </a:gs>
                </a:gsLst>
                <a:lin ang="6600000" scaled="0"/>
              </a:gradFill>
              <a:ln w="439" cap="flat">
                <a:noFill/>
                <a:prstDash val="solid"/>
                <a:miter/>
              </a:ln>
            </p:spPr>
            <p:txBody>
              <a:bodyPr rtlCol="0" anchor="ctr"/>
              <a:lstStyle/>
              <a:p>
                <a:endParaRPr lang="ru-RU">
                  <a:latin typeface="Raleway" pitchFamily="2" charset="-52"/>
                </a:endParaRPr>
              </a:p>
            </p:txBody>
          </p:sp>
          <p:sp>
            <p:nvSpPr>
              <p:cNvPr id="102" name="Freeform: Shape 101">
                <a:extLst>
                  <a:ext uri="{FF2B5EF4-FFF2-40B4-BE49-F238E27FC236}">
                    <a16:creationId xmlns:a16="http://schemas.microsoft.com/office/drawing/2014/main" id="{7FBE6AAF-414B-4255-AE37-319E3507510B}"/>
                  </a:ext>
                </a:extLst>
              </p:cNvPr>
              <p:cNvSpPr/>
              <p:nvPr/>
            </p:nvSpPr>
            <p:spPr>
              <a:xfrm flipV="1">
                <a:off x="679168" y="1486696"/>
                <a:ext cx="1671220" cy="3462940"/>
              </a:xfrm>
              <a:custGeom>
                <a:avLst/>
                <a:gdLst>
                  <a:gd name="connsiteX0" fmla="*/ 67882 w 806101"/>
                  <a:gd name="connsiteY0" fmla="*/ 1667341 h 1670324"/>
                  <a:gd name="connsiteX1" fmla="*/ -10872 w 806101"/>
                  <a:gd name="connsiteY1" fmla="*/ 1663388 h 1670324"/>
                  <a:gd name="connsiteX2" fmla="*/ 637328 w 806101"/>
                  <a:gd name="connsiteY2" fmla="*/ 998890 h 1670324"/>
                  <a:gd name="connsiteX3" fmla="*/ 282475 w 806101"/>
                  <a:gd name="connsiteY3" fmla="*/ 121349 h 1670324"/>
                  <a:gd name="connsiteX4" fmla="*/ 88676 w 806101"/>
                  <a:gd name="connsiteY4" fmla="*/ 27072 h 1670324"/>
                  <a:gd name="connsiteX5" fmla="*/ -190 w 806101"/>
                  <a:gd name="connsiteY5" fmla="*/ 3270 h 1670324"/>
                  <a:gd name="connsiteX6" fmla="*/ 246534 w 806101"/>
                  <a:gd name="connsiteY6" fmla="*/ 27072 h 1670324"/>
                  <a:gd name="connsiteX7" fmla="*/ 389027 w 806101"/>
                  <a:gd name="connsiteY7" fmla="*/ 194933 h 1670324"/>
                  <a:gd name="connsiteX8" fmla="*/ 528762 w 806101"/>
                  <a:gd name="connsiteY8" fmla="*/ 478947 h 1670324"/>
                  <a:gd name="connsiteX9" fmla="*/ 535547 w 806101"/>
                  <a:gd name="connsiteY9" fmla="*/ 486971 h 1670324"/>
                  <a:gd name="connsiteX10" fmla="*/ 795230 w 806101"/>
                  <a:gd name="connsiteY10" fmla="*/ 998890 h 1670324"/>
                  <a:gd name="connsiteX11" fmla="*/ 67882 w 806101"/>
                  <a:gd name="connsiteY11" fmla="*/ 1667341 h 167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6101" h="1670324">
                    <a:moveTo>
                      <a:pt x="67882" y="1667341"/>
                    </a:moveTo>
                    <a:cubicBezTo>
                      <a:pt x="41222" y="1667341"/>
                      <a:pt x="15000" y="1665949"/>
                      <a:pt x="-10872" y="1663388"/>
                    </a:cubicBezTo>
                    <a:cubicBezTo>
                      <a:pt x="353612" y="1627132"/>
                      <a:pt x="652343" y="1343153"/>
                      <a:pt x="637328" y="998890"/>
                    </a:cubicBezTo>
                    <a:cubicBezTo>
                      <a:pt x="616928" y="530108"/>
                      <a:pt x="392179" y="697475"/>
                      <a:pt x="282475" y="121349"/>
                    </a:cubicBezTo>
                    <a:cubicBezTo>
                      <a:pt x="267854" y="44517"/>
                      <a:pt x="161827" y="54634"/>
                      <a:pt x="88676" y="27072"/>
                    </a:cubicBezTo>
                    <a:cubicBezTo>
                      <a:pt x="59390" y="16036"/>
                      <a:pt x="29797" y="8191"/>
                      <a:pt x="-190" y="3270"/>
                    </a:cubicBezTo>
                    <a:cubicBezTo>
                      <a:pt x="84474" y="-9652"/>
                      <a:pt x="166861" y="-2941"/>
                      <a:pt x="246534" y="27072"/>
                    </a:cubicBezTo>
                    <a:cubicBezTo>
                      <a:pt x="319729" y="54634"/>
                      <a:pt x="373355" y="118302"/>
                      <a:pt x="389027" y="194933"/>
                    </a:cubicBezTo>
                    <a:cubicBezTo>
                      <a:pt x="404831" y="272146"/>
                      <a:pt x="441866" y="383413"/>
                      <a:pt x="528762" y="478947"/>
                    </a:cubicBezTo>
                    <a:cubicBezTo>
                      <a:pt x="531257" y="481674"/>
                      <a:pt x="533490" y="484344"/>
                      <a:pt x="535547" y="486971"/>
                    </a:cubicBezTo>
                    <a:cubicBezTo>
                      <a:pt x="694282" y="609589"/>
                      <a:pt x="795230" y="793389"/>
                      <a:pt x="795230" y="998890"/>
                    </a:cubicBezTo>
                    <a:cubicBezTo>
                      <a:pt x="795230" y="1368062"/>
                      <a:pt x="469576" y="1667341"/>
                      <a:pt x="67882" y="1667341"/>
                    </a:cubicBezTo>
                  </a:path>
                </a:pathLst>
              </a:custGeom>
              <a:solidFill>
                <a:schemeClr val="bg1"/>
              </a:solidFill>
              <a:ln w="438" cap="flat">
                <a:noFill/>
                <a:prstDash val="solid"/>
                <a:miter/>
              </a:ln>
            </p:spPr>
            <p:txBody>
              <a:bodyPr rtlCol="0" anchor="ctr"/>
              <a:lstStyle/>
              <a:p>
                <a:endParaRPr lang="ru-RU">
                  <a:latin typeface="Raleway" pitchFamily="2" charset="-52"/>
                </a:endParaRPr>
              </a:p>
            </p:txBody>
          </p:sp>
          <p:sp>
            <p:nvSpPr>
              <p:cNvPr id="103" name="Freeform: Shape 102">
                <a:extLst>
                  <a:ext uri="{FF2B5EF4-FFF2-40B4-BE49-F238E27FC236}">
                    <a16:creationId xmlns:a16="http://schemas.microsoft.com/office/drawing/2014/main" id="{EE7AB477-7EF0-429C-AF94-52A37119F700}"/>
                  </a:ext>
                </a:extLst>
              </p:cNvPr>
              <p:cNvSpPr/>
              <p:nvPr/>
            </p:nvSpPr>
            <p:spPr>
              <a:xfrm flipV="1">
                <a:off x="367232" y="4922090"/>
                <a:ext cx="1109400" cy="930519"/>
              </a:xfrm>
              <a:custGeom>
                <a:avLst/>
                <a:gdLst>
                  <a:gd name="connsiteX0" fmla="*/ 366757 w 535111"/>
                  <a:gd name="connsiteY0" fmla="*/ 19 h 448829"/>
                  <a:gd name="connsiteX1" fmla="*/ 145727 w 535111"/>
                  <a:gd name="connsiteY1" fmla="*/ 19 h 448829"/>
                  <a:gd name="connsiteX2" fmla="*/ -11334 w 535111"/>
                  <a:gd name="connsiteY2" fmla="*/ 157051 h 448829"/>
                  <a:gd name="connsiteX3" fmla="*/ -11334 w 535111"/>
                  <a:gd name="connsiteY3" fmla="*/ 399954 h 448829"/>
                  <a:gd name="connsiteX4" fmla="*/ 37600 w 535111"/>
                  <a:gd name="connsiteY4" fmla="*/ 448848 h 448829"/>
                  <a:gd name="connsiteX5" fmla="*/ 474884 w 535111"/>
                  <a:gd name="connsiteY5" fmla="*/ 448848 h 448829"/>
                  <a:gd name="connsiteX6" fmla="*/ 523777 w 535111"/>
                  <a:gd name="connsiteY6" fmla="*/ 399954 h 448829"/>
                  <a:gd name="connsiteX7" fmla="*/ 523777 w 535111"/>
                  <a:gd name="connsiteY7" fmla="*/ 157051 h 448829"/>
                  <a:gd name="connsiteX8" fmla="*/ 366757 w 535111"/>
                  <a:gd name="connsiteY8" fmla="*/ 19 h 44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111" h="448829">
                    <a:moveTo>
                      <a:pt x="366757" y="19"/>
                    </a:moveTo>
                    <a:lnTo>
                      <a:pt x="145727" y="19"/>
                    </a:lnTo>
                    <a:cubicBezTo>
                      <a:pt x="59349" y="19"/>
                      <a:pt x="-11334" y="70678"/>
                      <a:pt x="-11334" y="157051"/>
                    </a:cubicBezTo>
                    <a:lnTo>
                      <a:pt x="-11334" y="399954"/>
                    </a:lnTo>
                    <a:cubicBezTo>
                      <a:pt x="-11334" y="426840"/>
                      <a:pt x="10703" y="448848"/>
                      <a:pt x="37600" y="448848"/>
                    </a:cubicBezTo>
                    <a:lnTo>
                      <a:pt x="474884" y="448848"/>
                    </a:lnTo>
                    <a:cubicBezTo>
                      <a:pt x="501781" y="448848"/>
                      <a:pt x="523777" y="426840"/>
                      <a:pt x="523777" y="399954"/>
                    </a:cubicBezTo>
                    <a:lnTo>
                      <a:pt x="523777" y="157051"/>
                    </a:lnTo>
                    <a:cubicBezTo>
                      <a:pt x="523777" y="70678"/>
                      <a:pt x="453135" y="19"/>
                      <a:pt x="366757" y="19"/>
                    </a:cubicBezTo>
                  </a:path>
                </a:pathLst>
              </a:custGeom>
              <a:gradFill>
                <a:gsLst>
                  <a:gs pos="0">
                    <a:schemeClr val="accent1">
                      <a:lumMod val="75000"/>
                    </a:schemeClr>
                  </a:gs>
                  <a:gs pos="77000">
                    <a:schemeClr val="accent1">
                      <a:lumMod val="50000"/>
                    </a:schemeClr>
                  </a:gs>
                </a:gsLst>
                <a:lin ang="0" scaled="1"/>
              </a:gradFill>
              <a:ln w="412" cap="flat">
                <a:noFill/>
                <a:prstDash val="solid"/>
                <a:miter/>
              </a:ln>
            </p:spPr>
            <p:txBody>
              <a:bodyPr rtlCol="0" anchor="ctr"/>
              <a:lstStyle/>
              <a:p>
                <a:endParaRPr lang="ru-RU">
                  <a:latin typeface="Raleway" pitchFamily="2" charset="-52"/>
                </a:endParaRPr>
              </a:p>
            </p:txBody>
          </p:sp>
          <p:sp>
            <p:nvSpPr>
              <p:cNvPr id="105" name="Freeform: Shape 104">
                <a:extLst>
                  <a:ext uri="{FF2B5EF4-FFF2-40B4-BE49-F238E27FC236}">
                    <a16:creationId xmlns:a16="http://schemas.microsoft.com/office/drawing/2014/main" id="{9EE6DA6D-EC0B-4C86-9100-19E6E191CFDD}"/>
                  </a:ext>
                </a:extLst>
              </p:cNvPr>
              <p:cNvSpPr/>
              <p:nvPr/>
            </p:nvSpPr>
            <p:spPr>
              <a:xfrm flipV="1">
                <a:off x="244146" y="2949175"/>
                <a:ext cx="1293058" cy="1728348"/>
              </a:xfrm>
              <a:custGeom>
                <a:avLst/>
                <a:gdLst>
                  <a:gd name="connsiteX0" fmla="*/ 387610 w 623697"/>
                  <a:gd name="connsiteY0" fmla="*/ 4784 h 833656"/>
                  <a:gd name="connsiteX1" fmla="*/ 388148 w 623697"/>
                  <a:gd name="connsiteY1" fmla="*/ 6894 h 833656"/>
                  <a:gd name="connsiteX2" fmla="*/ 388478 w 623697"/>
                  <a:gd name="connsiteY2" fmla="*/ 9860 h 833656"/>
                  <a:gd name="connsiteX3" fmla="*/ 388892 w 623697"/>
                  <a:gd name="connsiteY3" fmla="*/ 17427 h 833656"/>
                  <a:gd name="connsiteX4" fmla="*/ 389844 w 623697"/>
                  <a:gd name="connsiteY4" fmla="*/ 70939 h 833656"/>
                  <a:gd name="connsiteX5" fmla="*/ 390051 w 623697"/>
                  <a:gd name="connsiteY5" fmla="*/ 157092 h 833656"/>
                  <a:gd name="connsiteX6" fmla="*/ 388148 w 623697"/>
                  <a:gd name="connsiteY6" fmla="*/ 560556 h 833656"/>
                  <a:gd name="connsiteX7" fmla="*/ 388148 w 623697"/>
                  <a:gd name="connsiteY7" fmla="*/ 560713 h 833656"/>
                  <a:gd name="connsiteX8" fmla="*/ 388148 w 623697"/>
                  <a:gd name="connsiteY8" fmla="*/ 560754 h 833656"/>
                  <a:gd name="connsiteX9" fmla="*/ 388148 w 623697"/>
                  <a:gd name="connsiteY9" fmla="*/ 564895 h 833656"/>
                  <a:gd name="connsiteX10" fmla="*/ 390713 w 623697"/>
                  <a:gd name="connsiteY10" fmla="*/ 618308 h 833656"/>
                  <a:gd name="connsiteX11" fmla="*/ 400021 w 623697"/>
                  <a:gd name="connsiteY11" fmla="*/ 680864 h 833656"/>
                  <a:gd name="connsiteX12" fmla="*/ 413921 w 623697"/>
                  <a:gd name="connsiteY12" fmla="*/ 729255 h 833656"/>
                  <a:gd name="connsiteX13" fmla="*/ 429187 w 623697"/>
                  <a:gd name="connsiteY13" fmla="*/ 761557 h 833656"/>
                  <a:gd name="connsiteX14" fmla="*/ 460628 w 623697"/>
                  <a:gd name="connsiteY14" fmla="*/ 796771 h 833656"/>
                  <a:gd name="connsiteX15" fmla="*/ 480569 w 623697"/>
                  <a:gd name="connsiteY15" fmla="*/ 806460 h 833656"/>
                  <a:gd name="connsiteX16" fmla="*/ 504191 w 623697"/>
                  <a:gd name="connsiteY16" fmla="*/ 809931 h 833656"/>
                  <a:gd name="connsiteX17" fmla="*/ 536377 w 623697"/>
                  <a:gd name="connsiteY17" fmla="*/ 804892 h 833656"/>
                  <a:gd name="connsiteX18" fmla="*/ 561778 w 623697"/>
                  <a:gd name="connsiteY18" fmla="*/ 793548 h 833656"/>
                  <a:gd name="connsiteX19" fmla="*/ 584077 w 623697"/>
                  <a:gd name="connsiteY19" fmla="*/ 769074 h 833656"/>
                  <a:gd name="connsiteX20" fmla="*/ 591234 w 623697"/>
                  <a:gd name="connsiteY20" fmla="*/ 736375 h 833656"/>
                  <a:gd name="connsiteX21" fmla="*/ 570218 w 623697"/>
                  <a:gd name="connsiteY21" fmla="*/ 664494 h 833656"/>
                  <a:gd name="connsiteX22" fmla="*/ 472295 w 623697"/>
                  <a:gd name="connsiteY22" fmla="*/ 556295 h 833656"/>
                  <a:gd name="connsiteX23" fmla="*/ 402876 w 623697"/>
                  <a:gd name="connsiteY23" fmla="*/ 518217 h 833656"/>
                  <a:gd name="connsiteX24" fmla="*/ 325885 w 623697"/>
                  <a:gd name="connsiteY24" fmla="*/ 499932 h 833656"/>
                  <a:gd name="connsiteX25" fmla="*/ 300402 w 623697"/>
                  <a:gd name="connsiteY25" fmla="*/ 499137 h 833656"/>
                  <a:gd name="connsiteX26" fmla="*/ 277234 w 623697"/>
                  <a:gd name="connsiteY26" fmla="*/ 499795 h 833656"/>
                  <a:gd name="connsiteX27" fmla="*/ 175422 w 623697"/>
                  <a:gd name="connsiteY27" fmla="*/ 528411 h 833656"/>
                  <a:gd name="connsiteX28" fmla="*/ 56441 w 623697"/>
                  <a:gd name="connsiteY28" fmla="*/ 625660 h 833656"/>
                  <a:gd name="connsiteX29" fmla="*/ 22063 w 623697"/>
                  <a:gd name="connsiteY29" fmla="*/ 683251 h 833656"/>
                  <a:gd name="connsiteX30" fmla="*/ 9983 w 623697"/>
                  <a:gd name="connsiteY30" fmla="*/ 736375 h 833656"/>
                  <a:gd name="connsiteX31" fmla="*/ 13168 w 623697"/>
                  <a:gd name="connsiteY31" fmla="*/ 759095 h 833656"/>
                  <a:gd name="connsiteX32" fmla="*/ 30130 w 623697"/>
                  <a:gd name="connsiteY32" fmla="*/ 786296 h 833656"/>
                  <a:gd name="connsiteX33" fmla="*/ 64881 w 623697"/>
                  <a:gd name="connsiteY33" fmla="*/ 804892 h 833656"/>
                  <a:gd name="connsiteX34" fmla="*/ 97067 w 623697"/>
                  <a:gd name="connsiteY34" fmla="*/ 809931 h 833656"/>
                  <a:gd name="connsiteX35" fmla="*/ 132604 w 623697"/>
                  <a:gd name="connsiteY35" fmla="*/ 801541 h 833656"/>
                  <a:gd name="connsiteX36" fmla="*/ 157054 w 623697"/>
                  <a:gd name="connsiteY36" fmla="*/ 782217 h 833656"/>
                  <a:gd name="connsiteX37" fmla="*/ 187792 w 623697"/>
                  <a:gd name="connsiteY37" fmla="*/ 727964 h 833656"/>
                  <a:gd name="connsiteX38" fmla="*/ 209345 w 623697"/>
                  <a:gd name="connsiteY38" fmla="*/ 629822 h 833656"/>
                  <a:gd name="connsiteX39" fmla="*/ 213110 w 623697"/>
                  <a:gd name="connsiteY39" fmla="*/ 564895 h 833656"/>
                  <a:gd name="connsiteX40" fmla="*/ 213110 w 623697"/>
                  <a:gd name="connsiteY40" fmla="*/ 561730 h 833656"/>
                  <a:gd name="connsiteX41" fmla="*/ 213110 w 623697"/>
                  <a:gd name="connsiteY41" fmla="*/ 560932 h 833656"/>
                  <a:gd name="connsiteX42" fmla="*/ 213110 w 623697"/>
                  <a:gd name="connsiteY42" fmla="*/ 560734 h 833656"/>
                  <a:gd name="connsiteX43" fmla="*/ 213069 w 623697"/>
                  <a:gd name="connsiteY43" fmla="*/ 560696 h 833656"/>
                  <a:gd name="connsiteX44" fmla="*/ 213069 w 623697"/>
                  <a:gd name="connsiteY44" fmla="*/ 560556 h 833656"/>
                  <a:gd name="connsiteX45" fmla="*/ 211166 w 623697"/>
                  <a:gd name="connsiteY45" fmla="*/ 157092 h 833656"/>
                  <a:gd name="connsiteX46" fmla="*/ 211580 w 623697"/>
                  <a:gd name="connsiteY46" fmla="*/ 53414 h 833656"/>
                  <a:gd name="connsiteX47" fmla="*/ 212200 w 623697"/>
                  <a:gd name="connsiteY47" fmla="*/ 21373 h 833656"/>
                  <a:gd name="connsiteX48" fmla="*/ 212614 w 623697"/>
                  <a:gd name="connsiteY48" fmla="*/ 11713 h 833656"/>
                  <a:gd name="connsiteX49" fmla="*/ 212903 w 623697"/>
                  <a:gd name="connsiteY49" fmla="*/ 8408 h 833656"/>
                  <a:gd name="connsiteX50" fmla="*/ 213110 w 623697"/>
                  <a:gd name="connsiteY50" fmla="*/ 6894 h 833656"/>
                  <a:gd name="connsiteX51" fmla="*/ 213648 w 623697"/>
                  <a:gd name="connsiteY51" fmla="*/ 4763 h 833656"/>
                  <a:gd name="connsiteX52" fmla="*/ 227052 w 623697"/>
                  <a:gd name="connsiteY52" fmla="*/ -1947 h 833656"/>
                  <a:gd name="connsiteX53" fmla="*/ 233754 w 623697"/>
                  <a:gd name="connsiteY53" fmla="*/ 11494 h 833656"/>
                  <a:gd name="connsiteX54" fmla="*/ 227424 w 623697"/>
                  <a:gd name="connsiteY54" fmla="*/ 9384 h 833656"/>
                  <a:gd name="connsiteX55" fmla="*/ 234044 w 623697"/>
                  <a:gd name="connsiteY55" fmla="*/ 10518 h 833656"/>
                  <a:gd name="connsiteX56" fmla="*/ 233754 w 623697"/>
                  <a:gd name="connsiteY56" fmla="*/ 11494 h 833656"/>
                  <a:gd name="connsiteX57" fmla="*/ 227424 w 623697"/>
                  <a:gd name="connsiteY57" fmla="*/ 9384 h 833656"/>
                  <a:gd name="connsiteX58" fmla="*/ 234044 w 623697"/>
                  <a:gd name="connsiteY58" fmla="*/ 10518 h 833656"/>
                  <a:gd name="connsiteX59" fmla="*/ 233961 w 623697"/>
                  <a:gd name="connsiteY59" fmla="*/ 10518 h 833656"/>
                  <a:gd name="connsiteX60" fmla="*/ 234044 w 623697"/>
                  <a:gd name="connsiteY60" fmla="*/ 10518 h 833656"/>
                  <a:gd name="connsiteX61" fmla="*/ 234044 w 623697"/>
                  <a:gd name="connsiteY61" fmla="*/ 10518 h 833656"/>
                  <a:gd name="connsiteX62" fmla="*/ 233961 w 623697"/>
                  <a:gd name="connsiteY62" fmla="*/ 10518 h 833656"/>
                  <a:gd name="connsiteX63" fmla="*/ 234044 w 623697"/>
                  <a:gd name="connsiteY63" fmla="*/ 10518 h 833656"/>
                  <a:gd name="connsiteX64" fmla="*/ 233878 w 623697"/>
                  <a:gd name="connsiteY64" fmla="*/ 11953 h 833656"/>
                  <a:gd name="connsiteX65" fmla="*/ 233506 w 623697"/>
                  <a:gd name="connsiteY65" fmla="*/ 18763 h 833656"/>
                  <a:gd name="connsiteX66" fmla="*/ 232637 w 623697"/>
                  <a:gd name="connsiteY66" fmla="*/ 71679 h 833656"/>
                  <a:gd name="connsiteX67" fmla="*/ 232389 w 623697"/>
                  <a:gd name="connsiteY67" fmla="*/ 157092 h 833656"/>
                  <a:gd name="connsiteX68" fmla="*/ 233340 w 623697"/>
                  <a:gd name="connsiteY68" fmla="*/ 420095 h 833656"/>
                  <a:gd name="connsiteX69" fmla="*/ 234002 w 623697"/>
                  <a:gd name="connsiteY69" fmla="*/ 520385 h 833656"/>
                  <a:gd name="connsiteX70" fmla="*/ 234209 w 623697"/>
                  <a:gd name="connsiteY70" fmla="*/ 549783 h 833656"/>
                  <a:gd name="connsiteX71" fmla="*/ 234292 w 623697"/>
                  <a:gd name="connsiteY71" fmla="*/ 560398 h 833656"/>
                  <a:gd name="connsiteX72" fmla="*/ 223701 w 623697"/>
                  <a:gd name="connsiteY72" fmla="*/ 560477 h 833656"/>
                  <a:gd name="connsiteX73" fmla="*/ 234292 w 623697"/>
                  <a:gd name="connsiteY73" fmla="*/ 560258 h 833656"/>
                  <a:gd name="connsiteX74" fmla="*/ 234333 w 623697"/>
                  <a:gd name="connsiteY74" fmla="*/ 564895 h 833656"/>
                  <a:gd name="connsiteX75" fmla="*/ 231644 w 623697"/>
                  <a:gd name="connsiteY75" fmla="*/ 620240 h 833656"/>
                  <a:gd name="connsiteX76" fmla="*/ 221963 w 623697"/>
                  <a:gd name="connsiteY76" fmla="*/ 685303 h 833656"/>
                  <a:gd name="connsiteX77" fmla="*/ 207194 w 623697"/>
                  <a:gd name="connsiteY77" fmla="*/ 736747 h 833656"/>
                  <a:gd name="connsiteX78" fmla="*/ 190274 w 623697"/>
                  <a:gd name="connsiteY78" fmla="*/ 772413 h 833656"/>
                  <a:gd name="connsiteX79" fmla="*/ 152544 w 623697"/>
                  <a:gd name="connsiteY79" fmla="*/ 814308 h 833656"/>
                  <a:gd name="connsiteX80" fmla="*/ 127019 w 623697"/>
                  <a:gd name="connsiteY80" fmla="*/ 826727 h 833656"/>
                  <a:gd name="connsiteX81" fmla="*/ 97067 w 623697"/>
                  <a:gd name="connsiteY81" fmla="*/ 831162 h 833656"/>
                  <a:gd name="connsiteX82" fmla="*/ 58882 w 623697"/>
                  <a:gd name="connsiteY82" fmla="*/ 825259 h 833656"/>
                  <a:gd name="connsiteX83" fmla="*/ 27896 w 623697"/>
                  <a:gd name="connsiteY83" fmla="*/ 811342 h 833656"/>
                  <a:gd name="connsiteX84" fmla="*/ -1850 w 623697"/>
                  <a:gd name="connsiteY84" fmla="*/ 778585 h 833656"/>
                  <a:gd name="connsiteX85" fmla="*/ -11240 w 623697"/>
                  <a:gd name="connsiteY85" fmla="*/ 736375 h 833656"/>
                  <a:gd name="connsiteX86" fmla="*/ 12506 w 623697"/>
                  <a:gd name="connsiteY86" fmla="*/ 654098 h 833656"/>
                  <a:gd name="connsiteX87" fmla="*/ 117586 w 623697"/>
                  <a:gd name="connsiteY87" fmla="*/ 538290 h 833656"/>
                  <a:gd name="connsiteX88" fmla="*/ 192053 w 623697"/>
                  <a:gd name="connsiteY88" fmla="*/ 497884 h 833656"/>
                  <a:gd name="connsiteX89" fmla="*/ 275745 w 623697"/>
                  <a:gd name="connsiteY89" fmla="*/ 478626 h 833656"/>
                  <a:gd name="connsiteX90" fmla="*/ 300402 w 623697"/>
                  <a:gd name="connsiteY90" fmla="*/ 477906 h 833656"/>
                  <a:gd name="connsiteX91" fmla="*/ 327582 w 623697"/>
                  <a:gd name="connsiteY91" fmla="*/ 478762 h 833656"/>
                  <a:gd name="connsiteX92" fmla="*/ 436551 w 623697"/>
                  <a:gd name="connsiteY92" fmla="*/ 510051 h 833656"/>
                  <a:gd name="connsiteX93" fmla="*/ 562027 w 623697"/>
                  <a:gd name="connsiteY93" fmla="*/ 613191 h 833656"/>
                  <a:gd name="connsiteX94" fmla="*/ 598888 w 623697"/>
                  <a:gd name="connsiteY94" fmla="*/ 675325 h 833656"/>
                  <a:gd name="connsiteX95" fmla="*/ 612457 w 623697"/>
                  <a:gd name="connsiteY95" fmla="*/ 736375 h 833656"/>
                  <a:gd name="connsiteX96" fmla="*/ 608403 w 623697"/>
                  <a:gd name="connsiteY96" fmla="*/ 765247 h 833656"/>
                  <a:gd name="connsiteX97" fmla="*/ 585566 w 623697"/>
                  <a:gd name="connsiteY97" fmla="*/ 801868 h 833656"/>
                  <a:gd name="connsiteX98" fmla="*/ 542376 w 623697"/>
                  <a:gd name="connsiteY98" fmla="*/ 825259 h 833656"/>
                  <a:gd name="connsiteX99" fmla="*/ 504191 w 623697"/>
                  <a:gd name="connsiteY99" fmla="*/ 831162 h 833656"/>
                  <a:gd name="connsiteX100" fmla="*/ 458849 w 623697"/>
                  <a:gd name="connsiteY100" fmla="*/ 820389 h 833656"/>
                  <a:gd name="connsiteX101" fmla="*/ 428401 w 623697"/>
                  <a:gd name="connsiteY101" fmla="*/ 796416 h 833656"/>
                  <a:gd name="connsiteX102" fmla="*/ 393526 w 623697"/>
                  <a:gd name="connsiteY102" fmla="*/ 735353 h 833656"/>
                  <a:gd name="connsiteX103" fmla="*/ 370772 w 623697"/>
                  <a:gd name="connsiteY103" fmla="*/ 632151 h 833656"/>
                  <a:gd name="connsiteX104" fmla="*/ 366884 w 623697"/>
                  <a:gd name="connsiteY104" fmla="*/ 564895 h 833656"/>
                  <a:gd name="connsiteX105" fmla="*/ 366925 w 623697"/>
                  <a:gd name="connsiteY105" fmla="*/ 560258 h 833656"/>
                  <a:gd name="connsiteX106" fmla="*/ 377557 w 623697"/>
                  <a:gd name="connsiteY106" fmla="*/ 560477 h 833656"/>
                  <a:gd name="connsiteX107" fmla="*/ 366925 w 623697"/>
                  <a:gd name="connsiteY107" fmla="*/ 560398 h 833656"/>
                  <a:gd name="connsiteX108" fmla="*/ 367008 w 623697"/>
                  <a:gd name="connsiteY108" fmla="*/ 549783 h 833656"/>
                  <a:gd name="connsiteX109" fmla="*/ 368828 w 623697"/>
                  <a:gd name="connsiteY109" fmla="*/ 157092 h 833656"/>
                  <a:gd name="connsiteX110" fmla="*/ 368414 w 623697"/>
                  <a:gd name="connsiteY110" fmla="*/ 53654 h 833656"/>
                  <a:gd name="connsiteX111" fmla="*/ 367835 w 623697"/>
                  <a:gd name="connsiteY111" fmla="*/ 22048 h 833656"/>
                  <a:gd name="connsiteX112" fmla="*/ 367421 w 623697"/>
                  <a:gd name="connsiteY112" fmla="*/ 13107 h 833656"/>
                  <a:gd name="connsiteX113" fmla="*/ 367256 w 623697"/>
                  <a:gd name="connsiteY113" fmla="*/ 10836 h 833656"/>
                  <a:gd name="connsiteX114" fmla="*/ 367214 w 623697"/>
                  <a:gd name="connsiteY114" fmla="*/ 10576 h 833656"/>
                  <a:gd name="connsiteX115" fmla="*/ 367214 w 623697"/>
                  <a:gd name="connsiteY115" fmla="*/ 10518 h 833656"/>
                  <a:gd name="connsiteX116" fmla="*/ 370607 w 623697"/>
                  <a:gd name="connsiteY116" fmla="*/ 9959 h 833656"/>
                  <a:gd name="connsiteX117" fmla="*/ 367256 w 623697"/>
                  <a:gd name="connsiteY117" fmla="*/ 10696 h 833656"/>
                  <a:gd name="connsiteX118" fmla="*/ 367214 w 623697"/>
                  <a:gd name="connsiteY118" fmla="*/ 10518 h 833656"/>
                  <a:gd name="connsiteX119" fmla="*/ 370607 w 623697"/>
                  <a:gd name="connsiteY119" fmla="*/ 9959 h 833656"/>
                  <a:gd name="connsiteX120" fmla="*/ 367256 w 623697"/>
                  <a:gd name="connsiteY120" fmla="*/ 10696 h 833656"/>
                  <a:gd name="connsiteX121" fmla="*/ 374909 w 623697"/>
                  <a:gd name="connsiteY121" fmla="*/ 9004 h 833656"/>
                  <a:gd name="connsiteX122" fmla="*/ 367462 w 623697"/>
                  <a:gd name="connsiteY122" fmla="*/ 11494 h 833656"/>
                  <a:gd name="connsiteX123" fmla="*/ 367256 w 623697"/>
                  <a:gd name="connsiteY123" fmla="*/ 10696 h 833656"/>
                  <a:gd name="connsiteX124" fmla="*/ 374909 w 623697"/>
                  <a:gd name="connsiteY124" fmla="*/ 9004 h 833656"/>
                  <a:gd name="connsiteX125" fmla="*/ 367462 w 623697"/>
                  <a:gd name="connsiteY125" fmla="*/ 11494 h 833656"/>
                  <a:gd name="connsiteX126" fmla="*/ 374206 w 623697"/>
                  <a:gd name="connsiteY126" fmla="*/ -1947 h 833656"/>
                  <a:gd name="connsiteX127" fmla="*/ 387610 w 623697"/>
                  <a:gd name="connsiteY127" fmla="*/ 4784 h 8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23697" h="833656">
                    <a:moveTo>
                      <a:pt x="387610" y="4784"/>
                    </a:moveTo>
                    <a:cubicBezTo>
                      <a:pt x="387941" y="5777"/>
                      <a:pt x="388024" y="6335"/>
                      <a:pt x="388148" y="6894"/>
                    </a:cubicBezTo>
                    <a:cubicBezTo>
                      <a:pt x="388313" y="7907"/>
                      <a:pt x="388396" y="8784"/>
                      <a:pt x="388478" y="9860"/>
                    </a:cubicBezTo>
                    <a:cubicBezTo>
                      <a:pt x="388644" y="11813"/>
                      <a:pt x="388768" y="14303"/>
                      <a:pt x="388892" y="17427"/>
                    </a:cubicBezTo>
                    <a:cubicBezTo>
                      <a:pt x="389347" y="28282"/>
                      <a:pt x="389637" y="46861"/>
                      <a:pt x="389844" y="70939"/>
                    </a:cubicBezTo>
                    <a:cubicBezTo>
                      <a:pt x="390009" y="95016"/>
                      <a:pt x="390051" y="124551"/>
                      <a:pt x="390051" y="157092"/>
                    </a:cubicBezTo>
                    <a:cubicBezTo>
                      <a:pt x="390051" y="320815"/>
                      <a:pt x="388148" y="560556"/>
                      <a:pt x="388148" y="560556"/>
                    </a:cubicBezTo>
                    <a:lnTo>
                      <a:pt x="388148" y="560713"/>
                    </a:lnTo>
                    <a:lnTo>
                      <a:pt x="388148" y="560754"/>
                    </a:lnTo>
                    <a:cubicBezTo>
                      <a:pt x="388148" y="561036"/>
                      <a:pt x="388148" y="562467"/>
                      <a:pt x="388148" y="564895"/>
                    </a:cubicBezTo>
                    <a:cubicBezTo>
                      <a:pt x="388106" y="573202"/>
                      <a:pt x="388396" y="593155"/>
                      <a:pt x="390713" y="618308"/>
                    </a:cubicBezTo>
                    <a:cubicBezTo>
                      <a:pt x="392450" y="637148"/>
                      <a:pt x="395305" y="658938"/>
                      <a:pt x="400021" y="680864"/>
                    </a:cubicBezTo>
                    <a:cubicBezTo>
                      <a:pt x="403537" y="697313"/>
                      <a:pt x="408088" y="713824"/>
                      <a:pt x="413921" y="729255"/>
                    </a:cubicBezTo>
                    <a:cubicBezTo>
                      <a:pt x="418265" y="740810"/>
                      <a:pt x="423354" y="751744"/>
                      <a:pt x="429187" y="761557"/>
                    </a:cubicBezTo>
                    <a:cubicBezTo>
                      <a:pt x="437957" y="776293"/>
                      <a:pt x="448383" y="788427"/>
                      <a:pt x="460628" y="796771"/>
                    </a:cubicBezTo>
                    <a:cubicBezTo>
                      <a:pt x="466793" y="800950"/>
                      <a:pt x="473370" y="804214"/>
                      <a:pt x="480569" y="806460"/>
                    </a:cubicBezTo>
                    <a:cubicBezTo>
                      <a:pt x="487767" y="808698"/>
                      <a:pt x="495545" y="809931"/>
                      <a:pt x="504191" y="809931"/>
                    </a:cubicBezTo>
                    <a:cubicBezTo>
                      <a:pt x="513830" y="809931"/>
                      <a:pt x="524504" y="808388"/>
                      <a:pt x="536377" y="804892"/>
                    </a:cubicBezTo>
                    <a:cubicBezTo>
                      <a:pt x="546430" y="801922"/>
                      <a:pt x="554828" y="798062"/>
                      <a:pt x="561778" y="793548"/>
                    </a:cubicBezTo>
                    <a:cubicBezTo>
                      <a:pt x="572162" y="786756"/>
                      <a:pt x="579320" y="778568"/>
                      <a:pt x="584077" y="769074"/>
                    </a:cubicBezTo>
                    <a:cubicBezTo>
                      <a:pt x="588876" y="759571"/>
                      <a:pt x="591234" y="748625"/>
                      <a:pt x="591234" y="736375"/>
                    </a:cubicBezTo>
                    <a:cubicBezTo>
                      <a:pt x="591275" y="715119"/>
                      <a:pt x="583912" y="690044"/>
                      <a:pt x="570218" y="664494"/>
                    </a:cubicBezTo>
                    <a:cubicBezTo>
                      <a:pt x="549698" y="626115"/>
                      <a:pt x="515071" y="586784"/>
                      <a:pt x="472295" y="556295"/>
                    </a:cubicBezTo>
                    <a:cubicBezTo>
                      <a:pt x="450947" y="541037"/>
                      <a:pt x="427532" y="527972"/>
                      <a:pt x="402876" y="518217"/>
                    </a:cubicBezTo>
                    <a:cubicBezTo>
                      <a:pt x="378219" y="508479"/>
                      <a:pt x="352321" y="502025"/>
                      <a:pt x="325885" y="499932"/>
                    </a:cubicBezTo>
                    <a:cubicBezTo>
                      <a:pt x="319266" y="499414"/>
                      <a:pt x="309710" y="499137"/>
                      <a:pt x="300402" y="499137"/>
                    </a:cubicBezTo>
                    <a:cubicBezTo>
                      <a:pt x="291714" y="499137"/>
                      <a:pt x="283109" y="499377"/>
                      <a:pt x="277234" y="499795"/>
                    </a:cubicBezTo>
                    <a:cubicBezTo>
                      <a:pt x="241780" y="502302"/>
                      <a:pt x="207277" y="512698"/>
                      <a:pt x="175422" y="528411"/>
                    </a:cubicBezTo>
                    <a:cubicBezTo>
                      <a:pt x="127639" y="551951"/>
                      <a:pt x="85897" y="587562"/>
                      <a:pt x="56441" y="625660"/>
                    </a:cubicBezTo>
                    <a:cubicBezTo>
                      <a:pt x="41672" y="644699"/>
                      <a:pt x="29964" y="664333"/>
                      <a:pt x="22063" y="683251"/>
                    </a:cubicBezTo>
                    <a:cubicBezTo>
                      <a:pt x="14120" y="702174"/>
                      <a:pt x="9983" y="720356"/>
                      <a:pt x="9983" y="736375"/>
                    </a:cubicBezTo>
                    <a:cubicBezTo>
                      <a:pt x="9983" y="744537"/>
                      <a:pt x="11058" y="752137"/>
                      <a:pt x="13168" y="759095"/>
                    </a:cubicBezTo>
                    <a:cubicBezTo>
                      <a:pt x="16353" y="769537"/>
                      <a:pt x="21814" y="778568"/>
                      <a:pt x="30130" y="786296"/>
                    </a:cubicBezTo>
                    <a:cubicBezTo>
                      <a:pt x="38445" y="794004"/>
                      <a:pt x="49781" y="800428"/>
                      <a:pt x="64881" y="804892"/>
                    </a:cubicBezTo>
                    <a:cubicBezTo>
                      <a:pt x="76754" y="808388"/>
                      <a:pt x="87428" y="809931"/>
                      <a:pt x="97067" y="809931"/>
                    </a:cubicBezTo>
                    <a:cubicBezTo>
                      <a:pt x="110677" y="809915"/>
                      <a:pt x="122303" y="806890"/>
                      <a:pt x="132604" y="801541"/>
                    </a:cubicBezTo>
                    <a:cubicBezTo>
                      <a:pt x="141664" y="796854"/>
                      <a:pt x="149731" y="790322"/>
                      <a:pt x="157054" y="782217"/>
                    </a:cubicBezTo>
                    <a:cubicBezTo>
                      <a:pt x="169796" y="768056"/>
                      <a:pt x="180014" y="749038"/>
                      <a:pt x="187792" y="727964"/>
                    </a:cubicBezTo>
                    <a:cubicBezTo>
                      <a:pt x="199541" y="696357"/>
                      <a:pt x="205995" y="660291"/>
                      <a:pt x="209345" y="629822"/>
                    </a:cubicBezTo>
                    <a:cubicBezTo>
                      <a:pt x="212738" y="599332"/>
                      <a:pt x="213110" y="574435"/>
                      <a:pt x="213110" y="564895"/>
                    </a:cubicBezTo>
                    <a:cubicBezTo>
                      <a:pt x="213110" y="563501"/>
                      <a:pt x="213110" y="562430"/>
                      <a:pt x="213110" y="561730"/>
                    </a:cubicBezTo>
                    <a:cubicBezTo>
                      <a:pt x="213110" y="561370"/>
                      <a:pt x="213110" y="561114"/>
                      <a:pt x="213110" y="560932"/>
                    </a:cubicBezTo>
                    <a:lnTo>
                      <a:pt x="213110" y="560734"/>
                    </a:lnTo>
                    <a:lnTo>
                      <a:pt x="213069" y="560696"/>
                    </a:lnTo>
                    <a:lnTo>
                      <a:pt x="213069" y="560556"/>
                    </a:lnTo>
                    <a:cubicBezTo>
                      <a:pt x="213069" y="560556"/>
                      <a:pt x="211166" y="320815"/>
                      <a:pt x="211166" y="157092"/>
                    </a:cubicBezTo>
                    <a:cubicBezTo>
                      <a:pt x="211166" y="116148"/>
                      <a:pt x="211290" y="79962"/>
                      <a:pt x="211580" y="53414"/>
                    </a:cubicBezTo>
                    <a:cubicBezTo>
                      <a:pt x="211745" y="40151"/>
                      <a:pt x="211910" y="29279"/>
                      <a:pt x="212200" y="21373"/>
                    </a:cubicBezTo>
                    <a:cubicBezTo>
                      <a:pt x="212283" y="17427"/>
                      <a:pt x="212448" y="14204"/>
                      <a:pt x="212614" y="11713"/>
                    </a:cubicBezTo>
                    <a:cubicBezTo>
                      <a:pt x="212697" y="10456"/>
                      <a:pt x="212779" y="9384"/>
                      <a:pt x="212903" y="8408"/>
                    </a:cubicBezTo>
                    <a:cubicBezTo>
                      <a:pt x="212945" y="7907"/>
                      <a:pt x="213028" y="7411"/>
                      <a:pt x="213110" y="6894"/>
                    </a:cubicBezTo>
                    <a:cubicBezTo>
                      <a:pt x="213234" y="6335"/>
                      <a:pt x="213276" y="5777"/>
                      <a:pt x="213648" y="4763"/>
                    </a:cubicBezTo>
                    <a:cubicBezTo>
                      <a:pt x="215469" y="-793"/>
                      <a:pt x="221508" y="-3801"/>
                      <a:pt x="227052" y="-1947"/>
                    </a:cubicBezTo>
                    <a:cubicBezTo>
                      <a:pt x="232596" y="-77"/>
                      <a:pt x="235615" y="5917"/>
                      <a:pt x="233754" y="11494"/>
                    </a:cubicBezTo>
                    <a:lnTo>
                      <a:pt x="227424" y="9384"/>
                    </a:lnTo>
                    <a:lnTo>
                      <a:pt x="234044" y="10518"/>
                    </a:lnTo>
                    <a:cubicBezTo>
                      <a:pt x="234002" y="10576"/>
                      <a:pt x="234002" y="10758"/>
                      <a:pt x="233754" y="11494"/>
                    </a:cubicBezTo>
                    <a:lnTo>
                      <a:pt x="227424" y="9384"/>
                    </a:lnTo>
                    <a:lnTo>
                      <a:pt x="234044" y="10518"/>
                    </a:lnTo>
                    <a:lnTo>
                      <a:pt x="233961" y="10518"/>
                    </a:lnTo>
                    <a:lnTo>
                      <a:pt x="234044" y="10518"/>
                    </a:lnTo>
                    <a:lnTo>
                      <a:pt x="234044" y="10518"/>
                    </a:lnTo>
                    <a:lnTo>
                      <a:pt x="233961" y="10518"/>
                    </a:lnTo>
                    <a:lnTo>
                      <a:pt x="234044" y="10518"/>
                    </a:lnTo>
                    <a:cubicBezTo>
                      <a:pt x="234002" y="10617"/>
                      <a:pt x="233961" y="11176"/>
                      <a:pt x="233878" y="11953"/>
                    </a:cubicBezTo>
                    <a:cubicBezTo>
                      <a:pt x="233754" y="13426"/>
                      <a:pt x="233630" y="15776"/>
                      <a:pt x="233506" y="18763"/>
                    </a:cubicBezTo>
                    <a:cubicBezTo>
                      <a:pt x="233092" y="29258"/>
                      <a:pt x="232844" y="47801"/>
                      <a:pt x="232637" y="71679"/>
                    </a:cubicBezTo>
                    <a:cubicBezTo>
                      <a:pt x="232472" y="95554"/>
                      <a:pt x="232389" y="124853"/>
                      <a:pt x="232389" y="157092"/>
                    </a:cubicBezTo>
                    <a:cubicBezTo>
                      <a:pt x="232389" y="238865"/>
                      <a:pt x="232885" y="339717"/>
                      <a:pt x="233340" y="420095"/>
                    </a:cubicBezTo>
                    <a:cubicBezTo>
                      <a:pt x="233589" y="460282"/>
                      <a:pt x="233837" y="495352"/>
                      <a:pt x="234002" y="520385"/>
                    </a:cubicBezTo>
                    <a:cubicBezTo>
                      <a:pt x="234126" y="532891"/>
                      <a:pt x="234168" y="542911"/>
                      <a:pt x="234209" y="549783"/>
                    </a:cubicBezTo>
                    <a:cubicBezTo>
                      <a:pt x="234292" y="556650"/>
                      <a:pt x="234292" y="560378"/>
                      <a:pt x="234292" y="560398"/>
                    </a:cubicBezTo>
                    <a:lnTo>
                      <a:pt x="223701" y="560477"/>
                    </a:lnTo>
                    <a:lnTo>
                      <a:pt x="234292" y="560258"/>
                    </a:lnTo>
                    <a:cubicBezTo>
                      <a:pt x="234292" y="560316"/>
                      <a:pt x="234333" y="561950"/>
                      <a:pt x="234333" y="564895"/>
                    </a:cubicBezTo>
                    <a:cubicBezTo>
                      <a:pt x="234333" y="573699"/>
                      <a:pt x="234044" y="594252"/>
                      <a:pt x="231644" y="620240"/>
                    </a:cubicBezTo>
                    <a:cubicBezTo>
                      <a:pt x="229865" y="639738"/>
                      <a:pt x="226928" y="662301"/>
                      <a:pt x="221963" y="685303"/>
                    </a:cubicBezTo>
                    <a:cubicBezTo>
                      <a:pt x="218282" y="702571"/>
                      <a:pt x="213482" y="720075"/>
                      <a:pt x="207194" y="736747"/>
                    </a:cubicBezTo>
                    <a:cubicBezTo>
                      <a:pt x="202478" y="749253"/>
                      <a:pt x="196893" y="761296"/>
                      <a:pt x="190274" y="772413"/>
                    </a:cubicBezTo>
                    <a:cubicBezTo>
                      <a:pt x="180386" y="789072"/>
                      <a:pt x="168058" y="803721"/>
                      <a:pt x="152544" y="814308"/>
                    </a:cubicBezTo>
                    <a:cubicBezTo>
                      <a:pt x="144808" y="819591"/>
                      <a:pt x="136286" y="823836"/>
                      <a:pt x="127019" y="826727"/>
                    </a:cubicBezTo>
                    <a:cubicBezTo>
                      <a:pt x="117710" y="829623"/>
                      <a:pt x="107699" y="831167"/>
                      <a:pt x="97067" y="831162"/>
                    </a:cubicBezTo>
                    <a:cubicBezTo>
                      <a:pt x="85111" y="831162"/>
                      <a:pt x="72410" y="829251"/>
                      <a:pt x="58882" y="825259"/>
                    </a:cubicBezTo>
                    <a:cubicBezTo>
                      <a:pt x="47092" y="821784"/>
                      <a:pt x="36749" y="817121"/>
                      <a:pt x="27896" y="811342"/>
                    </a:cubicBezTo>
                    <a:cubicBezTo>
                      <a:pt x="14574" y="802695"/>
                      <a:pt x="4604" y="791459"/>
                      <a:pt x="-1850" y="778585"/>
                    </a:cubicBezTo>
                    <a:cubicBezTo>
                      <a:pt x="-8303" y="765715"/>
                      <a:pt x="-11240" y="751347"/>
                      <a:pt x="-11240" y="736375"/>
                    </a:cubicBezTo>
                    <a:cubicBezTo>
                      <a:pt x="-11199" y="710200"/>
                      <a:pt x="-2470" y="682039"/>
                      <a:pt x="12506" y="654098"/>
                    </a:cubicBezTo>
                    <a:cubicBezTo>
                      <a:pt x="35053" y="612215"/>
                      <a:pt x="71955" y="570691"/>
                      <a:pt x="117586" y="538290"/>
                    </a:cubicBezTo>
                    <a:cubicBezTo>
                      <a:pt x="140464" y="522118"/>
                      <a:pt x="165493" y="508239"/>
                      <a:pt x="192053" y="497884"/>
                    </a:cubicBezTo>
                    <a:cubicBezTo>
                      <a:pt x="218654" y="487525"/>
                      <a:pt x="246785" y="480674"/>
                      <a:pt x="275745" y="478626"/>
                    </a:cubicBezTo>
                    <a:cubicBezTo>
                      <a:pt x="282447" y="478146"/>
                      <a:pt x="291300" y="477906"/>
                      <a:pt x="300402" y="477906"/>
                    </a:cubicBezTo>
                    <a:cubicBezTo>
                      <a:pt x="310124" y="477906"/>
                      <a:pt x="320011" y="478187"/>
                      <a:pt x="327582" y="478762"/>
                    </a:cubicBezTo>
                    <a:cubicBezTo>
                      <a:pt x="365932" y="481812"/>
                      <a:pt x="402834" y="493221"/>
                      <a:pt x="436551" y="510051"/>
                    </a:cubicBezTo>
                    <a:cubicBezTo>
                      <a:pt x="487188" y="535303"/>
                      <a:pt x="530792" y="572702"/>
                      <a:pt x="562027" y="613191"/>
                    </a:cubicBezTo>
                    <a:cubicBezTo>
                      <a:pt x="577665" y="633446"/>
                      <a:pt x="590158" y="654495"/>
                      <a:pt x="598888" y="675325"/>
                    </a:cubicBezTo>
                    <a:cubicBezTo>
                      <a:pt x="607575" y="696180"/>
                      <a:pt x="612457" y="716832"/>
                      <a:pt x="612457" y="736375"/>
                    </a:cubicBezTo>
                    <a:cubicBezTo>
                      <a:pt x="612457" y="746366"/>
                      <a:pt x="611175" y="756063"/>
                      <a:pt x="608403" y="765247"/>
                    </a:cubicBezTo>
                    <a:cubicBezTo>
                      <a:pt x="604224" y="779023"/>
                      <a:pt x="596653" y="791612"/>
                      <a:pt x="585566" y="801868"/>
                    </a:cubicBezTo>
                    <a:cubicBezTo>
                      <a:pt x="574438" y="812144"/>
                      <a:pt x="560000" y="820054"/>
                      <a:pt x="542376" y="825259"/>
                    </a:cubicBezTo>
                    <a:cubicBezTo>
                      <a:pt x="528848" y="829251"/>
                      <a:pt x="516106" y="831162"/>
                      <a:pt x="504191" y="831162"/>
                    </a:cubicBezTo>
                    <a:cubicBezTo>
                      <a:pt x="487312" y="831179"/>
                      <a:pt x="472088" y="827286"/>
                      <a:pt x="458849" y="820389"/>
                    </a:cubicBezTo>
                    <a:cubicBezTo>
                      <a:pt x="447224" y="814366"/>
                      <a:pt x="437130" y="806108"/>
                      <a:pt x="428401" y="796416"/>
                    </a:cubicBezTo>
                    <a:cubicBezTo>
                      <a:pt x="413135" y="779433"/>
                      <a:pt x="402007" y="758102"/>
                      <a:pt x="393526" y="735353"/>
                    </a:cubicBezTo>
                    <a:cubicBezTo>
                      <a:pt x="380867" y="701214"/>
                      <a:pt x="374289" y="663716"/>
                      <a:pt x="370772" y="632151"/>
                    </a:cubicBezTo>
                    <a:cubicBezTo>
                      <a:pt x="367297" y="600606"/>
                      <a:pt x="366884" y="574994"/>
                      <a:pt x="366884" y="564895"/>
                    </a:cubicBezTo>
                    <a:cubicBezTo>
                      <a:pt x="366884" y="561950"/>
                      <a:pt x="366925" y="560316"/>
                      <a:pt x="366925" y="560258"/>
                    </a:cubicBezTo>
                    <a:lnTo>
                      <a:pt x="377557" y="560477"/>
                    </a:lnTo>
                    <a:lnTo>
                      <a:pt x="366925" y="560398"/>
                    </a:lnTo>
                    <a:cubicBezTo>
                      <a:pt x="366925" y="560378"/>
                      <a:pt x="366966" y="556650"/>
                      <a:pt x="367008" y="549783"/>
                    </a:cubicBezTo>
                    <a:cubicBezTo>
                      <a:pt x="367380" y="501665"/>
                      <a:pt x="368828" y="300225"/>
                      <a:pt x="368828" y="157092"/>
                    </a:cubicBezTo>
                    <a:cubicBezTo>
                      <a:pt x="368828" y="116190"/>
                      <a:pt x="368704" y="80061"/>
                      <a:pt x="368414" y="53654"/>
                    </a:cubicBezTo>
                    <a:cubicBezTo>
                      <a:pt x="368290" y="40470"/>
                      <a:pt x="368083" y="29697"/>
                      <a:pt x="367835" y="22048"/>
                    </a:cubicBezTo>
                    <a:cubicBezTo>
                      <a:pt x="367711" y="18246"/>
                      <a:pt x="367587" y="15197"/>
                      <a:pt x="367421" y="13107"/>
                    </a:cubicBezTo>
                    <a:cubicBezTo>
                      <a:pt x="367380" y="12069"/>
                      <a:pt x="367297" y="11275"/>
                      <a:pt x="367256" y="10836"/>
                    </a:cubicBezTo>
                    <a:lnTo>
                      <a:pt x="367214" y="10576"/>
                    </a:lnTo>
                    <a:lnTo>
                      <a:pt x="367214" y="10518"/>
                    </a:lnTo>
                    <a:lnTo>
                      <a:pt x="370607" y="9959"/>
                    </a:lnTo>
                    <a:lnTo>
                      <a:pt x="367256" y="10696"/>
                    </a:lnTo>
                    <a:lnTo>
                      <a:pt x="367214" y="10518"/>
                    </a:lnTo>
                    <a:lnTo>
                      <a:pt x="370607" y="9959"/>
                    </a:lnTo>
                    <a:lnTo>
                      <a:pt x="367256" y="10696"/>
                    </a:lnTo>
                    <a:lnTo>
                      <a:pt x="374909" y="9004"/>
                    </a:lnTo>
                    <a:lnTo>
                      <a:pt x="367462" y="11494"/>
                    </a:lnTo>
                    <a:cubicBezTo>
                      <a:pt x="367338" y="11056"/>
                      <a:pt x="367297" y="10836"/>
                      <a:pt x="367256" y="10696"/>
                    </a:cubicBezTo>
                    <a:lnTo>
                      <a:pt x="374909" y="9004"/>
                    </a:lnTo>
                    <a:lnTo>
                      <a:pt x="367462" y="11494"/>
                    </a:lnTo>
                    <a:cubicBezTo>
                      <a:pt x="365601" y="5917"/>
                      <a:pt x="368621" y="-98"/>
                      <a:pt x="374206" y="-1947"/>
                    </a:cubicBezTo>
                    <a:cubicBezTo>
                      <a:pt x="379750" y="-3801"/>
                      <a:pt x="385748" y="-793"/>
                      <a:pt x="387610" y="4784"/>
                    </a:cubicBezTo>
                  </a:path>
                </a:pathLst>
              </a:custGeom>
              <a:solidFill>
                <a:schemeClr val="accent3"/>
              </a:solidFill>
              <a:ln w="414" cap="flat">
                <a:noFill/>
                <a:prstDash val="solid"/>
                <a:miter/>
              </a:ln>
            </p:spPr>
            <p:txBody>
              <a:bodyPr rtlCol="0" anchor="ctr"/>
              <a:lstStyle/>
              <a:p>
                <a:endParaRPr lang="ru-RU">
                  <a:latin typeface="Raleway" pitchFamily="2" charset="-52"/>
                </a:endParaRPr>
              </a:p>
            </p:txBody>
          </p:sp>
          <p:sp>
            <p:nvSpPr>
              <p:cNvPr id="106" name="Freeform: Shape 105">
                <a:extLst>
                  <a:ext uri="{FF2B5EF4-FFF2-40B4-BE49-F238E27FC236}">
                    <a16:creationId xmlns:a16="http://schemas.microsoft.com/office/drawing/2014/main" id="{9F8E41D4-4847-4990-A5AF-1E80BF54ECBC}"/>
                  </a:ext>
                </a:extLst>
              </p:cNvPr>
              <p:cNvSpPr/>
              <p:nvPr/>
            </p:nvSpPr>
            <p:spPr>
              <a:xfrm flipV="1">
                <a:off x="136407" y="4692733"/>
                <a:ext cx="1556731" cy="565695"/>
              </a:xfrm>
              <a:custGeom>
                <a:avLst/>
                <a:gdLst>
                  <a:gd name="connsiteX0" fmla="*/ 643326 w 750878"/>
                  <a:gd name="connsiteY0" fmla="*/ -557 h 272859"/>
                  <a:gd name="connsiteX1" fmla="*/ 85417 w 750878"/>
                  <a:gd name="connsiteY1" fmla="*/ -557 h 272859"/>
                  <a:gd name="connsiteX2" fmla="*/ -11089 w 750878"/>
                  <a:gd name="connsiteY2" fmla="*/ 95915 h 272859"/>
                  <a:gd name="connsiteX3" fmla="*/ -11089 w 750878"/>
                  <a:gd name="connsiteY3" fmla="*/ 175834 h 272859"/>
                  <a:gd name="connsiteX4" fmla="*/ 85417 w 750878"/>
                  <a:gd name="connsiteY4" fmla="*/ 272302 h 272859"/>
                  <a:gd name="connsiteX5" fmla="*/ 643326 w 750878"/>
                  <a:gd name="connsiteY5" fmla="*/ 272302 h 272859"/>
                  <a:gd name="connsiteX6" fmla="*/ 739789 w 750878"/>
                  <a:gd name="connsiteY6" fmla="*/ 175834 h 272859"/>
                  <a:gd name="connsiteX7" fmla="*/ 739789 w 750878"/>
                  <a:gd name="connsiteY7" fmla="*/ 95915 h 272859"/>
                  <a:gd name="connsiteX8" fmla="*/ 643326 w 750878"/>
                  <a:gd name="connsiteY8" fmla="*/ -557 h 27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878" h="272859">
                    <a:moveTo>
                      <a:pt x="643326" y="-557"/>
                    </a:moveTo>
                    <a:lnTo>
                      <a:pt x="85417" y="-557"/>
                    </a:lnTo>
                    <a:cubicBezTo>
                      <a:pt x="32123" y="-557"/>
                      <a:pt x="-11089" y="42638"/>
                      <a:pt x="-11089" y="95915"/>
                    </a:cubicBezTo>
                    <a:lnTo>
                      <a:pt x="-11089" y="175834"/>
                    </a:lnTo>
                    <a:cubicBezTo>
                      <a:pt x="-11089" y="229107"/>
                      <a:pt x="32123" y="272302"/>
                      <a:pt x="85417" y="272302"/>
                    </a:cubicBezTo>
                    <a:lnTo>
                      <a:pt x="643326" y="272302"/>
                    </a:lnTo>
                    <a:cubicBezTo>
                      <a:pt x="696577" y="272302"/>
                      <a:pt x="739789" y="229107"/>
                      <a:pt x="739789" y="175834"/>
                    </a:cubicBezTo>
                    <a:lnTo>
                      <a:pt x="739789" y="95915"/>
                    </a:lnTo>
                    <a:cubicBezTo>
                      <a:pt x="739789" y="42638"/>
                      <a:pt x="696577" y="-557"/>
                      <a:pt x="643326" y="-557"/>
                    </a:cubicBezTo>
                  </a:path>
                </a:pathLst>
              </a:custGeom>
              <a:gradFill>
                <a:gsLst>
                  <a:gs pos="0">
                    <a:schemeClr val="accent1"/>
                  </a:gs>
                  <a:gs pos="76000">
                    <a:schemeClr val="accent1">
                      <a:lumMod val="75000"/>
                    </a:schemeClr>
                  </a:gs>
                </a:gsLst>
                <a:lin ang="0" scaled="1"/>
              </a:gradFill>
              <a:ln w="418" cap="flat">
                <a:noFill/>
                <a:prstDash val="solid"/>
                <a:miter/>
              </a:ln>
            </p:spPr>
            <p:txBody>
              <a:bodyPr rtlCol="0" anchor="ctr"/>
              <a:lstStyle/>
              <a:p>
                <a:endParaRPr lang="ru-RU">
                  <a:latin typeface="Raleway" pitchFamily="2" charset="-52"/>
                </a:endParaRPr>
              </a:p>
            </p:txBody>
          </p:sp>
          <p:sp>
            <p:nvSpPr>
              <p:cNvPr id="107" name="Freeform: Shape 106">
                <a:extLst>
                  <a:ext uri="{FF2B5EF4-FFF2-40B4-BE49-F238E27FC236}">
                    <a16:creationId xmlns:a16="http://schemas.microsoft.com/office/drawing/2014/main" id="{F086A7B7-3F2E-4034-B45B-BB9036D959F6}"/>
                  </a:ext>
                </a:extLst>
              </p:cNvPr>
              <p:cNvSpPr/>
              <p:nvPr/>
            </p:nvSpPr>
            <p:spPr>
              <a:xfrm flipV="1">
                <a:off x="497511" y="5250536"/>
                <a:ext cx="979123" cy="242776"/>
              </a:xfrm>
              <a:custGeom>
                <a:avLst/>
                <a:gdLst>
                  <a:gd name="connsiteX0" fmla="*/ 315044 w 326562"/>
                  <a:gd name="connsiteY0" fmla="*/ 117098 h 117101"/>
                  <a:gd name="connsiteX1" fmla="*/ 315044 w 326562"/>
                  <a:gd name="connsiteY1" fmla="*/ -4 h 117101"/>
                  <a:gd name="connsiteX2" fmla="*/ -11518 w 326562"/>
                  <a:gd name="connsiteY2" fmla="*/ 113292 h 117101"/>
                  <a:gd name="connsiteX3" fmla="*/ 315044 w 326562"/>
                  <a:gd name="connsiteY3" fmla="*/ 117098 h 117101"/>
                </a:gdLst>
                <a:ahLst/>
                <a:cxnLst>
                  <a:cxn ang="0">
                    <a:pos x="connsiteX0" y="connsiteY0"/>
                  </a:cxn>
                  <a:cxn ang="0">
                    <a:pos x="connsiteX1" y="connsiteY1"/>
                  </a:cxn>
                  <a:cxn ang="0">
                    <a:pos x="connsiteX2" y="connsiteY2"/>
                  </a:cxn>
                  <a:cxn ang="0">
                    <a:pos x="connsiteX3" y="connsiteY3"/>
                  </a:cxn>
                </a:cxnLst>
                <a:rect l="l" t="t" r="r" b="b"/>
                <a:pathLst>
                  <a:path w="326562" h="117101">
                    <a:moveTo>
                      <a:pt x="315044" y="117098"/>
                    </a:moveTo>
                    <a:lnTo>
                      <a:pt x="315044" y="-4"/>
                    </a:lnTo>
                    <a:lnTo>
                      <a:pt x="-11518" y="113292"/>
                    </a:lnTo>
                    <a:lnTo>
                      <a:pt x="315044" y="117098"/>
                    </a:lnTo>
                  </a:path>
                </a:pathLst>
              </a:custGeom>
              <a:solidFill>
                <a:schemeClr val="accent1">
                  <a:lumMod val="50000"/>
                </a:schemeClr>
              </a:solidFill>
              <a:ln w="412" cap="flat">
                <a:noFill/>
                <a:prstDash val="solid"/>
                <a:miter/>
              </a:ln>
            </p:spPr>
            <p:txBody>
              <a:bodyPr rtlCol="0" anchor="ctr"/>
              <a:lstStyle/>
              <a:p>
                <a:endParaRPr lang="ru-RU">
                  <a:latin typeface="Raleway" pitchFamily="2" charset="-52"/>
                </a:endParaRPr>
              </a:p>
            </p:txBody>
          </p:sp>
        </p:grpSp>
        <p:sp>
          <p:nvSpPr>
            <p:cNvPr id="63" name="Freeform: Shape 62">
              <a:extLst>
                <a:ext uri="{FF2B5EF4-FFF2-40B4-BE49-F238E27FC236}">
                  <a16:creationId xmlns:a16="http://schemas.microsoft.com/office/drawing/2014/main" id="{14FC5285-08DE-4955-9CCF-5931D61EB1CD}"/>
                </a:ext>
              </a:extLst>
            </p:cNvPr>
            <p:cNvSpPr/>
            <p:nvPr/>
          </p:nvSpPr>
          <p:spPr>
            <a:xfrm flipV="1">
              <a:off x="2010671" y="1570962"/>
              <a:ext cx="167375" cy="167184"/>
            </a:xfrm>
            <a:custGeom>
              <a:avLst/>
              <a:gdLst>
                <a:gd name="connsiteX0" fmla="*/ 59998 w 80732"/>
                <a:gd name="connsiteY0" fmla="*/ 73927 h 80640"/>
                <a:gd name="connsiteX1" fmla="*/ -9818 w 80732"/>
                <a:gd name="connsiteY1" fmla="*/ 4208 h 80640"/>
                <a:gd name="connsiteX2" fmla="*/ -9818 w 80732"/>
                <a:gd name="connsiteY2" fmla="*/ -3516 h 80640"/>
                <a:gd name="connsiteX3" fmla="*/ -2124 w 80732"/>
                <a:gd name="connsiteY3" fmla="*/ -3521 h 80640"/>
                <a:gd name="connsiteX4" fmla="*/ 67692 w 80732"/>
                <a:gd name="connsiteY4" fmla="*/ 66198 h 80640"/>
                <a:gd name="connsiteX5" fmla="*/ 67736 w 80732"/>
                <a:gd name="connsiteY5" fmla="*/ 73923 h 80640"/>
                <a:gd name="connsiteX6" fmla="*/ 59998 w 80732"/>
                <a:gd name="connsiteY6" fmla="*/ 73927 h 8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732" h="80640">
                  <a:moveTo>
                    <a:pt x="59998" y="73927"/>
                  </a:moveTo>
                  <a:lnTo>
                    <a:pt x="-9818" y="4208"/>
                  </a:lnTo>
                  <a:cubicBezTo>
                    <a:pt x="-11940" y="2077"/>
                    <a:pt x="-11940" y="-1381"/>
                    <a:pt x="-9818" y="-3516"/>
                  </a:cubicBezTo>
                  <a:cubicBezTo>
                    <a:pt x="-7696" y="-5647"/>
                    <a:pt x="-4247" y="-5652"/>
                    <a:pt x="-2124" y="-3521"/>
                  </a:cubicBezTo>
                  <a:lnTo>
                    <a:pt x="67692" y="66198"/>
                  </a:lnTo>
                  <a:cubicBezTo>
                    <a:pt x="69858" y="68330"/>
                    <a:pt x="69858" y="71787"/>
                    <a:pt x="67736" y="73923"/>
                  </a:cubicBezTo>
                  <a:cubicBezTo>
                    <a:pt x="65614" y="76054"/>
                    <a:pt x="62121" y="76058"/>
                    <a:pt x="59998" y="73927"/>
                  </a:cubicBezTo>
                </a:path>
              </a:pathLst>
            </a:custGeom>
            <a:solidFill>
              <a:schemeClr val="accent3"/>
            </a:solidFill>
            <a:ln w="442" cap="flat">
              <a:noFill/>
              <a:prstDash val="solid"/>
              <a:miter/>
            </a:ln>
          </p:spPr>
          <p:txBody>
            <a:bodyPr rtlCol="0" anchor="ctr"/>
            <a:lstStyle/>
            <a:p>
              <a:endParaRPr lang="ru-RU">
                <a:latin typeface="Raleway" pitchFamily="2" charset="-52"/>
              </a:endParaRPr>
            </a:p>
          </p:txBody>
        </p:sp>
        <p:sp>
          <p:nvSpPr>
            <p:cNvPr id="64" name="Freeform: Shape 63">
              <a:extLst>
                <a:ext uri="{FF2B5EF4-FFF2-40B4-BE49-F238E27FC236}">
                  <a16:creationId xmlns:a16="http://schemas.microsoft.com/office/drawing/2014/main" id="{9BB9A38C-4F92-4305-B07C-684336746048}"/>
                </a:ext>
              </a:extLst>
            </p:cNvPr>
            <p:cNvSpPr/>
            <p:nvPr/>
          </p:nvSpPr>
          <p:spPr>
            <a:xfrm flipV="1">
              <a:off x="407536" y="827106"/>
              <a:ext cx="33673" cy="226901"/>
            </a:xfrm>
            <a:custGeom>
              <a:avLst/>
              <a:gdLst>
                <a:gd name="connsiteX0" fmla="*/ -12000 w 16242"/>
                <a:gd name="connsiteY0" fmla="*/ 96550 h 109444"/>
                <a:gd name="connsiteX1" fmla="*/ -6671 w 16242"/>
                <a:gd name="connsiteY1" fmla="*/ -1972 h 109444"/>
                <a:gd name="connsiteX2" fmla="*/ -910 w 16242"/>
                <a:gd name="connsiteY2" fmla="*/ -7129 h 109444"/>
                <a:gd name="connsiteX3" fmla="*/ 4223 w 16242"/>
                <a:gd name="connsiteY3" fmla="*/ -1381 h 109444"/>
                <a:gd name="connsiteX4" fmla="*/ -1067 w 16242"/>
                <a:gd name="connsiteY4" fmla="*/ 97138 h 109444"/>
                <a:gd name="connsiteX5" fmla="*/ -6828 w 16242"/>
                <a:gd name="connsiteY5" fmla="*/ 102299 h 109444"/>
                <a:gd name="connsiteX6" fmla="*/ -12000 w 16242"/>
                <a:gd name="connsiteY6" fmla="*/ 96550 h 10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42" h="109444">
                  <a:moveTo>
                    <a:pt x="-12000" y="96550"/>
                  </a:moveTo>
                  <a:lnTo>
                    <a:pt x="-6671" y="-1972"/>
                  </a:lnTo>
                  <a:cubicBezTo>
                    <a:pt x="-6475" y="-4982"/>
                    <a:pt x="-3928" y="-7290"/>
                    <a:pt x="-910" y="-7129"/>
                  </a:cubicBezTo>
                  <a:cubicBezTo>
                    <a:pt x="2107" y="-6965"/>
                    <a:pt x="4419" y="-4394"/>
                    <a:pt x="4223" y="-1381"/>
                  </a:cubicBezTo>
                  <a:lnTo>
                    <a:pt x="-1067" y="97138"/>
                  </a:lnTo>
                  <a:cubicBezTo>
                    <a:pt x="-1224" y="100152"/>
                    <a:pt x="-3810" y="102460"/>
                    <a:pt x="-6828" y="102299"/>
                  </a:cubicBezTo>
                  <a:cubicBezTo>
                    <a:pt x="-9845" y="102134"/>
                    <a:pt x="-12157" y="99560"/>
                    <a:pt x="-12000" y="96550"/>
                  </a:cubicBezTo>
                </a:path>
              </a:pathLst>
            </a:custGeom>
            <a:solidFill>
              <a:schemeClr val="accent3"/>
            </a:solidFill>
            <a:ln w="392" cap="flat">
              <a:noFill/>
              <a:prstDash val="solid"/>
              <a:miter/>
            </a:ln>
          </p:spPr>
          <p:txBody>
            <a:bodyPr rtlCol="0" anchor="ctr"/>
            <a:lstStyle/>
            <a:p>
              <a:endParaRPr lang="ru-RU">
                <a:latin typeface="Raleway" pitchFamily="2" charset="-52"/>
              </a:endParaRPr>
            </a:p>
          </p:txBody>
        </p:sp>
        <p:sp>
          <p:nvSpPr>
            <p:cNvPr id="65" name="Freeform: Shape 64">
              <a:extLst>
                <a:ext uri="{FF2B5EF4-FFF2-40B4-BE49-F238E27FC236}">
                  <a16:creationId xmlns:a16="http://schemas.microsoft.com/office/drawing/2014/main" id="{8AC5C893-2788-4983-818F-7B4B8A15BC05}"/>
                </a:ext>
              </a:extLst>
            </p:cNvPr>
            <p:cNvSpPr/>
            <p:nvPr/>
          </p:nvSpPr>
          <p:spPr>
            <a:xfrm flipH="1" flipV="1">
              <a:off x="1516702" y="3833211"/>
              <a:ext cx="396071" cy="541545"/>
            </a:xfrm>
            <a:custGeom>
              <a:avLst/>
              <a:gdLst>
                <a:gd name="connsiteX0" fmla="*/ -2905 w 264719"/>
                <a:gd name="connsiteY0" fmla="*/ 208277 h 361949"/>
                <a:gd name="connsiteX1" fmla="*/ 41317 w 264719"/>
                <a:gd name="connsiteY1" fmla="*/ -1502 h 361949"/>
                <a:gd name="connsiteX2" fmla="*/ 261814 w 264719"/>
                <a:gd name="connsiteY2" fmla="*/ 59382 h 361949"/>
                <a:gd name="connsiteX3" fmla="*/ 117606 w 264719"/>
                <a:gd name="connsiteY3" fmla="*/ 360448 h 361949"/>
                <a:gd name="connsiteX4" fmla="*/ -2905 w 264719"/>
                <a:gd name="connsiteY4" fmla="*/ 208277 h 36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19" h="361949">
                  <a:moveTo>
                    <a:pt x="-2905" y="208277"/>
                  </a:moveTo>
                  <a:lnTo>
                    <a:pt x="41317" y="-1502"/>
                  </a:lnTo>
                  <a:lnTo>
                    <a:pt x="261814" y="59382"/>
                  </a:lnTo>
                  <a:lnTo>
                    <a:pt x="117606" y="360448"/>
                  </a:lnTo>
                  <a:lnTo>
                    <a:pt x="-2905" y="208277"/>
                  </a:lnTo>
                </a:path>
              </a:pathLst>
            </a:custGeom>
            <a:solidFill>
              <a:srgbClr val="F68A76"/>
            </a:solidFill>
            <a:ln w="1270" cap="flat">
              <a:noFill/>
              <a:prstDash val="solid"/>
              <a:miter/>
            </a:ln>
          </p:spPr>
          <p:txBody>
            <a:bodyPr rtlCol="0" anchor="ctr"/>
            <a:lstStyle/>
            <a:p>
              <a:endParaRPr lang="ru-RU">
                <a:latin typeface="Raleway" pitchFamily="2" charset="-52"/>
              </a:endParaRPr>
            </a:p>
          </p:txBody>
        </p:sp>
        <p:sp>
          <p:nvSpPr>
            <p:cNvPr id="75" name="Freeform: Shape 74">
              <a:extLst>
                <a:ext uri="{FF2B5EF4-FFF2-40B4-BE49-F238E27FC236}">
                  <a16:creationId xmlns:a16="http://schemas.microsoft.com/office/drawing/2014/main" id="{18DC6CCD-8DAD-43E2-83C6-9C3FE8F73BCE}"/>
                </a:ext>
              </a:extLst>
            </p:cNvPr>
            <p:cNvSpPr/>
            <p:nvPr/>
          </p:nvSpPr>
          <p:spPr>
            <a:xfrm flipH="1" flipV="1">
              <a:off x="1730143" y="3435203"/>
              <a:ext cx="535281" cy="725245"/>
            </a:xfrm>
            <a:custGeom>
              <a:avLst/>
              <a:gdLst>
                <a:gd name="connsiteX0" fmla="*/ 177895 w 357762"/>
                <a:gd name="connsiteY0" fmla="*/ 6362 h 484727"/>
                <a:gd name="connsiteX1" fmla="*/ 112261 w 357762"/>
                <a:gd name="connsiteY1" fmla="*/ 1371 h 484727"/>
                <a:gd name="connsiteX2" fmla="*/ -2776 w 357762"/>
                <a:gd name="connsiteY2" fmla="*/ 396722 h 484727"/>
                <a:gd name="connsiteX3" fmla="*/ 98139 w 357762"/>
                <a:gd name="connsiteY3" fmla="*/ 483043 h 484727"/>
                <a:gd name="connsiteX4" fmla="*/ 275811 w 357762"/>
                <a:gd name="connsiteY4" fmla="*/ 437933 h 484727"/>
                <a:gd name="connsiteX5" fmla="*/ 345446 w 357762"/>
                <a:gd name="connsiteY5" fmla="*/ 248970 h 484727"/>
                <a:gd name="connsiteX6" fmla="*/ 321493 w 357762"/>
                <a:gd name="connsiteY6" fmla="*/ 95630 h 484727"/>
                <a:gd name="connsiteX7" fmla="*/ 321493 w 357762"/>
                <a:gd name="connsiteY7" fmla="*/ 95630 h 484727"/>
                <a:gd name="connsiteX8" fmla="*/ 177895 w 357762"/>
                <a:gd name="connsiteY8" fmla="*/ 6362 h 48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62" h="484727">
                  <a:moveTo>
                    <a:pt x="177895" y="6362"/>
                  </a:moveTo>
                  <a:cubicBezTo>
                    <a:pt x="152367" y="-1017"/>
                    <a:pt x="127717" y="-4713"/>
                    <a:pt x="112261" y="1371"/>
                  </a:cubicBezTo>
                  <a:cubicBezTo>
                    <a:pt x="5429" y="84175"/>
                    <a:pt x="-2776" y="396722"/>
                    <a:pt x="-2776" y="396722"/>
                  </a:cubicBezTo>
                  <a:lnTo>
                    <a:pt x="98139" y="483043"/>
                  </a:lnTo>
                  <a:lnTo>
                    <a:pt x="275811" y="437933"/>
                  </a:lnTo>
                  <a:lnTo>
                    <a:pt x="345446" y="248970"/>
                  </a:lnTo>
                  <a:cubicBezTo>
                    <a:pt x="364038" y="198525"/>
                    <a:pt x="355148" y="141591"/>
                    <a:pt x="321493" y="95630"/>
                  </a:cubicBezTo>
                  <a:lnTo>
                    <a:pt x="321493" y="95630"/>
                  </a:lnTo>
                  <a:cubicBezTo>
                    <a:pt x="282987" y="54304"/>
                    <a:pt x="233457" y="22427"/>
                    <a:pt x="177895" y="6362"/>
                  </a:cubicBezTo>
                </a:path>
              </a:pathLst>
            </a:custGeom>
            <a:solidFill>
              <a:srgbClr val="F8A37B"/>
            </a:solidFill>
            <a:ln w="1270" cap="flat">
              <a:noFill/>
              <a:prstDash val="solid"/>
              <a:miter/>
            </a:ln>
          </p:spPr>
          <p:txBody>
            <a:bodyPr rtlCol="0" anchor="ctr"/>
            <a:lstStyle/>
            <a:p>
              <a:endParaRPr lang="ru-RU">
                <a:latin typeface="Raleway" pitchFamily="2" charset="-52"/>
              </a:endParaRPr>
            </a:p>
          </p:txBody>
        </p:sp>
        <p:sp>
          <p:nvSpPr>
            <p:cNvPr id="76" name="Freeform: Shape 75">
              <a:extLst>
                <a:ext uri="{FF2B5EF4-FFF2-40B4-BE49-F238E27FC236}">
                  <a16:creationId xmlns:a16="http://schemas.microsoft.com/office/drawing/2014/main" id="{1D7FCDCA-0B87-40E3-8975-3B9F9AF0B4E7}"/>
                </a:ext>
              </a:extLst>
            </p:cNvPr>
            <p:cNvSpPr/>
            <p:nvPr/>
          </p:nvSpPr>
          <p:spPr>
            <a:xfrm flipH="1" flipV="1">
              <a:off x="1662475" y="3258536"/>
              <a:ext cx="808242" cy="574674"/>
            </a:xfrm>
            <a:custGeom>
              <a:avLst/>
              <a:gdLst>
                <a:gd name="connsiteX0" fmla="*/ 424394 w 540199"/>
                <a:gd name="connsiteY0" fmla="*/ 103004 h 384091"/>
                <a:gd name="connsiteX1" fmla="*/ 355433 w 540199"/>
                <a:gd name="connsiteY1" fmla="*/ 192412 h 384091"/>
                <a:gd name="connsiteX2" fmla="*/ 224318 w 540199"/>
                <a:gd name="connsiteY2" fmla="*/ 142513 h 384091"/>
                <a:gd name="connsiteX3" fmla="*/ 1293 w 540199"/>
                <a:gd name="connsiteY3" fmla="*/ 209849 h 384091"/>
                <a:gd name="connsiteX4" fmla="*/ 46696 w 540199"/>
                <a:gd name="connsiteY4" fmla="*/ 341065 h 384091"/>
                <a:gd name="connsiteX5" fmla="*/ 141349 w 540199"/>
                <a:gd name="connsiteY5" fmla="*/ 372612 h 384091"/>
                <a:gd name="connsiteX6" fmla="*/ 371409 w 540199"/>
                <a:gd name="connsiteY6" fmla="*/ 365170 h 384091"/>
                <a:gd name="connsiteX7" fmla="*/ 524533 w 540199"/>
                <a:gd name="connsiteY7" fmla="*/ 326422 h 384091"/>
                <a:gd name="connsiteX8" fmla="*/ 528902 w 540199"/>
                <a:gd name="connsiteY8" fmla="*/ 104998 h 384091"/>
                <a:gd name="connsiteX9" fmla="*/ 490675 w 540199"/>
                <a:gd name="connsiteY9" fmla="*/ -1835 h 384091"/>
                <a:gd name="connsiteX10" fmla="*/ 490675 w 540199"/>
                <a:gd name="connsiteY10" fmla="*/ -1835 h 384091"/>
                <a:gd name="connsiteX11" fmla="*/ 424394 w 540199"/>
                <a:gd name="connsiteY11" fmla="*/ 103004 h 3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199" h="384091">
                  <a:moveTo>
                    <a:pt x="424394" y="103004"/>
                  </a:moveTo>
                  <a:cubicBezTo>
                    <a:pt x="405979" y="132607"/>
                    <a:pt x="386497" y="208249"/>
                    <a:pt x="355433" y="192412"/>
                  </a:cubicBezTo>
                  <a:cubicBezTo>
                    <a:pt x="332763" y="180867"/>
                    <a:pt x="251890" y="151327"/>
                    <a:pt x="224318" y="142513"/>
                  </a:cubicBezTo>
                  <a:cubicBezTo>
                    <a:pt x="158595" y="121533"/>
                    <a:pt x="33221" y="109849"/>
                    <a:pt x="1293" y="209849"/>
                  </a:cubicBezTo>
                  <a:cubicBezTo>
                    <a:pt x="-14671" y="259849"/>
                    <a:pt x="20076" y="318446"/>
                    <a:pt x="46696" y="341065"/>
                  </a:cubicBezTo>
                  <a:cubicBezTo>
                    <a:pt x="72832" y="363278"/>
                    <a:pt x="107059" y="373552"/>
                    <a:pt x="141349" y="372612"/>
                  </a:cubicBezTo>
                  <a:cubicBezTo>
                    <a:pt x="221803" y="370428"/>
                    <a:pt x="335595" y="345256"/>
                    <a:pt x="371409" y="365170"/>
                  </a:cubicBezTo>
                  <a:cubicBezTo>
                    <a:pt x="431671" y="398672"/>
                    <a:pt x="507972" y="381426"/>
                    <a:pt x="524533" y="326422"/>
                  </a:cubicBezTo>
                  <a:cubicBezTo>
                    <a:pt x="542237" y="267672"/>
                    <a:pt x="539799" y="170009"/>
                    <a:pt x="528902" y="104998"/>
                  </a:cubicBezTo>
                  <a:cubicBezTo>
                    <a:pt x="522590" y="67368"/>
                    <a:pt x="509611" y="31287"/>
                    <a:pt x="490675" y="-1835"/>
                  </a:cubicBezTo>
                  <a:lnTo>
                    <a:pt x="490675" y="-1835"/>
                  </a:lnTo>
                  <a:lnTo>
                    <a:pt x="424394" y="103004"/>
                  </a:lnTo>
                </a:path>
              </a:pathLst>
            </a:custGeom>
            <a:solidFill>
              <a:srgbClr val="1F2C54"/>
            </a:solidFill>
            <a:ln w="1270" cap="flat">
              <a:noFill/>
              <a:prstDash val="solid"/>
              <a:miter/>
            </a:ln>
          </p:spPr>
          <p:txBody>
            <a:bodyPr rtlCol="0" anchor="ctr"/>
            <a:lstStyle/>
            <a:p>
              <a:endParaRPr lang="ru-RU">
                <a:latin typeface="Raleway" pitchFamily="2" charset="-52"/>
              </a:endParaRPr>
            </a:p>
          </p:txBody>
        </p:sp>
        <p:sp>
          <p:nvSpPr>
            <p:cNvPr id="77" name="Freeform: Shape 76">
              <a:extLst>
                <a:ext uri="{FF2B5EF4-FFF2-40B4-BE49-F238E27FC236}">
                  <a16:creationId xmlns:a16="http://schemas.microsoft.com/office/drawing/2014/main" id="{ACAAE411-3425-4F5F-85F9-5070D6C1EF8C}"/>
                </a:ext>
              </a:extLst>
            </p:cNvPr>
            <p:cNvSpPr/>
            <p:nvPr/>
          </p:nvSpPr>
          <p:spPr>
            <a:xfrm flipH="1" flipV="1">
              <a:off x="1703041" y="3651283"/>
              <a:ext cx="127158" cy="127739"/>
            </a:xfrm>
            <a:custGeom>
              <a:avLst/>
              <a:gdLst>
                <a:gd name="connsiteX0" fmla="*/ 65094 w 84988"/>
                <a:gd name="connsiteY0" fmla="*/ 80921 h 85376"/>
                <a:gd name="connsiteX1" fmla="*/ 5620 w 84988"/>
                <a:gd name="connsiteY1" fmla="*/ 55915 h 85376"/>
                <a:gd name="connsiteX2" fmla="*/ 14129 w 84988"/>
                <a:gd name="connsiteY2" fmla="*/ 975 h 85376"/>
                <a:gd name="connsiteX3" fmla="*/ 73616 w 84988"/>
                <a:gd name="connsiteY3" fmla="*/ 26006 h 85376"/>
                <a:gd name="connsiteX4" fmla="*/ 65094 w 84988"/>
                <a:gd name="connsiteY4" fmla="*/ 80921 h 85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88" h="85376">
                  <a:moveTo>
                    <a:pt x="65094" y="80921"/>
                  </a:moveTo>
                  <a:cubicBezTo>
                    <a:pt x="46324" y="89189"/>
                    <a:pt x="19692" y="77987"/>
                    <a:pt x="5620" y="55915"/>
                  </a:cubicBezTo>
                  <a:cubicBezTo>
                    <a:pt x="-8464" y="33830"/>
                    <a:pt x="-4654" y="9242"/>
                    <a:pt x="14129" y="975"/>
                  </a:cubicBezTo>
                  <a:cubicBezTo>
                    <a:pt x="32900" y="-7268"/>
                    <a:pt x="59532" y="3934"/>
                    <a:pt x="73616" y="26006"/>
                  </a:cubicBezTo>
                  <a:cubicBezTo>
                    <a:pt x="87688" y="48079"/>
                    <a:pt x="83878" y="72666"/>
                    <a:pt x="65094" y="80921"/>
                  </a:cubicBezTo>
                </a:path>
              </a:pathLst>
            </a:custGeom>
            <a:solidFill>
              <a:srgbClr val="F8A37B"/>
            </a:solidFill>
            <a:ln w="1270" cap="flat">
              <a:noFill/>
              <a:prstDash val="solid"/>
              <a:miter/>
            </a:ln>
          </p:spPr>
          <p:txBody>
            <a:bodyPr rtlCol="0" anchor="ctr"/>
            <a:lstStyle/>
            <a:p>
              <a:endParaRPr lang="ru-RU">
                <a:latin typeface="Raleway" pitchFamily="2" charset="-52"/>
              </a:endParaRPr>
            </a:p>
          </p:txBody>
        </p:sp>
        <p:sp>
          <p:nvSpPr>
            <p:cNvPr id="78" name="Freeform: Shape 77">
              <a:extLst>
                <a:ext uri="{FF2B5EF4-FFF2-40B4-BE49-F238E27FC236}">
                  <a16:creationId xmlns:a16="http://schemas.microsoft.com/office/drawing/2014/main" id="{0DDEF87B-CFB6-4407-95B4-F800D28D2E89}"/>
                </a:ext>
              </a:extLst>
            </p:cNvPr>
            <p:cNvSpPr/>
            <p:nvPr/>
          </p:nvSpPr>
          <p:spPr>
            <a:xfrm flipH="1" flipV="1">
              <a:off x="732968" y="4213364"/>
              <a:ext cx="1629127" cy="2509142"/>
            </a:xfrm>
            <a:custGeom>
              <a:avLst/>
              <a:gdLst>
                <a:gd name="connsiteX0" fmla="*/ 697950 w 1629127"/>
                <a:gd name="connsiteY0" fmla="*/ 2507605 h 2509142"/>
                <a:gd name="connsiteX1" fmla="*/ 15239 w 1629127"/>
                <a:gd name="connsiteY1" fmla="*/ 1243275 h 2509142"/>
                <a:gd name="connsiteX2" fmla="*/ 0 w 1629127"/>
                <a:gd name="connsiteY2" fmla="*/ 0 h 2509142"/>
                <a:gd name="connsiteX3" fmla="*/ 1430348 w 1629127"/>
                <a:gd name="connsiteY3" fmla="*/ 0 h 2509142"/>
                <a:gd name="connsiteX4" fmla="*/ 1431757 w 1629127"/>
                <a:gd name="connsiteY4" fmla="*/ 1171605 h 2509142"/>
                <a:gd name="connsiteX5" fmla="*/ 1417664 w 1629127"/>
                <a:gd name="connsiteY5" fmla="*/ 1372492 h 2509142"/>
                <a:gd name="connsiteX6" fmla="*/ 1629127 w 1629127"/>
                <a:gd name="connsiteY6" fmla="*/ 1402752 h 2509142"/>
                <a:gd name="connsiteX7" fmla="*/ 1197632 w 1629127"/>
                <a:gd name="connsiteY7" fmla="*/ 2312019 h 2509142"/>
                <a:gd name="connsiteX8" fmla="*/ 1187670 w 1629127"/>
                <a:gd name="connsiteY8" fmla="*/ 2320510 h 2509142"/>
                <a:gd name="connsiteX9" fmla="*/ 1181278 w 1629127"/>
                <a:gd name="connsiteY9" fmla="*/ 2329429 h 2509142"/>
                <a:gd name="connsiteX10" fmla="*/ 697950 w 1629127"/>
                <a:gd name="connsiteY10" fmla="*/ 2507605 h 250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9127" h="2509142">
                  <a:moveTo>
                    <a:pt x="697950" y="2507605"/>
                  </a:moveTo>
                  <a:cubicBezTo>
                    <a:pt x="48548" y="2471274"/>
                    <a:pt x="29737" y="1857255"/>
                    <a:pt x="15239" y="1243275"/>
                  </a:cubicBezTo>
                  <a:cubicBezTo>
                    <a:pt x="1937" y="680006"/>
                    <a:pt x="209" y="117179"/>
                    <a:pt x="0" y="0"/>
                  </a:cubicBezTo>
                  <a:lnTo>
                    <a:pt x="1430348" y="0"/>
                  </a:lnTo>
                  <a:cubicBezTo>
                    <a:pt x="1436433" y="112806"/>
                    <a:pt x="1461243" y="633506"/>
                    <a:pt x="1431757" y="1171605"/>
                  </a:cubicBezTo>
                  <a:lnTo>
                    <a:pt x="1417664" y="1372492"/>
                  </a:lnTo>
                  <a:lnTo>
                    <a:pt x="1629127" y="1402752"/>
                  </a:lnTo>
                  <a:cubicBezTo>
                    <a:pt x="1629127" y="1402752"/>
                    <a:pt x="1497285" y="2016043"/>
                    <a:pt x="1197632" y="2312019"/>
                  </a:cubicBezTo>
                  <a:lnTo>
                    <a:pt x="1187670" y="2320510"/>
                  </a:lnTo>
                  <a:lnTo>
                    <a:pt x="1181278" y="2329429"/>
                  </a:lnTo>
                  <a:cubicBezTo>
                    <a:pt x="1079465" y="2451716"/>
                    <a:pt x="928228" y="2520481"/>
                    <a:pt x="697950" y="2507605"/>
                  </a:cubicBezTo>
                  <a:close/>
                </a:path>
              </a:pathLst>
            </a:custGeom>
            <a:gradFill flip="none" rotWithShape="1">
              <a:gsLst>
                <a:gs pos="0">
                  <a:schemeClr val="accent3"/>
                </a:gs>
                <a:gs pos="100000">
                  <a:schemeClr val="accent4">
                    <a:lumMod val="60000"/>
                    <a:lumOff val="40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ru-RU">
                <a:solidFill>
                  <a:srgbClr val="000000"/>
                </a:solidFill>
                <a:latin typeface="Raleway" pitchFamily="2" charset="-52"/>
              </a:endParaRPr>
            </a:p>
          </p:txBody>
        </p:sp>
        <p:sp>
          <p:nvSpPr>
            <p:cNvPr id="79" name="Freeform: Shape 78">
              <a:extLst>
                <a:ext uri="{FF2B5EF4-FFF2-40B4-BE49-F238E27FC236}">
                  <a16:creationId xmlns:a16="http://schemas.microsoft.com/office/drawing/2014/main" id="{C78FA021-8853-4C6C-8E78-C88180620C33}"/>
                </a:ext>
              </a:extLst>
            </p:cNvPr>
            <p:cNvSpPr/>
            <p:nvPr/>
          </p:nvSpPr>
          <p:spPr>
            <a:xfrm flipH="1" flipV="1">
              <a:off x="2281064" y="6353538"/>
              <a:ext cx="218872" cy="124205"/>
            </a:xfrm>
            <a:custGeom>
              <a:avLst/>
              <a:gdLst>
                <a:gd name="connsiteX0" fmla="*/ 143690 w 146286"/>
                <a:gd name="connsiteY0" fmla="*/ 31195 h 83014"/>
                <a:gd name="connsiteX1" fmla="*/ 15065 w 146286"/>
                <a:gd name="connsiteY1" fmla="*/ 80508 h 83014"/>
                <a:gd name="connsiteX2" fmla="*/ 7660 w 146286"/>
                <a:gd name="connsiteY2" fmla="*/ -123 h 83014"/>
                <a:gd name="connsiteX3" fmla="*/ 143690 w 146286"/>
                <a:gd name="connsiteY3" fmla="*/ 31195 h 83014"/>
              </a:gdLst>
              <a:ahLst/>
              <a:cxnLst>
                <a:cxn ang="0">
                  <a:pos x="connsiteX0" y="connsiteY0"/>
                </a:cxn>
                <a:cxn ang="0">
                  <a:pos x="connsiteX1" y="connsiteY1"/>
                </a:cxn>
                <a:cxn ang="0">
                  <a:pos x="connsiteX2" y="connsiteY2"/>
                </a:cxn>
                <a:cxn ang="0">
                  <a:pos x="connsiteX3" y="connsiteY3"/>
                </a:cxn>
              </a:cxnLst>
              <a:rect l="l" t="t" r="r" b="b"/>
              <a:pathLst>
                <a:path w="146286" h="83014">
                  <a:moveTo>
                    <a:pt x="143690" y="31195"/>
                  </a:moveTo>
                  <a:cubicBezTo>
                    <a:pt x="143690" y="31195"/>
                    <a:pt x="49913" y="95965"/>
                    <a:pt x="15065" y="80508"/>
                  </a:cubicBezTo>
                  <a:cubicBezTo>
                    <a:pt x="-19759" y="65055"/>
                    <a:pt x="7660" y="-123"/>
                    <a:pt x="7660" y="-123"/>
                  </a:cubicBezTo>
                  <a:lnTo>
                    <a:pt x="143690" y="31195"/>
                  </a:lnTo>
                </a:path>
              </a:pathLst>
            </a:custGeom>
            <a:solidFill>
              <a:srgbClr val="F68A76"/>
            </a:solidFill>
            <a:ln w="1270" cap="flat">
              <a:noFill/>
              <a:prstDash val="solid"/>
              <a:miter/>
            </a:ln>
          </p:spPr>
          <p:txBody>
            <a:bodyPr rtlCol="0" anchor="ctr"/>
            <a:lstStyle/>
            <a:p>
              <a:endParaRPr lang="ru-RU">
                <a:latin typeface="Raleway" pitchFamily="2" charset="-52"/>
              </a:endParaRPr>
            </a:p>
          </p:txBody>
        </p:sp>
        <p:sp>
          <p:nvSpPr>
            <p:cNvPr id="80" name="Freeform: Shape 79">
              <a:extLst>
                <a:ext uri="{FF2B5EF4-FFF2-40B4-BE49-F238E27FC236}">
                  <a16:creationId xmlns:a16="http://schemas.microsoft.com/office/drawing/2014/main" id="{9BF8FE0D-7AE2-480A-8000-BB784CD3C7D5}"/>
                </a:ext>
              </a:extLst>
            </p:cNvPr>
            <p:cNvSpPr/>
            <p:nvPr/>
          </p:nvSpPr>
          <p:spPr>
            <a:xfrm flipH="1" flipV="1">
              <a:off x="687762" y="5318152"/>
              <a:ext cx="1615685" cy="1195072"/>
            </a:xfrm>
            <a:custGeom>
              <a:avLst/>
              <a:gdLst>
                <a:gd name="connsiteX0" fmla="*/ 683773 w 1079864"/>
                <a:gd name="connsiteY0" fmla="*/ 745946 h 798742"/>
                <a:gd name="connsiteX1" fmla="*/ 728401 w 1079864"/>
                <a:gd name="connsiteY1" fmla="*/ 443380 h 798742"/>
                <a:gd name="connsiteX2" fmla="*/ -3005 w 1079864"/>
                <a:gd name="connsiteY2" fmla="*/ 78800 h 798742"/>
                <a:gd name="connsiteX3" fmla="*/ 76751 w 1079864"/>
                <a:gd name="connsiteY3" fmla="*/ -421 h 798742"/>
                <a:gd name="connsiteX4" fmla="*/ 1014062 w 1079864"/>
                <a:gd name="connsiteY4" fmla="*/ 255931 h 798742"/>
                <a:gd name="connsiteX5" fmla="*/ 1049774 w 1079864"/>
                <a:gd name="connsiteY5" fmla="*/ 798321 h 798742"/>
                <a:gd name="connsiteX6" fmla="*/ 683773 w 1079864"/>
                <a:gd name="connsiteY6" fmla="*/ 745946 h 79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864" h="798742">
                  <a:moveTo>
                    <a:pt x="683773" y="745946"/>
                  </a:moveTo>
                  <a:lnTo>
                    <a:pt x="728401" y="443380"/>
                  </a:lnTo>
                  <a:lnTo>
                    <a:pt x="-3005" y="78800"/>
                  </a:lnTo>
                  <a:lnTo>
                    <a:pt x="76751" y="-421"/>
                  </a:lnTo>
                  <a:cubicBezTo>
                    <a:pt x="76751" y="-421"/>
                    <a:pt x="898009" y="147421"/>
                    <a:pt x="1014062" y="255931"/>
                  </a:cubicBezTo>
                  <a:cubicBezTo>
                    <a:pt x="1130115" y="364436"/>
                    <a:pt x="1049774" y="798321"/>
                    <a:pt x="1049774" y="798321"/>
                  </a:cubicBezTo>
                  <a:lnTo>
                    <a:pt x="683773" y="745946"/>
                  </a:lnTo>
                </a:path>
              </a:pathLst>
            </a:custGeom>
            <a:solidFill>
              <a:srgbClr val="F8A37B"/>
            </a:solidFill>
            <a:ln w="1270" cap="flat">
              <a:noFill/>
              <a:prstDash val="solid"/>
              <a:miter/>
            </a:ln>
          </p:spPr>
          <p:txBody>
            <a:bodyPr rtlCol="0" anchor="ctr"/>
            <a:lstStyle/>
            <a:p>
              <a:endParaRPr lang="ru-RU">
                <a:latin typeface="Raleway" pitchFamily="2" charset="-52"/>
              </a:endParaRPr>
            </a:p>
          </p:txBody>
        </p:sp>
        <p:sp>
          <p:nvSpPr>
            <p:cNvPr id="81" name="Freeform: Shape 80">
              <a:extLst>
                <a:ext uri="{FF2B5EF4-FFF2-40B4-BE49-F238E27FC236}">
                  <a16:creationId xmlns:a16="http://schemas.microsoft.com/office/drawing/2014/main" id="{B4B6C0D4-6EE2-4ECF-910C-8F91459FCAC9}"/>
                </a:ext>
              </a:extLst>
            </p:cNvPr>
            <p:cNvSpPr/>
            <p:nvPr/>
          </p:nvSpPr>
          <p:spPr>
            <a:xfrm flipH="1" flipV="1">
              <a:off x="2375068" y="5159565"/>
              <a:ext cx="269951" cy="957116"/>
            </a:xfrm>
            <a:custGeom>
              <a:avLst/>
              <a:gdLst>
                <a:gd name="connsiteX0" fmla="*/ 93583 w 180425"/>
                <a:gd name="connsiteY0" fmla="*/ 2983 h 639701"/>
                <a:gd name="connsiteX1" fmla="*/ 28344 w 180425"/>
                <a:gd name="connsiteY1" fmla="*/ 638162 h 639701"/>
                <a:gd name="connsiteX2" fmla="*/ 127315 w 180425"/>
                <a:gd name="connsiteY2" fmla="*/ 639115 h 639701"/>
                <a:gd name="connsiteX3" fmla="*/ 93583 w 180425"/>
                <a:gd name="connsiteY3" fmla="*/ 2983 h 639701"/>
              </a:gdLst>
              <a:ahLst/>
              <a:cxnLst>
                <a:cxn ang="0">
                  <a:pos x="connsiteX0" y="connsiteY0"/>
                </a:cxn>
                <a:cxn ang="0">
                  <a:pos x="connsiteX1" y="connsiteY1"/>
                </a:cxn>
                <a:cxn ang="0">
                  <a:pos x="connsiteX2" y="connsiteY2"/>
                </a:cxn>
                <a:cxn ang="0">
                  <a:pos x="connsiteX3" y="connsiteY3"/>
                </a:cxn>
              </a:cxnLst>
              <a:rect l="l" t="t" r="r" b="b"/>
              <a:pathLst>
                <a:path w="180425" h="639701">
                  <a:moveTo>
                    <a:pt x="93583" y="2983"/>
                  </a:moveTo>
                  <a:cubicBezTo>
                    <a:pt x="-73866" y="62142"/>
                    <a:pt x="28344" y="638162"/>
                    <a:pt x="28344" y="638162"/>
                  </a:cubicBezTo>
                  <a:lnTo>
                    <a:pt x="127315" y="639115"/>
                  </a:lnTo>
                  <a:cubicBezTo>
                    <a:pt x="127315" y="639115"/>
                    <a:pt x="261033" y="-56161"/>
                    <a:pt x="93583" y="2983"/>
                  </a:cubicBezTo>
                </a:path>
              </a:pathLst>
            </a:custGeom>
            <a:solidFill>
              <a:srgbClr val="F68A76"/>
            </a:solidFill>
            <a:ln w="1270" cap="flat">
              <a:noFill/>
              <a:prstDash val="solid"/>
              <a:miter/>
            </a:ln>
          </p:spPr>
          <p:txBody>
            <a:bodyPr rtlCol="0" anchor="ctr"/>
            <a:lstStyle/>
            <a:p>
              <a:endParaRPr lang="ru-RU">
                <a:latin typeface="Raleway" pitchFamily="2" charset="-52"/>
              </a:endParaRPr>
            </a:p>
          </p:txBody>
        </p:sp>
        <p:sp>
          <p:nvSpPr>
            <p:cNvPr id="82" name="Freeform: Shape 81">
              <a:extLst>
                <a:ext uri="{FF2B5EF4-FFF2-40B4-BE49-F238E27FC236}">
                  <a16:creationId xmlns:a16="http://schemas.microsoft.com/office/drawing/2014/main" id="{59B5ABEE-3202-484F-8501-3A367968CBDB}"/>
                </a:ext>
              </a:extLst>
            </p:cNvPr>
            <p:cNvSpPr/>
            <p:nvPr/>
          </p:nvSpPr>
          <p:spPr>
            <a:xfrm flipH="1" flipV="1">
              <a:off x="2117325" y="6370544"/>
              <a:ext cx="546342" cy="300055"/>
            </a:xfrm>
            <a:custGeom>
              <a:avLst/>
              <a:gdLst>
                <a:gd name="connsiteX0" fmla="*/ 362559 w 365155"/>
                <a:gd name="connsiteY0" fmla="*/ 120454 h 200546"/>
                <a:gd name="connsiteX1" fmla="*/ 190296 w 365155"/>
                <a:gd name="connsiteY1" fmla="*/ 9775 h 200546"/>
                <a:gd name="connsiteX2" fmla="*/ 9626 w 365155"/>
                <a:gd name="connsiteY2" fmla="*/ 97951 h 200546"/>
                <a:gd name="connsiteX3" fmla="*/ 63702 w 365155"/>
                <a:gd name="connsiteY3" fmla="*/ 200478 h 200546"/>
                <a:gd name="connsiteX4" fmla="*/ 238162 w 365155"/>
                <a:gd name="connsiteY4" fmla="*/ 184346 h 200546"/>
                <a:gd name="connsiteX5" fmla="*/ 362559 w 365155"/>
                <a:gd name="connsiteY5" fmla="*/ 120454 h 20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155" h="200546">
                  <a:moveTo>
                    <a:pt x="362559" y="120454"/>
                  </a:moveTo>
                  <a:lnTo>
                    <a:pt x="190296" y="9775"/>
                  </a:lnTo>
                  <a:cubicBezTo>
                    <a:pt x="120954" y="-22079"/>
                    <a:pt x="59575" y="27695"/>
                    <a:pt x="9626" y="97951"/>
                  </a:cubicBezTo>
                  <a:cubicBezTo>
                    <a:pt x="-21375" y="141548"/>
                    <a:pt x="10223" y="201277"/>
                    <a:pt x="63702" y="200478"/>
                  </a:cubicBezTo>
                  <a:cubicBezTo>
                    <a:pt x="125665" y="199551"/>
                    <a:pt x="200824" y="186966"/>
                    <a:pt x="238162" y="184346"/>
                  </a:cubicBezTo>
                  <a:lnTo>
                    <a:pt x="362559" y="120454"/>
                  </a:lnTo>
                </a:path>
              </a:pathLst>
            </a:custGeom>
            <a:solidFill>
              <a:srgbClr val="F8A37B"/>
            </a:solidFill>
            <a:ln w="1270" cap="flat">
              <a:noFill/>
              <a:prstDash val="solid"/>
              <a:miter/>
            </a:ln>
          </p:spPr>
          <p:txBody>
            <a:bodyPr rtlCol="0" anchor="ctr"/>
            <a:lstStyle/>
            <a:p>
              <a:endParaRPr lang="ru-RU">
                <a:latin typeface="Raleway" pitchFamily="2" charset="-52"/>
              </a:endParaRPr>
            </a:p>
          </p:txBody>
        </p:sp>
        <p:sp>
          <p:nvSpPr>
            <p:cNvPr id="83" name="Freeform: Shape 82">
              <a:extLst>
                <a:ext uri="{FF2B5EF4-FFF2-40B4-BE49-F238E27FC236}">
                  <a16:creationId xmlns:a16="http://schemas.microsoft.com/office/drawing/2014/main" id="{F6C79BA2-B971-423F-A306-C49AD7A5EA1A}"/>
                </a:ext>
              </a:extLst>
            </p:cNvPr>
            <p:cNvSpPr/>
            <p:nvPr/>
          </p:nvSpPr>
          <p:spPr>
            <a:xfrm flipH="1" flipV="1">
              <a:off x="1988696" y="4333954"/>
              <a:ext cx="649523" cy="932455"/>
            </a:xfrm>
            <a:custGeom>
              <a:avLst/>
              <a:gdLst>
                <a:gd name="connsiteX0" fmla="*/ -2632 w 434117"/>
                <a:gd name="connsiteY0" fmla="*/ 69119 h 623219"/>
                <a:gd name="connsiteX1" fmla="*/ 114310 w 434117"/>
                <a:gd name="connsiteY1" fmla="*/ -1087 h 623219"/>
                <a:gd name="connsiteX2" fmla="*/ 363776 w 434117"/>
                <a:gd name="connsiteY2" fmla="*/ 586873 h 623219"/>
                <a:gd name="connsiteX3" fmla="*/ -2632 w 434117"/>
                <a:gd name="connsiteY3" fmla="*/ 69119 h 623219"/>
              </a:gdLst>
              <a:ahLst/>
              <a:cxnLst>
                <a:cxn ang="0">
                  <a:pos x="connsiteX0" y="connsiteY0"/>
                </a:cxn>
                <a:cxn ang="0">
                  <a:pos x="connsiteX1" y="connsiteY1"/>
                </a:cxn>
                <a:cxn ang="0">
                  <a:pos x="connsiteX2" y="connsiteY2"/>
                </a:cxn>
                <a:cxn ang="0">
                  <a:pos x="connsiteX3" y="connsiteY3"/>
                </a:cxn>
              </a:cxnLst>
              <a:rect l="l" t="t" r="r" b="b"/>
              <a:pathLst>
                <a:path w="434117" h="623219">
                  <a:moveTo>
                    <a:pt x="-2632" y="69119"/>
                  </a:moveTo>
                  <a:lnTo>
                    <a:pt x="114310" y="-1087"/>
                  </a:lnTo>
                  <a:cubicBezTo>
                    <a:pt x="114310" y="-1087"/>
                    <a:pt x="607654" y="797058"/>
                    <a:pt x="363776" y="586873"/>
                  </a:cubicBezTo>
                  <a:cubicBezTo>
                    <a:pt x="109319" y="367594"/>
                    <a:pt x="-2632" y="69119"/>
                    <a:pt x="-2632" y="69119"/>
                  </a:cubicBezTo>
                </a:path>
              </a:pathLst>
            </a:custGeom>
            <a:gradFill flip="none" rotWithShape="1">
              <a:gsLst>
                <a:gs pos="0">
                  <a:schemeClr val="accent3"/>
                </a:gs>
                <a:gs pos="100000">
                  <a:schemeClr val="accent4">
                    <a:lumMod val="60000"/>
                    <a:lumOff val="40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ru-RU">
                <a:solidFill>
                  <a:srgbClr val="000000"/>
                </a:solidFill>
                <a:latin typeface="Raleway" pitchFamily="2" charset="-52"/>
              </a:endParaRPr>
            </a:p>
          </p:txBody>
        </p:sp>
        <p:sp>
          <p:nvSpPr>
            <p:cNvPr id="84" name="Freeform: Shape 83">
              <a:extLst>
                <a:ext uri="{FF2B5EF4-FFF2-40B4-BE49-F238E27FC236}">
                  <a16:creationId xmlns:a16="http://schemas.microsoft.com/office/drawing/2014/main" id="{C0E1F38E-132B-486E-B7D3-8352DEE2F88F}"/>
                </a:ext>
              </a:extLst>
            </p:cNvPr>
            <p:cNvSpPr/>
            <p:nvPr/>
          </p:nvSpPr>
          <p:spPr>
            <a:xfrm flipH="1" flipV="1">
              <a:off x="1997786" y="4383442"/>
              <a:ext cx="598731" cy="1762684"/>
            </a:xfrm>
            <a:custGeom>
              <a:avLst/>
              <a:gdLst>
                <a:gd name="connsiteX0" fmla="*/ 63217 w 400170"/>
                <a:gd name="connsiteY0" fmla="*/ 10188 h 1178113"/>
                <a:gd name="connsiteX1" fmla="*/ 287054 w 400170"/>
                <a:gd name="connsiteY1" fmla="*/ 1177304 h 1178113"/>
                <a:gd name="connsiteX2" fmla="*/ 397532 w 400170"/>
                <a:gd name="connsiteY2" fmla="*/ 1166204 h 1178113"/>
                <a:gd name="connsiteX3" fmla="*/ 63217 w 400170"/>
                <a:gd name="connsiteY3" fmla="*/ 10188 h 1178113"/>
              </a:gdLst>
              <a:ahLst/>
              <a:cxnLst>
                <a:cxn ang="0">
                  <a:pos x="connsiteX0" y="connsiteY0"/>
                </a:cxn>
                <a:cxn ang="0">
                  <a:pos x="connsiteX1" y="connsiteY1"/>
                </a:cxn>
                <a:cxn ang="0">
                  <a:pos x="connsiteX2" y="connsiteY2"/>
                </a:cxn>
                <a:cxn ang="0">
                  <a:pos x="connsiteX3" y="connsiteY3"/>
                </a:cxn>
              </a:cxnLst>
              <a:rect l="l" t="t" r="r" b="b"/>
              <a:pathLst>
                <a:path w="400170" h="1178113">
                  <a:moveTo>
                    <a:pt x="63217" y="10188"/>
                  </a:moveTo>
                  <a:cubicBezTo>
                    <a:pt x="-168876" y="197638"/>
                    <a:pt x="287054" y="1177304"/>
                    <a:pt x="287054" y="1177304"/>
                  </a:cubicBezTo>
                  <a:lnTo>
                    <a:pt x="397532" y="1166204"/>
                  </a:lnTo>
                  <a:cubicBezTo>
                    <a:pt x="397532" y="1166204"/>
                    <a:pt x="389048" y="-132825"/>
                    <a:pt x="63217" y="10188"/>
                  </a:cubicBezTo>
                </a:path>
              </a:pathLst>
            </a:custGeom>
            <a:solidFill>
              <a:srgbClr val="F8A37B"/>
            </a:solidFill>
            <a:ln w="1270" cap="flat">
              <a:noFill/>
              <a:prstDash val="solid"/>
              <a:miter/>
            </a:ln>
          </p:spPr>
          <p:txBody>
            <a:bodyPr rtlCol="0" anchor="ctr"/>
            <a:lstStyle/>
            <a:p>
              <a:endParaRPr lang="ru-RU">
                <a:latin typeface="Raleway" pitchFamily="2" charset="-52"/>
              </a:endParaRPr>
            </a:p>
          </p:txBody>
        </p:sp>
        <p:sp>
          <p:nvSpPr>
            <p:cNvPr id="85" name="Freeform: Shape 84">
              <a:extLst>
                <a:ext uri="{FF2B5EF4-FFF2-40B4-BE49-F238E27FC236}">
                  <a16:creationId xmlns:a16="http://schemas.microsoft.com/office/drawing/2014/main" id="{6A056183-781A-4728-A4E7-7843F5D1C536}"/>
                </a:ext>
              </a:extLst>
            </p:cNvPr>
            <p:cNvSpPr/>
            <p:nvPr/>
          </p:nvSpPr>
          <p:spPr>
            <a:xfrm flipH="1" flipV="1">
              <a:off x="1516702" y="4103985"/>
              <a:ext cx="396071" cy="163869"/>
            </a:xfrm>
            <a:custGeom>
              <a:avLst/>
              <a:gdLst>
                <a:gd name="connsiteX0" fmla="*/ -2905 w 264719"/>
                <a:gd name="connsiteY0" fmla="*/ -1453 h 109524"/>
                <a:gd name="connsiteX1" fmla="*/ 11129 w 264719"/>
                <a:gd name="connsiteY1" fmla="*/ 70327 h 109524"/>
                <a:gd name="connsiteX2" fmla="*/ 200765 w 264719"/>
                <a:gd name="connsiteY2" fmla="*/ 108072 h 109524"/>
                <a:gd name="connsiteX3" fmla="*/ 261814 w 264719"/>
                <a:gd name="connsiteY3" fmla="*/ 32240 h 109524"/>
                <a:gd name="connsiteX4" fmla="*/ -2905 w 264719"/>
                <a:gd name="connsiteY4" fmla="*/ -1453 h 10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19" h="109524">
                  <a:moveTo>
                    <a:pt x="-2905" y="-1453"/>
                  </a:moveTo>
                  <a:lnTo>
                    <a:pt x="11129" y="70327"/>
                  </a:lnTo>
                  <a:lnTo>
                    <a:pt x="200765" y="108072"/>
                  </a:lnTo>
                  <a:lnTo>
                    <a:pt x="261814" y="32240"/>
                  </a:lnTo>
                  <a:lnTo>
                    <a:pt x="-2905" y="-1453"/>
                  </a:lnTo>
                </a:path>
              </a:pathLst>
            </a:custGeom>
            <a:gradFill flip="none" rotWithShape="1">
              <a:gsLst>
                <a:gs pos="0">
                  <a:schemeClr val="accent3"/>
                </a:gs>
                <a:gs pos="100000">
                  <a:schemeClr val="accent4">
                    <a:lumMod val="60000"/>
                    <a:lumOff val="40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ru-RU">
                <a:solidFill>
                  <a:srgbClr val="000000"/>
                </a:solidFill>
                <a:latin typeface="Raleway" pitchFamily="2" charset="-52"/>
              </a:endParaRPr>
            </a:p>
          </p:txBody>
        </p:sp>
        <p:sp>
          <p:nvSpPr>
            <p:cNvPr id="86" name="Freeform: Shape 85">
              <a:extLst>
                <a:ext uri="{FF2B5EF4-FFF2-40B4-BE49-F238E27FC236}">
                  <a16:creationId xmlns:a16="http://schemas.microsoft.com/office/drawing/2014/main" id="{B0A97753-98DC-4813-AEEB-383683DA0EAE}"/>
                </a:ext>
              </a:extLst>
            </p:cNvPr>
            <p:cNvSpPr/>
            <p:nvPr/>
          </p:nvSpPr>
          <p:spPr>
            <a:xfrm flipH="1" flipV="1">
              <a:off x="1905257" y="3951398"/>
              <a:ext cx="278858" cy="462296"/>
            </a:xfrm>
            <a:custGeom>
              <a:avLst/>
              <a:gdLst>
                <a:gd name="connsiteX0" fmla="*/ 11304 w 186379"/>
                <a:gd name="connsiteY0" fmla="*/ 9637 h 308982"/>
                <a:gd name="connsiteX1" fmla="*/ -2754 w 186379"/>
                <a:gd name="connsiteY1" fmla="*/ 196416 h 308982"/>
                <a:gd name="connsiteX2" fmla="*/ 178601 w 186379"/>
                <a:gd name="connsiteY2" fmla="*/ 300975 h 308982"/>
                <a:gd name="connsiteX3" fmla="*/ 166625 w 186379"/>
                <a:gd name="connsiteY3" fmla="*/ 182916 h 308982"/>
                <a:gd name="connsiteX4" fmla="*/ 121782 w 186379"/>
                <a:gd name="connsiteY4" fmla="*/ -1463 h 308982"/>
                <a:gd name="connsiteX5" fmla="*/ 11304 w 186379"/>
                <a:gd name="connsiteY5" fmla="*/ 9637 h 30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379" h="308982">
                  <a:moveTo>
                    <a:pt x="11304" y="9637"/>
                  </a:moveTo>
                  <a:lnTo>
                    <a:pt x="-2754" y="196416"/>
                  </a:lnTo>
                  <a:cubicBezTo>
                    <a:pt x="-2754" y="196416"/>
                    <a:pt x="90438" y="339354"/>
                    <a:pt x="178601" y="300975"/>
                  </a:cubicBezTo>
                  <a:cubicBezTo>
                    <a:pt x="194807" y="261871"/>
                    <a:pt x="166625" y="182916"/>
                    <a:pt x="166625" y="182916"/>
                  </a:cubicBezTo>
                  <a:lnTo>
                    <a:pt x="121782" y="-1463"/>
                  </a:lnTo>
                  <a:lnTo>
                    <a:pt x="11304" y="9637"/>
                  </a:lnTo>
                </a:path>
              </a:pathLst>
            </a:custGeom>
            <a:solidFill>
              <a:srgbClr val="F8A37B"/>
            </a:solidFill>
            <a:ln w="1270" cap="flat">
              <a:noFill/>
              <a:prstDash val="solid"/>
              <a:miter/>
            </a:ln>
          </p:spPr>
          <p:txBody>
            <a:bodyPr rtlCol="0" anchor="ctr"/>
            <a:lstStyle/>
            <a:p>
              <a:endParaRPr lang="ru-RU">
                <a:latin typeface="Raleway" pitchFamily="2" charset="-52"/>
              </a:endParaRPr>
            </a:p>
          </p:txBody>
        </p:sp>
        <p:sp>
          <p:nvSpPr>
            <p:cNvPr id="87" name="Freeform: Shape 86">
              <a:extLst>
                <a:ext uri="{FF2B5EF4-FFF2-40B4-BE49-F238E27FC236}">
                  <a16:creationId xmlns:a16="http://schemas.microsoft.com/office/drawing/2014/main" id="{129547B7-292A-4BBB-8147-2C23D65BC4AB}"/>
                </a:ext>
              </a:extLst>
            </p:cNvPr>
            <p:cNvSpPr/>
            <p:nvPr/>
          </p:nvSpPr>
          <p:spPr>
            <a:xfrm flipH="1" flipV="1">
              <a:off x="1891943" y="3924349"/>
              <a:ext cx="305835" cy="472925"/>
            </a:xfrm>
            <a:custGeom>
              <a:avLst/>
              <a:gdLst>
                <a:gd name="connsiteX0" fmla="*/ 32044 w 204409"/>
                <a:gd name="connsiteY0" fmla="*/ 15550 h 316086"/>
                <a:gd name="connsiteX1" fmla="*/ 28780 w 204409"/>
                <a:gd name="connsiteY1" fmla="*/ 15893 h 316086"/>
                <a:gd name="connsiteX2" fmla="*/ 15521 w 204409"/>
                <a:gd name="connsiteY2" fmla="*/ 192131 h 316086"/>
                <a:gd name="connsiteX3" fmla="*/ 180735 w 204409"/>
                <a:gd name="connsiteY3" fmla="*/ 292334 h 316086"/>
                <a:gd name="connsiteX4" fmla="*/ 167070 w 204409"/>
                <a:gd name="connsiteY4" fmla="*/ 183152 h 316086"/>
                <a:gd name="connsiteX5" fmla="*/ 166550 w 204409"/>
                <a:gd name="connsiteY5" fmla="*/ 181031 h 316086"/>
                <a:gd name="connsiteX6" fmla="*/ 186196 w 204409"/>
                <a:gd name="connsiteY6" fmla="*/ 184244 h 316086"/>
                <a:gd name="connsiteX7" fmla="*/ 196014 w 204409"/>
                <a:gd name="connsiteY7" fmla="*/ 302557 h 316086"/>
                <a:gd name="connsiteX8" fmla="*/ 194617 w 204409"/>
                <a:gd name="connsiteY8" fmla="*/ 305872 h 316086"/>
                <a:gd name="connsiteX9" fmla="*/ 191302 w 204409"/>
                <a:gd name="connsiteY9" fmla="*/ 307332 h 316086"/>
                <a:gd name="connsiteX10" fmla="*/ -1078 w 204409"/>
                <a:gd name="connsiteY10" fmla="*/ 199446 h 316086"/>
                <a:gd name="connsiteX11" fmla="*/ -2754 w 204409"/>
                <a:gd name="connsiteY11" fmla="*/ 196906 h 316086"/>
                <a:gd name="connsiteX12" fmla="*/ 12105 w 204409"/>
                <a:gd name="connsiteY12" fmla="*/ -363 h 316086"/>
                <a:gd name="connsiteX13" fmla="*/ 23027 w 204409"/>
                <a:gd name="connsiteY13" fmla="*/ -1468 h 316086"/>
                <a:gd name="connsiteX14" fmla="*/ 32044 w 204409"/>
                <a:gd name="connsiteY14" fmla="*/ 15550 h 31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4409" h="316086">
                  <a:moveTo>
                    <a:pt x="32044" y="15550"/>
                  </a:moveTo>
                  <a:lnTo>
                    <a:pt x="28780" y="15893"/>
                  </a:lnTo>
                  <a:lnTo>
                    <a:pt x="15521" y="192131"/>
                  </a:lnTo>
                  <a:cubicBezTo>
                    <a:pt x="27904" y="210114"/>
                    <a:pt x="107266" y="319842"/>
                    <a:pt x="180735" y="292334"/>
                  </a:cubicBezTo>
                  <a:cubicBezTo>
                    <a:pt x="190426" y="261828"/>
                    <a:pt x="174563" y="204323"/>
                    <a:pt x="167070" y="183152"/>
                  </a:cubicBezTo>
                  <a:lnTo>
                    <a:pt x="166550" y="181031"/>
                  </a:lnTo>
                  <a:cubicBezTo>
                    <a:pt x="172747" y="182669"/>
                    <a:pt x="179339" y="183660"/>
                    <a:pt x="186196" y="184244"/>
                  </a:cubicBezTo>
                  <a:cubicBezTo>
                    <a:pt x="192546" y="203827"/>
                    <a:pt x="210809" y="266756"/>
                    <a:pt x="196014" y="302557"/>
                  </a:cubicBezTo>
                  <a:lnTo>
                    <a:pt x="194617" y="305872"/>
                  </a:lnTo>
                  <a:lnTo>
                    <a:pt x="191302" y="307332"/>
                  </a:lnTo>
                  <a:cubicBezTo>
                    <a:pt x="97462" y="347985"/>
                    <a:pt x="2859" y="205542"/>
                    <a:pt x="-1078" y="199446"/>
                  </a:cubicBezTo>
                  <a:lnTo>
                    <a:pt x="-2754" y="196906"/>
                  </a:lnTo>
                  <a:lnTo>
                    <a:pt x="12105" y="-363"/>
                  </a:lnTo>
                  <a:lnTo>
                    <a:pt x="23027" y="-1468"/>
                  </a:lnTo>
                  <a:cubicBezTo>
                    <a:pt x="25554" y="4437"/>
                    <a:pt x="28615" y="10114"/>
                    <a:pt x="32044" y="15550"/>
                  </a:cubicBezTo>
                </a:path>
              </a:pathLst>
            </a:custGeom>
            <a:solidFill>
              <a:srgbClr val="F68A76"/>
            </a:solidFill>
            <a:ln w="1270" cap="flat">
              <a:noFill/>
              <a:prstDash val="solid"/>
              <a:miter/>
            </a:ln>
          </p:spPr>
          <p:txBody>
            <a:bodyPr rtlCol="0" anchor="ctr"/>
            <a:lstStyle/>
            <a:p>
              <a:endParaRPr lang="ru-RU">
                <a:latin typeface="Raleway" pitchFamily="2" charset="-52"/>
              </a:endParaRPr>
            </a:p>
          </p:txBody>
        </p:sp>
        <p:sp>
          <p:nvSpPr>
            <p:cNvPr id="88" name="Freeform: Shape 87">
              <a:extLst>
                <a:ext uri="{FF2B5EF4-FFF2-40B4-BE49-F238E27FC236}">
                  <a16:creationId xmlns:a16="http://schemas.microsoft.com/office/drawing/2014/main" id="{71B2BDEA-F6DF-4031-BA02-28D136408780}"/>
                </a:ext>
              </a:extLst>
            </p:cNvPr>
            <p:cNvSpPr/>
            <p:nvPr/>
          </p:nvSpPr>
          <p:spPr>
            <a:xfrm flipV="1">
              <a:off x="3047136" y="2541907"/>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sp>
          <p:nvSpPr>
            <p:cNvPr id="89" name="Freeform: Shape 88">
              <a:extLst>
                <a:ext uri="{FF2B5EF4-FFF2-40B4-BE49-F238E27FC236}">
                  <a16:creationId xmlns:a16="http://schemas.microsoft.com/office/drawing/2014/main" id="{8FB3FEC3-5363-4203-B87C-C7EF163D35DD}"/>
                </a:ext>
              </a:extLst>
            </p:cNvPr>
            <p:cNvSpPr/>
            <p:nvPr/>
          </p:nvSpPr>
          <p:spPr>
            <a:xfrm flipV="1">
              <a:off x="3328724" y="3659190"/>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sz="999" dirty="0">
                <a:solidFill>
                  <a:srgbClr val="000000"/>
                </a:solidFill>
                <a:latin typeface="Raleway" pitchFamily="2" charset="-52"/>
              </a:endParaRPr>
            </a:p>
          </p:txBody>
        </p:sp>
        <p:sp>
          <p:nvSpPr>
            <p:cNvPr id="90" name="Freeform: Shape 89">
              <a:extLst>
                <a:ext uri="{FF2B5EF4-FFF2-40B4-BE49-F238E27FC236}">
                  <a16:creationId xmlns:a16="http://schemas.microsoft.com/office/drawing/2014/main" id="{93533E9E-0827-4140-A047-3770894F4D0F}"/>
                </a:ext>
              </a:extLst>
            </p:cNvPr>
            <p:cNvSpPr/>
            <p:nvPr/>
          </p:nvSpPr>
          <p:spPr>
            <a:xfrm flipV="1">
              <a:off x="3024407" y="3659190"/>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sp>
          <p:nvSpPr>
            <p:cNvPr id="91" name="Freeform: Shape 90">
              <a:extLst>
                <a:ext uri="{FF2B5EF4-FFF2-40B4-BE49-F238E27FC236}">
                  <a16:creationId xmlns:a16="http://schemas.microsoft.com/office/drawing/2014/main" id="{0D84074B-9316-483A-A04F-C8A5996048E6}"/>
                </a:ext>
              </a:extLst>
            </p:cNvPr>
            <p:cNvSpPr/>
            <p:nvPr/>
          </p:nvSpPr>
          <p:spPr>
            <a:xfrm flipV="1">
              <a:off x="2720090" y="3659190"/>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grpSp>
          <p:nvGrpSpPr>
            <p:cNvPr id="92" name="Group 91">
              <a:extLst>
                <a:ext uri="{FF2B5EF4-FFF2-40B4-BE49-F238E27FC236}">
                  <a16:creationId xmlns:a16="http://schemas.microsoft.com/office/drawing/2014/main" id="{06B34E7A-A8EC-42D4-974C-70AAAF243420}"/>
                </a:ext>
              </a:extLst>
            </p:cNvPr>
            <p:cNvGrpSpPr/>
            <p:nvPr/>
          </p:nvGrpSpPr>
          <p:grpSpPr>
            <a:xfrm>
              <a:off x="2813851" y="4462022"/>
              <a:ext cx="909121" cy="721446"/>
              <a:chOff x="2813851" y="4462022"/>
              <a:chExt cx="909121" cy="721446"/>
            </a:xfrm>
          </p:grpSpPr>
          <p:sp>
            <p:nvSpPr>
              <p:cNvPr id="94" name="Freeform: Shape 93">
                <a:extLst>
                  <a:ext uri="{FF2B5EF4-FFF2-40B4-BE49-F238E27FC236}">
                    <a16:creationId xmlns:a16="http://schemas.microsoft.com/office/drawing/2014/main" id="{A926FD2C-9B0E-47BA-A0A6-67E115CE9AB2}"/>
                  </a:ext>
                </a:extLst>
              </p:cNvPr>
              <p:cNvSpPr/>
              <p:nvPr/>
            </p:nvSpPr>
            <p:spPr>
              <a:xfrm flipV="1">
                <a:off x="3561775" y="5022242"/>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sp>
            <p:nvSpPr>
              <p:cNvPr id="95" name="Freeform: Shape 94">
                <a:extLst>
                  <a:ext uri="{FF2B5EF4-FFF2-40B4-BE49-F238E27FC236}">
                    <a16:creationId xmlns:a16="http://schemas.microsoft.com/office/drawing/2014/main" id="{E58666E4-4274-48B6-8459-C72E9898994A}"/>
                  </a:ext>
                </a:extLst>
              </p:cNvPr>
              <p:cNvSpPr/>
              <p:nvPr/>
            </p:nvSpPr>
            <p:spPr>
              <a:xfrm flipV="1">
                <a:off x="3312467" y="4835502"/>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sp>
            <p:nvSpPr>
              <p:cNvPr id="96" name="Freeform: Shape 95">
                <a:extLst>
                  <a:ext uri="{FF2B5EF4-FFF2-40B4-BE49-F238E27FC236}">
                    <a16:creationId xmlns:a16="http://schemas.microsoft.com/office/drawing/2014/main" id="{6502408E-D070-4877-9FCB-36343ABBDF24}"/>
                  </a:ext>
                </a:extLst>
              </p:cNvPr>
              <p:cNvSpPr/>
              <p:nvPr/>
            </p:nvSpPr>
            <p:spPr>
              <a:xfrm flipV="1">
                <a:off x="3063159" y="4648762"/>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sp>
            <p:nvSpPr>
              <p:cNvPr id="97" name="Freeform: Shape 96">
                <a:extLst>
                  <a:ext uri="{FF2B5EF4-FFF2-40B4-BE49-F238E27FC236}">
                    <a16:creationId xmlns:a16="http://schemas.microsoft.com/office/drawing/2014/main" id="{4A22840A-B6D6-41EB-8318-40A56FFCCF1E}"/>
                  </a:ext>
                </a:extLst>
              </p:cNvPr>
              <p:cNvSpPr/>
              <p:nvPr/>
            </p:nvSpPr>
            <p:spPr>
              <a:xfrm flipV="1">
                <a:off x="2813851" y="4462022"/>
                <a:ext cx="161197" cy="161226"/>
              </a:xfrm>
              <a:custGeom>
                <a:avLst/>
                <a:gdLst>
                  <a:gd name="connsiteX0" fmla="*/ 60774 w 77752"/>
                  <a:gd name="connsiteY0" fmla="*/ 21550 h 77766"/>
                  <a:gd name="connsiteX1" fmla="*/ 57251 w 77752"/>
                  <a:gd name="connsiteY1" fmla="*/ 22811 h 77766"/>
                  <a:gd name="connsiteX2" fmla="*/ 45567 w 77752"/>
                  <a:gd name="connsiteY2" fmla="*/ 7613 h 77766"/>
                  <a:gd name="connsiteX3" fmla="*/ 27717 w 77752"/>
                  <a:gd name="connsiteY3" fmla="*/ 2017 h 77766"/>
                  <a:gd name="connsiteX4" fmla="*/ 17053 w 77752"/>
                  <a:gd name="connsiteY4" fmla="*/ 3881 h 77766"/>
                  <a:gd name="connsiteX5" fmla="*/ 1846 w 77752"/>
                  <a:gd name="connsiteY5" fmla="*/ 15570 h 77766"/>
                  <a:gd name="connsiteX6" fmla="*/ -3764 w 77752"/>
                  <a:gd name="connsiteY6" fmla="*/ 33457 h 77766"/>
                  <a:gd name="connsiteX7" fmla="*/ -1863 w 77752"/>
                  <a:gd name="connsiteY7" fmla="*/ 44097 h 77766"/>
                  <a:gd name="connsiteX8" fmla="*/ 9774 w 77752"/>
                  <a:gd name="connsiteY8" fmla="*/ 59300 h 77766"/>
                  <a:gd name="connsiteX9" fmla="*/ 27717 w 77752"/>
                  <a:gd name="connsiteY9" fmla="*/ 64892 h 77766"/>
                  <a:gd name="connsiteX10" fmla="*/ 38334 w 77752"/>
                  <a:gd name="connsiteY10" fmla="*/ 63023 h 77766"/>
                  <a:gd name="connsiteX11" fmla="*/ 53542 w 77752"/>
                  <a:gd name="connsiteY11" fmla="*/ 51344 h 77766"/>
                  <a:gd name="connsiteX12" fmla="*/ 59106 w 77752"/>
                  <a:gd name="connsiteY12" fmla="*/ 33452 h 77766"/>
                  <a:gd name="connsiteX13" fmla="*/ 57251 w 77752"/>
                  <a:gd name="connsiteY13" fmla="*/ 22811 h 77766"/>
                  <a:gd name="connsiteX14" fmla="*/ 60774 w 77752"/>
                  <a:gd name="connsiteY14" fmla="*/ 21550 h 77766"/>
                  <a:gd name="connsiteX15" fmla="*/ 64252 w 77752"/>
                  <a:gd name="connsiteY15" fmla="*/ 20294 h 77766"/>
                  <a:gd name="connsiteX16" fmla="*/ 66570 w 77752"/>
                  <a:gd name="connsiteY16" fmla="*/ 33452 h 77766"/>
                  <a:gd name="connsiteX17" fmla="*/ 59662 w 77752"/>
                  <a:gd name="connsiteY17" fmla="*/ 55577 h 77766"/>
                  <a:gd name="connsiteX18" fmla="*/ 40838 w 77752"/>
                  <a:gd name="connsiteY18" fmla="*/ 70033 h 77766"/>
                  <a:gd name="connsiteX19" fmla="*/ 27717 w 77752"/>
                  <a:gd name="connsiteY19" fmla="*/ 72338 h 77766"/>
                  <a:gd name="connsiteX20" fmla="*/ 5555 w 77752"/>
                  <a:gd name="connsiteY20" fmla="*/ 65425 h 77766"/>
                  <a:gd name="connsiteX21" fmla="*/ -8910 w 77752"/>
                  <a:gd name="connsiteY21" fmla="*/ 46615 h 77766"/>
                  <a:gd name="connsiteX22" fmla="*/ -11183 w 77752"/>
                  <a:gd name="connsiteY22" fmla="*/ 33457 h 77766"/>
                  <a:gd name="connsiteX23" fmla="*/ -4274 w 77752"/>
                  <a:gd name="connsiteY23" fmla="*/ 11336 h 77766"/>
                  <a:gd name="connsiteX24" fmla="*/ 14549 w 77752"/>
                  <a:gd name="connsiteY24" fmla="*/ -3120 h 77766"/>
                  <a:gd name="connsiteX25" fmla="*/ 27717 w 77752"/>
                  <a:gd name="connsiteY25" fmla="*/ -5429 h 77766"/>
                  <a:gd name="connsiteX26" fmla="*/ 49786 w 77752"/>
                  <a:gd name="connsiteY26" fmla="*/ 1484 h 77766"/>
                  <a:gd name="connsiteX27" fmla="*/ 64252 w 77752"/>
                  <a:gd name="connsiteY27" fmla="*/ 20289 h 77766"/>
                  <a:gd name="connsiteX28" fmla="*/ 60774 w 77752"/>
                  <a:gd name="connsiteY28" fmla="*/ 21550 h 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752" h="77766">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accent3"/>
              </a:solidFill>
              <a:ln w="463" cap="flat">
                <a:noFill/>
                <a:prstDash val="solid"/>
                <a:miter/>
              </a:ln>
            </p:spPr>
            <p:txBody>
              <a:bodyPr rtlCol="0" anchor="ctr"/>
              <a:lstStyle/>
              <a:p>
                <a:endParaRPr lang="ru-RU">
                  <a:latin typeface="Raleway" pitchFamily="2" charset="-52"/>
                </a:endParaRPr>
              </a:p>
            </p:txBody>
          </p:sp>
        </p:grpSp>
        <p:sp>
          <p:nvSpPr>
            <p:cNvPr id="93" name="Freeform: Shape 92">
              <a:extLst>
                <a:ext uri="{FF2B5EF4-FFF2-40B4-BE49-F238E27FC236}">
                  <a16:creationId xmlns:a16="http://schemas.microsoft.com/office/drawing/2014/main" id="{DB94AAB8-3756-42BC-B21D-B3C5A771B9BA}"/>
                </a:ext>
              </a:extLst>
            </p:cNvPr>
            <p:cNvSpPr/>
            <p:nvPr/>
          </p:nvSpPr>
          <p:spPr>
            <a:xfrm rot="2181514" flipV="1">
              <a:off x="1335898" y="1009433"/>
              <a:ext cx="33673" cy="226901"/>
            </a:xfrm>
            <a:custGeom>
              <a:avLst/>
              <a:gdLst>
                <a:gd name="connsiteX0" fmla="*/ -12000 w 16242"/>
                <a:gd name="connsiteY0" fmla="*/ 96550 h 109444"/>
                <a:gd name="connsiteX1" fmla="*/ -6671 w 16242"/>
                <a:gd name="connsiteY1" fmla="*/ -1972 h 109444"/>
                <a:gd name="connsiteX2" fmla="*/ -910 w 16242"/>
                <a:gd name="connsiteY2" fmla="*/ -7129 h 109444"/>
                <a:gd name="connsiteX3" fmla="*/ 4223 w 16242"/>
                <a:gd name="connsiteY3" fmla="*/ -1381 h 109444"/>
                <a:gd name="connsiteX4" fmla="*/ -1067 w 16242"/>
                <a:gd name="connsiteY4" fmla="*/ 97138 h 109444"/>
                <a:gd name="connsiteX5" fmla="*/ -6828 w 16242"/>
                <a:gd name="connsiteY5" fmla="*/ 102299 h 109444"/>
                <a:gd name="connsiteX6" fmla="*/ -12000 w 16242"/>
                <a:gd name="connsiteY6" fmla="*/ 96550 h 10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42" h="109444">
                  <a:moveTo>
                    <a:pt x="-12000" y="96550"/>
                  </a:moveTo>
                  <a:lnTo>
                    <a:pt x="-6671" y="-1972"/>
                  </a:lnTo>
                  <a:cubicBezTo>
                    <a:pt x="-6475" y="-4982"/>
                    <a:pt x="-3928" y="-7290"/>
                    <a:pt x="-910" y="-7129"/>
                  </a:cubicBezTo>
                  <a:cubicBezTo>
                    <a:pt x="2107" y="-6965"/>
                    <a:pt x="4419" y="-4394"/>
                    <a:pt x="4223" y="-1381"/>
                  </a:cubicBezTo>
                  <a:lnTo>
                    <a:pt x="-1067" y="97138"/>
                  </a:lnTo>
                  <a:cubicBezTo>
                    <a:pt x="-1224" y="100152"/>
                    <a:pt x="-3810" y="102460"/>
                    <a:pt x="-6828" y="102299"/>
                  </a:cubicBezTo>
                  <a:cubicBezTo>
                    <a:pt x="-9845" y="102134"/>
                    <a:pt x="-12157" y="99560"/>
                    <a:pt x="-12000" y="96550"/>
                  </a:cubicBezTo>
                </a:path>
              </a:pathLst>
            </a:custGeom>
            <a:solidFill>
              <a:schemeClr val="accent3"/>
            </a:solidFill>
            <a:ln w="392" cap="flat">
              <a:noFill/>
              <a:prstDash val="solid"/>
              <a:miter/>
            </a:ln>
          </p:spPr>
          <p:txBody>
            <a:bodyPr rtlCol="0" anchor="ctr"/>
            <a:lstStyle/>
            <a:p>
              <a:endParaRPr lang="ru-RU">
                <a:latin typeface="Raleway" pitchFamily="2" charset="-52"/>
              </a:endParaRPr>
            </a:p>
          </p:txBody>
        </p:sp>
      </p:grpSp>
      <p:grpSp>
        <p:nvGrpSpPr>
          <p:cNvPr id="6" name="Group 5">
            <a:extLst>
              <a:ext uri="{FF2B5EF4-FFF2-40B4-BE49-F238E27FC236}">
                <a16:creationId xmlns:a16="http://schemas.microsoft.com/office/drawing/2014/main" id="{7AE1386D-B1CC-37E1-8C34-3E3AFAF24C55}"/>
              </a:ext>
            </a:extLst>
          </p:cNvPr>
          <p:cNvGrpSpPr/>
          <p:nvPr/>
        </p:nvGrpSpPr>
        <p:grpSpPr>
          <a:xfrm>
            <a:off x="332697" y="1626365"/>
            <a:ext cx="5488440" cy="615553"/>
            <a:chOff x="332697" y="1465493"/>
            <a:chExt cx="5488440" cy="615553"/>
          </a:xfrm>
        </p:grpSpPr>
        <p:sp>
          <p:nvSpPr>
            <p:cNvPr id="109" name="TextBox 108">
              <a:extLst>
                <a:ext uri="{FF2B5EF4-FFF2-40B4-BE49-F238E27FC236}">
                  <a16:creationId xmlns:a16="http://schemas.microsoft.com/office/drawing/2014/main" id="{87678D53-EED9-422A-8D9F-1E756AAE23EB}"/>
                </a:ext>
              </a:extLst>
            </p:cNvPr>
            <p:cNvSpPr txBox="1"/>
            <p:nvPr/>
          </p:nvSpPr>
          <p:spPr>
            <a:xfrm>
              <a:off x="332697" y="1573700"/>
              <a:ext cx="369456" cy="369655"/>
            </a:xfrm>
            <a:prstGeom prst="ellipse">
              <a:avLst/>
            </a:prstGeom>
            <a:solidFill>
              <a:schemeClr val="accent3"/>
            </a:solidFill>
          </p:spPr>
          <p:txBody>
            <a:bodyPr vert="horz" wrap="square" lIns="0" tIns="0" rIns="0" bIns="0" rtlCol="0" anchor="b" anchorCtr="0">
              <a:noAutofit/>
            </a:bodyPr>
            <a:lstStyle>
              <a:lvl1pPr marL="0" lvl="0" indent="0" defTabSz="1193860" eaLnBrk="1" latinLnBrk="0" hangingPunct="1">
                <a:buClr>
                  <a:schemeClr val="tx2"/>
                </a:buClr>
                <a:buSzPct val="100000"/>
                <a:defRPr baseline="0">
                  <a:latin typeface="+mn-lt"/>
                </a:defRPr>
              </a:lvl1pPr>
              <a:lvl2pPr marL="258246" lvl="1" indent="-256130" defTabSz="1193860" eaLnBrk="1" latinLnBrk="0" hangingPunct="1">
                <a:buClr>
                  <a:schemeClr val="tx2"/>
                </a:buClr>
                <a:buSzPct val="100000"/>
                <a:buFont typeface="Wingdings" panose="05000000000000000000" pitchFamily="2" charset="2"/>
                <a:buChar char="§"/>
                <a:defRPr baseline="0">
                  <a:latin typeface="+mn-lt"/>
                </a:defRPr>
              </a:lvl2pPr>
              <a:lvl3pPr marL="609630" lvl="2" indent="-349268" defTabSz="1193860" eaLnBrk="1" latinLnBrk="0" hangingPunct="1">
                <a:buClr>
                  <a:schemeClr val="tx2"/>
                </a:buClr>
                <a:buSzPct val="120000"/>
                <a:buFont typeface="Arial" charset="0"/>
                <a:buChar char="–"/>
                <a:defRPr baseline="0">
                  <a:latin typeface="+mn-lt"/>
                </a:defRPr>
              </a:lvl3pPr>
              <a:lvl4pPr marL="819192" lvl="3" indent="-207444" defTabSz="1193860" eaLnBrk="1" latinLnBrk="0" hangingPunct="1">
                <a:buClr>
                  <a:schemeClr val="tx2"/>
                </a:buClr>
                <a:buSzPct val="120000"/>
                <a:buFont typeface="Arial" panose="020B0604020202020204" pitchFamily="34" charset="0"/>
                <a:buChar char="▫"/>
                <a:defRPr baseline="0">
                  <a:latin typeface="+mn-lt"/>
                </a:defRPr>
              </a:lvl4pPr>
              <a:lvl5pPr marL="999794" lvl="4" indent="-173575" defTabSz="1193860" eaLnBrk="1" latinLnBrk="0" hangingPunct="1">
                <a:buClr>
                  <a:schemeClr val="tx2"/>
                </a:buClr>
                <a:buSzPct val="89000"/>
                <a:buFont typeface="Arial" charset="0"/>
                <a:buChar char="-"/>
                <a:defRPr baseline="0">
                  <a:latin typeface="+mn-lt"/>
                </a:defRPr>
              </a:lvl5pPr>
              <a:lvl6pPr marL="999794" indent="-173575" defTabSz="1193860" fontAlgn="base">
                <a:spcBef>
                  <a:spcPct val="0"/>
                </a:spcBef>
                <a:spcAft>
                  <a:spcPct val="0"/>
                </a:spcAft>
                <a:buClr>
                  <a:schemeClr val="tx2"/>
                </a:buClr>
                <a:buSzPct val="89000"/>
                <a:buFont typeface="Arial" charset="0"/>
                <a:buChar char="-"/>
                <a:defRPr sz="2133" baseline="0">
                  <a:latin typeface="+mn-lt"/>
                </a:defRPr>
              </a:lvl6pPr>
              <a:lvl7pPr marL="999794" indent="-173575" defTabSz="1193860" fontAlgn="base">
                <a:spcBef>
                  <a:spcPct val="0"/>
                </a:spcBef>
                <a:spcAft>
                  <a:spcPct val="0"/>
                </a:spcAft>
                <a:buClr>
                  <a:schemeClr val="tx2"/>
                </a:buClr>
                <a:buSzPct val="89000"/>
                <a:buFont typeface="Arial" charset="0"/>
                <a:buChar char="-"/>
                <a:defRPr sz="2133" baseline="0">
                  <a:latin typeface="+mn-lt"/>
                </a:defRPr>
              </a:lvl7pPr>
              <a:lvl8pPr marL="999794" indent="-173575" defTabSz="1193860" fontAlgn="base">
                <a:spcBef>
                  <a:spcPct val="0"/>
                </a:spcBef>
                <a:spcAft>
                  <a:spcPct val="0"/>
                </a:spcAft>
                <a:buClr>
                  <a:schemeClr val="tx2"/>
                </a:buClr>
                <a:buSzPct val="89000"/>
                <a:buFont typeface="Arial" charset="0"/>
                <a:buChar char="-"/>
                <a:defRPr sz="2133" baseline="0">
                  <a:latin typeface="+mn-lt"/>
                </a:defRPr>
              </a:lvl8pPr>
              <a:lvl9pPr marL="999794" indent="-173575" defTabSz="1193860" fontAlgn="base">
                <a:spcBef>
                  <a:spcPct val="0"/>
                </a:spcBef>
                <a:spcAft>
                  <a:spcPct val="0"/>
                </a:spcAft>
                <a:buClr>
                  <a:schemeClr val="tx2"/>
                </a:buClr>
                <a:buSzPct val="89000"/>
                <a:buFont typeface="Arial" charset="0"/>
                <a:buChar char="-"/>
                <a:defRPr sz="2133" baseline="0">
                  <a:latin typeface="+mn-lt"/>
                </a:defRPr>
              </a:lvl9pPr>
            </a:lstStyle>
            <a:p>
              <a:pPr marL="0" marR="0" lvl="0" indent="0" algn="ctr" defTabSz="1193860" rtl="0" eaLnBrk="1" fontAlgn="auto" latinLnBrk="0" hangingPunct="1">
                <a:lnSpc>
                  <a:spcPct val="100000"/>
                </a:lnSpc>
                <a:spcBef>
                  <a:spcPts val="0"/>
                </a:spcBef>
                <a:spcAft>
                  <a:spcPts val="0"/>
                </a:spcAft>
                <a:buClr>
                  <a:srgbClr val="FFFFFF"/>
                </a:buClr>
                <a:buSzPct val="100000"/>
                <a:buFontTx/>
                <a:buNone/>
                <a:tabLst/>
                <a:defRPr/>
              </a:pPr>
              <a:r>
                <a:rPr kumimoji="0" lang="en-US" sz="2000" b="1" i="0" u="none" strike="noStrike" kern="1200" cap="none" spc="0" normalizeH="0" baseline="0" noProof="0" dirty="0">
                  <a:ln>
                    <a:noFill/>
                  </a:ln>
                  <a:solidFill>
                    <a:srgbClr val="FFFFFF"/>
                  </a:solidFill>
                  <a:effectLst/>
                  <a:uLnTx/>
                  <a:uFillTx/>
                  <a:latin typeface="Raleway" pitchFamily="2" charset="-52"/>
                  <a:ea typeface="+mn-ea"/>
                  <a:cs typeface="+mn-cs"/>
                </a:rPr>
                <a:t>1</a:t>
              </a:r>
              <a:endParaRPr kumimoji="0" lang="ru-RU" sz="2000" b="1" i="0" u="none" strike="noStrike" kern="1200" cap="none" spc="0" normalizeH="0" baseline="0" noProof="0" dirty="0">
                <a:ln>
                  <a:noFill/>
                </a:ln>
                <a:solidFill>
                  <a:srgbClr val="FFFFFF"/>
                </a:solidFill>
                <a:effectLst/>
                <a:uLnTx/>
                <a:uFillTx/>
                <a:latin typeface="Raleway" pitchFamily="2" charset="-52"/>
                <a:ea typeface="+mn-ea"/>
                <a:cs typeface="+mn-cs"/>
              </a:endParaRPr>
            </a:p>
          </p:txBody>
        </p:sp>
        <p:sp>
          <p:nvSpPr>
            <p:cNvPr id="116" name="TextBox 115">
              <a:extLst>
                <a:ext uri="{FF2B5EF4-FFF2-40B4-BE49-F238E27FC236}">
                  <a16:creationId xmlns:a16="http://schemas.microsoft.com/office/drawing/2014/main" id="{32AA7B6D-516D-4396-A0CC-345E7964CAA2}"/>
                </a:ext>
              </a:extLst>
            </p:cNvPr>
            <p:cNvSpPr txBox="1">
              <a:spLocks/>
            </p:cNvSpPr>
            <p:nvPr/>
          </p:nvSpPr>
          <p:spPr>
            <a:xfrm>
              <a:off x="885031" y="1465493"/>
              <a:ext cx="4936106" cy="615553"/>
            </a:xfrm>
            <a:prstGeom prst="rect">
              <a:avLst/>
            </a:prstGeom>
            <a:noFill/>
          </p:spPr>
          <p:txBody>
            <a:bodyPr wrap="square" lIns="0" tIns="0" rIns="0" bIns="0" anchor="t">
              <a:spAutoFit/>
            </a:bodyPr>
            <a:lstStyle>
              <a:defPPr>
                <a:defRPr lang="en-US"/>
              </a:defPPr>
              <a:lvl1pPr defTabSz="895798">
                <a:defRPr sz="2000" b="1">
                  <a:latin typeface="Arial Black" panose="020B0A04020102020204" pitchFamily="34" charset="0"/>
                  <a:ea typeface="+mj-ea"/>
                  <a:cs typeface="+mj-cs"/>
                </a:defRPr>
              </a:lvl1pPr>
            </a:lstStyle>
            <a:p>
              <a:pPr marL="0" marR="0" lvl="0" indent="0" algn="l" defTabSz="895798" rtl="0" eaLnBrk="1" fontAlgn="auto" latinLnBrk="0" hangingPunct="1">
                <a:lnSpc>
                  <a:spcPct val="100000"/>
                </a:lnSpc>
                <a:spcBef>
                  <a:spcPts val="0"/>
                </a:spcBef>
                <a:spcAft>
                  <a:spcPts val="0"/>
                </a:spcAft>
                <a:buClrTx/>
                <a:buSzTx/>
                <a:buFontTx/>
                <a:buNone/>
                <a:tabLst/>
                <a:defRPr/>
              </a:pPr>
              <a:r>
                <a:rPr lang="en-US" b="0" kern="1200" dirty="0">
                  <a:latin typeface="Raleway" pitchFamily="2" charset="-52"/>
                </a:rPr>
                <a:t>Do you believe</a:t>
              </a:r>
              <a:r>
                <a:rPr kumimoji="0" lang="en-US" sz="2000" b="0" i="0" u="none" strike="noStrike" kern="1200" cap="none" spc="0" normalizeH="0" baseline="0" noProof="0" dirty="0">
                  <a:ln>
                    <a:noFill/>
                  </a:ln>
                  <a:solidFill>
                    <a:srgbClr val="000000"/>
                  </a:solidFill>
                  <a:effectLst/>
                  <a:uLnTx/>
                  <a:uFillTx/>
                  <a:latin typeface="Raleway" pitchFamily="2" charset="-52"/>
                </a:rPr>
                <a:t> randomness and probability are linked, if at all?</a:t>
              </a:r>
            </a:p>
          </p:txBody>
        </p:sp>
      </p:grpSp>
      <p:grpSp>
        <p:nvGrpSpPr>
          <p:cNvPr id="7" name="Group 6">
            <a:extLst>
              <a:ext uri="{FF2B5EF4-FFF2-40B4-BE49-F238E27FC236}">
                <a16:creationId xmlns:a16="http://schemas.microsoft.com/office/drawing/2014/main" id="{9DC0429E-D5B2-2FE1-8043-3F938497857F}"/>
              </a:ext>
            </a:extLst>
          </p:cNvPr>
          <p:cNvGrpSpPr/>
          <p:nvPr/>
        </p:nvGrpSpPr>
        <p:grpSpPr>
          <a:xfrm>
            <a:off x="332697" y="2682394"/>
            <a:ext cx="5488440" cy="615553"/>
            <a:chOff x="332697" y="2663815"/>
            <a:chExt cx="5488440" cy="615553"/>
          </a:xfrm>
        </p:grpSpPr>
        <p:sp>
          <p:nvSpPr>
            <p:cNvPr id="115" name="TextBox 114">
              <a:extLst>
                <a:ext uri="{FF2B5EF4-FFF2-40B4-BE49-F238E27FC236}">
                  <a16:creationId xmlns:a16="http://schemas.microsoft.com/office/drawing/2014/main" id="{24F06A87-E137-4F3E-A49A-A56D475C332F}"/>
                </a:ext>
              </a:extLst>
            </p:cNvPr>
            <p:cNvSpPr txBox="1"/>
            <p:nvPr/>
          </p:nvSpPr>
          <p:spPr>
            <a:xfrm>
              <a:off x="332697" y="2727515"/>
              <a:ext cx="369456" cy="369655"/>
            </a:xfrm>
            <a:prstGeom prst="ellipse">
              <a:avLst/>
            </a:prstGeom>
            <a:solidFill>
              <a:schemeClr val="accent3"/>
            </a:solidFill>
          </p:spPr>
          <p:txBody>
            <a:bodyPr vert="horz" wrap="square" lIns="0" tIns="0" rIns="0" bIns="0" rtlCol="0" anchor="b" anchorCtr="0">
              <a:noAutofit/>
            </a:bodyPr>
            <a:lstStyle>
              <a:lvl1pPr marL="0" lvl="0" indent="0" defTabSz="1193860" eaLnBrk="1" latinLnBrk="0" hangingPunct="1">
                <a:buClr>
                  <a:schemeClr val="tx2"/>
                </a:buClr>
                <a:buSzPct val="100000"/>
                <a:defRPr baseline="0">
                  <a:latin typeface="+mn-lt"/>
                </a:defRPr>
              </a:lvl1pPr>
              <a:lvl2pPr marL="258246" lvl="1" indent="-256130" defTabSz="1193860" eaLnBrk="1" latinLnBrk="0" hangingPunct="1">
                <a:buClr>
                  <a:schemeClr val="tx2"/>
                </a:buClr>
                <a:buSzPct val="100000"/>
                <a:buFont typeface="Wingdings" panose="05000000000000000000" pitchFamily="2" charset="2"/>
                <a:buChar char="§"/>
                <a:defRPr baseline="0">
                  <a:latin typeface="+mn-lt"/>
                </a:defRPr>
              </a:lvl2pPr>
              <a:lvl3pPr marL="609630" lvl="2" indent="-349268" defTabSz="1193860" eaLnBrk="1" latinLnBrk="0" hangingPunct="1">
                <a:buClr>
                  <a:schemeClr val="tx2"/>
                </a:buClr>
                <a:buSzPct val="120000"/>
                <a:buFont typeface="Arial" charset="0"/>
                <a:buChar char="–"/>
                <a:defRPr baseline="0">
                  <a:latin typeface="+mn-lt"/>
                </a:defRPr>
              </a:lvl3pPr>
              <a:lvl4pPr marL="819192" lvl="3" indent="-207444" defTabSz="1193860" eaLnBrk="1" latinLnBrk="0" hangingPunct="1">
                <a:buClr>
                  <a:schemeClr val="tx2"/>
                </a:buClr>
                <a:buSzPct val="120000"/>
                <a:buFont typeface="Arial" panose="020B0604020202020204" pitchFamily="34" charset="0"/>
                <a:buChar char="▫"/>
                <a:defRPr baseline="0">
                  <a:latin typeface="+mn-lt"/>
                </a:defRPr>
              </a:lvl4pPr>
              <a:lvl5pPr marL="999794" lvl="4" indent="-173575" defTabSz="1193860" eaLnBrk="1" latinLnBrk="0" hangingPunct="1">
                <a:buClr>
                  <a:schemeClr val="tx2"/>
                </a:buClr>
                <a:buSzPct val="89000"/>
                <a:buFont typeface="Arial" charset="0"/>
                <a:buChar char="-"/>
                <a:defRPr baseline="0">
                  <a:latin typeface="+mn-lt"/>
                </a:defRPr>
              </a:lvl5pPr>
              <a:lvl6pPr marL="999794" indent="-173575" defTabSz="1193860" fontAlgn="base">
                <a:spcBef>
                  <a:spcPct val="0"/>
                </a:spcBef>
                <a:spcAft>
                  <a:spcPct val="0"/>
                </a:spcAft>
                <a:buClr>
                  <a:schemeClr val="tx2"/>
                </a:buClr>
                <a:buSzPct val="89000"/>
                <a:buFont typeface="Arial" charset="0"/>
                <a:buChar char="-"/>
                <a:defRPr sz="2133" baseline="0">
                  <a:latin typeface="+mn-lt"/>
                </a:defRPr>
              </a:lvl6pPr>
              <a:lvl7pPr marL="999794" indent="-173575" defTabSz="1193860" fontAlgn="base">
                <a:spcBef>
                  <a:spcPct val="0"/>
                </a:spcBef>
                <a:spcAft>
                  <a:spcPct val="0"/>
                </a:spcAft>
                <a:buClr>
                  <a:schemeClr val="tx2"/>
                </a:buClr>
                <a:buSzPct val="89000"/>
                <a:buFont typeface="Arial" charset="0"/>
                <a:buChar char="-"/>
                <a:defRPr sz="2133" baseline="0">
                  <a:latin typeface="+mn-lt"/>
                </a:defRPr>
              </a:lvl7pPr>
              <a:lvl8pPr marL="999794" indent="-173575" defTabSz="1193860" fontAlgn="base">
                <a:spcBef>
                  <a:spcPct val="0"/>
                </a:spcBef>
                <a:spcAft>
                  <a:spcPct val="0"/>
                </a:spcAft>
                <a:buClr>
                  <a:schemeClr val="tx2"/>
                </a:buClr>
                <a:buSzPct val="89000"/>
                <a:buFont typeface="Arial" charset="0"/>
                <a:buChar char="-"/>
                <a:defRPr sz="2133" baseline="0">
                  <a:latin typeface="+mn-lt"/>
                </a:defRPr>
              </a:lvl8pPr>
              <a:lvl9pPr marL="999794" indent="-173575" defTabSz="1193860" fontAlgn="base">
                <a:spcBef>
                  <a:spcPct val="0"/>
                </a:spcBef>
                <a:spcAft>
                  <a:spcPct val="0"/>
                </a:spcAft>
                <a:buClr>
                  <a:schemeClr val="tx2"/>
                </a:buClr>
                <a:buSzPct val="89000"/>
                <a:buFont typeface="Arial" charset="0"/>
                <a:buChar char="-"/>
                <a:defRPr sz="2133" baseline="0">
                  <a:latin typeface="+mn-lt"/>
                </a:defRPr>
              </a:lvl9pPr>
            </a:lstStyle>
            <a:p>
              <a:pPr marL="0" marR="0" lvl="0" indent="0" algn="ctr" defTabSz="1193860" rtl="0" eaLnBrk="1" fontAlgn="auto" latinLnBrk="0" hangingPunct="1">
                <a:lnSpc>
                  <a:spcPct val="100000"/>
                </a:lnSpc>
                <a:spcBef>
                  <a:spcPts val="0"/>
                </a:spcBef>
                <a:spcAft>
                  <a:spcPts val="0"/>
                </a:spcAft>
                <a:buClr>
                  <a:srgbClr val="FFFFFF"/>
                </a:buClr>
                <a:buSzPct val="100000"/>
                <a:buFontTx/>
                <a:buNone/>
                <a:tabLst/>
                <a:defRPr/>
              </a:pPr>
              <a:r>
                <a:rPr kumimoji="0" lang="en-US" sz="2000" b="1" i="0" u="none" strike="noStrike" kern="1200" cap="none" spc="0" normalizeH="0" baseline="0" noProof="0" dirty="0">
                  <a:ln>
                    <a:noFill/>
                  </a:ln>
                  <a:solidFill>
                    <a:srgbClr val="FFFFFF"/>
                  </a:solidFill>
                  <a:effectLst/>
                  <a:uLnTx/>
                  <a:uFillTx/>
                  <a:latin typeface="Raleway" pitchFamily="2" charset="-52"/>
                  <a:ea typeface="+mn-ea"/>
                  <a:cs typeface="+mn-cs"/>
                </a:rPr>
                <a:t>2</a:t>
              </a:r>
              <a:endParaRPr kumimoji="0" lang="ru-RU" sz="2000" b="1" i="0" u="none" strike="noStrike" kern="1200" cap="none" spc="0" normalizeH="0" baseline="0" noProof="0" dirty="0">
                <a:ln>
                  <a:noFill/>
                </a:ln>
                <a:solidFill>
                  <a:srgbClr val="FFFFFF"/>
                </a:solidFill>
                <a:effectLst/>
                <a:uLnTx/>
                <a:uFillTx/>
                <a:latin typeface="Raleway" pitchFamily="2" charset="-52"/>
                <a:ea typeface="+mn-ea"/>
                <a:cs typeface="+mn-cs"/>
              </a:endParaRPr>
            </a:p>
          </p:txBody>
        </p:sp>
        <p:sp>
          <p:nvSpPr>
            <p:cNvPr id="119" name="TextBox 118">
              <a:extLst>
                <a:ext uri="{FF2B5EF4-FFF2-40B4-BE49-F238E27FC236}">
                  <a16:creationId xmlns:a16="http://schemas.microsoft.com/office/drawing/2014/main" id="{B68D7455-9648-4A41-AEB8-04C4478B0529}"/>
                </a:ext>
              </a:extLst>
            </p:cNvPr>
            <p:cNvSpPr txBox="1">
              <a:spLocks/>
            </p:cNvSpPr>
            <p:nvPr/>
          </p:nvSpPr>
          <p:spPr>
            <a:xfrm>
              <a:off x="885031" y="2663815"/>
              <a:ext cx="4936106" cy="615553"/>
            </a:xfrm>
            <a:prstGeom prst="rect">
              <a:avLst/>
            </a:prstGeom>
            <a:noFill/>
          </p:spPr>
          <p:txBody>
            <a:bodyPr wrap="square" lIns="0" tIns="0" rIns="0" bIns="0" anchor="t">
              <a:spAutoFit/>
            </a:bodyPr>
            <a:lstStyle>
              <a:defPPr>
                <a:defRPr lang="en-US"/>
              </a:defPPr>
              <a:lvl1pPr defTabSz="895798">
                <a:defRPr sz="2000" b="1">
                  <a:latin typeface="Arial Black" panose="020B0A04020102020204" pitchFamily="34" charset="0"/>
                  <a:ea typeface="+mj-ea"/>
                  <a:cs typeface="+mj-cs"/>
                </a:defRPr>
              </a:lvl1pPr>
            </a:lstStyle>
            <a:p>
              <a:pPr marL="0" marR="0" lvl="0" indent="0" algn="l" defTabSz="895798"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Raleway" pitchFamily="2" charset="-52"/>
                </a:rPr>
                <a:t>Did </a:t>
              </a:r>
              <a:r>
                <a:rPr lang="en-US" b="0" kern="1200" dirty="0">
                  <a:latin typeface="Raleway" pitchFamily="2" charset="-52"/>
                </a:rPr>
                <a:t>an experiment </a:t>
              </a:r>
              <a:r>
                <a:rPr kumimoji="0" lang="en-US" sz="2000" b="0" i="0" u="none" strike="noStrike" kern="1200" cap="none" spc="0" normalizeH="0" baseline="0" noProof="0" dirty="0">
                  <a:ln>
                    <a:noFill/>
                  </a:ln>
                  <a:solidFill>
                    <a:srgbClr val="000000"/>
                  </a:solidFill>
                  <a:effectLst/>
                  <a:uLnTx/>
                  <a:uFillTx/>
                  <a:latin typeface="Raleway" pitchFamily="2" charset="-52"/>
                </a:rPr>
                <a:t>change the way you think of randomness and probability?</a:t>
              </a:r>
            </a:p>
          </p:txBody>
        </p:sp>
      </p:grpSp>
      <p:grpSp>
        <p:nvGrpSpPr>
          <p:cNvPr id="8" name="Group 7">
            <a:extLst>
              <a:ext uri="{FF2B5EF4-FFF2-40B4-BE49-F238E27FC236}">
                <a16:creationId xmlns:a16="http://schemas.microsoft.com/office/drawing/2014/main" id="{04460B43-E443-3B81-E5E3-7C310535282F}"/>
              </a:ext>
            </a:extLst>
          </p:cNvPr>
          <p:cNvGrpSpPr/>
          <p:nvPr/>
        </p:nvGrpSpPr>
        <p:grpSpPr>
          <a:xfrm>
            <a:off x="332697" y="3704554"/>
            <a:ext cx="5390452" cy="615553"/>
            <a:chOff x="332697" y="3782090"/>
            <a:chExt cx="5390452" cy="615553"/>
          </a:xfrm>
        </p:grpSpPr>
        <p:sp>
          <p:nvSpPr>
            <p:cNvPr id="120" name="TextBox 119">
              <a:extLst>
                <a:ext uri="{FF2B5EF4-FFF2-40B4-BE49-F238E27FC236}">
                  <a16:creationId xmlns:a16="http://schemas.microsoft.com/office/drawing/2014/main" id="{98157D1C-EB61-4079-9955-9823A4691FBD}"/>
                </a:ext>
              </a:extLst>
            </p:cNvPr>
            <p:cNvSpPr txBox="1">
              <a:spLocks/>
            </p:cNvSpPr>
            <p:nvPr/>
          </p:nvSpPr>
          <p:spPr>
            <a:xfrm>
              <a:off x="885031" y="3782090"/>
              <a:ext cx="4838118" cy="615553"/>
            </a:xfrm>
            <a:prstGeom prst="rect">
              <a:avLst/>
            </a:prstGeom>
            <a:noFill/>
          </p:spPr>
          <p:txBody>
            <a:bodyPr wrap="square" lIns="0" tIns="0" rIns="0" bIns="0" anchor="ctr">
              <a:spAutoFit/>
            </a:bodyPr>
            <a:lstStyle>
              <a:defPPr>
                <a:defRPr lang="en-US"/>
              </a:defPPr>
              <a:lvl1pPr defTabSz="895798">
                <a:defRPr sz="2000" b="1">
                  <a:latin typeface="Arial Black" panose="020B0A04020102020204" pitchFamily="34" charset="0"/>
                  <a:ea typeface="+mj-ea"/>
                  <a:cs typeface="+mj-cs"/>
                </a:defRPr>
              </a:lvl1pPr>
            </a:lstStyle>
            <a:p>
              <a:pPr marL="0" marR="0" lvl="0" indent="0" algn="l" defTabSz="895798"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Raleway" pitchFamily="2" charset="-52"/>
                </a:rPr>
                <a:t>Do you think extremely unlikely events can be logically explained?</a:t>
              </a:r>
            </a:p>
          </p:txBody>
        </p:sp>
        <p:sp>
          <p:nvSpPr>
            <p:cNvPr id="121" name="TextBox 120">
              <a:extLst>
                <a:ext uri="{FF2B5EF4-FFF2-40B4-BE49-F238E27FC236}">
                  <a16:creationId xmlns:a16="http://schemas.microsoft.com/office/drawing/2014/main" id="{608C18F3-9EBF-4C86-9AF2-285688918100}"/>
                </a:ext>
              </a:extLst>
            </p:cNvPr>
            <p:cNvSpPr txBox="1"/>
            <p:nvPr/>
          </p:nvSpPr>
          <p:spPr>
            <a:xfrm>
              <a:off x="332697" y="3881330"/>
              <a:ext cx="369456" cy="369655"/>
            </a:xfrm>
            <a:prstGeom prst="ellipse">
              <a:avLst/>
            </a:prstGeom>
            <a:solidFill>
              <a:schemeClr val="accent3"/>
            </a:solidFill>
          </p:spPr>
          <p:txBody>
            <a:bodyPr vert="horz" wrap="square" lIns="0" tIns="0" rIns="0" bIns="0" rtlCol="0" anchor="b" anchorCtr="0">
              <a:noAutofit/>
            </a:bodyPr>
            <a:lstStyle>
              <a:lvl1pPr marL="0" lvl="0" indent="0" defTabSz="1193860" eaLnBrk="1" latinLnBrk="0" hangingPunct="1">
                <a:buClr>
                  <a:schemeClr val="tx2"/>
                </a:buClr>
                <a:buSzPct val="100000"/>
                <a:defRPr baseline="0">
                  <a:latin typeface="+mn-lt"/>
                </a:defRPr>
              </a:lvl1pPr>
              <a:lvl2pPr marL="258246" lvl="1" indent="-256130" defTabSz="1193860" eaLnBrk="1" latinLnBrk="0" hangingPunct="1">
                <a:buClr>
                  <a:schemeClr val="tx2"/>
                </a:buClr>
                <a:buSzPct val="100000"/>
                <a:buFont typeface="Wingdings" panose="05000000000000000000" pitchFamily="2" charset="2"/>
                <a:buChar char="§"/>
                <a:defRPr baseline="0">
                  <a:latin typeface="+mn-lt"/>
                </a:defRPr>
              </a:lvl2pPr>
              <a:lvl3pPr marL="609630" lvl="2" indent="-349268" defTabSz="1193860" eaLnBrk="1" latinLnBrk="0" hangingPunct="1">
                <a:buClr>
                  <a:schemeClr val="tx2"/>
                </a:buClr>
                <a:buSzPct val="120000"/>
                <a:buFont typeface="Arial" charset="0"/>
                <a:buChar char="–"/>
                <a:defRPr baseline="0">
                  <a:latin typeface="+mn-lt"/>
                </a:defRPr>
              </a:lvl3pPr>
              <a:lvl4pPr marL="819192" lvl="3" indent="-207444" defTabSz="1193860" eaLnBrk="1" latinLnBrk="0" hangingPunct="1">
                <a:buClr>
                  <a:schemeClr val="tx2"/>
                </a:buClr>
                <a:buSzPct val="120000"/>
                <a:buFont typeface="Arial" panose="020B0604020202020204" pitchFamily="34" charset="0"/>
                <a:buChar char="▫"/>
                <a:defRPr baseline="0">
                  <a:latin typeface="+mn-lt"/>
                </a:defRPr>
              </a:lvl4pPr>
              <a:lvl5pPr marL="999794" lvl="4" indent="-173575" defTabSz="1193860" eaLnBrk="1" latinLnBrk="0" hangingPunct="1">
                <a:buClr>
                  <a:schemeClr val="tx2"/>
                </a:buClr>
                <a:buSzPct val="89000"/>
                <a:buFont typeface="Arial" charset="0"/>
                <a:buChar char="-"/>
                <a:defRPr baseline="0">
                  <a:latin typeface="+mn-lt"/>
                </a:defRPr>
              </a:lvl5pPr>
              <a:lvl6pPr marL="999794" indent="-173575" defTabSz="1193860" fontAlgn="base">
                <a:spcBef>
                  <a:spcPct val="0"/>
                </a:spcBef>
                <a:spcAft>
                  <a:spcPct val="0"/>
                </a:spcAft>
                <a:buClr>
                  <a:schemeClr val="tx2"/>
                </a:buClr>
                <a:buSzPct val="89000"/>
                <a:buFont typeface="Arial" charset="0"/>
                <a:buChar char="-"/>
                <a:defRPr sz="2133" baseline="0">
                  <a:latin typeface="+mn-lt"/>
                </a:defRPr>
              </a:lvl6pPr>
              <a:lvl7pPr marL="999794" indent="-173575" defTabSz="1193860" fontAlgn="base">
                <a:spcBef>
                  <a:spcPct val="0"/>
                </a:spcBef>
                <a:spcAft>
                  <a:spcPct val="0"/>
                </a:spcAft>
                <a:buClr>
                  <a:schemeClr val="tx2"/>
                </a:buClr>
                <a:buSzPct val="89000"/>
                <a:buFont typeface="Arial" charset="0"/>
                <a:buChar char="-"/>
                <a:defRPr sz="2133" baseline="0">
                  <a:latin typeface="+mn-lt"/>
                </a:defRPr>
              </a:lvl7pPr>
              <a:lvl8pPr marL="999794" indent="-173575" defTabSz="1193860" fontAlgn="base">
                <a:spcBef>
                  <a:spcPct val="0"/>
                </a:spcBef>
                <a:spcAft>
                  <a:spcPct val="0"/>
                </a:spcAft>
                <a:buClr>
                  <a:schemeClr val="tx2"/>
                </a:buClr>
                <a:buSzPct val="89000"/>
                <a:buFont typeface="Arial" charset="0"/>
                <a:buChar char="-"/>
                <a:defRPr sz="2133" baseline="0">
                  <a:latin typeface="+mn-lt"/>
                </a:defRPr>
              </a:lvl8pPr>
              <a:lvl9pPr marL="999794" indent="-173575" defTabSz="1193860" fontAlgn="base">
                <a:spcBef>
                  <a:spcPct val="0"/>
                </a:spcBef>
                <a:spcAft>
                  <a:spcPct val="0"/>
                </a:spcAft>
                <a:buClr>
                  <a:schemeClr val="tx2"/>
                </a:buClr>
                <a:buSzPct val="89000"/>
                <a:buFont typeface="Arial" charset="0"/>
                <a:buChar char="-"/>
                <a:defRPr sz="2133" baseline="0">
                  <a:latin typeface="+mn-lt"/>
                </a:defRPr>
              </a:lvl9pPr>
            </a:lstStyle>
            <a:p>
              <a:pPr marL="0" marR="0" lvl="0" indent="0" algn="ctr" defTabSz="1193860" rtl="0" eaLnBrk="1" fontAlgn="auto" latinLnBrk="0" hangingPunct="1">
                <a:lnSpc>
                  <a:spcPct val="100000"/>
                </a:lnSpc>
                <a:spcBef>
                  <a:spcPts val="0"/>
                </a:spcBef>
                <a:spcAft>
                  <a:spcPts val="0"/>
                </a:spcAft>
                <a:buClr>
                  <a:srgbClr val="FFFFFF"/>
                </a:buClr>
                <a:buSzPct val="100000"/>
                <a:buFontTx/>
                <a:buNone/>
                <a:tabLst/>
                <a:defRPr/>
              </a:pPr>
              <a:r>
                <a:rPr kumimoji="0" lang="en-US" sz="2000" b="1" i="0" u="none" strike="noStrike" kern="1200" cap="none" spc="0" normalizeH="0" baseline="0" noProof="0" dirty="0">
                  <a:ln>
                    <a:noFill/>
                  </a:ln>
                  <a:solidFill>
                    <a:srgbClr val="FFFFFF"/>
                  </a:solidFill>
                  <a:effectLst/>
                  <a:uLnTx/>
                  <a:uFillTx/>
                  <a:latin typeface="Raleway" pitchFamily="2" charset="-52"/>
                  <a:ea typeface="+mn-ea"/>
                  <a:cs typeface="+mn-cs"/>
                </a:rPr>
                <a:t>3</a:t>
              </a:r>
              <a:endParaRPr kumimoji="0" lang="ru-RU" sz="2000" b="1" i="0" u="none" strike="noStrike" kern="1200" cap="none" spc="0" normalizeH="0" baseline="0" noProof="0" dirty="0">
                <a:ln>
                  <a:noFill/>
                </a:ln>
                <a:solidFill>
                  <a:srgbClr val="FFFFFF"/>
                </a:solidFill>
                <a:effectLst/>
                <a:uLnTx/>
                <a:uFillTx/>
                <a:latin typeface="Raleway" pitchFamily="2" charset="-52"/>
                <a:ea typeface="+mn-ea"/>
                <a:cs typeface="+mn-cs"/>
              </a:endParaRPr>
            </a:p>
          </p:txBody>
        </p:sp>
      </p:grpSp>
    </p:spTree>
    <p:extLst>
      <p:ext uri="{BB962C8B-B14F-4D97-AF65-F5344CB8AC3E}">
        <p14:creationId xmlns:p14="http://schemas.microsoft.com/office/powerpoint/2010/main" val="82310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97F0C59-9E78-4313-98C7-7381DD6DA6AD}"/>
              </a:ext>
            </a:extLst>
          </p:cNvPr>
          <p:cNvGraphicFramePr>
            <a:graphicFrameLocks noChangeAspect="1"/>
          </p:cNvGraphicFramePr>
          <p:nvPr>
            <p:custDataLst>
              <p:tags r:id="rId1"/>
            </p:custDataLst>
            <p:extLst>
              <p:ext uri="{D42A27DB-BD31-4B8C-83A1-F6EECF244321}">
                <p14:modId xmlns:p14="http://schemas.microsoft.com/office/powerpoint/2010/main" val="11502876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397F0C59-9E78-4313-98C7-7381DD6DA6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A8B2E53-7DBD-4E11-BED2-19EDA721D2AC}"/>
              </a:ext>
            </a:extLst>
          </p:cNvPr>
          <p:cNvSpPr>
            <a:spLocks noGrp="1"/>
          </p:cNvSpPr>
          <p:nvPr>
            <p:ph type="title"/>
          </p:nvPr>
        </p:nvSpPr>
        <p:spPr>
          <a:xfrm>
            <a:off x="452387" y="2009952"/>
            <a:ext cx="4595863" cy="1380948"/>
          </a:xfrm>
        </p:spPr>
        <p:txBody>
          <a:bodyPr vert="horz">
            <a:noAutofit/>
          </a:bodyPr>
          <a:lstStyle/>
          <a:p>
            <a:r>
              <a:rPr lang="en-US" sz="4400" dirty="0">
                <a:solidFill>
                  <a:schemeClr val="accent3"/>
                </a:solidFill>
                <a:latin typeface="Raleway" pitchFamily="2" charset="-52"/>
              </a:rPr>
              <a:t>Any further questions?</a:t>
            </a:r>
          </a:p>
        </p:txBody>
      </p:sp>
      <p:grpSp>
        <p:nvGrpSpPr>
          <p:cNvPr id="51" name="Group 50">
            <a:extLst>
              <a:ext uri="{FF2B5EF4-FFF2-40B4-BE49-F238E27FC236}">
                <a16:creationId xmlns:a16="http://schemas.microsoft.com/office/drawing/2014/main" id="{1ACDB628-383C-4ADC-814B-9539D93DED0B}"/>
              </a:ext>
            </a:extLst>
          </p:cNvPr>
          <p:cNvGrpSpPr/>
          <p:nvPr/>
        </p:nvGrpSpPr>
        <p:grpSpPr>
          <a:xfrm>
            <a:off x="5610224" y="1666328"/>
            <a:ext cx="3127701" cy="3127709"/>
            <a:chOff x="241300" y="3321051"/>
            <a:chExt cx="714374" cy="714376"/>
          </a:xfrm>
        </p:grpSpPr>
        <p:sp>
          <p:nvSpPr>
            <p:cNvPr id="52" name="Freeform 98">
              <a:extLst>
                <a:ext uri="{FF2B5EF4-FFF2-40B4-BE49-F238E27FC236}">
                  <a16:creationId xmlns:a16="http://schemas.microsoft.com/office/drawing/2014/main" id="{BB145E3A-C8FA-49CA-B0D1-B5D00D871E84}"/>
                </a:ext>
              </a:extLst>
            </p:cNvPr>
            <p:cNvSpPr>
              <a:spLocks/>
            </p:cNvSpPr>
            <p:nvPr/>
          </p:nvSpPr>
          <p:spPr bwMode="auto">
            <a:xfrm>
              <a:off x="241300" y="3979864"/>
              <a:ext cx="209550" cy="55563"/>
            </a:xfrm>
            <a:custGeom>
              <a:avLst/>
              <a:gdLst>
                <a:gd name="T0" fmla="*/ 56 w 56"/>
                <a:gd name="T1" fmla="*/ 0 h 15"/>
                <a:gd name="T2" fmla="*/ 40 w 56"/>
                <a:gd name="T3" fmla="*/ 3 h 15"/>
                <a:gd name="T4" fmla="*/ 25 w 56"/>
                <a:gd name="T5" fmla="*/ 0 h 15"/>
                <a:gd name="T6" fmla="*/ 9 w 56"/>
                <a:gd name="T7" fmla="*/ 6 h 15"/>
                <a:gd name="T8" fmla="*/ 0 w 56"/>
                <a:gd name="T9" fmla="*/ 15 h 15"/>
              </a:gdLst>
              <a:ahLst/>
              <a:cxnLst>
                <a:cxn ang="0">
                  <a:pos x="T0" y="T1"/>
                </a:cxn>
                <a:cxn ang="0">
                  <a:pos x="T2" y="T3"/>
                </a:cxn>
                <a:cxn ang="0">
                  <a:pos x="T4" y="T5"/>
                </a:cxn>
                <a:cxn ang="0">
                  <a:pos x="T6" y="T7"/>
                </a:cxn>
                <a:cxn ang="0">
                  <a:pos x="T8" y="T9"/>
                </a:cxn>
              </a:cxnLst>
              <a:rect l="0" t="0" r="r" b="b"/>
              <a:pathLst>
                <a:path w="56" h="15">
                  <a:moveTo>
                    <a:pt x="56" y="0"/>
                  </a:moveTo>
                  <a:cubicBezTo>
                    <a:pt x="56" y="0"/>
                    <a:pt x="49" y="3"/>
                    <a:pt x="40" y="3"/>
                  </a:cubicBezTo>
                  <a:cubicBezTo>
                    <a:pt x="31" y="3"/>
                    <a:pt x="25" y="0"/>
                    <a:pt x="25" y="0"/>
                  </a:cubicBezTo>
                  <a:cubicBezTo>
                    <a:pt x="9" y="6"/>
                    <a:pt x="9" y="6"/>
                    <a:pt x="9" y="6"/>
                  </a:cubicBezTo>
                  <a:cubicBezTo>
                    <a:pt x="6" y="8"/>
                    <a:pt x="2" y="12"/>
                    <a:pt x="0" y="15"/>
                  </a:cubicBezTo>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3" name="Freeform 99">
              <a:extLst>
                <a:ext uri="{FF2B5EF4-FFF2-40B4-BE49-F238E27FC236}">
                  <a16:creationId xmlns:a16="http://schemas.microsoft.com/office/drawing/2014/main" id="{A2DDAC34-9BD2-4981-8719-7F454406EB05}"/>
                </a:ext>
              </a:extLst>
            </p:cNvPr>
            <p:cNvSpPr>
              <a:spLocks/>
            </p:cNvSpPr>
            <p:nvPr/>
          </p:nvSpPr>
          <p:spPr bwMode="auto">
            <a:xfrm>
              <a:off x="319087" y="3792539"/>
              <a:ext cx="142875" cy="149225"/>
            </a:xfrm>
            <a:custGeom>
              <a:avLst/>
              <a:gdLst>
                <a:gd name="T0" fmla="*/ 28 w 38"/>
                <a:gd name="T1" fmla="*/ 40 h 40"/>
                <a:gd name="T2" fmla="*/ 37 w 38"/>
                <a:gd name="T3" fmla="*/ 23 h 40"/>
                <a:gd name="T4" fmla="*/ 36 w 38"/>
                <a:gd name="T5" fmla="*/ 9 h 40"/>
                <a:gd name="T6" fmla="*/ 26 w 38"/>
                <a:gd name="T7" fmla="*/ 2 h 40"/>
                <a:gd name="T8" fmla="*/ 19 w 38"/>
                <a:gd name="T9" fmla="*/ 0 h 40"/>
                <a:gd name="T10" fmla="*/ 12 w 38"/>
                <a:gd name="T11" fmla="*/ 2 h 40"/>
                <a:gd name="T12" fmla="*/ 3 w 38"/>
                <a:gd name="T13" fmla="*/ 9 h 40"/>
                <a:gd name="T14" fmla="*/ 1 w 38"/>
                <a:gd name="T15" fmla="*/ 23 h 40"/>
                <a:gd name="T16" fmla="*/ 10 w 38"/>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0">
                  <a:moveTo>
                    <a:pt x="28" y="40"/>
                  </a:moveTo>
                  <a:cubicBezTo>
                    <a:pt x="37" y="35"/>
                    <a:pt x="36" y="31"/>
                    <a:pt x="37" y="23"/>
                  </a:cubicBezTo>
                  <a:cubicBezTo>
                    <a:pt x="38" y="18"/>
                    <a:pt x="38" y="13"/>
                    <a:pt x="36" y="9"/>
                  </a:cubicBezTo>
                  <a:cubicBezTo>
                    <a:pt x="34" y="6"/>
                    <a:pt x="30" y="3"/>
                    <a:pt x="26" y="2"/>
                  </a:cubicBezTo>
                  <a:cubicBezTo>
                    <a:pt x="24" y="1"/>
                    <a:pt x="22" y="0"/>
                    <a:pt x="19" y="0"/>
                  </a:cubicBezTo>
                  <a:cubicBezTo>
                    <a:pt x="17" y="0"/>
                    <a:pt x="14" y="1"/>
                    <a:pt x="12" y="2"/>
                  </a:cubicBezTo>
                  <a:cubicBezTo>
                    <a:pt x="8" y="3"/>
                    <a:pt x="5" y="6"/>
                    <a:pt x="3" y="9"/>
                  </a:cubicBezTo>
                  <a:cubicBezTo>
                    <a:pt x="0" y="13"/>
                    <a:pt x="1" y="18"/>
                    <a:pt x="1" y="23"/>
                  </a:cubicBezTo>
                  <a:cubicBezTo>
                    <a:pt x="2" y="31"/>
                    <a:pt x="1" y="35"/>
                    <a:pt x="10" y="40"/>
                  </a:cubicBezTo>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4" name="Freeform 100">
              <a:extLst>
                <a:ext uri="{FF2B5EF4-FFF2-40B4-BE49-F238E27FC236}">
                  <a16:creationId xmlns:a16="http://schemas.microsoft.com/office/drawing/2014/main" id="{BAFE493A-7C21-4B2B-B1C2-A04787E13A1E}"/>
                </a:ext>
              </a:extLst>
            </p:cNvPr>
            <p:cNvSpPr>
              <a:spLocks/>
            </p:cNvSpPr>
            <p:nvPr/>
          </p:nvSpPr>
          <p:spPr bwMode="auto">
            <a:xfrm>
              <a:off x="450850" y="3979864"/>
              <a:ext cx="300037" cy="55563"/>
            </a:xfrm>
            <a:custGeom>
              <a:avLst/>
              <a:gdLst>
                <a:gd name="T0" fmla="*/ 80 w 80"/>
                <a:gd name="T1" fmla="*/ 15 h 15"/>
                <a:gd name="T2" fmla="*/ 70 w 80"/>
                <a:gd name="T3" fmla="*/ 6 h 15"/>
                <a:gd name="T4" fmla="*/ 55 w 80"/>
                <a:gd name="T5" fmla="*/ 0 h 15"/>
                <a:gd name="T6" fmla="*/ 40 w 80"/>
                <a:gd name="T7" fmla="*/ 3 h 15"/>
                <a:gd name="T8" fmla="*/ 24 w 80"/>
                <a:gd name="T9" fmla="*/ 0 h 15"/>
                <a:gd name="T10" fmla="*/ 9 w 80"/>
                <a:gd name="T11" fmla="*/ 6 h 15"/>
                <a:gd name="T12" fmla="*/ 0 w 8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80" h="15">
                  <a:moveTo>
                    <a:pt x="80" y="15"/>
                  </a:moveTo>
                  <a:cubicBezTo>
                    <a:pt x="78" y="12"/>
                    <a:pt x="74" y="8"/>
                    <a:pt x="70" y="6"/>
                  </a:cubicBezTo>
                  <a:cubicBezTo>
                    <a:pt x="55" y="0"/>
                    <a:pt x="55" y="0"/>
                    <a:pt x="55" y="0"/>
                  </a:cubicBezTo>
                  <a:cubicBezTo>
                    <a:pt x="55" y="0"/>
                    <a:pt x="49" y="3"/>
                    <a:pt x="40" y="3"/>
                  </a:cubicBezTo>
                  <a:cubicBezTo>
                    <a:pt x="30" y="3"/>
                    <a:pt x="24" y="0"/>
                    <a:pt x="24" y="0"/>
                  </a:cubicBezTo>
                  <a:cubicBezTo>
                    <a:pt x="9" y="6"/>
                    <a:pt x="9" y="6"/>
                    <a:pt x="9" y="6"/>
                  </a:cubicBezTo>
                  <a:cubicBezTo>
                    <a:pt x="5" y="8"/>
                    <a:pt x="1" y="12"/>
                    <a:pt x="0" y="15"/>
                  </a:cubicBezTo>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5" name="Freeform 101">
              <a:extLst>
                <a:ext uri="{FF2B5EF4-FFF2-40B4-BE49-F238E27FC236}">
                  <a16:creationId xmlns:a16="http://schemas.microsoft.com/office/drawing/2014/main" id="{BBE17CA2-C604-42CE-9558-F02B93D734EB}"/>
                </a:ext>
              </a:extLst>
            </p:cNvPr>
            <p:cNvSpPr>
              <a:spLocks/>
            </p:cNvSpPr>
            <p:nvPr/>
          </p:nvSpPr>
          <p:spPr bwMode="auto">
            <a:xfrm>
              <a:off x="528637" y="3792539"/>
              <a:ext cx="139700" cy="149225"/>
            </a:xfrm>
            <a:custGeom>
              <a:avLst/>
              <a:gdLst>
                <a:gd name="T0" fmla="*/ 28 w 37"/>
                <a:gd name="T1" fmla="*/ 40 h 40"/>
                <a:gd name="T2" fmla="*/ 37 w 37"/>
                <a:gd name="T3" fmla="*/ 23 h 40"/>
                <a:gd name="T4" fmla="*/ 35 w 37"/>
                <a:gd name="T5" fmla="*/ 9 h 40"/>
                <a:gd name="T6" fmla="*/ 26 w 37"/>
                <a:gd name="T7" fmla="*/ 2 h 40"/>
                <a:gd name="T8" fmla="*/ 19 w 37"/>
                <a:gd name="T9" fmla="*/ 0 h 40"/>
                <a:gd name="T10" fmla="*/ 12 w 37"/>
                <a:gd name="T11" fmla="*/ 2 h 40"/>
                <a:gd name="T12" fmla="*/ 2 w 37"/>
                <a:gd name="T13" fmla="*/ 9 h 40"/>
                <a:gd name="T14" fmla="*/ 1 w 37"/>
                <a:gd name="T15" fmla="*/ 23 h 40"/>
                <a:gd name="T16" fmla="*/ 9 w 37"/>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0">
                  <a:moveTo>
                    <a:pt x="28" y="40"/>
                  </a:moveTo>
                  <a:cubicBezTo>
                    <a:pt x="36" y="35"/>
                    <a:pt x="36" y="31"/>
                    <a:pt x="37" y="23"/>
                  </a:cubicBezTo>
                  <a:cubicBezTo>
                    <a:pt x="37" y="18"/>
                    <a:pt x="37" y="13"/>
                    <a:pt x="35" y="9"/>
                  </a:cubicBezTo>
                  <a:cubicBezTo>
                    <a:pt x="33" y="6"/>
                    <a:pt x="30" y="3"/>
                    <a:pt x="26" y="2"/>
                  </a:cubicBezTo>
                  <a:cubicBezTo>
                    <a:pt x="23" y="1"/>
                    <a:pt x="21" y="0"/>
                    <a:pt x="19" y="0"/>
                  </a:cubicBezTo>
                  <a:cubicBezTo>
                    <a:pt x="16" y="0"/>
                    <a:pt x="14" y="1"/>
                    <a:pt x="12" y="2"/>
                  </a:cubicBezTo>
                  <a:cubicBezTo>
                    <a:pt x="8" y="3"/>
                    <a:pt x="4" y="6"/>
                    <a:pt x="2" y="9"/>
                  </a:cubicBezTo>
                  <a:cubicBezTo>
                    <a:pt x="0" y="13"/>
                    <a:pt x="0" y="18"/>
                    <a:pt x="1" y="23"/>
                  </a:cubicBezTo>
                  <a:cubicBezTo>
                    <a:pt x="2" y="31"/>
                    <a:pt x="1" y="35"/>
                    <a:pt x="9" y="40"/>
                  </a:cubicBezTo>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6" name="Freeform 102">
              <a:extLst>
                <a:ext uri="{FF2B5EF4-FFF2-40B4-BE49-F238E27FC236}">
                  <a16:creationId xmlns:a16="http://schemas.microsoft.com/office/drawing/2014/main" id="{864ED351-1864-45CC-BD68-43DC650E0455}"/>
                </a:ext>
              </a:extLst>
            </p:cNvPr>
            <p:cNvSpPr>
              <a:spLocks/>
            </p:cNvSpPr>
            <p:nvPr/>
          </p:nvSpPr>
          <p:spPr bwMode="auto">
            <a:xfrm>
              <a:off x="750887" y="3979864"/>
              <a:ext cx="204787" cy="55563"/>
            </a:xfrm>
            <a:custGeom>
              <a:avLst/>
              <a:gdLst>
                <a:gd name="T0" fmla="*/ 55 w 55"/>
                <a:gd name="T1" fmla="*/ 15 h 15"/>
                <a:gd name="T2" fmla="*/ 46 w 55"/>
                <a:gd name="T3" fmla="*/ 6 h 15"/>
                <a:gd name="T4" fmla="*/ 30 w 55"/>
                <a:gd name="T5" fmla="*/ 0 h 15"/>
                <a:gd name="T6" fmla="*/ 15 w 55"/>
                <a:gd name="T7" fmla="*/ 3 h 15"/>
                <a:gd name="T8" fmla="*/ 0 w 55"/>
                <a:gd name="T9" fmla="*/ 0 h 15"/>
              </a:gdLst>
              <a:ahLst/>
              <a:cxnLst>
                <a:cxn ang="0">
                  <a:pos x="T0" y="T1"/>
                </a:cxn>
                <a:cxn ang="0">
                  <a:pos x="T2" y="T3"/>
                </a:cxn>
                <a:cxn ang="0">
                  <a:pos x="T4" y="T5"/>
                </a:cxn>
                <a:cxn ang="0">
                  <a:pos x="T6" y="T7"/>
                </a:cxn>
                <a:cxn ang="0">
                  <a:pos x="T8" y="T9"/>
                </a:cxn>
              </a:cxnLst>
              <a:rect l="0" t="0" r="r" b="b"/>
              <a:pathLst>
                <a:path w="55" h="15">
                  <a:moveTo>
                    <a:pt x="55" y="15"/>
                  </a:moveTo>
                  <a:cubicBezTo>
                    <a:pt x="53" y="12"/>
                    <a:pt x="50" y="8"/>
                    <a:pt x="46" y="6"/>
                  </a:cubicBezTo>
                  <a:cubicBezTo>
                    <a:pt x="30" y="0"/>
                    <a:pt x="30" y="0"/>
                    <a:pt x="30" y="0"/>
                  </a:cubicBezTo>
                  <a:cubicBezTo>
                    <a:pt x="30" y="0"/>
                    <a:pt x="24" y="3"/>
                    <a:pt x="15" y="3"/>
                  </a:cubicBezTo>
                  <a:cubicBezTo>
                    <a:pt x="6" y="3"/>
                    <a:pt x="0" y="0"/>
                    <a:pt x="0" y="0"/>
                  </a:cubicBezTo>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7" name="Freeform 103">
              <a:extLst>
                <a:ext uri="{FF2B5EF4-FFF2-40B4-BE49-F238E27FC236}">
                  <a16:creationId xmlns:a16="http://schemas.microsoft.com/office/drawing/2014/main" id="{036C762C-4C3F-4FFD-89CE-EC84B8885DBB}"/>
                </a:ext>
              </a:extLst>
            </p:cNvPr>
            <p:cNvSpPr>
              <a:spLocks/>
            </p:cNvSpPr>
            <p:nvPr/>
          </p:nvSpPr>
          <p:spPr bwMode="auto">
            <a:xfrm>
              <a:off x="735012" y="3792539"/>
              <a:ext cx="142875" cy="149225"/>
            </a:xfrm>
            <a:custGeom>
              <a:avLst/>
              <a:gdLst>
                <a:gd name="T0" fmla="*/ 28 w 38"/>
                <a:gd name="T1" fmla="*/ 40 h 40"/>
                <a:gd name="T2" fmla="*/ 37 w 38"/>
                <a:gd name="T3" fmla="*/ 23 h 40"/>
                <a:gd name="T4" fmla="*/ 36 w 38"/>
                <a:gd name="T5" fmla="*/ 9 h 40"/>
                <a:gd name="T6" fmla="*/ 26 w 38"/>
                <a:gd name="T7" fmla="*/ 2 h 40"/>
                <a:gd name="T8" fmla="*/ 19 w 38"/>
                <a:gd name="T9" fmla="*/ 0 h 40"/>
                <a:gd name="T10" fmla="*/ 12 w 38"/>
                <a:gd name="T11" fmla="*/ 2 h 40"/>
                <a:gd name="T12" fmla="*/ 2 w 38"/>
                <a:gd name="T13" fmla="*/ 9 h 40"/>
                <a:gd name="T14" fmla="*/ 1 w 38"/>
                <a:gd name="T15" fmla="*/ 23 h 40"/>
                <a:gd name="T16" fmla="*/ 10 w 38"/>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0">
                  <a:moveTo>
                    <a:pt x="28" y="40"/>
                  </a:moveTo>
                  <a:cubicBezTo>
                    <a:pt x="37" y="35"/>
                    <a:pt x="36" y="31"/>
                    <a:pt x="37" y="23"/>
                  </a:cubicBezTo>
                  <a:cubicBezTo>
                    <a:pt x="38" y="18"/>
                    <a:pt x="38" y="13"/>
                    <a:pt x="36" y="9"/>
                  </a:cubicBezTo>
                  <a:cubicBezTo>
                    <a:pt x="34" y="6"/>
                    <a:pt x="30" y="3"/>
                    <a:pt x="26" y="2"/>
                  </a:cubicBezTo>
                  <a:cubicBezTo>
                    <a:pt x="24" y="1"/>
                    <a:pt x="21" y="0"/>
                    <a:pt x="19" y="0"/>
                  </a:cubicBezTo>
                  <a:cubicBezTo>
                    <a:pt x="17" y="0"/>
                    <a:pt x="14" y="1"/>
                    <a:pt x="12" y="2"/>
                  </a:cubicBezTo>
                  <a:cubicBezTo>
                    <a:pt x="8" y="3"/>
                    <a:pt x="4" y="6"/>
                    <a:pt x="2" y="9"/>
                  </a:cubicBezTo>
                  <a:cubicBezTo>
                    <a:pt x="0" y="13"/>
                    <a:pt x="0" y="18"/>
                    <a:pt x="1" y="23"/>
                  </a:cubicBezTo>
                  <a:cubicBezTo>
                    <a:pt x="2" y="31"/>
                    <a:pt x="1" y="35"/>
                    <a:pt x="10" y="40"/>
                  </a:cubicBezTo>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8" name="Freeform 104">
              <a:extLst>
                <a:ext uri="{FF2B5EF4-FFF2-40B4-BE49-F238E27FC236}">
                  <a16:creationId xmlns:a16="http://schemas.microsoft.com/office/drawing/2014/main" id="{9BD59FD8-2F91-4DF2-B9BE-91CBA1466BDD}"/>
                </a:ext>
              </a:extLst>
            </p:cNvPr>
            <p:cNvSpPr>
              <a:spLocks/>
            </p:cNvSpPr>
            <p:nvPr/>
          </p:nvSpPr>
          <p:spPr bwMode="auto">
            <a:xfrm>
              <a:off x="263525" y="3321051"/>
              <a:ext cx="669925" cy="427038"/>
            </a:xfrm>
            <a:custGeom>
              <a:avLst/>
              <a:gdLst>
                <a:gd name="T0" fmla="*/ 173 w 179"/>
                <a:gd name="T1" fmla="*/ 96 h 114"/>
                <a:gd name="T2" fmla="*/ 154 w 179"/>
                <a:gd name="T3" fmla="*/ 96 h 114"/>
                <a:gd name="T4" fmla="*/ 145 w 179"/>
                <a:gd name="T5" fmla="*/ 114 h 114"/>
                <a:gd name="T6" fmla="*/ 127 w 179"/>
                <a:gd name="T7" fmla="*/ 96 h 114"/>
                <a:gd name="T8" fmla="*/ 105 w 179"/>
                <a:gd name="T9" fmla="*/ 96 h 114"/>
                <a:gd name="T10" fmla="*/ 90 w 179"/>
                <a:gd name="T11" fmla="*/ 114 h 114"/>
                <a:gd name="T12" fmla="*/ 74 w 179"/>
                <a:gd name="T13" fmla="*/ 96 h 114"/>
                <a:gd name="T14" fmla="*/ 53 w 179"/>
                <a:gd name="T15" fmla="*/ 96 h 114"/>
                <a:gd name="T16" fmla="*/ 34 w 179"/>
                <a:gd name="T17" fmla="*/ 114 h 114"/>
                <a:gd name="T18" fmla="*/ 25 w 179"/>
                <a:gd name="T19" fmla="*/ 96 h 114"/>
                <a:gd name="T20" fmla="*/ 7 w 179"/>
                <a:gd name="T21" fmla="*/ 96 h 114"/>
                <a:gd name="T22" fmla="*/ 0 w 179"/>
                <a:gd name="T23" fmla="*/ 90 h 114"/>
                <a:gd name="T24" fmla="*/ 0 w 179"/>
                <a:gd name="T25" fmla="*/ 6 h 114"/>
                <a:gd name="T26" fmla="*/ 7 w 179"/>
                <a:gd name="T27" fmla="*/ 0 h 114"/>
                <a:gd name="T28" fmla="*/ 173 w 179"/>
                <a:gd name="T29" fmla="*/ 0 h 114"/>
                <a:gd name="T30" fmla="*/ 179 w 179"/>
                <a:gd name="T31" fmla="*/ 6 h 114"/>
                <a:gd name="T32" fmla="*/ 179 w 179"/>
                <a:gd name="T33" fmla="*/ 90 h 114"/>
                <a:gd name="T34" fmla="*/ 173 w 179"/>
                <a:gd name="T35"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9" h="114">
                  <a:moveTo>
                    <a:pt x="173" y="96"/>
                  </a:moveTo>
                  <a:cubicBezTo>
                    <a:pt x="154" y="96"/>
                    <a:pt x="154" y="96"/>
                    <a:pt x="154" y="96"/>
                  </a:cubicBezTo>
                  <a:cubicBezTo>
                    <a:pt x="145" y="114"/>
                    <a:pt x="145" y="114"/>
                    <a:pt x="145" y="114"/>
                  </a:cubicBezTo>
                  <a:cubicBezTo>
                    <a:pt x="127" y="96"/>
                    <a:pt x="127" y="96"/>
                    <a:pt x="127" y="96"/>
                  </a:cubicBezTo>
                  <a:cubicBezTo>
                    <a:pt x="105" y="96"/>
                    <a:pt x="105" y="96"/>
                    <a:pt x="105" y="96"/>
                  </a:cubicBezTo>
                  <a:cubicBezTo>
                    <a:pt x="90" y="114"/>
                    <a:pt x="90" y="114"/>
                    <a:pt x="90" y="114"/>
                  </a:cubicBezTo>
                  <a:cubicBezTo>
                    <a:pt x="74" y="96"/>
                    <a:pt x="74" y="96"/>
                    <a:pt x="74" y="96"/>
                  </a:cubicBezTo>
                  <a:cubicBezTo>
                    <a:pt x="53" y="96"/>
                    <a:pt x="53" y="96"/>
                    <a:pt x="53" y="96"/>
                  </a:cubicBezTo>
                  <a:cubicBezTo>
                    <a:pt x="34" y="114"/>
                    <a:pt x="34" y="114"/>
                    <a:pt x="34" y="114"/>
                  </a:cubicBezTo>
                  <a:cubicBezTo>
                    <a:pt x="25" y="96"/>
                    <a:pt x="25" y="96"/>
                    <a:pt x="25" y="96"/>
                  </a:cubicBezTo>
                  <a:cubicBezTo>
                    <a:pt x="7" y="96"/>
                    <a:pt x="7" y="96"/>
                    <a:pt x="7" y="96"/>
                  </a:cubicBezTo>
                  <a:cubicBezTo>
                    <a:pt x="3" y="96"/>
                    <a:pt x="0" y="93"/>
                    <a:pt x="0" y="90"/>
                  </a:cubicBezTo>
                  <a:cubicBezTo>
                    <a:pt x="0" y="6"/>
                    <a:pt x="0" y="6"/>
                    <a:pt x="0" y="6"/>
                  </a:cubicBezTo>
                  <a:cubicBezTo>
                    <a:pt x="0" y="3"/>
                    <a:pt x="3" y="0"/>
                    <a:pt x="7" y="0"/>
                  </a:cubicBezTo>
                  <a:cubicBezTo>
                    <a:pt x="173" y="0"/>
                    <a:pt x="173" y="0"/>
                    <a:pt x="173" y="0"/>
                  </a:cubicBezTo>
                  <a:cubicBezTo>
                    <a:pt x="176" y="0"/>
                    <a:pt x="179" y="3"/>
                    <a:pt x="179" y="6"/>
                  </a:cubicBezTo>
                  <a:cubicBezTo>
                    <a:pt x="179" y="90"/>
                    <a:pt x="179" y="90"/>
                    <a:pt x="179" y="90"/>
                  </a:cubicBezTo>
                  <a:cubicBezTo>
                    <a:pt x="179" y="93"/>
                    <a:pt x="176" y="96"/>
                    <a:pt x="173" y="96"/>
                  </a:cubicBezTo>
                  <a:close/>
                </a:path>
              </a:pathLst>
            </a:custGeom>
            <a:noFill/>
            <a:ln w="285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68" name="Title 1">
            <a:extLst>
              <a:ext uri="{FF2B5EF4-FFF2-40B4-BE49-F238E27FC236}">
                <a16:creationId xmlns:a16="http://schemas.microsoft.com/office/drawing/2014/main" id="{B1DD1068-38F2-480E-AFCA-6E533986803D}"/>
              </a:ext>
            </a:extLst>
          </p:cNvPr>
          <p:cNvSpPr txBox="1">
            <a:spLocks/>
          </p:cNvSpPr>
          <p:nvPr/>
        </p:nvSpPr>
        <p:spPr>
          <a:xfrm>
            <a:off x="5875171" y="1927647"/>
            <a:ext cx="652513" cy="1137108"/>
          </a:xfrm>
          <a:prstGeom prst="rect">
            <a:avLst/>
          </a:prstGeom>
          <a:noFill/>
          <a:ln>
            <a:noFill/>
          </a:ln>
        </p:spPr>
        <p:txBody>
          <a:bodyPr spcFirstLastPara="1" vert="horz"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8000" dirty="0">
                <a:solidFill>
                  <a:schemeClr val="accent3"/>
                </a:solidFill>
                <a:latin typeface="Georgia" panose="02040502050405020303" pitchFamily="18" charset="0"/>
              </a:rPr>
              <a:t>?</a:t>
            </a:r>
          </a:p>
        </p:txBody>
      </p:sp>
      <p:sp>
        <p:nvSpPr>
          <p:cNvPr id="71" name="Title 1">
            <a:extLst>
              <a:ext uri="{FF2B5EF4-FFF2-40B4-BE49-F238E27FC236}">
                <a16:creationId xmlns:a16="http://schemas.microsoft.com/office/drawing/2014/main" id="{C710A0A0-8A34-4399-9435-FCCA929B0B21}"/>
              </a:ext>
            </a:extLst>
          </p:cNvPr>
          <p:cNvSpPr txBox="1">
            <a:spLocks/>
          </p:cNvSpPr>
          <p:nvPr/>
        </p:nvSpPr>
        <p:spPr>
          <a:xfrm>
            <a:off x="7764425" y="1698574"/>
            <a:ext cx="652513" cy="1137108"/>
          </a:xfrm>
          <a:prstGeom prst="rect">
            <a:avLst/>
          </a:prstGeom>
          <a:noFill/>
          <a:ln>
            <a:noFill/>
          </a:ln>
        </p:spPr>
        <p:txBody>
          <a:bodyPr spcFirstLastPara="1" vert="horz"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8000" dirty="0">
                <a:solidFill>
                  <a:schemeClr val="accent3"/>
                </a:solidFill>
                <a:latin typeface="Georgia" panose="02040502050405020303" pitchFamily="18" charset="0"/>
              </a:rPr>
              <a:t>?</a:t>
            </a:r>
          </a:p>
        </p:txBody>
      </p:sp>
      <p:sp>
        <p:nvSpPr>
          <p:cNvPr id="72" name="Title 1">
            <a:extLst>
              <a:ext uri="{FF2B5EF4-FFF2-40B4-BE49-F238E27FC236}">
                <a16:creationId xmlns:a16="http://schemas.microsoft.com/office/drawing/2014/main" id="{4DE698DF-3014-4193-8BCC-54474DA89B42}"/>
              </a:ext>
            </a:extLst>
          </p:cNvPr>
          <p:cNvSpPr txBox="1">
            <a:spLocks/>
          </p:cNvSpPr>
          <p:nvPr/>
        </p:nvSpPr>
        <p:spPr>
          <a:xfrm>
            <a:off x="6847817" y="2099171"/>
            <a:ext cx="652513" cy="1137108"/>
          </a:xfrm>
          <a:prstGeom prst="rect">
            <a:avLst/>
          </a:prstGeom>
          <a:noFill/>
          <a:ln>
            <a:noFill/>
          </a:ln>
        </p:spPr>
        <p:txBody>
          <a:bodyPr spcFirstLastPara="1" vert="horz"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8000" dirty="0">
                <a:solidFill>
                  <a:schemeClr val="accent3"/>
                </a:solidFill>
                <a:latin typeface="Georgia" panose="02040502050405020303" pitchFamily="18" charset="0"/>
              </a:rPr>
              <a:t>?</a:t>
            </a:r>
          </a:p>
        </p:txBody>
      </p:sp>
    </p:spTree>
    <p:extLst>
      <p:ext uri="{BB962C8B-B14F-4D97-AF65-F5344CB8AC3E}">
        <p14:creationId xmlns:p14="http://schemas.microsoft.com/office/powerpoint/2010/main" val="164045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07D37F0-F1DF-4E4B-A7A9-0BA89B19726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9" name="Object 8" hidden="1">
                        <a:extLst>
                          <a:ext uri="{FF2B5EF4-FFF2-40B4-BE49-F238E27FC236}">
                            <a16:creationId xmlns:a16="http://schemas.microsoft.com/office/drawing/2014/main" id="{007D37F0-F1DF-4E4B-A7A9-0BA89B19726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906862A9-EADE-4459-B584-719E1C03FB13}"/>
              </a:ext>
            </a:extLst>
          </p:cNvPr>
          <p:cNvSpPr/>
          <p:nvPr/>
        </p:nvSpPr>
        <p:spPr>
          <a:xfrm>
            <a:off x="0"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EC22765-6B31-4B95-B8E6-BAF910C67D45}"/>
              </a:ext>
            </a:extLst>
          </p:cNvPr>
          <p:cNvSpPr txBox="1">
            <a:spLocks/>
          </p:cNvSpPr>
          <p:nvPr/>
        </p:nvSpPr>
        <p:spPr>
          <a:xfrm>
            <a:off x="5002730" y="2190354"/>
            <a:ext cx="3815130"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4000" b="1" i="0" u="none" strike="noStrike" kern="1200" cap="none" spc="0" normalizeH="0" baseline="0" noProof="0" dirty="0">
                <a:ln>
                  <a:noFill/>
                </a:ln>
                <a:solidFill>
                  <a:schemeClr val="tx1"/>
                </a:solidFill>
                <a:effectLst/>
                <a:uLnTx/>
                <a:uFillTx/>
                <a:latin typeface="Raleway" pitchFamily="2" charset="-52"/>
                <a:ea typeface="+mn-ea"/>
              </a:rPr>
              <a:t>Randomness</a:t>
            </a:r>
          </a:p>
        </p:txBody>
      </p:sp>
      <p:sp>
        <p:nvSpPr>
          <p:cNvPr id="7" name="TextBox 6">
            <a:extLst>
              <a:ext uri="{FF2B5EF4-FFF2-40B4-BE49-F238E27FC236}">
                <a16:creationId xmlns:a16="http://schemas.microsoft.com/office/drawing/2014/main" id="{2C309938-4031-4B4B-A0AE-74656C56B913}"/>
              </a:ext>
            </a:extLst>
          </p:cNvPr>
          <p:cNvSpPr txBox="1">
            <a:spLocks/>
          </p:cNvSpPr>
          <p:nvPr/>
        </p:nvSpPr>
        <p:spPr>
          <a:xfrm>
            <a:off x="783333" y="2190354"/>
            <a:ext cx="3815130"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4000" b="1" i="0" u="none" strike="noStrike" kern="1200" cap="none" spc="0" normalizeH="0" baseline="0" noProof="0" dirty="0">
                <a:ln>
                  <a:noFill/>
                </a:ln>
                <a:solidFill>
                  <a:schemeClr val="bg1"/>
                </a:solidFill>
                <a:effectLst/>
                <a:uLnTx/>
                <a:uFillTx/>
                <a:latin typeface="Raleway" pitchFamily="2" charset="-52"/>
                <a:ea typeface="+mn-ea"/>
              </a:rPr>
              <a:t>Probability</a:t>
            </a:r>
          </a:p>
        </p:txBody>
      </p:sp>
      <p:sp>
        <p:nvSpPr>
          <p:cNvPr id="8" name="Rectangle: Rounded Corners 7">
            <a:extLst>
              <a:ext uri="{FF2B5EF4-FFF2-40B4-BE49-F238E27FC236}">
                <a16:creationId xmlns:a16="http://schemas.microsoft.com/office/drawing/2014/main" id="{89558179-9C56-4E5E-BFE4-FB6AE49AB637}"/>
              </a:ext>
            </a:extLst>
          </p:cNvPr>
          <p:cNvSpPr/>
          <p:nvPr/>
        </p:nvSpPr>
        <p:spPr>
          <a:xfrm flipH="1">
            <a:off x="4369867" y="313267"/>
            <a:ext cx="4897496" cy="4546599"/>
          </a:xfrm>
          <a:prstGeom prst="roundRect">
            <a:avLst>
              <a:gd name="adj" fmla="val 3357"/>
            </a:avLst>
          </a:prstGeom>
          <a:solidFill>
            <a:schemeClr val="bg1">
              <a:alpha val="1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ru-RU" sz="1600" b="0" i="0" u="none" strike="noStrike" kern="1200" cap="none" spc="0" normalizeH="0" baseline="0" noProof="0" dirty="0">
              <a:ln>
                <a:noFill/>
              </a:ln>
              <a:solidFill>
                <a:srgbClr val="051C2C"/>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E0019988-6EED-49C9-9A99-6C2AEA0EF818}"/>
              </a:ext>
            </a:extLst>
          </p:cNvPr>
          <p:cNvGrpSpPr/>
          <p:nvPr/>
        </p:nvGrpSpPr>
        <p:grpSpPr>
          <a:xfrm>
            <a:off x="0" y="450054"/>
            <a:ext cx="3691467" cy="4055622"/>
            <a:chOff x="1517622" y="3194524"/>
            <a:chExt cx="1751264" cy="1861657"/>
          </a:xfrm>
        </p:grpSpPr>
        <p:sp>
          <p:nvSpPr>
            <p:cNvPr id="13" name="Freeform 29">
              <a:extLst>
                <a:ext uri="{FF2B5EF4-FFF2-40B4-BE49-F238E27FC236}">
                  <a16:creationId xmlns:a16="http://schemas.microsoft.com/office/drawing/2014/main" id="{2A1F126E-1FDA-4315-90FE-9704979FA0EF}"/>
                </a:ext>
              </a:extLst>
            </p:cNvPr>
            <p:cNvSpPr>
              <a:spLocks/>
            </p:cNvSpPr>
            <p:nvPr/>
          </p:nvSpPr>
          <p:spPr bwMode="auto">
            <a:xfrm>
              <a:off x="1517622" y="4518816"/>
              <a:ext cx="448448" cy="537365"/>
            </a:xfrm>
            <a:custGeom>
              <a:avLst/>
              <a:gdLst>
                <a:gd name="T0" fmla="*/ 0 w 116"/>
                <a:gd name="T1" fmla="*/ 24 h 139"/>
                <a:gd name="T2" fmla="*/ 43 w 116"/>
                <a:gd name="T3" fmla="*/ 0 h 139"/>
                <a:gd name="T4" fmla="*/ 116 w 116"/>
                <a:gd name="T5" fmla="*/ 118 h 139"/>
                <a:gd name="T6" fmla="*/ 78 w 116"/>
                <a:gd name="T7" fmla="*/ 139 h 139"/>
              </a:gdLst>
              <a:ahLst/>
              <a:cxnLst>
                <a:cxn ang="0">
                  <a:pos x="T0" y="T1"/>
                </a:cxn>
                <a:cxn ang="0">
                  <a:pos x="T2" y="T3"/>
                </a:cxn>
                <a:cxn ang="0">
                  <a:pos x="T4" y="T5"/>
                </a:cxn>
                <a:cxn ang="0">
                  <a:pos x="T6" y="T7"/>
                </a:cxn>
              </a:cxnLst>
              <a:rect l="0" t="0" r="r" b="b"/>
              <a:pathLst>
                <a:path w="116" h="139">
                  <a:moveTo>
                    <a:pt x="0" y="24"/>
                  </a:moveTo>
                  <a:lnTo>
                    <a:pt x="43" y="0"/>
                  </a:lnTo>
                  <a:lnTo>
                    <a:pt x="116" y="118"/>
                  </a:lnTo>
                  <a:lnTo>
                    <a:pt x="78" y="139"/>
                  </a:lnTo>
                </a:path>
              </a:pathLst>
            </a:custGeom>
            <a:noFill/>
            <a:ln w="38100" cap="rnd">
              <a:solidFill>
                <a:schemeClr val="bg1">
                  <a:alpha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Freeform 30">
              <a:extLst>
                <a:ext uri="{FF2B5EF4-FFF2-40B4-BE49-F238E27FC236}">
                  <a16:creationId xmlns:a16="http://schemas.microsoft.com/office/drawing/2014/main" id="{A798FE48-BA6D-4A8C-8DE0-4EB663B82844}"/>
                </a:ext>
              </a:extLst>
            </p:cNvPr>
            <p:cNvSpPr>
              <a:spLocks/>
            </p:cNvSpPr>
            <p:nvPr/>
          </p:nvSpPr>
          <p:spPr bwMode="auto">
            <a:xfrm>
              <a:off x="1737979" y="4356447"/>
              <a:ext cx="958750" cy="216492"/>
            </a:xfrm>
            <a:custGeom>
              <a:avLst/>
              <a:gdLst>
                <a:gd name="T0" fmla="*/ 56 w 105"/>
                <a:gd name="T1" fmla="*/ 24 h 24"/>
                <a:gd name="T2" fmla="*/ 93 w 105"/>
                <a:gd name="T3" fmla="*/ 24 h 24"/>
                <a:gd name="T4" fmla="*/ 105 w 105"/>
                <a:gd name="T5" fmla="*/ 12 h 24"/>
                <a:gd name="T6" fmla="*/ 105 w 105"/>
                <a:gd name="T7" fmla="*/ 12 h 24"/>
                <a:gd name="T8" fmla="*/ 93 w 105"/>
                <a:gd name="T9" fmla="*/ 0 h 24"/>
                <a:gd name="T10" fmla="*/ 45 w 105"/>
                <a:gd name="T11" fmla="*/ 0 h 24"/>
                <a:gd name="T12" fmla="*/ 30 w 105"/>
                <a:gd name="T13" fmla="*/ 4 h 24"/>
                <a:gd name="T14" fmla="*/ 0 w 105"/>
                <a:gd name="T15" fmla="*/ 2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4">
                  <a:moveTo>
                    <a:pt x="56" y="24"/>
                  </a:moveTo>
                  <a:cubicBezTo>
                    <a:pt x="93" y="24"/>
                    <a:pt x="93" y="24"/>
                    <a:pt x="93" y="24"/>
                  </a:cubicBezTo>
                  <a:cubicBezTo>
                    <a:pt x="99" y="24"/>
                    <a:pt x="105" y="19"/>
                    <a:pt x="105" y="12"/>
                  </a:cubicBezTo>
                  <a:cubicBezTo>
                    <a:pt x="105" y="12"/>
                    <a:pt x="105" y="12"/>
                    <a:pt x="105" y="12"/>
                  </a:cubicBezTo>
                  <a:cubicBezTo>
                    <a:pt x="105" y="5"/>
                    <a:pt x="99" y="0"/>
                    <a:pt x="93" y="0"/>
                  </a:cubicBezTo>
                  <a:cubicBezTo>
                    <a:pt x="45" y="0"/>
                    <a:pt x="45" y="0"/>
                    <a:pt x="45" y="0"/>
                  </a:cubicBezTo>
                  <a:cubicBezTo>
                    <a:pt x="40" y="0"/>
                    <a:pt x="35" y="1"/>
                    <a:pt x="30" y="4"/>
                  </a:cubicBezTo>
                  <a:cubicBezTo>
                    <a:pt x="0" y="21"/>
                    <a:pt x="0" y="21"/>
                    <a:pt x="0" y="21"/>
                  </a:cubicBezTo>
                </a:path>
              </a:pathLst>
            </a:custGeom>
            <a:noFill/>
            <a:ln w="38100" cap="rnd">
              <a:solidFill>
                <a:schemeClr val="bg1">
                  <a:alpha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Freeform 31">
              <a:extLst>
                <a:ext uri="{FF2B5EF4-FFF2-40B4-BE49-F238E27FC236}">
                  <a16:creationId xmlns:a16="http://schemas.microsoft.com/office/drawing/2014/main" id="{392EFA18-DA2C-4723-ABA5-DDAE90517D38}"/>
                </a:ext>
              </a:extLst>
            </p:cNvPr>
            <p:cNvSpPr>
              <a:spLocks/>
            </p:cNvSpPr>
            <p:nvPr/>
          </p:nvSpPr>
          <p:spPr bwMode="auto">
            <a:xfrm>
              <a:off x="1954471" y="4337119"/>
              <a:ext cx="1314415" cy="576024"/>
            </a:xfrm>
            <a:custGeom>
              <a:avLst/>
              <a:gdLst>
                <a:gd name="T0" fmla="*/ 72 w 144"/>
                <a:gd name="T1" fmla="*/ 26 h 63"/>
                <a:gd name="T2" fmla="*/ 125 w 144"/>
                <a:gd name="T3" fmla="*/ 3 h 63"/>
                <a:gd name="T4" fmla="*/ 141 w 144"/>
                <a:gd name="T5" fmla="*/ 10 h 63"/>
                <a:gd name="T6" fmla="*/ 141 w 144"/>
                <a:gd name="T7" fmla="*/ 10 h 63"/>
                <a:gd name="T8" fmla="*/ 135 w 144"/>
                <a:gd name="T9" fmla="*/ 26 h 63"/>
                <a:gd name="T10" fmla="*/ 80 w 144"/>
                <a:gd name="T11" fmla="*/ 52 h 63"/>
                <a:gd name="T12" fmla="*/ 68 w 144"/>
                <a:gd name="T13" fmla="*/ 54 h 63"/>
                <a:gd name="T14" fmla="*/ 20 w 144"/>
                <a:gd name="T15" fmla="*/ 54 h 63"/>
                <a:gd name="T16" fmla="*/ 11 w 144"/>
                <a:gd name="T17" fmla="*/ 57 h 63"/>
                <a:gd name="T18" fmla="*/ 0 w 144"/>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3">
                  <a:moveTo>
                    <a:pt x="72" y="26"/>
                  </a:moveTo>
                  <a:cubicBezTo>
                    <a:pt x="125" y="3"/>
                    <a:pt x="125" y="3"/>
                    <a:pt x="125" y="3"/>
                  </a:cubicBezTo>
                  <a:cubicBezTo>
                    <a:pt x="132" y="0"/>
                    <a:pt x="139" y="3"/>
                    <a:pt x="141" y="10"/>
                  </a:cubicBezTo>
                  <a:cubicBezTo>
                    <a:pt x="141" y="10"/>
                    <a:pt x="141" y="10"/>
                    <a:pt x="141" y="10"/>
                  </a:cubicBezTo>
                  <a:cubicBezTo>
                    <a:pt x="144" y="16"/>
                    <a:pt x="141" y="23"/>
                    <a:pt x="135" y="26"/>
                  </a:cubicBezTo>
                  <a:cubicBezTo>
                    <a:pt x="80" y="52"/>
                    <a:pt x="80" y="52"/>
                    <a:pt x="80" y="52"/>
                  </a:cubicBezTo>
                  <a:cubicBezTo>
                    <a:pt x="77" y="53"/>
                    <a:pt x="73" y="54"/>
                    <a:pt x="68" y="54"/>
                  </a:cubicBezTo>
                  <a:cubicBezTo>
                    <a:pt x="20" y="54"/>
                    <a:pt x="20" y="54"/>
                    <a:pt x="20" y="54"/>
                  </a:cubicBezTo>
                  <a:cubicBezTo>
                    <a:pt x="17" y="54"/>
                    <a:pt x="13" y="55"/>
                    <a:pt x="11" y="57"/>
                  </a:cubicBezTo>
                  <a:cubicBezTo>
                    <a:pt x="0" y="63"/>
                    <a:pt x="0" y="63"/>
                    <a:pt x="0" y="63"/>
                  </a:cubicBezTo>
                </a:path>
              </a:pathLst>
            </a:custGeom>
            <a:noFill/>
            <a:ln w="38100" cap="rnd">
              <a:solidFill>
                <a:schemeClr val="bg1">
                  <a:alpha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4" name="Graphic 23" descr="Dice">
              <a:extLst>
                <a:ext uri="{FF2B5EF4-FFF2-40B4-BE49-F238E27FC236}">
                  <a16:creationId xmlns:a16="http://schemas.microsoft.com/office/drawing/2014/main" id="{8D0BB90B-9CA2-477E-97B2-19252D7C6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7979" y="3194524"/>
              <a:ext cx="1181523" cy="1181523"/>
            </a:xfrm>
            <a:prstGeom prst="rect">
              <a:avLst/>
            </a:prstGeom>
          </p:spPr>
        </p:pic>
      </p:grpSp>
      <p:grpSp>
        <p:nvGrpSpPr>
          <p:cNvPr id="34" name="Group 33">
            <a:extLst>
              <a:ext uri="{FF2B5EF4-FFF2-40B4-BE49-F238E27FC236}">
                <a16:creationId xmlns:a16="http://schemas.microsoft.com/office/drawing/2014/main" id="{A91338B3-371A-4223-89AD-CB0B95521BA7}"/>
              </a:ext>
            </a:extLst>
          </p:cNvPr>
          <p:cNvGrpSpPr/>
          <p:nvPr/>
        </p:nvGrpSpPr>
        <p:grpSpPr>
          <a:xfrm>
            <a:off x="4571993" y="1013864"/>
            <a:ext cx="4227339" cy="3363697"/>
            <a:chOff x="2771775" y="931863"/>
            <a:chExt cx="738187" cy="587376"/>
          </a:xfrm>
        </p:grpSpPr>
        <p:sp>
          <p:nvSpPr>
            <p:cNvPr id="35" name="Freeform 15">
              <a:extLst>
                <a:ext uri="{FF2B5EF4-FFF2-40B4-BE49-F238E27FC236}">
                  <a16:creationId xmlns:a16="http://schemas.microsoft.com/office/drawing/2014/main" id="{D0372B91-DDE8-42B4-A6F4-501DB345FEB2}"/>
                </a:ext>
              </a:extLst>
            </p:cNvPr>
            <p:cNvSpPr>
              <a:spLocks/>
            </p:cNvSpPr>
            <p:nvPr/>
          </p:nvSpPr>
          <p:spPr bwMode="auto">
            <a:xfrm>
              <a:off x="2771775" y="1009651"/>
              <a:ext cx="738187" cy="509588"/>
            </a:xfrm>
            <a:custGeom>
              <a:avLst/>
              <a:gdLst>
                <a:gd name="T0" fmla="*/ 0 w 197"/>
                <a:gd name="T1" fmla="*/ 30 h 136"/>
                <a:gd name="T2" fmla="*/ 38 w 197"/>
                <a:gd name="T3" fmla="*/ 30 h 136"/>
                <a:gd name="T4" fmla="*/ 58 w 197"/>
                <a:gd name="T5" fmla="*/ 39 h 136"/>
                <a:gd name="T6" fmla="*/ 90 w 197"/>
                <a:gd name="T7" fmla="*/ 92 h 136"/>
                <a:gd name="T8" fmla="*/ 134 w 197"/>
                <a:gd name="T9" fmla="*/ 115 h 136"/>
                <a:gd name="T10" fmla="*/ 150 w 197"/>
                <a:gd name="T11" fmla="*/ 115 h 136"/>
                <a:gd name="T12" fmla="*/ 150 w 197"/>
                <a:gd name="T13" fmla="*/ 136 h 136"/>
                <a:gd name="T14" fmla="*/ 197 w 197"/>
                <a:gd name="T15" fmla="*/ 102 h 136"/>
                <a:gd name="T16" fmla="*/ 150 w 197"/>
                <a:gd name="T17" fmla="*/ 69 h 136"/>
                <a:gd name="T18" fmla="*/ 150 w 197"/>
                <a:gd name="T19" fmla="*/ 89 h 136"/>
                <a:gd name="T20" fmla="*/ 134 w 197"/>
                <a:gd name="T21" fmla="*/ 89 h 136"/>
                <a:gd name="T22" fmla="*/ 114 w 197"/>
                <a:gd name="T23" fmla="*/ 78 h 136"/>
                <a:gd name="T24" fmla="*/ 82 w 197"/>
                <a:gd name="T25" fmla="*/ 24 h 136"/>
                <a:gd name="T26" fmla="*/ 38 w 197"/>
                <a:gd name="T27" fmla="*/ 0 h 136"/>
                <a:gd name="T28" fmla="*/ 0 w 197"/>
                <a:gd name="T2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7" h="136">
                  <a:moveTo>
                    <a:pt x="0" y="30"/>
                  </a:moveTo>
                  <a:cubicBezTo>
                    <a:pt x="38" y="30"/>
                    <a:pt x="38" y="30"/>
                    <a:pt x="38" y="30"/>
                  </a:cubicBezTo>
                  <a:cubicBezTo>
                    <a:pt x="48" y="30"/>
                    <a:pt x="54" y="32"/>
                    <a:pt x="58" y="39"/>
                  </a:cubicBezTo>
                  <a:cubicBezTo>
                    <a:pt x="90" y="92"/>
                    <a:pt x="90" y="92"/>
                    <a:pt x="90" y="92"/>
                  </a:cubicBezTo>
                  <a:cubicBezTo>
                    <a:pt x="102" y="110"/>
                    <a:pt x="117" y="115"/>
                    <a:pt x="134" y="115"/>
                  </a:cubicBezTo>
                  <a:cubicBezTo>
                    <a:pt x="150" y="115"/>
                    <a:pt x="150" y="115"/>
                    <a:pt x="150" y="115"/>
                  </a:cubicBezTo>
                  <a:cubicBezTo>
                    <a:pt x="150" y="136"/>
                    <a:pt x="150" y="136"/>
                    <a:pt x="150" y="136"/>
                  </a:cubicBezTo>
                  <a:cubicBezTo>
                    <a:pt x="197" y="102"/>
                    <a:pt x="197" y="102"/>
                    <a:pt x="197" y="102"/>
                  </a:cubicBezTo>
                  <a:cubicBezTo>
                    <a:pt x="150" y="69"/>
                    <a:pt x="150" y="69"/>
                    <a:pt x="150" y="69"/>
                  </a:cubicBezTo>
                  <a:cubicBezTo>
                    <a:pt x="150" y="89"/>
                    <a:pt x="150" y="89"/>
                    <a:pt x="150" y="89"/>
                  </a:cubicBezTo>
                  <a:cubicBezTo>
                    <a:pt x="134" y="89"/>
                    <a:pt x="134" y="89"/>
                    <a:pt x="134" y="89"/>
                  </a:cubicBezTo>
                  <a:cubicBezTo>
                    <a:pt x="127" y="89"/>
                    <a:pt x="120" y="87"/>
                    <a:pt x="114" y="78"/>
                  </a:cubicBezTo>
                  <a:cubicBezTo>
                    <a:pt x="82" y="24"/>
                    <a:pt x="82" y="24"/>
                    <a:pt x="82" y="24"/>
                  </a:cubicBezTo>
                  <a:cubicBezTo>
                    <a:pt x="70" y="6"/>
                    <a:pt x="58" y="0"/>
                    <a:pt x="38" y="0"/>
                  </a:cubicBezTo>
                  <a:cubicBezTo>
                    <a:pt x="0" y="0"/>
                    <a:pt x="0" y="0"/>
                    <a:pt x="0"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16">
              <a:extLst>
                <a:ext uri="{FF2B5EF4-FFF2-40B4-BE49-F238E27FC236}">
                  <a16:creationId xmlns:a16="http://schemas.microsoft.com/office/drawing/2014/main" id="{0349FF16-21B4-442D-94E7-131D20629785}"/>
                </a:ext>
              </a:extLst>
            </p:cNvPr>
            <p:cNvSpPr>
              <a:spLocks/>
            </p:cNvSpPr>
            <p:nvPr/>
          </p:nvSpPr>
          <p:spPr bwMode="auto">
            <a:xfrm>
              <a:off x="2771775" y="942976"/>
              <a:ext cx="322262" cy="66675"/>
            </a:xfrm>
            <a:custGeom>
              <a:avLst/>
              <a:gdLst>
                <a:gd name="T0" fmla="*/ 86 w 86"/>
                <a:gd name="T1" fmla="*/ 18 h 18"/>
                <a:gd name="T2" fmla="*/ 47 w 86"/>
                <a:gd name="T3" fmla="*/ 0 h 18"/>
                <a:gd name="T4" fmla="*/ 0 w 86"/>
                <a:gd name="T5" fmla="*/ 0 h 18"/>
              </a:gdLst>
              <a:ahLst/>
              <a:cxnLst>
                <a:cxn ang="0">
                  <a:pos x="T0" y="T1"/>
                </a:cxn>
                <a:cxn ang="0">
                  <a:pos x="T2" y="T3"/>
                </a:cxn>
                <a:cxn ang="0">
                  <a:pos x="T4" y="T5"/>
                </a:cxn>
              </a:cxnLst>
              <a:rect l="0" t="0" r="r" b="b"/>
              <a:pathLst>
                <a:path w="86" h="18">
                  <a:moveTo>
                    <a:pt x="86" y="18"/>
                  </a:moveTo>
                  <a:cubicBezTo>
                    <a:pt x="76" y="5"/>
                    <a:pt x="64" y="0"/>
                    <a:pt x="47" y="0"/>
                  </a:cubicBezTo>
                  <a:cubicBezTo>
                    <a:pt x="0" y="0"/>
                    <a:pt x="0" y="0"/>
                    <a:pt x="0"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17">
              <a:extLst>
                <a:ext uri="{FF2B5EF4-FFF2-40B4-BE49-F238E27FC236}">
                  <a16:creationId xmlns:a16="http://schemas.microsoft.com/office/drawing/2014/main" id="{AD391103-CECF-4975-8733-775467128098}"/>
                </a:ext>
              </a:extLst>
            </p:cNvPr>
            <p:cNvSpPr>
              <a:spLocks/>
            </p:cNvSpPr>
            <p:nvPr/>
          </p:nvSpPr>
          <p:spPr bwMode="auto">
            <a:xfrm>
              <a:off x="2771775" y="1436688"/>
              <a:ext cx="322262" cy="66675"/>
            </a:xfrm>
            <a:custGeom>
              <a:avLst/>
              <a:gdLst>
                <a:gd name="T0" fmla="*/ 86 w 86"/>
                <a:gd name="T1" fmla="*/ 0 h 18"/>
                <a:gd name="T2" fmla="*/ 47 w 86"/>
                <a:gd name="T3" fmla="*/ 18 h 18"/>
                <a:gd name="T4" fmla="*/ 0 w 86"/>
                <a:gd name="T5" fmla="*/ 18 h 18"/>
              </a:gdLst>
              <a:ahLst/>
              <a:cxnLst>
                <a:cxn ang="0">
                  <a:pos x="T0" y="T1"/>
                </a:cxn>
                <a:cxn ang="0">
                  <a:pos x="T2" y="T3"/>
                </a:cxn>
                <a:cxn ang="0">
                  <a:pos x="T4" y="T5"/>
                </a:cxn>
              </a:cxnLst>
              <a:rect l="0" t="0" r="r" b="b"/>
              <a:pathLst>
                <a:path w="86" h="18">
                  <a:moveTo>
                    <a:pt x="86" y="0"/>
                  </a:moveTo>
                  <a:cubicBezTo>
                    <a:pt x="76" y="14"/>
                    <a:pt x="64" y="18"/>
                    <a:pt x="47" y="18"/>
                  </a:cubicBezTo>
                  <a:cubicBezTo>
                    <a:pt x="0" y="18"/>
                    <a:pt x="0" y="18"/>
                    <a:pt x="0" y="18"/>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18">
              <a:extLst>
                <a:ext uri="{FF2B5EF4-FFF2-40B4-BE49-F238E27FC236}">
                  <a16:creationId xmlns:a16="http://schemas.microsoft.com/office/drawing/2014/main" id="{8F71907E-0562-4951-A4FD-5814985EDA35}"/>
                </a:ext>
              </a:extLst>
            </p:cNvPr>
            <p:cNvSpPr>
              <a:spLocks/>
            </p:cNvSpPr>
            <p:nvPr/>
          </p:nvSpPr>
          <p:spPr bwMode="auto">
            <a:xfrm>
              <a:off x="2771775" y="1384301"/>
              <a:ext cx="277812" cy="55563"/>
            </a:xfrm>
            <a:custGeom>
              <a:avLst/>
              <a:gdLst>
                <a:gd name="T0" fmla="*/ 0 w 74"/>
                <a:gd name="T1" fmla="*/ 15 h 15"/>
                <a:gd name="T2" fmla="*/ 38 w 74"/>
                <a:gd name="T3" fmla="*/ 15 h 15"/>
                <a:gd name="T4" fmla="*/ 74 w 74"/>
                <a:gd name="T5" fmla="*/ 0 h 15"/>
              </a:gdLst>
              <a:ahLst/>
              <a:cxnLst>
                <a:cxn ang="0">
                  <a:pos x="T0" y="T1"/>
                </a:cxn>
                <a:cxn ang="0">
                  <a:pos x="T2" y="T3"/>
                </a:cxn>
                <a:cxn ang="0">
                  <a:pos x="T4" y="T5"/>
                </a:cxn>
              </a:cxnLst>
              <a:rect l="0" t="0" r="r" b="b"/>
              <a:pathLst>
                <a:path w="74" h="15">
                  <a:moveTo>
                    <a:pt x="0" y="15"/>
                  </a:moveTo>
                  <a:cubicBezTo>
                    <a:pt x="38" y="15"/>
                    <a:pt x="38" y="15"/>
                    <a:pt x="38" y="15"/>
                  </a:cubicBezTo>
                  <a:cubicBezTo>
                    <a:pt x="57" y="15"/>
                    <a:pt x="65" y="13"/>
                    <a:pt x="74"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19">
              <a:extLst>
                <a:ext uri="{FF2B5EF4-FFF2-40B4-BE49-F238E27FC236}">
                  <a16:creationId xmlns:a16="http://schemas.microsoft.com/office/drawing/2014/main" id="{62030967-E70A-4B49-9242-6672196FFE71}"/>
                </a:ext>
              </a:extLst>
            </p:cNvPr>
            <p:cNvSpPr>
              <a:spLocks/>
            </p:cNvSpPr>
            <p:nvPr/>
          </p:nvSpPr>
          <p:spPr bwMode="auto">
            <a:xfrm>
              <a:off x="2771775" y="1290638"/>
              <a:ext cx="222250" cy="52388"/>
            </a:xfrm>
            <a:custGeom>
              <a:avLst/>
              <a:gdLst>
                <a:gd name="T0" fmla="*/ 59 w 59"/>
                <a:gd name="T1" fmla="*/ 0 h 14"/>
                <a:gd name="T2" fmla="*/ 58 w 59"/>
                <a:gd name="T3" fmla="*/ 3 h 14"/>
                <a:gd name="T4" fmla="*/ 38 w 59"/>
                <a:gd name="T5" fmla="*/ 14 h 14"/>
                <a:gd name="T6" fmla="*/ 0 w 59"/>
                <a:gd name="T7" fmla="*/ 14 h 14"/>
              </a:gdLst>
              <a:ahLst/>
              <a:cxnLst>
                <a:cxn ang="0">
                  <a:pos x="T0" y="T1"/>
                </a:cxn>
                <a:cxn ang="0">
                  <a:pos x="T2" y="T3"/>
                </a:cxn>
                <a:cxn ang="0">
                  <a:pos x="T4" y="T5"/>
                </a:cxn>
                <a:cxn ang="0">
                  <a:pos x="T6" y="T7"/>
                </a:cxn>
              </a:cxnLst>
              <a:rect l="0" t="0" r="r" b="b"/>
              <a:pathLst>
                <a:path w="59" h="14">
                  <a:moveTo>
                    <a:pt x="59" y="0"/>
                  </a:moveTo>
                  <a:cubicBezTo>
                    <a:pt x="58" y="3"/>
                    <a:pt x="58" y="3"/>
                    <a:pt x="58" y="3"/>
                  </a:cubicBezTo>
                  <a:cubicBezTo>
                    <a:pt x="54" y="8"/>
                    <a:pt x="49" y="14"/>
                    <a:pt x="38" y="14"/>
                  </a:cubicBezTo>
                  <a:cubicBezTo>
                    <a:pt x="0" y="14"/>
                    <a:pt x="0" y="14"/>
                    <a:pt x="0" y="14"/>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Freeform 20">
              <a:extLst>
                <a:ext uri="{FF2B5EF4-FFF2-40B4-BE49-F238E27FC236}">
                  <a16:creationId xmlns:a16="http://schemas.microsoft.com/office/drawing/2014/main" id="{EDC6BA85-56D6-4E8F-88A9-91A582B232C8}"/>
                </a:ext>
              </a:extLst>
            </p:cNvPr>
            <p:cNvSpPr>
              <a:spLocks/>
            </p:cNvSpPr>
            <p:nvPr/>
          </p:nvSpPr>
          <p:spPr bwMode="auto">
            <a:xfrm>
              <a:off x="3140075" y="931863"/>
              <a:ext cx="369887" cy="246063"/>
            </a:xfrm>
            <a:custGeom>
              <a:avLst/>
              <a:gdLst>
                <a:gd name="T0" fmla="*/ 15 w 99"/>
                <a:gd name="T1" fmla="*/ 60 h 66"/>
                <a:gd name="T2" fmla="*/ 36 w 99"/>
                <a:gd name="T3" fmla="*/ 46 h 66"/>
                <a:gd name="T4" fmla="*/ 52 w 99"/>
                <a:gd name="T5" fmla="*/ 46 h 66"/>
                <a:gd name="T6" fmla="*/ 52 w 99"/>
                <a:gd name="T7" fmla="*/ 66 h 66"/>
                <a:gd name="T8" fmla="*/ 99 w 99"/>
                <a:gd name="T9" fmla="*/ 33 h 66"/>
                <a:gd name="T10" fmla="*/ 52 w 99"/>
                <a:gd name="T11" fmla="*/ 0 h 66"/>
                <a:gd name="T12" fmla="*/ 52 w 99"/>
                <a:gd name="T13" fmla="*/ 21 h 66"/>
                <a:gd name="T14" fmla="*/ 36 w 99"/>
                <a:gd name="T15" fmla="*/ 21 h 66"/>
                <a:gd name="T16" fmla="*/ 0 w 99"/>
                <a:gd name="T17"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6">
                  <a:moveTo>
                    <a:pt x="15" y="60"/>
                  </a:moveTo>
                  <a:cubicBezTo>
                    <a:pt x="22" y="53"/>
                    <a:pt x="28" y="46"/>
                    <a:pt x="36" y="46"/>
                  </a:cubicBezTo>
                  <a:cubicBezTo>
                    <a:pt x="52" y="46"/>
                    <a:pt x="52" y="46"/>
                    <a:pt x="52" y="46"/>
                  </a:cubicBezTo>
                  <a:cubicBezTo>
                    <a:pt x="52" y="66"/>
                    <a:pt x="52" y="66"/>
                    <a:pt x="52" y="66"/>
                  </a:cubicBezTo>
                  <a:cubicBezTo>
                    <a:pt x="99" y="33"/>
                    <a:pt x="99" y="33"/>
                    <a:pt x="99" y="33"/>
                  </a:cubicBezTo>
                  <a:cubicBezTo>
                    <a:pt x="52" y="0"/>
                    <a:pt x="52" y="0"/>
                    <a:pt x="52" y="0"/>
                  </a:cubicBezTo>
                  <a:cubicBezTo>
                    <a:pt x="52" y="21"/>
                    <a:pt x="52" y="21"/>
                    <a:pt x="52" y="21"/>
                  </a:cubicBezTo>
                  <a:cubicBezTo>
                    <a:pt x="36" y="21"/>
                    <a:pt x="36" y="21"/>
                    <a:pt x="36" y="21"/>
                  </a:cubicBezTo>
                  <a:cubicBezTo>
                    <a:pt x="18" y="21"/>
                    <a:pt x="9" y="27"/>
                    <a:pt x="0" y="36"/>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21">
              <a:extLst>
                <a:ext uri="{FF2B5EF4-FFF2-40B4-BE49-F238E27FC236}">
                  <a16:creationId xmlns:a16="http://schemas.microsoft.com/office/drawing/2014/main" id="{9D2FB747-168E-4031-92CD-F67096EE7A68}"/>
                </a:ext>
              </a:extLst>
            </p:cNvPr>
            <p:cNvSpPr>
              <a:spLocks/>
            </p:cNvSpPr>
            <p:nvPr/>
          </p:nvSpPr>
          <p:spPr bwMode="auto">
            <a:xfrm>
              <a:off x="3124200" y="942976"/>
              <a:ext cx="161925" cy="41275"/>
            </a:xfrm>
            <a:custGeom>
              <a:avLst/>
              <a:gdLst>
                <a:gd name="T0" fmla="*/ 43 w 43"/>
                <a:gd name="T1" fmla="*/ 0 h 11"/>
                <a:gd name="T2" fmla="*/ 31 w 43"/>
                <a:gd name="T3" fmla="*/ 0 h 11"/>
                <a:gd name="T4" fmla="*/ 0 w 43"/>
                <a:gd name="T5" fmla="*/ 11 h 11"/>
              </a:gdLst>
              <a:ahLst/>
              <a:cxnLst>
                <a:cxn ang="0">
                  <a:pos x="T0" y="T1"/>
                </a:cxn>
                <a:cxn ang="0">
                  <a:pos x="T2" y="T3"/>
                </a:cxn>
                <a:cxn ang="0">
                  <a:pos x="T4" y="T5"/>
                </a:cxn>
              </a:cxnLst>
              <a:rect l="0" t="0" r="r" b="b"/>
              <a:pathLst>
                <a:path w="43" h="11">
                  <a:moveTo>
                    <a:pt x="43" y="0"/>
                  </a:moveTo>
                  <a:cubicBezTo>
                    <a:pt x="31" y="0"/>
                    <a:pt x="31" y="0"/>
                    <a:pt x="31" y="0"/>
                  </a:cubicBezTo>
                  <a:cubicBezTo>
                    <a:pt x="17" y="0"/>
                    <a:pt x="8" y="4"/>
                    <a:pt x="0" y="11"/>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Freeform 22">
              <a:extLst>
                <a:ext uri="{FF2B5EF4-FFF2-40B4-BE49-F238E27FC236}">
                  <a16:creationId xmlns:a16="http://schemas.microsoft.com/office/drawing/2014/main" id="{0F3EBE72-E7AC-4219-992D-45A9EB6DE70B}"/>
                </a:ext>
              </a:extLst>
            </p:cNvPr>
            <p:cNvSpPr>
              <a:spLocks/>
            </p:cNvSpPr>
            <p:nvPr/>
          </p:nvSpPr>
          <p:spPr bwMode="auto">
            <a:xfrm>
              <a:off x="3124200" y="1466851"/>
              <a:ext cx="161925" cy="36513"/>
            </a:xfrm>
            <a:custGeom>
              <a:avLst/>
              <a:gdLst>
                <a:gd name="T0" fmla="*/ 43 w 43"/>
                <a:gd name="T1" fmla="*/ 10 h 10"/>
                <a:gd name="T2" fmla="*/ 31 w 43"/>
                <a:gd name="T3" fmla="*/ 10 h 10"/>
                <a:gd name="T4" fmla="*/ 0 w 43"/>
                <a:gd name="T5" fmla="*/ 0 h 10"/>
              </a:gdLst>
              <a:ahLst/>
              <a:cxnLst>
                <a:cxn ang="0">
                  <a:pos x="T0" y="T1"/>
                </a:cxn>
                <a:cxn ang="0">
                  <a:pos x="T2" y="T3"/>
                </a:cxn>
                <a:cxn ang="0">
                  <a:pos x="T4" y="T5"/>
                </a:cxn>
              </a:cxnLst>
              <a:rect l="0" t="0" r="r" b="b"/>
              <a:pathLst>
                <a:path w="43" h="10">
                  <a:moveTo>
                    <a:pt x="43" y="10"/>
                  </a:moveTo>
                  <a:cubicBezTo>
                    <a:pt x="31" y="10"/>
                    <a:pt x="31" y="10"/>
                    <a:pt x="31" y="10"/>
                  </a:cubicBezTo>
                  <a:cubicBezTo>
                    <a:pt x="17" y="10"/>
                    <a:pt x="8" y="6"/>
                    <a:pt x="0" y="0"/>
                  </a:cubicBezTo>
                </a:path>
              </a:pathLst>
            </a:custGeom>
            <a:noFill/>
            <a:ln w="57150" cap="flat">
              <a:solidFill>
                <a:schemeClr val="tx2">
                  <a:alpha val="9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65153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4A6454C-2234-4E9C-89E2-17B5AC25B68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6" progId="TCLayout.ActiveDocument.1">
                  <p:embed/>
                </p:oleObj>
              </mc:Choice>
              <mc:Fallback>
                <p:oleObj name="think-cell Slide" r:id="rId7" imgW="395" imgH="396" progId="TCLayout.ActiveDocument.1">
                  <p:embed/>
                  <p:pic>
                    <p:nvPicPr>
                      <p:cNvPr id="6" name="Object 5" hidden="1">
                        <a:extLst>
                          <a:ext uri="{FF2B5EF4-FFF2-40B4-BE49-F238E27FC236}">
                            <a16:creationId xmlns:a16="http://schemas.microsoft.com/office/drawing/2014/main" id="{64A6454C-2234-4E9C-89E2-17B5AC25B68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grpSp>
        <p:nvGrpSpPr>
          <p:cNvPr id="28" name="Group 27">
            <a:extLst>
              <a:ext uri="{FF2B5EF4-FFF2-40B4-BE49-F238E27FC236}">
                <a16:creationId xmlns:a16="http://schemas.microsoft.com/office/drawing/2014/main" id="{4A8E6BD9-3186-465F-9325-9392577F5398}"/>
              </a:ext>
            </a:extLst>
          </p:cNvPr>
          <p:cNvGrpSpPr/>
          <p:nvPr/>
        </p:nvGrpSpPr>
        <p:grpSpPr>
          <a:xfrm>
            <a:off x="535841" y="1266990"/>
            <a:ext cx="2630872" cy="2594227"/>
            <a:chOff x="535840" y="997547"/>
            <a:chExt cx="3006257" cy="2594227"/>
          </a:xfrm>
        </p:grpSpPr>
        <p:cxnSp>
          <p:nvCxnSpPr>
            <p:cNvPr id="32" name="Straight Connector 31">
              <a:extLst>
                <a:ext uri="{FF2B5EF4-FFF2-40B4-BE49-F238E27FC236}">
                  <a16:creationId xmlns:a16="http://schemas.microsoft.com/office/drawing/2014/main" id="{5805143E-19DF-4C9E-B297-E48DE65F3792}"/>
                </a:ext>
              </a:extLst>
            </p:cNvPr>
            <p:cNvCxnSpPr>
              <a:cxnSpLocks/>
            </p:cNvCxnSpPr>
            <p:nvPr/>
          </p:nvCxnSpPr>
          <p:spPr>
            <a:xfrm flipH="1">
              <a:off x="535840" y="2965301"/>
              <a:ext cx="3006257" cy="0"/>
            </a:xfrm>
            <a:prstGeom prst="line">
              <a:avLst/>
            </a:prstGeom>
            <a:ln w="28575"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452AB43-F7CF-42BA-87F6-3D50E60A120B}"/>
                </a:ext>
              </a:extLst>
            </p:cNvPr>
            <p:cNvSpPr txBox="1"/>
            <p:nvPr/>
          </p:nvSpPr>
          <p:spPr>
            <a:xfrm>
              <a:off x="535841" y="3099331"/>
              <a:ext cx="2688622" cy="49244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a:buClrTx/>
                <a:defRPr/>
              </a:pPr>
              <a:r>
                <a:rPr kumimoji="0" lang="ru-RU" b="0" i="0" u="none" strike="noStrike" kern="1200" cap="none" spc="0" normalizeH="0" baseline="0" noProof="0" dirty="0">
                  <a:ln>
                    <a:noFill/>
                  </a:ln>
                  <a:solidFill>
                    <a:schemeClr val="bg1"/>
                  </a:solidFill>
                  <a:effectLst/>
                  <a:uLnTx/>
                  <a:uFillTx/>
                  <a:latin typeface="Raleway" pitchFamily="2" charset="-52"/>
                  <a:ea typeface="+mn-ea"/>
                </a:rPr>
                <a:t>— </a:t>
              </a:r>
              <a:r>
                <a:rPr lang="en-US" dirty="0">
                  <a:solidFill>
                    <a:schemeClr val="bg1"/>
                  </a:solidFill>
                  <a:latin typeface="Raleway" pitchFamily="2" charset="-52"/>
                </a:rPr>
                <a:t>Karl Halvor Teigen, Gideon Keren</a:t>
              </a:r>
            </a:p>
          </p:txBody>
        </p:sp>
        <p:sp>
          <p:nvSpPr>
            <p:cNvPr id="39" name="TextBox 38">
              <a:extLst>
                <a:ext uri="{FF2B5EF4-FFF2-40B4-BE49-F238E27FC236}">
                  <a16:creationId xmlns:a16="http://schemas.microsoft.com/office/drawing/2014/main" id="{F61AF97A-FE0B-4E24-8C47-0D0CF80B0906}"/>
                </a:ext>
              </a:extLst>
            </p:cNvPr>
            <p:cNvSpPr txBox="1">
              <a:spLocks/>
            </p:cNvSpPr>
            <p:nvPr/>
          </p:nvSpPr>
          <p:spPr>
            <a:xfrm>
              <a:off x="535840" y="997547"/>
              <a:ext cx="2938880" cy="184665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1"/>
                  </a:solidFill>
                  <a:effectLst/>
                  <a:uLnTx/>
                  <a:uFillTx/>
                  <a:latin typeface="Raleway" pitchFamily="2" charset="-52"/>
                  <a:ea typeface="+mn-ea"/>
                </a:rPr>
                <a:t>Are random events perceived as rare? On the relationship between perceived randomness and outcome probability</a:t>
              </a:r>
            </a:p>
          </p:txBody>
        </p:sp>
      </p:grpSp>
      <p:sp>
        <p:nvSpPr>
          <p:cNvPr id="40" name="TextBox 39">
            <a:extLst>
              <a:ext uri="{FF2B5EF4-FFF2-40B4-BE49-F238E27FC236}">
                <a16:creationId xmlns:a16="http://schemas.microsoft.com/office/drawing/2014/main" id="{724FC988-1FB3-482F-B068-F2A121270B37}"/>
              </a:ext>
            </a:extLst>
          </p:cNvPr>
          <p:cNvSpPr txBox="1">
            <a:spLocks/>
          </p:cNvSpPr>
          <p:nvPr/>
        </p:nvSpPr>
        <p:spPr>
          <a:xfrm>
            <a:off x="4212691" y="924024"/>
            <a:ext cx="3724564"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tx1"/>
                </a:solidFill>
                <a:effectLst/>
                <a:uLnTx/>
                <a:uFillTx/>
                <a:latin typeface="Raleway" pitchFamily="2" charset="-52"/>
                <a:ea typeface="+mn-ea"/>
              </a:rPr>
              <a:t>Description:</a:t>
            </a:r>
          </a:p>
        </p:txBody>
      </p:sp>
      <p:grpSp>
        <p:nvGrpSpPr>
          <p:cNvPr id="44" name="Group 43">
            <a:extLst>
              <a:ext uri="{FF2B5EF4-FFF2-40B4-BE49-F238E27FC236}">
                <a16:creationId xmlns:a16="http://schemas.microsoft.com/office/drawing/2014/main" id="{BF75FC16-368F-468D-84A8-B15AE3BB1A00}"/>
              </a:ext>
            </a:extLst>
          </p:cNvPr>
          <p:cNvGrpSpPr/>
          <p:nvPr/>
        </p:nvGrpSpPr>
        <p:grpSpPr>
          <a:xfrm>
            <a:off x="4212691" y="2402331"/>
            <a:ext cx="4505820" cy="549711"/>
            <a:chOff x="4212691" y="2309347"/>
            <a:chExt cx="4505820" cy="549711"/>
          </a:xfrm>
        </p:grpSpPr>
        <p:grpSp>
          <p:nvGrpSpPr>
            <p:cNvPr id="46" name="CustomIcon">
              <a:extLst>
                <a:ext uri="{FF2B5EF4-FFF2-40B4-BE49-F238E27FC236}">
                  <a16:creationId xmlns:a16="http://schemas.microsoft.com/office/drawing/2014/main" id="{428DD819-BCEB-403A-A78F-241BD8F9A2F9}"/>
                </a:ext>
              </a:extLst>
            </p:cNvPr>
            <p:cNvGrpSpPr>
              <a:grpSpLocks noChangeAspect="1"/>
            </p:cNvGrpSpPr>
            <p:nvPr>
              <p:custDataLst>
                <p:tags r:id="rId4"/>
              </p:custDataLst>
            </p:nvPr>
          </p:nvGrpSpPr>
          <p:grpSpPr>
            <a:xfrm>
              <a:off x="4212691" y="2309347"/>
              <a:ext cx="549711" cy="549711"/>
              <a:chOff x="-205105" y="-205105"/>
              <a:chExt cx="1019810" cy="1019810"/>
            </a:xfrm>
          </p:grpSpPr>
          <p:sp>
            <p:nvSpPr>
              <p:cNvPr id="54" name="Oval 53">
                <a:extLst>
                  <a:ext uri="{FF2B5EF4-FFF2-40B4-BE49-F238E27FC236}">
                    <a16:creationId xmlns:a16="http://schemas.microsoft.com/office/drawing/2014/main" id="{5B1F3E59-8ED9-43FF-AA3C-95E5E88D0084}"/>
                  </a:ext>
                </a:extLst>
              </p:cNvPr>
              <p:cNvSpPr>
                <a:spLocks noChangeAspect="1"/>
              </p:cNvSpPr>
              <p:nvPr/>
            </p:nvSpPr>
            <p:spPr>
              <a:xfrm>
                <a:off x="-205105" y="-205105"/>
                <a:ext cx="1019810" cy="1019810"/>
              </a:xfrm>
              <a:prstGeom prst="ellipse">
                <a:avLst/>
              </a:prstGeom>
              <a:solidFill>
                <a:schemeClr val="accent3"/>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Raleway" pitchFamily="2" charset="-52"/>
                </a:endParaRPr>
              </a:p>
            </p:txBody>
          </p:sp>
          <p:pic>
            <p:nvPicPr>
              <p:cNvPr id="55" name="Graphic 54">
                <a:extLst>
                  <a:ext uri="{FF2B5EF4-FFF2-40B4-BE49-F238E27FC236}">
                    <a16:creationId xmlns:a16="http://schemas.microsoft.com/office/drawing/2014/main" id="{FF628070-89EE-4939-AB5E-AF6DB59B4C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0"/>
                <a:ext cx="609600" cy="609600"/>
              </a:xfrm>
              <a:prstGeom prst="rect">
                <a:avLst/>
              </a:prstGeom>
            </p:spPr>
          </p:pic>
        </p:grpSp>
        <p:sp>
          <p:nvSpPr>
            <p:cNvPr id="52" name="TextBox 51">
              <a:extLst>
                <a:ext uri="{FF2B5EF4-FFF2-40B4-BE49-F238E27FC236}">
                  <a16:creationId xmlns:a16="http://schemas.microsoft.com/office/drawing/2014/main" id="{202F750D-E602-445F-8F0D-550CB4FC0BDB}"/>
                </a:ext>
              </a:extLst>
            </p:cNvPr>
            <p:cNvSpPr txBox="1">
              <a:spLocks/>
            </p:cNvSpPr>
            <p:nvPr/>
          </p:nvSpPr>
          <p:spPr>
            <a:xfrm>
              <a:off x="4872960" y="2309347"/>
              <a:ext cx="3845551" cy="49244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b="1" i="0" u="none" strike="noStrike" kern="1200" cap="none" spc="0" normalizeH="0" baseline="0" noProof="0" dirty="0">
                  <a:ln>
                    <a:noFill/>
                  </a:ln>
                  <a:solidFill>
                    <a:schemeClr val="accent3"/>
                  </a:solidFill>
                  <a:effectLst/>
                  <a:uLnTx/>
                  <a:uFillTx/>
                  <a:latin typeface="Raleway" pitchFamily="2" charset="-52"/>
                  <a:ea typeface="+mn-ea"/>
                </a:rPr>
                <a:t>6 experiments </a:t>
              </a:r>
              <a:r>
                <a:rPr kumimoji="0" lang="en-US" i="0" u="none" strike="noStrike" kern="1200" cap="none" spc="0" normalizeH="0" baseline="0" noProof="0" dirty="0">
                  <a:ln>
                    <a:noFill/>
                  </a:ln>
                  <a:solidFill>
                    <a:schemeClr val="bg2"/>
                  </a:solidFill>
                  <a:effectLst/>
                  <a:uLnTx/>
                  <a:uFillTx/>
                  <a:latin typeface="Raleway" pitchFamily="2" charset="-52"/>
                  <a:ea typeface="+mn-ea"/>
                </a:rPr>
                <a:t>were conducted to find the patterns of thought</a:t>
              </a:r>
              <a:endParaRPr kumimoji="0" lang="en-US" b="1" i="0" u="none" strike="noStrike" kern="1200" cap="none" spc="0" normalizeH="0" baseline="0" noProof="0" dirty="0">
                <a:ln>
                  <a:noFill/>
                </a:ln>
                <a:solidFill>
                  <a:schemeClr val="tx1"/>
                </a:solidFill>
                <a:effectLst/>
                <a:uLnTx/>
                <a:uFillTx/>
                <a:latin typeface="Raleway" pitchFamily="2" charset="-52"/>
                <a:ea typeface="+mn-ea"/>
              </a:endParaRPr>
            </a:p>
          </p:txBody>
        </p:sp>
      </p:grpSp>
      <p:sp>
        <p:nvSpPr>
          <p:cNvPr id="56" name="TextBox 55">
            <a:extLst>
              <a:ext uri="{FF2B5EF4-FFF2-40B4-BE49-F238E27FC236}">
                <a16:creationId xmlns:a16="http://schemas.microsoft.com/office/drawing/2014/main" id="{F52E68A1-56E4-46E9-BE95-80F4A5CAB5D7}"/>
              </a:ext>
            </a:extLst>
          </p:cNvPr>
          <p:cNvSpPr txBox="1">
            <a:spLocks/>
          </p:cNvSpPr>
          <p:nvPr/>
        </p:nvSpPr>
        <p:spPr>
          <a:xfrm>
            <a:off x="4212691" y="3167975"/>
            <a:ext cx="3429893" cy="27699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chemeClr val="tx1"/>
                </a:solidFill>
                <a:effectLst/>
                <a:uLnTx/>
                <a:uFillTx/>
                <a:latin typeface="Raleway" pitchFamily="2" charset="-52"/>
                <a:ea typeface="+mn-ea"/>
              </a:rPr>
              <a:t>Outcome:</a:t>
            </a:r>
          </a:p>
        </p:txBody>
      </p:sp>
      <p:grpSp>
        <p:nvGrpSpPr>
          <p:cNvPr id="57" name="Group 56">
            <a:extLst>
              <a:ext uri="{FF2B5EF4-FFF2-40B4-BE49-F238E27FC236}">
                <a16:creationId xmlns:a16="http://schemas.microsoft.com/office/drawing/2014/main" id="{25004E9F-2C14-4726-96B1-B0355E53C0F5}"/>
              </a:ext>
            </a:extLst>
          </p:cNvPr>
          <p:cNvGrpSpPr/>
          <p:nvPr/>
        </p:nvGrpSpPr>
        <p:grpSpPr>
          <a:xfrm>
            <a:off x="4212691" y="1447734"/>
            <a:ext cx="4505822" cy="738664"/>
            <a:chOff x="4212691" y="1342359"/>
            <a:chExt cx="4505822" cy="738664"/>
          </a:xfrm>
        </p:grpSpPr>
        <p:grpSp>
          <p:nvGrpSpPr>
            <p:cNvPr id="58" name="CustomIcon">
              <a:extLst>
                <a:ext uri="{FF2B5EF4-FFF2-40B4-BE49-F238E27FC236}">
                  <a16:creationId xmlns:a16="http://schemas.microsoft.com/office/drawing/2014/main" id="{D2DDBF64-284B-4197-A8F4-B886D56FC46E}"/>
                </a:ext>
              </a:extLst>
            </p:cNvPr>
            <p:cNvGrpSpPr>
              <a:grpSpLocks noChangeAspect="1"/>
            </p:cNvGrpSpPr>
            <p:nvPr>
              <p:custDataLst>
                <p:tags r:id="rId3"/>
              </p:custDataLst>
            </p:nvPr>
          </p:nvGrpSpPr>
          <p:grpSpPr>
            <a:xfrm>
              <a:off x="4212691" y="1344324"/>
              <a:ext cx="549711" cy="549711"/>
              <a:chOff x="-205105" y="-205105"/>
              <a:chExt cx="1019810" cy="1019810"/>
            </a:xfrm>
          </p:grpSpPr>
          <p:sp>
            <p:nvSpPr>
              <p:cNvPr id="60" name="Oval 59">
                <a:extLst>
                  <a:ext uri="{FF2B5EF4-FFF2-40B4-BE49-F238E27FC236}">
                    <a16:creationId xmlns:a16="http://schemas.microsoft.com/office/drawing/2014/main" id="{A9370285-086F-4D56-BC09-34AFCE94CA49}"/>
                  </a:ext>
                </a:extLst>
              </p:cNvPr>
              <p:cNvSpPr>
                <a:spLocks noChangeAspect="1"/>
              </p:cNvSpPr>
              <p:nvPr/>
            </p:nvSpPr>
            <p:spPr>
              <a:xfrm>
                <a:off x="-205105" y="-205105"/>
                <a:ext cx="1019810" cy="1019810"/>
              </a:xfrm>
              <a:prstGeom prst="ellipse">
                <a:avLst/>
              </a:prstGeom>
              <a:solidFill>
                <a:schemeClr val="accent3"/>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Raleway" pitchFamily="2" charset="-52"/>
                </a:endParaRPr>
              </a:p>
            </p:txBody>
          </p:sp>
          <p:pic>
            <p:nvPicPr>
              <p:cNvPr id="61" name="Graphic 60">
                <a:extLst>
                  <a:ext uri="{FF2B5EF4-FFF2-40B4-BE49-F238E27FC236}">
                    <a16:creationId xmlns:a16="http://schemas.microsoft.com/office/drawing/2014/main" id="{473B9308-3E31-4748-AB49-758A6D2397D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0" y="0"/>
                <a:ext cx="609600" cy="609600"/>
              </a:xfrm>
              <a:prstGeom prst="rect">
                <a:avLst/>
              </a:prstGeom>
            </p:spPr>
          </p:pic>
        </p:grpSp>
        <p:sp>
          <p:nvSpPr>
            <p:cNvPr id="59" name="TextBox 58">
              <a:extLst>
                <a:ext uri="{FF2B5EF4-FFF2-40B4-BE49-F238E27FC236}">
                  <a16:creationId xmlns:a16="http://schemas.microsoft.com/office/drawing/2014/main" id="{12086B9D-D794-4E39-B958-92E794F70A94}"/>
                </a:ext>
              </a:extLst>
            </p:cNvPr>
            <p:cNvSpPr txBox="1">
              <a:spLocks/>
            </p:cNvSpPr>
            <p:nvPr/>
          </p:nvSpPr>
          <p:spPr>
            <a:xfrm>
              <a:off x="4872960" y="1342359"/>
              <a:ext cx="3845553" cy="73866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i="0" u="none" strike="noStrike" kern="1200" cap="none" spc="0" normalizeH="0" baseline="0" noProof="0" dirty="0">
                  <a:ln>
                    <a:noFill/>
                  </a:ln>
                  <a:solidFill>
                    <a:schemeClr val="bg2"/>
                  </a:solidFill>
                  <a:effectLst/>
                  <a:uLnTx/>
                  <a:uFillTx/>
                  <a:latin typeface="Raleway" pitchFamily="2" charset="-52"/>
                  <a:ea typeface="+mn-ea"/>
                </a:rPr>
                <a:t>The study focuses on human belief that </a:t>
              </a:r>
              <a:r>
                <a:rPr kumimoji="0" lang="en-US" b="1" i="0" u="none" strike="noStrike" kern="1200" cap="none" spc="0" normalizeH="0" baseline="0" noProof="0" dirty="0">
                  <a:ln>
                    <a:noFill/>
                  </a:ln>
                  <a:solidFill>
                    <a:schemeClr val="accent3"/>
                  </a:solidFill>
                  <a:effectLst/>
                  <a:uLnTx/>
                  <a:uFillTx/>
                  <a:latin typeface="Raleway" pitchFamily="2" charset="-52"/>
                  <a:ea typeface="+mn-ea"/>
                </a:rPr>
                <a:t>randomness and likelihood of events are interconnected</a:t>
              </a:r>
            </a:p>
          </p:txBody>
        </p:sp>
      </p:grpSp>
      <p:grpSp>
        <p:nvGrpSpPr>
          <p:cNvPr id="62" name="Group 61">
            <a:extLst>
              <a:ext uri="{FF2B5EF4-FFF2-40B4-BE49-F238E27FC236}">
                <a16:creationId xmlns:a16="http://schemas.microsoft.com/office/drawing/2014/main" id="{F078F513-FF02-47EF-87A4-7515A2EA2EFB}"/>
              </a:ext>
            </a:extLst>
          </p:cNvPr>
          <p:cNvGrpSpPr/>
          <p:nvPr/>
        </p:nvGrpSpPr>
        <p:grpSpPr>
          <a:xfrm>
            <a:off x="4211530" y="3660907"/>
            <a:ext cx="4506981" cy="738664"/>
            <a:chOff x="4211530" y="3527821"/>
            <a:chExt cx="4506981" cy="738664"/>
          </a:xfrm>
        </p:grpSpPr>
        <p:grpSp>
          <p:nvGrpSpPr>
            <p:cNvPr id="63" name="CustomIcon">
              <a:extLst>
                <a:ext uri="{FF2B5EF4-FFF2-40B4-BE49-F238E27FC236}">
                  <a16:creationId xmlns:a16="http://schemas.microsoft.com/office/drawing/2014/main" id="{71F9B34C-9C71-444E-8397-EC53A5950951}"/>
                </a:ext>
              </a:extLst>
            </p:cNvPr>
            <p:cNvGrpSpPr>
              <a:grpSpLocks noChangeAspect="1"/>
            </p:cNvGrpSpPr>
            <p:nvPr>
              <p:custDataLst>
                <p:tags r:id="rId2"/>
              </p:custDataLst>
            </p:nvPr>
          </p:nvGrpSpPr>
          <p:grpSpPr>
            <a:xfrm>
              <a:off x="4211530" y="3527821"/>
              <a:ext cx="549711" cy="549711"/>
              <a:chOff x="-205105" y="-205105"/>
              <a:chExt cx="1019810" cy="1019810"/>
            </a:xfrm>
          </p:grpSpPr>
          <p:sp>
            <p:nvSpPr>
              <p:cNvPr id="65" name="Oval 64">
                <a:extLst>
                  <a:ext uri="{FF2B5EF4-FFF2-40B4-BE49-F238E27FC236}">
                    <a16:creationId xmlns:a16="http://schemas.microsoft.com/office/drawing/2014/main" id="{07EEA6F1-1AF8-48DB-A05E-16A3A47D887E}"/>
                  </a:ext>
                </a:extLst>
              </p:cNvPr>
              <p:cNvSpPr>
                <a:spLocks noChangeAspect="1"/>
              </p:cNvSpPr>
              <p:nvPr/>
            </p:nvSpPr>
            <p:spPr>
              <a:xfrm>
                <a:off x="-205105" y="-205105"/>
                <a:ext cx="1019810" cy="1019810"/>
              </a:xfrm>
              <a:prstGeom prst="ellipse">
                <a:avLst/>
              </a:prstGeom>
              <a:solidFill>
                <a:schemeClr val="accent3"/>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Raleway" pitchFamily="2" charset="-52"/>
                </a:endParaRPr>
              </a:p>
            </p:txBody>
          </p:sp>
          <p:pic>
            <p:nvPicPr>
              <p:cNvPr id="66" name="Graphic 65">
                <a:extLst>
                  <a:ext uri="{FF2B5EF4-FFF2-40B4-BE49-F238E27FC236}">
                    <a16:creationId xmlns:a16="http://schemas.microsoft.com/office/drawing/2014/main" id="{8FEC9E3E-7BF4-40D5-B2E9-39062FB3047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0"/>
                <a:ext cx="609600" cy="609600"/>
              </a:xfrm>
              <a:prstGeom prst="rect">
                <a:avLst/>
              </a:prstGeom>
            </p:spPr>
          </p:pic>
        </p:grpSp>
        <p:sp>
          <p:nvSpPr>
            <p:cNvPr id="64" name="TextBox 63">
              <a:extLst>
                <a:ext uri="{FF2B5EF4-FFF2-40B4-BE49-F238E27FC236}">
                  <a16:creationId xmlns:a16="http://schemas.microsoft.com/office/drawing/2014/main" id="{E1366777-FD97-44D9-A02D-05B576BF0906}"/>
                </a:ext>
              </a:extLst>
            </p:cNvPr>
            <p:cNvSpPr txBox="1">
              <a:spLocks/>
            </p:cNvSpPr>
            <p:nvPr/>
          </p:nvSpPr>
          <p:spPr>
            <a:xfrm>
              <a:off x="4872960" y="3527821"/>
              <a:ext cx="3845551" cy="73866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a:buClrTx/>
                <a:defRPr/>
              </a:pPr>
              <a:r>
                <a:rPr kumimoji="0" lang="en-US" i="0" u="none" strike="noStrike" kern="1200" cap="none" spc="0" normalizeH="0" baseline="0" noProof="0" dirty="0">
                  <a:ln>
                    <a:noFill/>
                  </a:ln>
                  <a:solidFill>
                    <a:schemeClr val="bg2"/>
                  </a:solidFill>
                  <a:effectLst/>
                  <a:uLnTx/>
                  <a:uFillTx/>
                  <a:latin typeface="Raleway" pitchFamily="2" charset="-52"/>
                  <a:ea typeface="+mn-ea"/>
                </a:rPr>
                <a:t>Study found a </a:t>
              </a:r>
              <a:r>
                <a:rPr lang="en-US" b="1" dirty="0">
                  <a:solidFill>
                    <a:schemeClr val="accent3"/>
                  </a:solidFill>
                  <a:latin typeface="Raleway" pitchFamily="2" charset="-52"/>
                </a:rPr>
                <a:t>clear correlation </a:t>
              </a:r>
              <a:r>
                <a:rPr lang="en-US" dirty="0">
                  <a:solidFill>
                    <a:schemeClr val="bg2"/>
                  </a:solidFill>
                  <a:latin typeface="Raleway" pitchFamily="2" charset="-52"/>
                </a:rPr>
                <a:t>between (believed) outcome probability and perceived randomness</a:t>
              </a:r>
              <a:endParaRPr kumimoji="0" lang="en-US" i="0" u="none" strike="noStrike" kern="1200" cap="none" spc="0" normalizeH="0" baseline="0" noProof="0" dirty="0">
                <a:ln>
                  <a:noFill/>
                </a:ln>
                <a:solidFill>
                  <a:schemeClr val="bg2"/>
                </a:solidFill>
                <a:effectLst/>
                <a:uLnTx/>
                <a:uFillTx/>
                <a:latin typeface="Raleway" pitchFamily="2" charset="-52"/>
                <a:ea typeface="+mn-ea"/>
              </a:endParaRPr>
            </a:p>
          </p:txBody>
        </p:sp>
      </p:grpSp>
    </p:spTree>
    <p:extLst>
      <p:ext uri="{BB962C8B-B14F-4D97-AF65-F5344CB8AC3E}">
        <p14:creationId xmlns:p14="http://schemas.microsoft.com/office/powerpoint/2010/main" val="137077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97F0C59-9E78-4313-98C7-7381DD6DA6AD}"/>
              </a:ext>
            </a:extLst>
          </p:cNvPr>
          <p:cNvGraphicFramePr>
            <a:graphicFrameLocks noChangeAspect="1"/>
          </p:cNvGraphicFramePr>
          <p:nvPr>
            <p:custDataLst>
              <p:tags r:id="rId1"/>
            </p:custDataLst>
            <p:extLst>
              <p:ext uri="{D42A27DB-BD31-4B8C-83A1-F6EECF244321}">
                <p14:modId xmlns:p14="http://schemas.microsoft.com/office/powerpoint/2010/main" val="2721816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397F0C59-9E78-4313-98C7-7381DD6DA6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A8B2E53-7DBD-4E11-BED2-19EDA721D2AC}"/>
              </a:ext>
            </a:extLst>
          </p:cNvPr>
          <p:cNvSpPr>
            <a:spLocks noGrp="1"/>
          </p:cNvSpPr>
          <p:nvPr>
            <p:ph type="title"/>
          </p:nvPr>
        </p:nvSpPr>
        <p:spPr>
          <a:xfrm>
            <a:off x="452387" y="349462"/>
            <a:ext cx="8210350" cy="535200"/>
          </a:xfrm>
        </p:spPr>
        <p:txBody>
          <a:bodyPr vert="horz" lIns="0">
            <a:noAutofit/>
          </a:bodyPr>
          <a:lstStyle/>
          <a:p>
            <a:r>
              <a:rPr lang="en-US" sz="2400" dirty="0">
                <a:latin typeface="Raleway" pitchFamily="2" charset="-52"/>
              </a:rPr>
              <a:t>Six experiments were conducted for the study</a:t>
            </a:r>
          </a:p>
        </p:txBody>
      </p:sp>
      <p:sp>
        <p:nvSpPr>
          <p:cNvPr id="8" name="Oval 7">
            <a:extLst>
              <a:ext uri="{FF2B5EF4-FFF2-40B4-BE49-F238E27FC236}">
                <a16:creationId xmlns:a16="http://schemas.microsoft.com/office/drawing/2014/main" id="{D29D2E95-FF3D-4022-AE7B-C46A17B94BDB}"/>
              </a:ext>
            </a:extLst>
          </p:cNvPr>
          <p:cNvSpPr>
            <a:spLocks noChangeAspect="1"/>
          </p:cNvSpPr>
          <p:nvPr/>
        </p:nvSpPr>
        <p:spPr>
          <a:xfrm>
            <a:off x="452387" y="3522672"/>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pic>
        <p:nvPicPr>
          <p:cNvPr id="10" name="Graphic 9">
            <a:extLst>
              <a:ext uri="{FF2B5EF4-FFF2-40B4-BE49-F238E27FC236}">
                <a16:creationId xmlns:a16="http://schemas.microsoft.com/office/drawing/2014/main" id="{6B0D0419-1D94-4A24-BE57-F0FEEBD192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430" y="3679715"/>
            <a:ext cx="466753" cy="466753"/>
          </a:xfrm>
          <a:prstGeom prst="rect">
            <a:avLst/>
          </a:prstGeom>
        </p:spPr>
      </p:pic>
      <p:sp>
        <p:nvSpPr>
          <p:cNvPr id="12" name="Oval 11">
            <a:extLst>
              <a:ext uri="{FF2B5EF4-FFF2-40B4-BE49-F238E27FC236}">
                <a16:creationId xmlns:a16="http://schemas.microsoft.com/office/drawing/2014/main" id="{0A176D34-717E-4755-8F96-D079B8EBB078}"/>
              </a:ext>
            </a:extLst>
          </p:cNvPr>
          <p:cNvSpPr>
            <a:spLocks noChangeAspect="1"/>
          </p:cNvSpPr>
          <p:nvPr/>
        </p:nvSpPr>
        <p:spPr>
          <a:xfrm>
            <a:off x="4642038" y="2490592"/>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pic>
        <p:nvPicPr>
          <p:cNvPr id="14" name="Graphic 13">
            <a:extLst>
              <a:ext uri="{FF2B5EF4-FFF2-40B4-BE49-F238E27FC236}">
                <a16:creationId xmlns:a16="http://schemas.microsoft.com/office/drawing/2014/main" id="{0ADFF64E-B47F-4739-8421-836CC4468A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99081" y="2647635"/>
            <a:ext cx="466753" cy="466753"/>
          </a:xfrm>
          <a:prstGeom prst="rect">
            <a:avLst/>
          </a:prstGeom>
        </p:spPr>
      </p:pic>
      <p:sp>
        <p:nvSpPr>
          <p:cNvPr id="56" name="Oval 55">
            <a:extLst>
              <a:ext uri="{FF2B5EF4-FFF2-40B4-BE49-F238E27FC236}">
                <a16:creationId xmlns:a16="http://schemas.microsoft.com/office/drawing/2014/main" id="{BDE4D8BB-0E59-4409-8D57-23712C81A771}"/>
              </a:ext>
            </a:extLst>
          </p:cNvPr>
          <p:cNvSpPr>
            <a:spLocks noChangeAspect="1"/>
          </p:cNvSpPr>
          <p:nvPr/>
        </p:nvSpPr>
        <p:spPr>
          <a:xfrm>
            <a:off x="4642038" y="1458512"/>
            <a:ext cx="780839" cy="780839"/>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71" name="Group 70">
            <a:extLst>
              <a:ext uri="{FF2B5EF4-FFF2-40B4-BE49-F238E27FC236}">
                <a16:creationId xmlns:a16="http://schemas.microsoft.com/office/drawing/2014/main" id="{F11F22BA-7A3C-4B47-9771-4693A7CB695D}"/>
              </a:ext>
            </a:extLst>
          </p:cNvPr>
          <p:cNvGrpSpPr/>
          <p:nvPr/>
        </p:nvGrpSpPr>
        <p:grpSpPr>
          <a:xfrm>
            <a:off x="452387" y="1458512"/>
            <a:ext cx="780839" cy="780839"/>
            <a:chOff x="452387" y="1269511"/>
            <a:chExt cx="659673" cy="659673"/>
          </a:xfrm>
        </p:grpSpPr>
        <p:sp>
          <p:nvSpPr>
            <p:cNvPr id="52" name="Oval 51">
              <a:extLst>
                <a:ext uri="{FF2B5EF4-FFF2-40B4-BE49-F238E27FC236}">
                  <a16:creationId xmlns:a16="http://schemas.microsoft.com/office/drawing/2014/main" id="{F5E00D8B-2A48-4FB7-99B1-F83EC9C232FF}"/>
                </a:ext>
              </a:extLst>
            </p:cNvPr>
            <p:cNvSpPr>
              <a:spLocks noChangeAspect="1"/>
            </p:cNvSpPr>
            <p:nvPr/>
          </p:nvSpPr>
          <p:spPr>
            <a:xfrm>
              <a:off x="452387" y="1269511"/>
              <a:ext cx="659673" cy="659673"/>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39" name="Group 38">
              <a:extLst>
                <a:ext uri="{FF2B5EF4-FFF2-40B4-BE49-F238E27FC236}">
                  <a16:creationId xmlns:a16="http://schemas.microsoft.com/office/drawing/2014/main" id="{BCC53537-85E0-4D0D-B788-032F7ACD7AA4}"/>
                </a:ext>
              </a:extLst>
            </p:cNvPr>
            <p:cNvGrpSpPr/>
            <p:nvPr/>
          </p:nvGrpSpPr>
          <p:grpSpPr>
            <a:xfrm>
              <a:off x="595122" y="1384154"/>
              <a:ext cx="374205" cy="430387"/>
              <a:chOff x="-1009450" y="2368989"/>
              <a:chExt cx="632762" cy="727764"/>
            </a:xfrm>
          </p:grpSpPr>
          <p:sp>
            <p:nvSpPr>
              <p:cNvPr id="40" name="Oval 53">
                <a:extLst>
                  <a:ext uri="{FF2B5EF4-FFF2-40B4-BE49-F238E27FC236}">
                    <a16:creationId xmlns:a16="http://schemas.microsoft.com/office/drawing/2014/main" id="{79B2338D-D836-4CFA-A83E-0E2033E13709}"/>
                  </a:ext>
                </a:extLst>
              </p:cNvPr>
              <p:cNvSpPr>
                <a:spLocks noChangeArrowheads="1"/>
              </p:cNvSpPr>
              <p:nvPr/>
            </p:nvSpPr>
            <p:spPr bwMode="auto">
              <a:xfrm>
                <a:off x="-470351" y="2820632"/>
                <a:ext cx="93663" cy="93663"/>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41" name="Oval 57">
                <a:extLst>
                  <a:ext uri="{FF2B5EF4-FFF2-40B4-BE49-F238E27FC236}">
                    <a16:creationId xmlns:a16="http://schemas.microsoft.com/office/drawing/2014/main" id="{70DF0FE6-6138-4B8D-B78B-4A399EBA224A}"/>
                  </a:ext>
                </a:extLst>
              </p:cNvPr>
              <p:cNvSpPr>
                <a:spLocks noChangeArrowheads="1"/>
              </p:cNvSpPr>
              <p:nvPr/>
            </p:nvSpPr>
            <p:spPr bwMode="auto">
              <a:xfrm>
                <a:off x="-598985" y="2773801"/>
                <a:ext cx="93663" cy="93663"/>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42" name="Oval 60">
                <a:extLst>
                  <a:ext uri="{FF2B5EF4-FFF2-40B4-BE49-F238E27FC236}">
                    <a16:creationId xmlns:a16="http://schemas.microsoft.com/office/drawing/2014/main" id="{98F5532C-BB9B-4A9C-ABCA-8D104A5DA87D}"/>
                  </a:ext>
                </a:extLst>
              </p:cNvPr>
              <p:cNvSpPr>
                <a:spLocks noChangeArrowheads="1"/>
              </p:cNvSpPr>
              <p:nvPr/>
            </p:nvSpPr>
            <p:spPr bwMode="auto">
              <a:xfrm>
                <a:off x="-623499" y="2906253"/>
                <a:ext cx="127000" cy="127000"/>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43" name="Oval 62">
                <a:extLst>
                  <a:ext uri="{FF2B5EF4-FFF2-40B4-BE49-F238E27FC236}">
                    <a16:creationId xmlns:a16="http://schemas.microsoft.com/office/drawing/2014/main" id="{7CD87562-09C8-42C1-8712-D2218837AC09}"/>
                  </a:ext>
                </a:extLst>
              </p:cNvPr>
              <p:cNvSpPr>
                <a:spLocks noChangeArrowheads="1"/>
              </p:cNvSpPr>
              <p:nvPr/>
            </p:nvSpPr>
            <p:spPr bwMode="auto">
              <a:xfrm>
                <a:off x="-799721" y="2969753"/>
                <a:ext cx="123825" cy="127000"/>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nvGrpSpPr>
              <p:cNvPr id="44" name="Group 43">
                <a:extLst>
                  <a:ext uri="{FF2B5EF4-FFF2-40B4-BE49-F238E27FC236}">
                    <a16:creationId xmlns:a16="http://schemas.microsoft.com/office/drawing/2014/main" id="{BA29F131-C4B3-4571-BF81-AB12D07D0729}"/>
                  </a:ext>
                </a:extLst>
              </p:cNvPr>
              <p:cNvGrpSpPr>
                <a:grpSpLocks noChangeAspect="1"/>
              </p:cNvGrpSpPr>
              <p:nvPr/>
            </p:nvGrpSpPr>
            <p:grpSpPr>
              <a:xfrm>
                <a:off x="-1009450" y="2368989"/>
                <a:ext cx="386653" cy="540000"/>
                <a:chOff x="8823994" y="2287002"/>
                <a:chExt cx="250750" cy="350198"/>
              </a:xfrm>
            </p:grpSpPr>
            <p:sp>
              <p:nvSpPr>
                <p:cNvPr id="45" name="Freeform 755">
                  <a:extLst>
                    <a:ext uri="{FF2B5EF4-FFF2-40B4-BE49-F238E27FC236}">
                      <a16:creationId xmlns:a16="http://schemas.microsoft.com/office/drawing/2014/main" id="{6BCCE3DF-012A-4FFF-8DAB-08FA30B8F81A}"/>
                    </a:ext>
                  </a:extLst>
                </p:cNvPr>
                <p:cNvSpPr>
                  <a:spLocks/>
                </p:cNvSpPr>
                <p:nvPr/>
              </p:nvSpPr>
              <p:spPr bwMode="auto">
                <a:xfrm>
                  <a:off x="8823994" y="2378636"/>
                  <a:ext cx="250750" cy="258564"/>
                </a:xfrm>
                <a:custGeom>
                  <a:avLst/>
                  <a:gdLst>
                    <a:gd name="T0" fmla="*/ 52 w 128"/>
                    <a:gd name="T1" fmla="*/ 0 h 132"/>
                    <a:gd name="T2" fmla="*/ 0 w 128"/>
                    <a:gd name="T3" fmla="*/ 84 h 132"/>
                    <a:gd name="T4" fmla="*/ 64 w 128"/>
                    <a:gd name="T5" fmla="*/ 132 h 132"/>
                    <a:gd name="T6" fmla="*/ 128 w 128"/>
                    <a:gd name="T7" fmla="*/ 84 h 132"/>
                    <a:gd name="T8" fmla="*/ 76 w 128"/>
                    <a:gd name="T9" fmla="*/ 0 h 132"/>
                  </a:gdLst>
                  <a:ahLst/>
                  <a:cxnLst>
                    <a:cxn ang="0">
                      <a:pos x="T0" y="T1"/>
                    </a:cxn>
                    <a:cxn ang="0">
                      <a:pos x="T2" y="T3"/>
                    </a:cxn>
                    <a:cxn ang="0">
                      <a:pos x="T4" y="T5"/>
                    </a:cxn>
                    <a:cxn ang="0">
                      <a:pos x="T6" y="T7"/>
                    </a:cxn>
                    <a:cxn ang="0">
                      <a:pos x="T8" y="T9"/>
                    </a:cxn>
                  </a:cxnLst>
                  <a:rect l="0" t="0" r="r" b="b"/>
                  <a:pathLst>
                    <a:path w="128" h="132">
                      <a:moveTo>
                        <a:pt x="52" y="0"/>
                      </a:moveTo>
                      <a:cubicBezTo>
                        <a:pt x="24" y="27"/>
                        <a:pt x="0" y="59"/>
                        <a:pt x="0" y="84"/>
                      </a:cubicBezTo>
                      <a:cubicBezTo>
                        <a:pt x="0" y="118"/>
                        <a:pt x="29" y="132"/>
                        <a:pt x="64" y="132"/>
                      </a:cubicBezTo>
                      <a:cubicBezTo>
                        <a:pt x="99" y="132"/>
                        <a:pt x="128" y="118"/>
                        <a:pt x="128" y="84"/>
                      </a:cubicBezTo>
                      <a:cubicBezTo>
                        <a:pt x="128" y="53"/>
                        <a:pt x="103" y="26"/>
                        <a:pt x="7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46" name="Freeform 759">
                  <a:extLst>
                    <a:ext uri="{FF2B5EF4-FFF2-40B4-BE49-F238E27FC236}">
                      <a16:creationId xmlns:a16="http://schemas.microsoft.com/office/drawing/2014/main" id="{E5350BC1-9EB4-4820-92FD-8BDB8BC29637}"/>
                    </a:ext>
                  </a:extLst>
                </p:cNvPr>
                <p:cNvSpPr>
                  <a:spLocks/>
                </p:cNvSpPr>
                <p:nvPr/>
              </p:nvSpPr>
              <p:spPr bwMode="auto">
                <a:xfrm>
                  <a:off x="8890766" y="2287002"/>
                  <a:ext cx="109392" cy="99448"/>
                </a:xfrm>
                <a:custGeom>
                  <a:avLst/>
                  <a:gdLst>
                    <a:gd name="T0" fmla="*/ 42 w 56"/>
                    <a:gd name="T1" fmla="*/ 47 h 51"/>
                    <a:gd name="T2" fmla="*/ 30 w 56"/>
                    <a:gd name="T3" fmla="*/ 51 h 51"/>
                    <a:gd name="T4" fmla="*/ 18 w 56"/>
                    <a:gd name="T5" fmla="*/ 47 h 51"/>
                    <a:gd name="T6" fmla="*/ 1 w 56"/>
                    <a:gd name="T7" fmla="*/ 11 h 51"/>
                    <a:gd name="T8" fmla="*/ 30 w 56"/>
                    <a:gd name="T9" fmla="*/ 5 h 51"/>
                    <a:gd name="T10" fmla="*/ 56 w 56"/>
                    <a:gd name="T11" fmla="*/ 8 h 51"/>
                    <a:gd name="T12" fmla="*/ 42 w 56"/>
                    <a:gd name="T13" fmla="*/ 47 h 51"/>
                  </a:gdLst>
                  <a:ahLst/>
                  <a:cxnLst>
                    <a:cxn ang="0">
                      <a:pos x="T0" y="T1"/>
                    </a:cxn>
                    <a:cxn ang="0">
                      <a:pos x="T2" y="T3"/>
                    </a:cxn>
                    <a:cxn ang="0">
                      <a:pos x="T4" y="T5"/>
                    </a:cxn>
                    <a:cxn ang="0">
                      <a:pos x="T6" y="T7"/>
                    </a:cxn>
                    <a:cxn ang="0">
                      <a:pos x="T8" y="T9"/>
                    </a:cxn>
                    <a:cxn ang="0">
                      <a:pos x="T10" y="T11"/>
                    </a:cxn>
                    <a:cxn ang="0">
                      <a:pos x="T12" y="T13"/>
                    </a:cxn>
                  </a:cxnLst>
                  <a:rect l="0" t="0" r="r" b="b"/>
                  <a:pathLst>
                    <a:path w="56" h="51">
                      <a:moveTo>
                        <a:pt x="42" y="47"/>
                      </a:moveTo>
                      <a:cubicBezTo>
                        <a:pt x="41" y="49"/>
                        <a:pt x="34" y="51"/>
                        <a:pt x="30" y="51"/>
                      </a:cubicBezTo>
                      <a:cubicBezTo>
                        <a:pt x="26" y="51"/>
                        <a:pt x="20" y="49"/>
                        <a:pt x="18" y="47"/>
                      </a:cubicBezTo>
                      <a:cubicBezTo>
                        <a:pt x="18" y="47"/>
                        <a:pt x="0" y="12"/>
                        <a:pt x="1" y="11"/>
                      </a:cubicBezTo>
                      <a:cubicBezTo>
                        <a:pt x="6" y="0"/>
                        <a:pt x="19" y="2"/>
                        <a:pt x="30" y="5"/>
                      </a:cubicBezTo>
                      <a:cubicBezTo>
                        <a:pt x="46" y="9"/>
                        <a:pt x="53" y="9"/>
                        <a:pt x="56" y="8"/>
                      </a:cubicBezTo>
                      <a:cubicBezTo>
                        <a:pt x="56" y="13"/>
                        <a:pt x="42" y="47"/>
                        <a:pt x="42" y="47"/>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grpSp>
      </p:grpSp>
      <p:grpSp>
        <p:nvGrpSpPr>
          <p:cNvPr id="70" name="Group 69">
            <a:extLst>
              <a:ext uri="{FF2B5EF4-FFF2-40B4-BE49-F238E27FC236}">
                <a16:creationId xmlns:a16="http://schemas.microsoft.com/office/drawing/2014/main" id="{BF1DB1B9-F678-42FB-A01E-B6E1249600ED}"/>
              </a:ext>
            </a:extLst>
          </p:cNvPr>
          <p:cNvGrpSpPr/>
          <p:nvPr/>
        </p:nvGrpSpPr>
        <p:grpSpPr>
          <a:xfrm>
            <a:off x="452387" y="2490592"/>
            <a:ext cx="780839" cy="780839"/>
            <a:chOff x="452387" y="1825306"/>
            <a:chExt cx="659673" cy="659673"/>
          </a:xfrm>
        </p:grpSpPr>
        <p:sp>
          <p:nvSpPr>
            <p:cNvPr id="54" name="Oval 53">
              <a:extLst>
                <a:ext uri="{FF2B5EF4-FFF2-40B4-BE49-F238E27FC236}">
                  <a16:creationId xmlns:a16="http://schemas.microsoft.com/office/drawing/2014/main" id="{6DBB3E77-CFCB-4B51-801A-2C0988CDC9EC}"/>
                </a:ext>
              </a:extLst>
            </p:cNvPr>
            <p:cNvSpPr>
              <a:spLocks noChangeAspect="1"/>
            </p:cNvSpPr>
            <p:nvPr/>
          </p:nvSpPr>
          <p:spPr>
            <a:xfrm>
              <a:off x="452387" y="1825306"/>
              <a:ext cx="659673" cy="659673"/>
            </a:xfrm>
            <a:prstGeom prst="ellipse">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51" name="Group 50">
              <a:extLst>
                <a:ext uri="{FF2B5EF4-FFF2-40B4-BE49-F238E27FC236}">
                  <a16:creationId xmlns:a16="http://schemas.microsoft.com/office/drawing/2014/main" id="{3890B88D-1879-4819-A53D-D5702D6960DF}"/>
                </a:ext>
              </a:extLst>
            </p:cNvPr>
            <p:cNvGrpSpPr/>
            <p:nvPr/>
          </p:nvGrpSpPr>
          <p:grpSpPr>
            <a:xfrm>
              <a:off x="620291" y="1993210"/>
              <a:ext cx="323864" cy="323864"/>
              <a:chOff x="-3436219" y="884662"/>
              <a:chExt cx="591953" cy="591953"/>
            </a:xfrm>
          </p:grpSpPr>
          <p:sp>
            <p:nvSpPr>
              <p:cNvPr id="47" name="Rectangle: Rounded Corners 46">
                <a:extLst>
                  <a:ext uri="{FF2B5EF4-FFF2-40B4-BE49-F238E27FC236}">
                    <a16:creationId xmlns:a16="http://schemas.microsoft.com/office/drawing/2014/main" id="{35CAC372-4818-46D0-B393-23D583E97258}"/>
                  </a:ext>
                </a:extLst>
              </p:cNvPr>
              <p:cNvSpPr/>
              <p:nvPr/>
            </p:nvSpPr>
            <p:spPr>
              <a:xfrm>
                <a:off x="-3436219" y="884662"/>
                <a:ext cx="591953" cy="591953"/>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sp>
            <p:nvSpPr>
              <p:cNvPr id="48" name="Oval 47">
                <a:extLst>
                  <a:ext uri="{FF2B5EF4-FFF2-40B4-BE49-F238E27FC236}">
                    <a16:creationId xmlns:a16="http://schemas.microsoft.com/office/drawing/2014/main" id="{E379BEE8-C076-4AB0-A75A-03F2A9806005}"/>
                  </a:ext>
                </a:extLst>
              </p:cNvPr>
              <p:cNvSpPr/>
              <p:nvPr/>
            </p:nvSpPr>
            <p:spPr>
              <a:xfrm>
                <a:off x="-3348849" y="988075"/>
                <a:ext cx="116363" cy="11636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sp>
            <p:nvSpPr>
              <p:cNvPr id="49" name="Oval 48">
                <a:extLst>
                  <a:ext uri="{FF2B5EF4-FFF2-40B4-BE49-F238E27FC236}">
                    <a16:creationId xmlns:a16="http://schemas.microsoft.com/office/drawing/2014/main" id="{0B9A7111-1B66-4113-AFA5-C45A932BD540}"/>
                  </a:ext>
                </a:extLst>
              </p:cNvPr>
              <p:cNvSpPr/>
              <p:nvPr/>
            </p:nvSpPr>
            <p:spPr>
              <a:xfrm>
                <a:off x="-3192164" y="1141953"/>
                <a:ext cx="116363" cy="11636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sp>
            <p:nvSpPr>
              <p:cNvPr id="50" name="Oval 49">
                <a:extLst>
                  <a:ext uri="{FF2B5EF4-FFF2-40B4-BE49-F238E27FC236}">
                    <a16:creationId xmlns:a16="http://schemas.microsoft.com/office/drawing/2014/main" id="{E758FBF5-3086-455B-BE5F-498638D6C8D3}"/>
                  </a:ext>
                </a:extLst>
              </p:cNvPr>
              <p:cNvSpPr/>
              <p:nvPr/>
            </p:nvSpPr>
            <p:spPr>
              <a:xfrm>
                <a:off x="-3035479" y="1295831"/>
                <a:ext cx="116363" cy="11636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grpSp>
      <p:grpSp>
        <p:nvGrpSpPr>
          <p:cNvPr id="66" name="Group 65">
            <a:extLst>
              <a:ext uri="{FF2B5EF4-FFF2-40B4-BE49-F238E27FC236}">
                <a16:creationId xmlns:a16="http://schemas.microsoft.com/office/drawing/2014/main" id="{1366E045-4D5A-4655-B466-DFEFD266C27B}"/>
              </a:ext>
            </a:extLst>
          </p:cNvPr>
          <p:cNvGrpSpPr/>
          <p:nvPr/>
        </p:nvGrpSpPr>
        <p:grpSpPr>
          <a:xfrm>
            <a:off x="4642038" y="3522672"/>
            <a:ext cx="780839" cy="780839"/>
            <a:chOff x="452387" y="4048488"/>
            <a:chExt cx="659673" cy="659673"/>
          </a:xfrm>
        </p:grpSpPr>
        <p:sp>
          <p:nvSpPr>
            <p:cNvPr id="58" name="Oval 57">
              <a:extLst>
                <a:ext uri="{FF2B5EF4-FFF2-40B4-BE49-F238E27FC236}">
                  <a16:creationId xmlns:a16="http://schemas.microsoft.com/office/drawing/2014/main" id="{93FAD4A1-D0FD-4B32-9655-E3D11B7D4694}"/>
                </a:ext>
              </a:extLst>
            </p:cNvPr>
            <p:cNvSpPr>
              <a:spLocks noChangeAspect="1"/>
            </p:cNvSpPr>
            <p:nvPr/>
          </p:nvSpPr>
          <p:spPr>
            <a:xfrm>
              <a:off x="452387" y="4048488"/>
              <a:ext cx="659673" cy="659673"/>
            </a:xfrm>
            <a:prstGeom prst="ellipse">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grpSp>
          <p:nvGrpSpPr>
            <p:cNvPr id="21" name="Group 20">
              <a:extLst>
                <a:ext uri="{FF2B5EF4-FFF2-40B4-BE49-F238E27FC236}">
                  <a16:creationId xmlns:a16="http://schemas.microsoft.com/office/drawing/2014/main" id="{E0C2A82F-FD8A-46BF-B6C5-C6B1A403301B}"/>
                </a:ext>
              </a:extLst>
            </p:cNvPr>
            <p:cNvGrpSpPr/>
            <p:nvPr/>
          </p:nvGrpSpPr>
          <p:grpSpPr>
            <a:xfrm>
              <a:off x="560130" y="4236289"/>
              <a:ext cx="444186" cy="284073"/>
              <a:chOff x="6398529" y="3689459"/>
              <a:chExt cx="526855" cy="336942"/>
            </a:xfrm>
          </p:grpSpPr>
          <p:sp>
            <p:nvSpPr>
              <p:cNvPr id="22" name="Freeform 243">
                <a:extLst>
                  <a:ext uri="{FF2B5EF4-FFF2-40B4-BE49-F238E27FC236}">
                    <a16:creationId xmlns:a16="http://schemas.microsoft.com/office/drawing/2014/main" id="{2401C9CD-D2B8-4529-B892-E4B2D1A176FC}"/>
                  </a:ext>
                </a:extLst>
              </p:cNvPr>
              <p:cNvSpPr>
                <a:spLocks/>
              </p:cNvSpPr>
              <p:nvPr/>
            </p:nvSpPr>
            <p:spPr bwMode="auto">
              <a:xfrm>
                <a:off x="6624324" y="3895125"/>
                <a:ext cx="301060" cy="131276"/>
              </a:xfrm>
              <a:custGeom>
                <a:avLst/>
                <a:gdLst>
                  <a:gd name="T0" fmla="*/ 0 w 344"/>
                  <a:gd name="T1" fmla="*/ 41 h 150"/>
                  <a:gd name="T2" fmla="*/ 0 w 344"/>
                  <a:gd name="T3" fmla="*/ 71 h 150"/>
                  <a:gd name="T4" fmla="*/ 164 w 344"/>
                  <a:gd name="T5" fmla="*/ 71 h 150"/>
                  <a:gd name="T6" fmla="*/ 164 w 344"/>
                  <a:gd name="T7" fmla="*/ 150 h 150"/>
                  <a:gd name="T8" fmla="*/ 344 w 344"/>
                  <a:gd name="T9" fmla="*/ 0 h 150"/>
                </a:gdLst>
                <a:ahLst/>
                <a:cxnLst>
                  <a:cxn ang="0">
                    <a:pos x="T0" y="T1"/>
                  </a:cxn>
                  <a:cxn ang="0">
                    <a:pos x="T2" y="T3"/>
                  </a:cxn>
                  <a:cxn ang="0">
                    <a:pos x="T4" y="T5"/>
                  </a:cxn>
                  <a:cxn ang="0">
                    <a:pos x="T6" y="T7"/>
                  </a:cxn>
                  <a:cxn ang="0">
                    <a:pos x="T8" y="T9"/>
                  </a:cxn>
                </a:cxnLst>
                <a:rect l="0" t="0" r="r" b="b"/>
                <a:pathLst>
                  <a:path w="344" h="150">
                    <a:moveTo>
                      <a:pt x="0" y="41"/>
                    </a:moveTo>
                    <a:lnTo>
                      <a:pt x="0" y="71"/>
                    </a:lnTo>
                    <a:lnTo>
                      <a:pt x="164" y="71"/>
                    </a:lnTo>
                    <a:lnTo>
                      <a:pt x="164" y="150"/>
                    </a:lnTo>
                    <a:lnTo>
                      <a:pt x="344"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23" name="Freeform 244">
                <a:extLst>
                  <a:ext uri="{FF2B5EF4-FFF2-40B4-BE49-F238E27FC236}">
                    <a16:creationId xmlns:a16="http://schemas.microsoft.com/office/drawing/2014/main" id="{2434D7B6-E72B-4B95-A2D5-7509FD2A5A70}"/>
                  </a:ext>
                </a:extLst>
              </p:cNvPr>
              <p:cNvSpPr>
                <a:spLocks/>
              </p:cNvSpPr>
              <p:nvPr/>
            </p:nvSpPr>
            <p:spPr bwMode="auto">
              <a:xfrm>
                <a:off x="6752099" y="3764724"/>
                <a:ext cx="173284" cy="130401"/>
              </a:xfrm>
              <a:custGeom>
                <a:avLst/>
                <a:gdLst>
                  <a:gd name="T0" fmla="*/ 198 w 198"/>
                  <a:gd name="T1" fmla="*/ 149 h 149"/>
                  <a:gd name="T2" fmla="*/ 18 w 198"/>
                  <a:gd name="T3" fmla="*/ 0 h 149"/>
                  <a:gd name="T4" fmla="*/ 18 w 198"/>
                  <a:gd name="T5" fmla="*/ 78 h 149"/>
                  <a:gd name="T6" fmla="*/ 0 w 198"/>
                  <a:gd name="T7" fmla="*/ 78 h 149"/>
                </a:gdLst>
                <a:ahLst/>
                <a:cxnLst>
                  <a:cxn ang="0">
                    <a:pos x="T0" y="T1"/>
                  </a:cxn>
                  <a:cxn ang="0">
                    <a:pos x="T2" y="T3"/>
                  </a:cxn>
                  <a:cxn ang="0">
                    <a:pos x="T4" y="T5"/>
                  </a:cxn>
                  <a:cxn ang="0">
                    <a:pos x="T6" y="T7"/>
                  </a:cxn>
                </a:cxnLst>
                <a:rect l="0" t="0" r="r" b="b"/>
                <a:pathLst>
                  <a:path w="198" h="149">
                    <a:moveTo>
                      <a:pt x="198" y="149"/>
                    </a:moveTo>
                    <a:lnTo>
                      <a:pt x="18" y="0"/>
                    </a:lnTo>
                    <a:lnTo>
                      <a:pt x="18" y="78"/>
                    </a:lnTo>
                    <a:lnTo>
                      <a:pt x="0" y="7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24" name="Freeform 245">
                <a:extLst>
                  <a:ext uri="{FF2B5EF4-FFF2-40B4-BE49-F238E27FC236}">
                    <a16:creationId xmlns:a16="http://schemas.microsoft.com/office/drawing/2014/main" id="{C8BE4F97-71F9-4BC2-BCC3-3415899E5509}"/>
                  </a:ext>
                </a:extLst>
              </p:cNvPr>
              <p:cNvSpPr>
                <a:spLocks/>
              </p:cNvSpPr>
              <p:nvPr/>
            </p:nvSpPr>
            <p:spPr bwMode="auto">
              <a:xfrm>
                <a:off x="6398529" y="3689459"/>
                <a:ext cx="292308" cy="263427"/>
              </a:xfrm>
              <a:custGeom>
                <a:avLst/>
                <a:gdLst>
                  <a:gd name="T0" fmla="*/ 0 w 334"/>
                  <a:gd name="T1" fmla="*/ 149 h 301"/>
                  <a:gd name="T2" fmla="*/ 179 w 334"/>
                  <a:gd name="T3" fmla="*/ 0 h 301"/>
                  <a:gd name="T4" fmla="*/ 179 w 334"/>
                  <a:gd name="T5" fmla="*/ 78 h 301"/>
                  <a:gd name="T6" fmla="*/ 334 w 334"/>
                  <a:gd name="T7" fmla="*/ 78 h 301"/>
                  <a:gd name="T8" fmla="*/ 334 w 334"/>
                  <a:gd name="T9" fmla="*/ 220 h 301"/>
                  <a:gd name="T10" fmla="*/ 179 w 334"/>
                  <a:gd name="T11" fmla="*/ 220 h 301"/>
                  <a:gd name="T12" fmla="*/ 179 w 334"/>
                  <a:gd name="T13" fmla="*/ 301 h 301"/>
                  <a:gd name="T14" fmla="*/ 0 w 334"/>
                  <a:gd name="T15" fmla="*/ 149 h 3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01">
                    <a:moveTo>
                      <a:pt x="0" y="149"/>
                    </a:moveTo>
                    <a:lnTo>
                      <a:pt x="179" y="0"/>
                    </a:lnTo>
                    <a:lnTo>
                      <a:pt x="179" y="78"/>
                    </a:lnTo>
                    <a:lnTo>
                      <a:pt x="334" y="78"/>
                    </a:lnTo>
                    <a:lnTo>
                      <a:pt x="334" y="220"/>
                    </a:lnTo>
                    <a:lnTo>
                      <a:pt x="179" y="220"/>
                    </a:lnTo>
                    <a:lnTo>
                      <a:pt x="179" y="301"/>
                    </a:lnTo>
                    <a:lnTo>
                      <a:pt x="0" y="149"/>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grpSp>
      <p:sp>
        <p:nvSpPr>
          <p:cNvPr id="72" name="TextBox 71">
            <a:extLst>
              <a:ext uri="{FF2B5EF4-FFF2-40B4-BE49-F238E27FC236}">
                <a16:creationId xmlns:a16="http://schemas.microsoft.com/office/drawing/2014/main" id="{679B07C0-FE13-42B3-95D0-FBE4BAE87C58}"/>
              </a:ext>
            </a:extLst>
          </p:cNvPr>
          <p:cNvSpPr txBox="1">
            <a:spLocks/>
          </p:cNvSpPr>
          <p:nvPr/>
        </p:nvSpPr>
        <p:spPr>
          <a:xfrm>
            <a:off x="1402178" y="1695043"/>
            <a:ext cx="3036472"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2"/>
                </a:solidFill>
                <a:effectLst/>
                <a:uLnTx/>
                <a:uFillTx/>
                <a:latin typeface="Raleway" pitchFamily="2" charset="-52"/>
                <a:ea typeface="+mn-ea"/>
              </a:rPr>
              <a:t>Blind draws</a:t>
            </a:r>
          </a:p>
        </p:txBody>
      </p:sp>
      <p:sp>
        <p:nvSpPr>
          <p:cNvPr id="73" name="TextBox 72">
            <a:extLst>
              <a:ext uri="{FF2B5EF4-FFF2-40B4-BE49-F238E27FC236}">
                <a16:creationId xmlns:a16="http://schemas.microsoft.com/office/drawing/2014/main" id="{9EB7D035-95A1-408F-92C3-23D0F37DDEB7}"/>
              </a:ext>
            </a:extLst>
          </p:cNvPr>
          <p:cNvSpPr txBox="1">
            <a:spLocks/>
          </p:cNvSpPr>
          <p:nvPr/>
        </p:nvSpPr>
        <p:spPr>
          <a:xfrm>
            <a:off x="1402178" y="2573235"/>
            <a:ext cx="3036472"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2"/>
                </a:solidFill>
                <a:effectLst/>
                <a:uLnTx/>
                <a:uFillTx/>
                <a:latin typeface="Raleway" pitchFamily="2" charset="-52"/>
                <a:ea typeface="+mn-ea"/>
              </a:rPr>
              <a:t>Candidate selection by throw of dice</a:t>
            </a:r>
          </a:p>
        </p:txBody>
      </p:sp>
      <p:sp>
        <p:nvSpPr>
          <p:cNvPr id="74" name="TextBox 73">
            <a:extLst>
              <a:ext uri="{FF2B5EF4-FFF2-40B4-BE49-F238E27FC236}">
                <a16:creationId xmlns:a16="http://schemas.microsoft.com/office/drawing/2014/main" id="{286C6AFC-C672-420B-8D0C-9C8BAE30211B}"/>
              </a:ext>
            </a:extLst>
          </p:cNvPr>
          <p:cNvSpPr txBox="1">
            <a:spLocks/>
          </p:cNvSpPr>
          <p:nvPr/>
        </p:nvSpPr>
        <p:spPr>
          <a:xfrm>
            <a:off x="1402178" y="3759203"/>
            <a:ext cx="3036472"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2"/>
                </a:solidFill>
                <a:effectLst/>
                <a:uLnTx/>
                <a:uFillTx/>
                <a:latin typeface="Raleway" pitchFamily="2" charset="-52"/>
                <a:ea typeface="+mn-ea"/>
              </a:rPr>
              <a:t>Catching the bus</a:t>
            </a:r>
          </a:p>
        </p:txBody>
      </p:sp>
      <p:sp>
        <p:nvSpPr>
          <p:cNvPr id="98" name="TextBox 97">
            <a:extLst>
              <a:ext uri="{FF2B5EF4-FFF2-40B4-BE49-F238E27FC236}">
                <a16:creationId xmlns:a16="http://schemas.microsoft.com/office/drawing/2014/main" id="{0BAD43AB-F7C6-4AAE-921B-C7BBF3BA1368}"/>
              </a:ext>
            </a:extLst>
          </p:cNvPr>
          <p:cNvSpPr txBox="1">
            <a:spLocks/>
          </p:cNvSpPr>
          <p:nvPr/>
        </p:nvSpPr>
        <p:spPr>
          <a:xfrm>
            <a:off x="5626265" y="1695043"/>
            <a:ext cx="3036472"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2"/>
                </a:solidFill>
                <a:effectLst/>
                <a:uLnTx/>
                <a:uFillTx/>
                <a:latin typeface="Raleway" pitchFamily="2" charset="-52"/>
                <a:ea typeface="+mn-ea"/>
              </a:rPr>
              <a:t>Coincidences</a:t>
            </a:r>
          </a:p>
        </p:txBody>
      </p:sp>
      <p:sp>
        <p:nvSpPr>
          <p:cNvPr id="99" name="TextBox 98">
            <a:extLst>
              <a:ext uri="{FF2B5EF4-FFF2-40B4-BE49-F238E27FC236}">
                <a16:creationId xmlns:a16="http://schemas.microsoft.com/office/drawing/2014/main" id="{16593C27-D86B-4A04-A127-31AD036150FA}"/>
              </a:ext>
            </a:extLst>
          </p:cNvPr>
          <p:cNvSpPr txBox="1">
            <a:spLocks/>
          </p:cNvSpPr>
          <p:nvPr/>
        </p:nvSpPr>
        <p:spPr>
          <a:xfrm>
            <a:off x="5626265" y="2573235"/>
            <a:ext cx="3036472"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2"/>
                </a:solidFill>
                <a:effectLst/>
                <a:uLnTx/>
                <a:uFillTx/>
                <a:latin typeface="Raleway" pitchFamily="2" charset="-52"/>
                <a:ea typeface="+mn-ea"/>
              </a:rPr>
              <a:t>Outcomes of soccer matches</a:t>
            </a:r>
          </a:p>
        </p:txBody>
      </p:sp>
      <p:sp>
        <p:nvSpPr>
          <p:cNvPr id="100" name="TextBox 99">
            <a:extLst>
              <a:ext uri="{FF2B5EF4-FFF2-40B4-BE49-F238E27FC236}">
                <a16:creationId xmlns:a16="http://schemas.microsoft.com/office/drawing/2014/main" id="{AAFB30D4-8778-4F88-BB07-5D9FDB96A09F}"/>
              </a:ext>
            </a:extLst>
          </p:cNvPr>
          <p:cNvSpPr txBox="1">
            <a:spLocks/>
          </p:cNvSpPr>
          <p:nvPr/>
        </p:nvSpPr>
        <p:spPr>
          <a:xfrm>
            <a:off x="5626265" y="3759203"/>
            <a:ext cx="3036472"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2000" b="1" i="0" u="none" strike="noStrike" kern="1200" cap="none" spc="0" normalizeH="0" baseline="0" noProof="0" dirty="0">
                <a:ln>
                  <a:noFill/>
                </a:ln>
                <a:solidFill>
                  <a:schemeClr val="bg2"/>
                </a:solidFill>
                <a:effectLst/>
                <a:uLnTx/>
                <a:uFillTx/>
                <a:latin typeface="Raleway" pitchFamily="2" charset="-52"/>
                <a:ea typeface="+mn-ea"/>
              </a:rPr>
              <a:t>Extreme outcomes</a:t>
            </a:r>
          </a:p>
        </p:txBody>
      </p:sp>
      <p:grpSp>
        <p:nvGrpSpPr>
          <p:cNvPr id="114" name="Group 113">
            <a:extLst>
              <a:ext uri="{FF2B5EF4-FFF2-40B4-BE49-F238E27FC236}">
                <a16:creationId xmlns:a16="http://schemas.microsoft.com/office/drawing/2014/main" id="{209C3CF4-4A7F-4F8C-887E-33A957925197}"/>
              </a:ext>
            </a:extLst>
          </p:cNvPr>
          <p:cNvGrpSpPr/>
          <p:nvPr/>
        </p:nvGrpSpPr>
        <p:grpSpPr>
          <a:xfrm>
            <a:off x="6581444" y="1146125"/>
            <a:ext cx="2081293" cy="184666"/>
            <a:chOff x="6576335" y="1270411"/>
            <a:chExt cx="2081293" cy="184666"/>
          </a:xfrm>
        </p:grpSpPr>
        <p:sp>
          <p:nvSpPr>
            <p:cNvPr id="104" name="Oval 103">
              <a:extLst>
                <a:ext uri="{FF2B5EF4-FFF2-40B4-BE49-F238E27FC236}">
                  <a16:creationId xmlns:a16="http://schemas.microsoft.com/office/drawing/2014/main" id="{BCDF8338-0ABD-44C4-BE7B-F71DF892136A}"/>
                </a:ext>
              </a:extLst>
            </p:cNvPr>
            <p:cNvSpPr>
              <a:spLocks noChangeAspect="1"/>
            </p:cNvSpPr>
            <p:nvPr/>
          </p:nvSpPr>
          <p:spPr>
            <a:xfrm>
              <a:off x="6576335" y="1270411"/>
              <a:ext cx="184666" cy="184666"/>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itchFamily="2" charset="-52"/>
              </a:endParaRPr>
            </a:p>
          </p:txBody>
        </p:sp>
        <p:sp>
          <p:nvSpPr>
            <p:cNvPr id="113" name="TextBox 112">
              <a:extLst>
                <a:ext uri="{FF2B5EF4-FFF2-40B4-BE49-F238E27FC236}">
                  <a16:creationId xmlns:a16="http://schemas.microsoft.com/office/drawing/2014/main" id="{8796CDA4-5B8E-40E2-B164-7AB39871CE9D}"/>
                </a:ext>
              </a:extLst>
            </p:cNvPr>
            <p:cNvSpPr txBox="1">
              <a:spLocks/>
            </p:cNvSpPr>
            <p:nvPr/>
          </p:nvSpPr>
          <p:spPr>
            <a:xfrm>
              <a:off x="6790516" y="1270411"/>
              <a:ext cx="1867112" cy="18466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i="0" u="none" strike="noStrike" kern="1200" cap="none" spc="0" normalizeH="0" baseline="0" noProof="0" dirty="0">
                  <a:ln>
                    <a:noFill/>
                  </a:ln>
                  <a:solidFill>
                    <a:schemeClr val="bg2"/>
                  </a:solidFill>
                  <a:effectLst/>
                  <a:uLnTx/>
                  <a:uFillTx/>
                  <a:latin typeface="Raleway" pitchFamily="2" charset="-52"/>
                  <a:ea typeface="+mn-ea"/>
                </a:rPr>
                <a:t>Focus of the presentation</a:t>
              </a:r>
            </a:p>
          </p:txBody>
        </p:sp>
      </p:grpSp>
      <p:grpSp>
        <p:nvGrpSpPr>
          <p:cNvPr id="78" name="Group 77">
            <a:extLst>
              <a:ext uri="{FF2B5EF4-FFF2-40B4-BE49-F238E27FC236}">
                <a16:creationId xmlns:a16="http://schemas.microsoft.com/office/drawing/2014/main" id="{A845CD86-7516-4EAF-B8FF-C8B0FA8875B1}"/>
              </a:ext>
            </a:extLst>
          </p:cNvPr>
          <p:cNvGrpSpPr/>
          <p:nvPr/>
        </p:nvGrpSpPr>
        <p:grpSpPr>
          <a:xfrm>
            <a:off x="4823539" y="1693122"/>
            <a:ext cx="421353" cy="370371"/>
            <a:chOff x="-2648287" y="2810895"/>
            <a:chExt cx="1902696" cy="1672476"/>
          </a:xfrm>
        </p:grpSpPr>
        <p:sp>
          <p:nvSpPr>
            <p:cNvPr id="79" name="Speech Bubble: Rectangle with Corners Rounded 78">
              <a:extLst>
                <a:ext uri="{FF2B5EF4-FFF2-40B4-BE49-F238E27FC236}">
                  <a16:creationId xmlns:a16="http://schemas.microsoft.com/office/drawing/2014/main" id="{DE3F9EA6-4F43-4672-8815-6BEDC79DBA03}"/>
                </a:ext>
              </a:extLst>
            </p:cNvPr>
            <p:cNvSpPr/>
            <p:nvPr/>
          </p:nvSpPr>
          <p:spPr>
            <a:xfrm>
              <a:off x="-2412893" y="3146153"/>
              <a:ext cx="1667302" cy="1337218"/>
            </a:xfrm>
            <a:prstGeom prst="wedgeRoundRectCallout">
              <a:avLst>
                <a:gd name="adj1" fmla="val 30327"/>
                <a:gd name="adj2" fmla="val 68768"/>
                <a:gd name="adj3" fmla="val 16667"/>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peech Bubble: Rectangle with Corners Rounded 79">
              <a:extLst>
                <a:ext uri="{FF2B5EF4-FFF2-40B4-BE49-F238E27FC236}">
                  <a16:creationId xmlns:a16="http://schemas.microsoft.com/office/drawing/2014/main" id="{53432F1C-8675-44F6-9934-ED9626F80E52}"/>
                </a:ext>
              </a:extLst>
            </p:cNvPr>
            <p:cNvSpPr/>
            <p:nvPr/>
          </p:nvSpPr>
          <p:spPr>
            <a:xfrm flipH="1" flipV="1">
              <a:off x="-2648287" y="2810895"/>
              <a:ext cx="1670653" cy="1477328"/>
            </a:xfrm>
            <a:prstGeom prst="wedgeRoundRectCallout">
              <a:avLst>
                <a:gd name="adj1" fmla="val 25821"/>
                <a:gd name="adj2" fmla="val 64563"/>
                <a:gd name="adj3" fmla="val 16667"/>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6F4E983-8A0B-46FB-9FAC-536B6A5A7E32}"/>
                </a:ext>
              </a:extLst>
            </p:cNvPr>
            <p:cNvSpPr/>
            <p:nvPr/>
          </p:nvSpPr>
          <p:spPr>
            <a:xfrm rot="2700000">
              <a:off x="-1535700" y="3381117"/>
              <a:ext cx="264515" cy="3429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CDB5557-4FAB-4632-8ECC-C430B8323675}"/>
                </a:ext>
              </a:extLst>
            </p:cNvPr>
            <p:cNvSpPr/>
            <p:nvPr/>
          </p:nvSpPr>
          <p:spPr>
            <a:xfrm rot="2700000">
              <a:off x="-1985923" y="3770307"/>
              <a:ext cx="264515" cy="33337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FFA79AF9-24A3-4346-8BF8-DAFEA754F3BC}"/>
                </a:ext>
              </a:extLst>
            </p:cNvPr>
            <p:cNvCxnSpPr/>
            <p:nvPr/>
          </p:nvCxnSpPr>
          <p:spPr>
            <a:xfrm flipV="1">
              <a:off x="-1811332" y="3567409"/>
              <a:ext cx="386269" cy="3561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91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3516714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2486025" y="349462"/>
            <a:ext cx="6176712" cy="535200"/>
          </a:xfrm>
        </p:spPr>
        <p:txBody>
          <a:bodyPr vert="horz" lIns="0"/>
          <a:lstStyle/>
          <a:p>
            <a:r>
              <a:rPr lang="en-US" dirty="0">
                <a:latin typeface="Raleway" pitchFamily="2" charset="-52"/>
              </a:rPr>
              <a:t>1: Blind draws (1/3)</a:t>
            </a:r>
            <a:endParaRPr lang="en-US" dirty="0"/>
          </a:p>
        </p:txBody>
      </p:sp>
      <p:sp>
        <p:nvSpPr>
          <p:cNvPr id="14" name="Rectangle 13">
            <a:extLst>
              <a:ext uri="{FF2B5EF4-FFF2-40B4-BE49-F238E27FC236}">
                <a16:creationId xmlns:a16="http://schemas.microsoft.com/office/drawing/2014/main" id="{EADADC28-6220-48A5-8AC0-EC64D5B30C62}"/>
              </a:ext>
            </a:extLst>
          </p:cNvPr>
          <p:cNvSpPr>
            <a:spLocks/>
          </p:cNvSpPr>
          <p:nvPr/>
        </p:nvSpPr>
        <p:spPr>
          <a:xfrm>
            <a:off x="2487520"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2"/>
                </a:solidFill>
                <a:effectLst/>
                <a:uLnTx/>
                <a:uFillTx/>
                <a:latin typeface="Raleway" pitchFamily="2" charset="-52"/>
              </a:rPr>
              <a:t>Methodology</a:t>
            </a:r>
          </a:p>
        </p:txBody>
      </p:sp>
      <p:sp>
        <p:nvSpPr>
          <p:cNvPr id="15" name="TextBox 14">
            <a:extLst>
              <a:ext uri="{FF2B5EF4-FFF2-40B4-BE49-F238E27FC236}">
                <a16:creationId xmlns:a16="http://schemas.microsoft.com/office/drawing/2014/main" id="{EFC930B7-CB88-4613-9856-BC08B4F3EC1A}"/>
              </a:ext>
            </a:extLst>
          </p:cNvPr>
          <p:cNvSpPr txBox="1">
            <a:spLocks/>
          </p:cNvSpPr>
          <p:nvPr/>
        </p:nvSpPr>
        <p:spPr>
          <a:xfrm>
            <a:off x="2486025" y="1566142"/>
            <a:ext cx="2257646"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An urn contains </a:t>
            </a:r>
            <a:r>
              <a:rPr kumimoji="0" lang="en-US" sz="1400" b="1" i="0" u="none" strike="noStrike" kern="1200" cap="none" spc="0" normalizeH="0" baseline="0" noProof="0" dirty="0">
                <a:ln>
                  <a:noFill/>
                </a:ln>
                <a:solidFill>
                  <a:schemeClr val="accent4">
                    <a:lumMod val="25000"/>
                  </a:schemeClr>
                </a:solidFill>
                <a:effectLst/>
                <a:uLnTx/>
                <a:uFillTx/>
                <a:latin typeface="Raleway" pitchFamily="2" charset="-52"/>
                <a:ea typeface="+mn-ea"/>
              </a:rPr>
              <a:t>10 green </a:t>
            </a:r>
            <a:r>
              <a:rPr kumimoji="0" lang="en-US" sz="1400" i="0" u="none" strike="noStrike" kern="1200" cap="none" spc="0" normalizeH="0" baseline="0" noProof="0" dirty="0">
                <a:ln>
                  <a:noFill/>
                </a:ln>
                <a:solidFill>
                  <a:schemeClr val="bg2"/>
                </a:solidFill>
                <a:effectLst/>
                <a:uLnTx/>
                <a:uFillTx/>
                <a:latin typeface="Raleway" pitchFamily="2" charset="-52"/>
                <a:ea typeface="+mn-ea"/>
              </a:rPr>
              <a:t>marbles and </a:t>
            </a:r>
            <a:r>
              <a:rPr kumimoji="0" lang="en-US" sz="1400" b="1" i="0" u="none" strike="noStrike" kern="1200" cap="none" spc="0" normalizeH="0" baseline="0" noProof="0" dirty="0">
                <a:ln>
                  <a:noFill/>
                </a:ln>
                <a:solidFill>
                  <a:schemeClr val="accent5"/>
                </a:solidFill>
                <a:effectLst/>
                <a:uLnTx/>
                <a:uFillTx/>
                <a:latin typeface="Raleway" pitchFamily="2" charset="-52"/>
                <a:ea typeface="+mn-ea"/>
              </a:rPr>
              <a:t>90 blue </a:t>
            </a:r>
            <a:r>
              <a:rPr kumimoji="0" lang="en-US" sz="1400" i="0" u="none" strike="noStrike" kern="1200" cap="none" spc="0" normalizeH="0" baseline="0" noProof="0" dirty="0">
                <a:ln>
                  <a:noFill/>
                </a:ln>
                <a:solidFill>
                  <a:schemeClr val="bg2"/>
                </a:solidFill>
                <a:effectLst/>
                <a:uLnTx/>
                <a:uFillTx/>
                <a:latin typeface="Raleway" pitchFamily="2" charset="-52"/>
                <a:ea typeface="+mn-ea"/>
              </a:rPr>
              <a:t>marbles</a:t>
            </a:r>
          </a:p>
        </p:txBody>
      </p:sp>
      <p:sp>
        <p:nvSpPr>
          <p:cNvPr id="142" name="Rectangle 141">
            <a:extLst>
              <a:ext uri="{FF2B5EF4-FFF2-40B4-BE49-F238E27FC236}">
                <a16:creationId xmlns:a16="http://schemas.microsoft.com/office/drawing/2014/main" id="{F08C3EF6-77A3-4974-B1C3-4B9DDC16F8CC}"/>
              </a:ext>
            </a:extLst>
          </p:cNvPr>
          <p:cNvSpPr>
            <a:spLocks/>
          </p:cNvSpPr>
          <p:nvPr/>
        </p:nvSpPr>
        <p:spPr>
          <a:xfrm>
            <a:off x="323850" y="1201868"/>
            <a:ext cx="1581150"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Raleway" pitchFamily="2" charset="-52"/>
              </a:rPr>
              <a:t>Purpose</a:t>
            </a:r>
          </a:p>
        </p:txBody>
      </p:sp>
      <p:sp>
        <p:nvSpPr>
          <p:cNvPr id="143" name="TextBox 142">
            <a:extLst>
              <a:ext uri="{FF2B5EF4-FFF2-40B4-BE49-F238E27FC236}">
                <a16:creationId xmlns:a16="http://schemas.microsoft.com/office/drawing/2014/main" id="{F25AF59E-A4E8-403F-99F9-0F49BEBB7E0E}"/>
              </a:ext>
            </a:extLst>
          </p:cNvPr>
          <p:cNvSpPr txBox="1">
            <a:spLocks/>
          </p:cNvSpPr>
          <p:nvPr/>
        </p:nvSpPr>
        <p:spPr>
          <a:xfrm>
            <a:off x="323850" y="1574833"/>
            <a:ext cx="1581150" cy="215443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kern="1200" dirty="0">
                <a:solidFill>
                  <a:schemeClr val="bg1"/>
                </a:solidFill>
                <a:latin typeface="Raleway" pitchFamily="2" charset="-52"/>
                <a:ea typeface="+mn-ea"/>
              </a:rPr>
              <a:t>Understand if </a:t>
            </a:r>
            <a:r>
              <a:rPr lang="en-US" sz="1400" b="1" kern="1200" dirty="0">
                <a:solidFill>
                  <a:schemeClr val="tx1"/>
                </a:solidFill>
                <a:latin typeface="Raleway" pitchFamily="2" charset="-52"/>
                <a:ea typeface="+mn-ea"/>
              </a:rPr>
              <a:t>high and low probability outcomes </a:t>
            </a:r>
            <a:r>
              <a:rPr lang="en-US" sz="1400" kern="1200" dirty="0">
                <a:solidFill>
                  <a:schemeClr val="bg1"/>
                </a:solidFill>
                <a:latin typeface="Raleway" pitchFamily="2" charset="-52"/>
                <a:ea typeface="+mn-ea"/>
              </a:rPr>
              <a:t>would be regarded as </a:t>
            </a:r>
            <a:r>
              <a:rPr lang="en-US" sz="1400" b="1" kern="1200" dirty="0">
                <a:solidFill>
                  <a:schemeClr val="tx1"/>
                </a:solidFill>
                <a:latin typeface="Raleway" pitchFamily="2" charset="-52"/>
                <a:ea typeface="+mn-ea"/>
              </a:rPr>
              <a:t>equally random </a:t>
            </a:r>
            <a:r>
              <a:rPr lang="en-US" sz="1400" kern="1200" dirty="0">
                <a:solidFill>
                  <a:schemeClr val="bg1"/>
                </a:solidFill>
                <a:latin typeface="Raleway" pitchFamily="2" charset="-52"/>
                <a:ea typeface="+mn-ea"/>
              </a:rPr>
              <a:t>or if low probability would be judged as less / more random </a:t>
            </a:r>
            <a:endParaRPr lang="en-US" sz="1400" b="1" kern="1200" dirty="0">
              <a:solidFill>
                <a:schemeClr val="tx1"/>
              </a:solidFill>
              <a:latin typeface="Raleway" pitchFamily="2" charset="-52"/>
              <a:ea typeface="+mn-ea"/>
            </a:endParaRPr>
          </a:p>
        </p:txBody>
      </p:sp>
      <p:sp>
        <p:nvSpPr>
          <p:cNvPr id="100" name="TextBox 99">
            <a:extLst>
              <a:ext uri="{FF2B5EF4-FFF2-40B4-BE49-F238E27FC236}">
                <a16:creationId xmlns:a16="http://schemas.microsoft.com/office/drawing/2014/main" id="{105E5584-BFFB-41C2-9132-04AAB36BDDD0}"/>
              </a:ext>
            </a:extLst>
          </p:cNvPr>
          <p:cNvSpPr txBox="1">
            <a:spLocks/>
          </p:cNvSpPr>
          <p:nvPr/>
        </p:nvSpPr>
        <p:spPr>
          <a:xfrm>
            <a:off x="2482349" y="2597182"/>
            <a:ext cx="290158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randomly assigned to 3 conditions and asked to assess:</a:t>
            </a:r>
          </a:p>
        </p:txBody>
      </p:sp>
      <p:grpSp>
        <p:nvGrpSpPr>
          <p:cNvPr id="35" name="Group 34">
            <a:extLst>
              <a:ext uri="{FF2B5EF4-FFF2-40B4-BE49-F238E27FC236}">
                <a16:creationId xmlns:a16="http://schemas.microsoft.com/office/drawing/2014/main" id="{CEAC161F-A4D4-4E86-8E41-3AB8E3107AD2}"/>
              </a:ext>
            </a:extLst>
          </p:cNvPr>
          <p:cNvGrpSpPr/>
          <p:nvPr/>
        </p:nvGrpSpPr>
        <p:grpSpPr>
          <a:xfrm>
            <a:off x="923103" y="3732824"/>
            <a:ext cx="1062717" cy="1222272"/>
            <a:chOff x="-1009450" y="2368989"/>
            <a:chExt cx="632762" cy="727764"/>
          </a:xfrm>
        </p:grpSpPr>
        <p:sp>
          <p:nvSpPr>
            <p:cNvPr id="36" name="Oval 53">
              <a:extLst>
                <a:ext uri="{FF2B5EF4-FFF2-40B4-BE49-F238E27FC236}">
                  <a16:creationId xmlns:a16="http://schemas.microsoft.com/office/drawing/2014/main" id="{42742412-9638-4D9A-B48F-6EC7FFA05181}"/>
                </a:ext>
              </a:extLst>
            </p:cNvPr>
            <p:cNvSpPr>
              <a:spLocks noChangeArrowheads="1"/>
            </p:cNvSpPr>
            <p:nvPr/>
          </p:nvSpPr>
          <p:spPr bwMode="auto">
            <a:xfrm>
              <a:off x="-470351" y="2820632"/>
              <a:ext cx="93663" cy="93663"/>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37" name="Oval 57">
              <a:extLst>
                <a:ext uri="{FF2B5EF4-FFF2-40B4-BE49-F238E27FC236}">
                  <a16:creationId xmlns:a16="http://schemas.microsoft.com/office/drawing/2014/main" id="{44843860-5F28-4118-AD9C-B08E71EBE469}"/>
                </a:ext>
              </a:extLst>
            </p:cNvPr>
            <p:cNvSpPr>
              <a:spLocks noChangeArrowheads="1"/>
            </p:cNvSpPr>
            <p:nvPr/>
          </p:nvSpPr>
          <p:spPr bwMode="auto">
            <a:xfrm>
              <a:off x="-598985" y="2773801"/>
              <a:ext cx="93663" cy="93663"/>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38" name="Oval 60">
              <a:extLst>
                <a:ext uri="{FF2B5EF4-FFF2-40B4-BE49-F238E27FC236}">
                  <a16:creationId xmlns:a16="http://schemas.microsoft.com/office/drawing/2014/main" id="{F26927D6-35AF-4377-BECF-3A5EBE8952E7}"/>
                </a:ext>
              </a:extLst>
            </p:cNvPr>
            <p:cNvSpPr>
              <a:spLocks noChangeArrowheads="1"/>
            </p:cNvSpPr>
            <p:nvPr/>
          </p:nvSpPr>
          <p:spPr bwMode="auto">
            <a:xfrm>
              <a:off x="-623499" y="2906253"/>
              <a:ext cx="127000" cy="127000"/>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39" name="Oval 62">
              <a:extLst>
                <a:ext uri="{FF2B5EF4-FFF2-40B4-BE49-F238E27FC236}">
                  <a16:creationId xmlns:a16="http://schemas.microsoft.com/office/drawing/2014/main" id="{12F84676-8A63-4747-BA36-80D8981B9EA9}"/>
                </a:ext>
              </a:extLst>
            </p:cNvPr>
            <p:cNvSpPr>
              <a:spLocks noChangeArrowheads="1"/>
            </p:cNvSpPr>
            <p:nvPr/>
          </p:nvSpPr>
          <p:spPr bwMode="auto">
            <a:xfrm>
              <a:off x="-799721" y="2969753"/>
              <a:ext cx="123825" cy="127000"/>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nvGrpSpPr>
            <p:cNvPr id="40" name="Group 39">
              <a:extLst>
                <a:ext uri="{FF2B5EF4-FFF2-40B4-BE49-F238E27FC236}">
                  <a16:creationId xmlns:a16="http://schemas.microsoft.com/office/drawing/2014/main" id="{0DC10AA3-D19F-4208-94CB-96E437ADE03B}"/>
                </a:ext>
              </a:extLst>
            </p:cNvPr>
            <p:cNvGrpSpPr>
              <a:grpSpLocks noChangeAspect="1"/>
            </p:cNvGrpSpPr>
            <p:nvPr/>
          </p:nvGrpSpPr>
          <p:grpSpPr>
            <a:xfrm>
              <a:off x="-1009450" y="2368989"/>
              <a:ext cx="386653" cy="540000"/>
              <a:chOff x="8823994" y="2287002"/>
              <a:chExt cx="250750" cy="350198"/>
            </a:xfrm>
          </p:grpSpPr>
          <p:sp>
            <p:nvSpPr>
              <p:cNvPr id="41" name="Freeform 755">
                <a:extLst>
                  <a:ext uri="{FF2B5EF4-FFF2-40B4-BE49-F238E27FC236}">
                    <a16:creationId xmlns:a16="http://schemas.microsoft.com/office/drawing/2014/main" id="{907946F6-3E5F-4F7B-977B-CFDA4EC34592}"/>
                  </a:ext>
                </a:extLst>
              </p:cNvPr>
              <p:cNvSpPr>
                <a:spLocks/>
              </p:cNvSpPr>
              <p:nvPr/>
            </p:nvSpPr>
            <p:spPr bwMode="auto">
              <a:xfrm>
                <a:off x="8823994" y="2378636"/>
                <a:ext cx="250750" cy="258564"/>
              </a:xfrm>
              <a:custGeom>
                <a:avLst/>
                <a:gdLst>
                  <a:gd name="T0" fmla="*/ 52 w 128"/>
                  <a:gd name="T1" fmla="*/ 0 h 132"/>
                  <a:gd name="T2" fmla="*/ 0 w 128"/>
                  <a:gd name="T3" fmla="*/ 84 h 132"/>
                  <a:gd name="T4" fmla="*/ 64 w 128"/>
                  <a:gd name="T5" fmla="*/ 132 h 132"/>
                  <a:gd name="T6" fmla="*/ 128 w 128"/>
                  <a:gd name="T7" fmla="*/ 84 h 132"/>
                  <a:gd name="T8" fmla="*/ 76 w 128"/>
                  <a:gd name="T9" fmla="*/ 0 h 132"/>
                </a:gdLst>
                <a:ahLst/>
                <a:cxnLst>
                  <a:cxn ang="0">
                    <a:pos x="T0" y="T1"/>
                  </a:cxn>
                  <a:cxn ang="0">
                    <a:pos x="T2" y="T3"/>
                  </a:cxn>
                  <a:cxn ang="0">
                    <a:pos x="T4" y="T5"/>
                  </a:cxn>
                  <a:cxn ang="0">
                    <a:pos x="T6" y="T7"/>
                  </a:cxn>
                  <a:cxn ang="0">
                    <a:pos x="T8" y="T9"/>
                  </a:cxn>
                </a:cxnLst>
                <a:rect l="0" t="0" r="r" b="b"/>
                <a:pathLst>
                  <a:path w="128" h="132">
                    <a:moveTo>
                      <a:pt x="52" y="0"/>
                    </a:moveTo>
                    <a:cubicBezTo>
                      <a:pt x="24" y="27"/>
                      <a:pt x="0" y="59"/>
                      <a:pt x="0" y="84"/>
                    </a:cubicBezTo>
                    <a:cubicBezTo>
                      <a:pt x="0" y="118"/>
                      <a:pt x="29" y="132"/>
                      <a:pt x="64" y="132"/>
                    </a:cubicBezTo>
                    <a:cubicBezTo>
                      <a:pt x="99" y="132"/>
                      <a:pt x="128" y="118"/>
                      <a:pt x="128" y="84"/>
                    </a:cubicBezTo>
                    <a:cubicBezTo>
                      <a:pt x="128" y="53"/>
                      <a:pt x="103" y="26"/>
                      <a:pt x="7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sp>
            <p:nvSpPr>
              <p:cNvPr id="42" name="Freeform 759">
                <a:extLst>
                  <a:ext uri="{FF2B5EF4-FFF2-40B4-BE49-F238E27FC236}">
                    <a16:creationId xmlns:a16="http://schemas.microsoft.com/office/drawing/2014/main" id="{EC3F0AA5-B3C1-44D3-8E8B-87DC857BA17C}"/>
                  </a:ext>
                </a:extLst>
              </p:cNvPr>
              <p:cNvSpPr>
                <a:spLocks/>
              </p:cNvSpPr>
              <p:nvPr/>
            </p:nvSpPr>
            <p:spPr bwMode="auto">
              <a:xfrm>
                <a:off x="8890766" y="2287002"/>
                <a:ext cx="109392" cy="99448"/>
              </a:xfrm>
              <a:custGeom>
                <a:avLst/>
                <a:gdLst>
                  <a:gd name="T0" fmla="*/ 42 w 56"/>
                  <a:gd name="T1" fmla="*/ 47 h 51"/>
                  <a:gd name="T2" fmla="*/ 30 w 56"/>
                  <a:gd name="T3" fmla="*/ 51 h 51"/>
                  <a:gd name="T4" fmla="*/ 18 w 56"/>
                  <a:gd name="T5" fmla="*/ 47 h 51"/>
                  <a:gd name="T6" fmla="*/ 1 w 56"/>
                  <a:gd name="T7" fmla="*/ 11 h 51"/>
                  <a:gd name="T8" fmla="*/ 30 w 56"/>
                  <a:gd name="T9" fmla="*/ 5 h 51"/>
                  <a:gd name="T10" fmla="*/ 56 w 56"/>
                  <a:gd name="T11" fmla="*/ 8 h 51"/>
                  <a:gd name="T12" fmla="*/ 42 w 56"/>
                  <a:gd name="T13" fmla="*/ 47 h 51"/>
                </a:gdLst>
                <a:ahLst/>
                <a:cxnLst>
                  <a:cxn ang="0">
                    <a:pos x="T0" y="T1"/>
                  </a:cxn>
                  <a:cxn ang="0">
                    <a:pos x="T2" y="T3"/>
                  </a:cxn>
                  <a:cxn ang="0">
                    <a:pos x="T4" y="T5"/>
                  </a:cxn>
                  <a:cxn ang="0">
                    <a:pos x="T6" y="T7"/>
                  </a:cxn>
                  <a:cxn ang="0">
                    <a:pos x="T8" y="T9"/>
                  </a:cxn>
                  <a:cxn ang="0">
                    <a:pos x="T10" y="T11"/>
                  </a:cxn>
                  <a:cxn ang="0">
                    <a:pos x="T12" y="T13"/>
                  </a:cxn>
                </a:cxnLst>
                <a:rect l="0" t="0" r="r" b="b"/>
                <a:pathLst>
                  <a:path w="56" h="51">
                    <a:moveTo>
                      <a:pt x="42" y="47"/>
                    </a:moveTo>
                    <a:cubicBezTo>
                      <a:pt x="41" y="49"/>
                      <a:pt x="34" y="51"/>
                      <a:pt x="30" y="51"/>
                    </a:cubicBezTo>
                    <a:cubicBezTo>
                      <a:pt x="26" y="51"/>
                      <a:pt x="20" y="49"/>
                      <a:pt x="18" y="47"/>
                    </a:cubicBezTo>
                    <a:cubicBezTo>
                      <a:pt x="18" y="47"/>
                      <a:pt x="0" y="12"/>
                      <a:pt x="1" y="11"/>
                    </a:cubicBezTo>
                    <a:cubicBezTo>
                      <a:pt x="6" y="0"/>
                      <a:pt x="19" y="2"/>
                      <a:pt x="30" y="5"/>
                    </a:cubicBezTo>
                    <a:cubicBezTo>
                      <a:pt x="46" y="9"/>
                      <a:pt x="53" y="9"/>
                      <a:pt x="56" y="8"/>
                    </a:cubicBezTo>
                    <a:cubicBezTo>
                      <a:pt x="56" y="13"/>
                      <a:pt x="42" y="47"/>
                      <a:pt x="42" y="47"/>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latin typeface="Raleway" pitchFamily="2" charset="-52"/>
                </a:endParaRPr>
              </a:p>
            </p:txBody>
          </p:sp>
        </p:grpSp>
      </p:grpSp>
      <p:grpSp>
        <p:nvGrpSpPr>
          <p:cNvPr id="8" name="Group 7">
            <a:extLst>
              <a:ext uri="{FF2B5EF4-FFF2-40B4-BE49-F238E27FC236}">
                <a16:creationId xmlns:a16="http://schemas.microsoft.com/office/drawing/2014/main" id="{369BE45F-1387-4671-97CA-514B018C11AB}"/>
              </a:ext>
            </a:extLst>
          </p:cNvPr>
          <p:cNvGrpSpPr/>
          <p:nvPr/>
        </p:nvGrpSpPr>
        <p:grpSpPr>
          <a:xfrm>
            <a:off x="4848735" y="1621707"/>
            <a:ext cx="535200" cy="535200"/>
            <a:chOff x="2485093" y="1823963"/>
            <a:chExt cx="535200" cy="535200"/>
          </a:xfrm>
        </p:grpSpPr>
        <p:sp>
          <p:nvSpPr>
            <p:cNvPr id="76" name="Oval 75">
              <a:extLst>
                <a:ext uri="{FF2B5EF4-FFF2-40B4-BE49-F238E27FC236}">
                  <a16:creationId xmlns:a16="http://schemas.microsoft.com/office/drawing/2014/main" id="{968DDB5C-3E5C-46F6-8383-12510E79CD0E}"/>
                </a:ext>
              </a:extLst>
            </p:cNvPr>
            <p:cNvSpPr>
              <a:spLocks noChangeAspect="1"/>
            </p:cNvSpPr>
            <p:nvPr/>
          </p:nvSpPr>
          <p:spPr>
            <a:xfrm>
              <a:off x="2485093" y="1823963"/>
              <a:ext cx="535200" cy="535200"/>
            </a:xfrm>
            <a:prstGeom prst="ellipse">
              <a:avLst/>
            </a:prstGeom>
            <a:solidFill>
              <a:schemeClr val="accent4">
                <a:lumMod val="2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Raleway" pitchFamily="2" charset="-52"/>
              </a:endParaRPr>
            </a:p>
          </p:txBody>
        </p:sp>
        <p:grpSp>
          <p:nvGrpSpPr>
            <p:cNvPr id="43" name="Group 42">
              <a:extLst>
                <a:ext uri="{FF2B5EF4-FFF2-40B4-BE49-F238E27FC236}">
                  <a16:creationId xmlns:a16="http://schemas.microsoft.com/office/drawing/2014/main" id="{70E51E96-D577-47E9-8444-DF8765F60E86}"/>
                </a:ext>
              </a:extLst>
            </p:cNvPr>
            <p:cNvGrpSpPr/>
            <p:nvPr/>
          </p:nvGrpSpPr>
          <p:grpSpPr>
            <a:xfrm>
              <a:off x="2613924" y="1892706"/>
              <a:ext cx="282472" cy="374244"/>
              <a:chOff x="428626" y="3689351"/>
              <a:chExt cx="688975" cy="912812"/>
            </a:xfrm>
          </p:grpSpPr>
          <p:sp>
            <p:nvSpPr>
              <p:cNvPr id="44" name="Oval 70">
                <a:extLst>
                  <a:ext uri="{FF2B5EF4-FFF2-40B4-BE49-F238E27FC236}">
                    <a16:creationId xmlns:a16="http://schemas.microsoft.com/office/drawing/2014/main" id="{9CE26B76-FB43-4ED1-A8ED-ABC6EB440284}"/>
                  </a:ext>
                </a:extLst>
              </p:cNvPr>
              <p:cNvSpPr>
                <a:spLocks noChangeArrowheads="1"/>
              </p:cNvSpPr>
              <p:nvPr/>
            </p:nvSpPr>
            <p:spPr bwMode="auto">
              <a:xfrm>
                <a:off x="874714" y="4052888"/>
                <a:ext cx="49213" cy="47625"/>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5" name="Oval 71">
                <a:extLst>
                  <a:ext uri="{FF2B5EF4-FFF2-40B4-BE49-F238E27FC236}">
                    <a16:creationId xmlns:a16="http://schemas.microsoft.com/office/drawing/2014/main" id="{64C3DE47-543D-461E-8908-01815ABA4432}"/>
                  </a:ext>
                </a:extLst>
              </p:cNvPr>
              <p:cNvSpPr>
                <a:spLocks noChangeArrowheads="1"/>
              </p:cNvSpPr>
              <p:nvPr/>
            </p:nvSpPr>
            <p:spPr bwMode="auto">
              <a:xfrm>
                <a:off x="627064" y="4052888"/>
                <a:ext cx="46038" cy="47625"/>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6" name="Freeform 72">
                <a:extLst>
                  <a:ext uri="{FF2B5EF4-FFF2-40B4-BE49-F238E27FC236}">
                    <a16:creationId xmlns:a16="http://schemas.microsoft.com/office/drawing/2014/main" id="{053F75CF-DE89-4471-8379-87AB7AF91EDE}"/>
                  </a:ext>
                </a:extLst>
              </p:cNvPr>
              <p:cNvSpPr>
                <a:spLocks/>
              </p:cNvSpPr>
              <p:nvPr/>
            </p:nvSpPr>
            <p:spPr bwMode="auto">
              <a:xfrm>
                <a:off x="698501" y="4243388"/>
                <a:ext cx="149225" cy="38100"/>
              </a:xfrm>
              <a:custGeom>
                <a:avLst/>
                <a:gdLst>
                  <a:gd name="T0" fmla="*/ 0 w 40"/>
                  <a:gd name="T1" fmla="*/ 0 h 10"/>
                  <a:gd name="T2" fmla="*/ 20 w 40"/>
                  <a:gd name="T3" fmla="*/ 10 h 10"/>
                  <a:gd name="T4" fmla="*/ 40 w 40"/>
                  <a:gd name="T5" fmla="*/ 0 h 10"/>
                </a:gdLst>
                <a:ahLst/>
                <a:cxnLst>
                  <a:cxn ang="0">
                    <a:pos x="T0" y="T1"/>
                  </a:cxn>
                  <a:cxn ang="0">
                    <a:pos x="T2" y="T3"/>
                  </a:cxn>
                  <a:cxn ang="0">
                    <a:pos x="T4" y="T5"/>
                  </a:cxn>
                </a:cxnLst>
                <a:rect l="0" t="0" r="r" b="b"/>
                <a:pathLst>
                  <a:path w="40" h="10">
                    <a:moveTo>
                      <a:pt x="0" y="0"/>
                    </a:moveTo>
                    <a:cubicBezTo>
                      <a:pt x="5" y="6"/>
                      <a:pt x="12" y="10"/>
                      <a:pt x="20" y="10"/>
                    </a:cubicBezTo>
                    <a:cubicBezTo>
                      <a:pt x="28" y="10"/>
                      <a:pt x="35" y="6"/>
                      <a:pt x="4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7" name="Freeform 73">
                <a:extLst>
                  <a:ext uri="{FF2B5EF4-FFF2-40B4-BE49-F238E27FC236}">
                    <a16:creationId xmlns:a16="http://schemas.microsoft.com/office/drawing/2014/main" id="{56D6F3C3-327D-4251-9D61-7271299FE21C}"/>
                  </a:ext>
                </a:extLst>
              </p:cNvPr>
              <p:cNvSpPr>
                <a:spLocks/>
              </p:cNvSpPr>
              <p:nvPr/>
            </p:nvSpPr>
            <p:spPr bwMode="auto">
              <a:xfrm>
                <a:off x="863601" y="4452938"/>
                <a:ext cx="254000" cy="149225"/>
              </a:xfrm>
              <a:custGeom>
                <a:avLst/>
                <a:gdLst>
                  <a:gd name="T0" fmla="*/ 68 w 68"/>
                  <a:gd name="T1" fmla="*/ 40 h 40"/>
                  <a:gd name="T2" fmla="*/ 68 w 68"/>
                  <a:gd name="T3" fmla="*/ 32 h 40"/>
                  <a:gd name="T4" fmla="*/ 36 w 68"/>
                  <a:gd name="T5" fmla="*/ 0 h 40"/>
                  <a:gd name="T6" fmla="*/ 0 w 68"/>
                  <a:gd name="T7" fmla="*/ 0 h 40"/>
                </a:gdLst>
                <a:ahLst/>
                <a:cxnLst>
                  <a:cxn ang="0">
                    <a:pos x="T0" y="T1"/>
                  </a:cxn>
                  <a:cxn ang="0">
                    <a:pos x="T2" y="T3"/>
                  </a:cxn>
                  <a:cxn ang="0">
                    <a:pos x="T4" y="T5"/>
                  </a:cxn>
                  <a:cxn ang="0">
                    <a:pos x="T6" y="T7"/>
                  </a:cxn>
                </a:cxnLst>
                <a:rect l="0" t="0" r="r" b="b"/>
                <a:pathLst>
                  <a:path w="68" h="40">
                    <a:moveTo>
                      <a:pt x="68" y="40"/>
                    </a:moveTo>
                    <a:cubicBezTo>
                      <a:pt x="68" y="32"/>
                      <a:pt x="68" y="32"/>
                      <a:pt x="68" y="32"/>
                    </a:cubicBezTo>
                    <a:cubicBezTo>
                      <a:pt x="68" y="14"/>
                      <a:pt x="54" y="0"/>
                      <a:pt x="36" y="0"/>
                    </a:cubicBezTo>
                    <a:cubicBezTo>
                      <a:pt x="0" y="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8" name="Freeform 74">
                <a:extLst>
                  <a:ext uri="{FF2B5EF4-FFF2-40B4-BE49-F238E27FC236}">
                    <a16:creationId xmlns:a16="http://schemas.microsoft.com/office/drawing/2014/main" id="{5EE22FB4-5B42-4F2B-8D6E-4EF4BE89AB09}"/>
                  </a:ext>
                </a:extLst>
              </p:cNvPr>
              <p:cNvSpPr>
                <a:spLocks/>
              </p:cNvSpPr>
              <p:nvPr/>
            </p:nvSpPr>
            <p:spPr bwMode="auto">
              <a:xfrm>
                <a:off x="428626" y="4452938"/>
                <a:ext cx="255588" cy="149225"/>
              </a:xfrm>
              <a:custGeom>
                <a:avLst/>
                <a:gdLst>
                  <a:gd name="T0" fmla="*/ 0 w 68"/>
                  <a:gd name="T1" fmla="*/ 40 h 40"/>
                  <a:gd name="T2" fmla="*/ 0 w 68"/>
                  <a:gd name="T3" fmla="*/ 32 h 40"/>
                  <a:gd name="T4" fmla="*/ 32 w 68"/>
                  <a:gd name="T5" fmla="*/ 0 h 40"/>
                  <a:gd name="T6" fmla="*/ 68 w 68"/>
                  <a:gd name="T7" fmla="*/ 0 h 40"/>
                </a:gdLst>
                <a:ahLst/>
                <a:cxnLst>
                  <a:cxn ang="0">
                    <a:pos x="T0" y="T1"/>
                  </a:cxn>
                  <a:cxn ang="0">
                    <a:pos x="T2" y="T3"/>
                  </a:cxn>
                  <a:cxn ang="0">
                    <a:pos x="T4" y="T5"/>
                  </a:cxn>
                  <a:cxn ang="0">
                    <a:pos x="T6" y="T7"/>
                  </a:cxn>
                </a:cxnLst>
                <a:rect l="0" t="0" r="r" b="b"/>
                <a:pathLst>
                  <a:path w="68" h="40">
                    <a:moveTo>
                      <a:pt x="0" y="40"/>
                    </a:moveTo>
                    <a:cubicBezTo>
                      <a:pt x="0" y="32"/>
                      <a:pt x="0" y="32"/>
                      <a:pt x="0" y="32"/>
                    </a:cubicBezTo>
                    <a:cubicBezTo>
                      <a:pt x="0" y="14"/>
                      <a:pt x="14" y="0"/>
                      <a:pt x="32" y="0"/>
                    </a:cubicBezTo>
                    <a:cubicBezTo>
                      <a:pt x="68" y="0"/>
                      <a:pt x="68" y="0"/>
                      <a:pt x="68"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9" name="Freeform 75">
                <a:extLst>
                  <a:ext uri="{FF2B5EF4-FFF2-40B4-BE49-F238E27FC236}">
                    <a16:creationId xmlns:a16="http://schemas.microsoft.com/office/drawing/2014/main" id="{9F50B352-DCC2-4F93-9C1B-893D49EE2ABF}"/>
                  </a:ext>
                </a:extLst>
              </p:cNvPr>
              <p:cNvSpPr>
                <a:spLocks/>
              </p:cNvSpPr>
              <p:nvPr/>
            </p:nvSpPr>
            <p:spPr bwMode="auto">
              <a:xfrm>
                <a:off x="684214" y="4348163"/>
                <a:ext cx="179388" cy="153988"/>
              </a:xfrm>
              <a:custGeom>
                <a:avLst/>
                <a:gdLst>
                  <a:gd name="T0" fmla="*/ 48 w 48"/>
                  <a:gd name="T1" fmla="*/ 0 h 41"/>
                  <a:gd name="T2" fmla="*/ 48 w 48"/>
                  <a:gd name="T3" fmla="*/ 28 h 41"/>
                  <a:gd name="T4" fmla="*/ 0 w 48"/>
                  <a:gd name="T5" fmla="*/ 28 h 41"/>
                  <a:gd name="T6" fmla="*/ 0 w 48"/>
                  <a:gd name="T7" fmla="*/ 0 h 41"/>
                </a:gdLst>
                <a:ahLst/>
                <a:cxnLst>
                  <a:cxn ang="0">
                    <a:pos x="T0" y="T1"/>
                  </a:cxn>
                  <a:cxn ang="0">
                    <a:pos x="T2" y="T3"/>
                  </a:cxn>
                  <a:cxn ang="0">
                    <a:pos x="T4" y="T5"/>
                  </a:cxn>
                  <a:cxn ang="0">
                    <a:pos x="T6" y="T7"/>
                  </a:cxn>
                </a:cxnLst>
                <a:rect l="0" t="0" r="r" b="b"/>
                <a:pathLst>
                  <a:path w="48" h="41">
                    <a:moveTo>
                      <a:pt x="48" y="0"/>
                    </a:moveTo>
                    <a:cubicBezTo>
                      <a:pt x="48" y="28"/>
                      <a:pt x="48" y="28"/>
                      <a:pt x="48" y="28"/>
                    </a:cubicBezTo>
                    <a:cubicBezTo>
                      <a:pt x="35" y="41"/>
                      <a:pt x="13" y="41"/>
                      <a:pt x="0" y="28"/>
                    </a:cubicBezTo>
                    <a:cubicBezTo>
                      <a:pt x="0" y="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0" name="Freeform 76">
                <a:extLst>
                  <a:ext uri="{FF2B5EF4-FFF2-40B4-BE49-F238E27FC236}">
                    <a16:creationId xmlns:a16="http://schemas.microsoft.com/office/drawing/2014/main" id="{B5E56A71-0587-4310-97F3-A1F4D4C48CA7}"/>
                  </a:ext>
                </a:extLst>
              </p:cNvPr>
              <p:cNvSpPr>
                <a:spLocks/>
              </p:cNvSpPr>
              <p:nvPr/>
            </p:nvSpPr>
            <p:spPr bwMode="auto">
              <a:xfrm>
                <a:off x="519114" y="3816351"/>
                <a:ext cx="407988" cy="165100"/>
              </a:xfrm>
              <a:custGeom>
                <a:avLst/>
                <a:gdLst>
                  <a:gd name="T0" fmla="*/ 109 w 109"/>
                  <a:gd name="T1" fmla="*/ 0 h 44"/>
                  <a:gd name="T2" fmla="*/ 0 w 109"/>
                  <a:gd name="T3" fmla="*/ 44 h 44"/>
                </a:gdLst>
                <a:ahLst/>
                <a:cxnLst>
                  <a:cxn ang="0">
                    <a:pos x="T0" y="T1"/>
                  </a:cxn>
                  <a:cxn ang="0">
                    <a:pos x="T2" y="T3"/>
                  </a:cxn>
                </a:cxnLst>
                <a:rect l="0" t="0" r="r" b="b"/>
                <a:pathLst>
                  <a:path w="109" h="44">
                    <a:moveTo>
                      <a:pt x="109" y="0"/>
                    </a:moveTo>
                    <a:cubicBezTo>
                      <a:pt x="77" y="35"/>
                      <a:pt x="43" y="42"/>
                      <a:pt x="0" y="4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1" name="Freeform 77">
                <a:extLst>
                  <a:ext uri="{FF2B5EF4-FFF2-40B4-BE49-F238E27FC236}">
                    <a16:creationId xmlns:a16="http://schemas.microsoft.com/office/drawing/2014/main" id="{5254D617-8915-47F3-9CCE-8047BB37F37C}"/>
                  </a:ext>
                </a:extLst>
              </p:cNvPr>
              <p:cNvSpPr>
                <a:spLocks/>
              </p:cNvSpPr>
              <p:nvPr/>
            </p:nvSpPr>
            <p:spPr bwMode="auto">
              <a:xfrm>
                <a:off x="519114" y="3981451"/>
                <a:ext cx="509588" cy="381000"/>
              </a:xfrm>
              <a:custGeom>
                <a:avLst/>
                <a:gdLst>
                  <a:gd name="T0" fmla="*/ 0 w 136"/>
                  <a:gd name="T1" fmla="*/ 0 h 102"/>
                  <a:gd name="T2" fmla="*/ 0 w 136"/>
                  <a:gd name="T3" fmla="*/ 30 h 102"/>
                  <a:gd name="T4" fmla="*/ 68 w 136"/>
                  <a:gd name="T5" fmla="*/ 102 h 102"/>
                  <a:gd name="T6" fmla="*/ 68 w 136"/>
                  <a:gd name="T7" fmla="*/ 102 h 102"/>
                  <a:gd name="T8" fmla="*/ 68 w 136"/>
                  <a:gd name="T9" fmla="*/ 102 h 102"/>
                  <a:gd name="T10" fmla="*/ 136 w 136"/>
                  <a:gd name="T11" fmla="*/ 30 h 102"/>
                  <a:gd name="T12" fmla="*/ 136 w 136"/>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36" h="102">
                    <a:moveTo>
                      <a:pt x="0" y="0"/>
                    </a:moveTo>
                    <a:cubicBezTo>
                      <a:pt x="0" y="30"/>
                      <a:pt x="0" y="30"/>
                      <a:pt x="0" y="30"/>
                    </a:cubicBezTo>
                    <a:cubicBezTo>
                      <a:pt x="0" y="70"/>
                      <a:pt x="28" y="102"/>
                      <a:pt x="68" y="102"/>
                    </a:cubicBezTo>
                    <a:cubicBezTo>
                      <a:pt x="68" y="102"/>
                      <a:pt x="68" y="102"/>
                      <a:pt x="68" y="102"/>
                    </a:cubicBezTo>
                    <a:cubicBezTo>
                      <a:pt x="68" y="102"/>
                      <a:pt x="68" y="102"/>
                      <a:pt x="68" y="102"/>
                    </a:cubicBezTo>
                    <a:cubicBezTo>
                      <a:pt x="108" y="102"/>
                      <a:pt x="136" y="70"/>
                      <a:pt x="136" y="30"/>
                    </a:cubicBezTo>
                    <a:cubicBezTo>
                      <a:pt x="136" y="0"/>
                      <a:pt x="136" y="0"/>
                      <a:pt x="13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2" name="Freeform 78">
                <a:extLst>
                  <a:ext uri="{FF2B5EF4-FFF2-40B4-BE49-F238E27FC236}">
                    <a16:creationId xmlns:a16="http://schemas.microsoft.com/office/drawing/2014/main" id="{A6719360-28ED-4798-940F-0FDB62EBDD96}"/>
                  </a:ext>
                </a:extLst>
              </p:cNvPr>
              <p:cNvSpPr>
                <a:spLocks/>
              </p:cNvSpPr>
              <p:nvPr/>
            </p:nvSpPr>
            <p:spPr bwMode="auto">
              <a:xfrm>
                <a:off x="858839" y="4008438"/>
                <a:ext cx="76200" cy="17463"/>
              </a:xfrm>
              <a:custGeom>
                <a:avLst/>
                <a:gdLst>
                  <a:gd name="T0" fmla="*/ 0 w 20"/>
                  <a:gd name="T1" fmla="*/ 2 h 5"/>
                  <a:gd name="T2" fmla="*/ 20 w 20"/>
                  <a:gd name="T3" fmla="*/ 5 h 5"/>
                </a:gdLst>
                <a:ahLst/>
                <a:cxnLst>
                  <a:cxn ang="0">
                    <a:pos x="T0" y="T1"/>
                  </a:cxn>
                  <a:cxn ang="0">
                    <a:pos x="T2" y="T3"/>
                  </a:cxn>
                </a:cxnLst>
                <a:rect l="0" t="0" r="r" b="b"/>
                <a:pathLst>
                  <a:path w="20" h="5">
                    <a:moveTo>
                      <a:pt x="0" y="2"/>
                    </a:moveTo>
                    <a:cubicBezTo>
                      <a:pt x="7" y="0"/>
                      <a:pt x="14" y="1"/>
                      <a:pt x="2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3" name="Freeform 79">
                <a:extLst>
                  <a:ext uri="{FF2B5EF4-FFF2-40B4-BE49-F238E27FC236}">
                    <a16:creationId xmlns:a16="http://schemas.microsoft.com/office/drawing/2014/main" id="{AC63D37D-51FE-4F5E-ADEA-ADD0CED58EF1}"/>
                  </a:ext>
                </a:extLst>
              </p:cNvPr>
              <p:cNvSpPr>
                <a:spLocks/>
              </p:cNvSpPr>
              <p:nvPr/>
            </p:nvSpPr>
            <p:spPr bwMode="auto">
              <a:xfrm>
                <a:off x="612776" y="4008438"/>
                <a:ext cx="74613" cy="17463"/>
              </a:xfrm>
              <a:custGeom>
                <a:avLst/>
                <a:gdLst>
                  <a:gd name="T0" fmla="*/ 20 w 20"/>
                  <a:gd name="T1" fmla="*/ 2 h 5"/>
                  <a:gd name="T2" fmla="*/ 0 w 20"/>
                  <a:gd name="T3" fmla="*/ 5 h 5"/>
                </a:gdLst>
                <a:ahLst/>
                <a:cxnLst>
                  <a:cxn ang="0">
                    <a:pos x="T0" y="T1"/>
                  </a:cxn>
                  <a:cxn ang="0">
                    <a:pos x="T2" y="T3"/>
                  </a:cxn>
                </a:cxnLst>
                <a:rect l="0" t="0" r="r" b="b"/>
                <a:pathLst>
                  <a:path w="20" h="5">
                    <a:moveTo>
                      <a:pt x="20" y="2"/>
                    </a:moveTo>
                    <a:cubicBezTo>
                      <a:pt x="13" y="0"/>
                      <a:pt x="6" y="1"/>
                      <a:pt x="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4" name="Freeform 80">
                <a:extLst>
                  <a:ext uri="{FF2B5EF4-FFF2-40B4-BE49-F238E27FC236}">
                    <a16:creationId xmlns:a16="http://schemas.microsoft.com/office/drawing/2014/main" id="{E37EDE33-BB85-4F58-B63B-9FFA2D9EB3C2}"/>
                  </a:ext>
                </a:extLst>
              </p:cNvPr>
              <p:cNvSpPr>
                <a:spLocks/>
              </p:cNvSpPr>
              <p:nvPr/>
            </p:nvSpPr>
            <p:spPr bwMode="auto">
              <a:xfrm>
                <a:off x="541339" y="3760788"/>
                <a:ext cx="157163" cy="138113"/>
              </a:xfrm>
              <a:custGeom>
                <a:avLst/>
                <a:gdLst>
                  <a:gd name="T0" fmla="*/ 42 w 42"/>
                  <a:gd name="T1" fmla="*/ 0 h 37"/>
                  <a:gd name="T2" fmla="*/ 0 w 42"/>
                  <a:gd name="T3" fmla="*/ 37 h 37"/>
                </a:gdLst>
                <a:ahLst/>
                <a:cxnLst>
                  <a:cxn ang="0">
                    <a:pos x="T0" y="T1"/>
                  </a:cxn>
                  <a:cxn ang="0">
                    <a:pos x="T2" y="T3"/>
                  </a:cxn>
                </a:cxnLst>
                <a:rect l="0" t="0" r="r" b="b"/>
                <a:pathLst>
                  <a:path w="42" h="37">
                    <a:moveTo>
                      <a:pt x="42" y="0"/>
                    </a:moveTo>
                    <a:cubicBezTo>
                      <a:pt x="23" y="6"/>
                      <a:pt x="8" y="19"/>
                      <a:pt x="0" y="37"/>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5" name="Freeform 81">
                <a:extLst>
                  <a:ext uri="{FF2B5EF4-FFF2-40B4-BE49-F238E27FC236}">
                    <a16:creationId xmlns:a16="http://schemas.microsoft.com/office/drawing/2014/main" id="{C3D0071D-C596-4BF8-8BC8-97317FC8087E}"/>
                  </a:ext>
                </a:extLst>
              </p:cNvPr>
              <p:cNvSpPr>
                <a:spLocks/>
              </p:cNvSpPr>
              <p:nvPr/>
            </p:nvSpPr>
            <p:spPr bwMode="auto">
              <a:xfrm>
                <a:off x="458789" y="3689351"/>
                <a:ext cx="628650" cy="614363"/>
              </a:xfrm>
              <a:custGeom>
                <a:avLst/>
                <a:gdLst>
                  <a:gd name="T0" fmla="*/ 128 w 168"/>
                  <a:gd name="T1" fmla="*/ 164 h 164"/>
                  <a:gd name="T2" fmla="*/ 146 w 168"/>
                  <a:gd name="T3" fmla="*/ 163 h 164"/>
                  <a:gd name="T4" fmla="*/ 163 w 168"/>
                  <a:gd name="T5" fmla="*/ 147 h 164"/>
                  <a:gd name="T6" fmla="*/ 168 w 168"/>
                  <a:gd name="T7" fmla="*/ 84 h 164"/>
                  <a:gd name="T8" fmla="*/ 84 w 168"/>
                  <a:gd name="T9" fmla="*/ 0 h 164"/>
                  <a:gd name="T10" fmla="*/ 0 w 168"/>
                  <a:gd name="T11" fmla="*/ 84 h 164"/>
                  <a:gd name="T12" fmla="*/ 5 w 168"/>
                  <a:gd name="T13" fmla="*/ 147 h 164"/>
                  <a:gd name="T14" fmla="*/ 22 w 168"/>
                  <a:gd name="T15" fmla="*/ 163 h 164"/>
                  <a:gd name="T16" fmla="*/ 40 w 16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4">
                    <a:moveTo>
                      <a:pt x="128" y="164"/>
                    </a:moveTo>
                    <a:cubicBezTo>
                      <a:pt x="146" y="163"/>
                      <a:pt x="146" y="163"/>
                      <a:pt x="146" y="163"/>
                    </a:cubicBezTo>
                    <a:cubicBezTo>
                      <a:pt x="154" y="162"/>
                      <a:pt x="161" y="155"/>
                      <a:pt x="163" y="147"/>
                    </a:cubicBezTo>
                    <a:cubicBezTo>
                      <a:pt x="165" y="132"/>
                      <a:pt x="168" y="108"/>
                      <a:pt x="168" y="84"/>
                    </a:cubicBezTo>
                    <a:cubicBezTo>
                      <a:pt x="168" y="38"/>
                      <a:pt x="130" y="0"/>
                      <a:pt x="84" y="0"/>
                    </a:cubicBezTo>
                    <a:cubicBezTo>
                      <a:pt x="38" y="0"/>
                      <a:pt x="0" y="38"/>
                      <a:pt x="0" y="84"/>
                    </a:cubicBezTo>
                    <a:cubicBezTo>
                      <a:pt x="0" y="108"/>
                      <a:pt x="3" y="132"/>
                      <a:pt x="5" y="147"/>
                    </a:cubicBezTo>
                    <a:cubicBezTo>
                      <a:pt x="7" y="155"/>
                      <a:pt x="14" y="162"/>
                      <a:pt x="22" y="163"/>
                    </a:cubicBezTo>
                    <a:cubicBezTo>
                      <a:pt x="40" y="164"/>
                      <a:pt x="40" y="164"/>
                      <a:pt x="40" y="16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6" name="Freeform 82">
                <a:extLst>
                  <a:ext uri="{FF2B5EF4-FFF2-40B4-BE49-F238E27FC236}">
                    <a16:creationId xmlns:a16="http://schemas.microsoft.com/office/drawing/2014/main" id="{B645350B-F3FB-4E22-9768-E2DE0184EF1C}"/>
                  </a:ext>
                </a:extLst>
              </p:cNvPr>
              <p:cNvSpPr>
                <a:spLocks/>
              </p:cNvSpPr>
              <p:nvPr/>
            </p:nvSpPr>
            <p:spPr bwMode="auto">
              <a:xfrm>
                <a:off x="877889" y="3862388"/>
                <a:ext cx="150813" cy="119063"/>
              </a:xfrm>
              <a:custGeom>
                <a:avLst/>
                <a:gdLst>
                  <a:gd name="T0" fmla="*/ 0 w 40"/>
                  <a:gd name="T1" fmla="*/ 0 h 32"/>
                  <a:gd name="T2" fmla="*/ 40 w 40"/>
                  <a:gd name="T3" fmla="*/ 32 h 32"/>
                </a:gdLst>
                <a:ahLst/>
                <a:cxnLst>
                  <a:cxn ang="0">
                    <a:pos x="T0" y="T1"/>
                  </a:cxn>
                  <a:cxn ang="0">
                    <a:pos x="T2" y="T3"/>
                  </a:cxn>
                </a:cxnLst>
                <a:rect l="0" t="0" r="r" b="b"/>
                <a:pathLst>
                  <a:path w="40" h="32">
                    <a:moveTo>
                      <a:pt x="0" y="0"/>
                    </a:moveTo>
                    <a:cubicBezTo>
                      <a:pt x="8" y="15"/>
                      <a:pt x="23" y="28"/>
                      <a:pt x="40" y="32"/>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7" name="Freeform 83">
                <a:extLst>
                  <a:ext uri="{FF2B5EF4-FFF2-40B4-BE49-F238E27FC236}">
                    <a16:creationId xmlns:a16="http://schemas.microsoft.com/office/drawing/2014/main" id="{21869C62-C482-4652-8B49-A1B7B8100C33}"/>
                  </a:ext>
                </a:extLst>
              </p:cNvPr>
              <p:cNvSpPr>
                <a:spLocks/>
              </p:cNvSpPr>
              <p:nvPr/>
            </p:nvSpPr>
            <p:spPr bwMode="auto">
              <a:xfrm>
                <a:off x="773114" y="4452938"/>
                <a:ext cx="192088" cy="119063"/>
              </a:xfrm>
              <a:custGeom>
                <a:avLst/>
                <a:gdLst>
                  <a:gd name="T0" fmla="*/ 0 w 51"/>
                  <a:gd name="T1" fmla="*/ 10 h 32"/>
                  <a:gd name="T2" fmla="*/ 16 w 51"/>
                  <a:gd name="T3" fmla="*/ 32 h 32"/>
                  <a:gd name="T4" fmla="*/ 51 w 51"/>
                  <a:gd name="T5" fmla="*/ 0 h 32"/>
                </a:gdLst>
                <a:ahLst/>
                <a:cxnLst>
                  <a:cxn ang="0">
                    <a:pos x="T0" y="T1"/>
                  </a:cxn>
                  <a:cxn ang="0">
                    <a:pos x="T2" y="T3"/>
                  </a:cxn>
                  <a:cxn ang="0">
                    <a:pos x="T4" y="T5"/>
                  </a:cxn>
                </a:cxnLst>
                <a:rect l="0" t="0" r="r" b="b"/>
                <a:pathLst>
                  <a:path w="51" h="32">
                    <a:moveTo>
                      <a:pt x="0" y="10"/>
                    </a:moveTo>
                    <a:cubicBezTo>
                      <a:pt x="0" y="10"/>
                      <a:pt x="6" y="24"/>
                      <a:pt x="16" y="32"/>
                    </a:cubicBezTo>
                    <a:cubicBezTo>
                      <a:pt x="39" y="20"/>
                      <a:pt x="51" y="0"/>
                      <a:pt x="5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8" name="Freeform 84">
                <a:extLst>
                  <a:ext uri="{FF2B5EF4-FFF2-40B4-BE49-F238E27FC236}">
                    <a16:creationId xmlns:a16="http://schemas.microsoft.com/office/drawing/2014/main" id="{01A68493-C1A7-40AB-BAFE-9B317873A373}"/>
                  </a:ext>
                </a:extLst>
              </p:cNvPr>
              <p:cNvSpPr>
                <a:spLocks/>
              </p:cNvSpPr>
              <p:nvPr/>
            </p:nvSpPr>
            <p:spPr bwMode="auto">
              <a:xfrm>
                <a:off x="582614" y="4452938"/>
                <a:ext cx="190500" cy="119063"/>
              </a:xfrm>
              <a:custGeom>
                <a:avLst/>
                <a:gdLst>
                  <a:gd name="T0" fmla="*/ 51 w 51"/>
                  <a:gd name="T1" fmla="*/ 10 h 32"/>
                  <a:gd name="T2" fmla="*/ 35 w 51"/>
                  <a:gd name="T3" fmla="*/ 32 h 32"/>
                  <a:gd name="T4" fmla="*/ 0 w 51"/>
                  <a:gd name="T5" fmla="*/ 0 h 32"/>
                </a:gdLst>
                <a:ahLst/>
                <a:cxnLst>
                  <a:cxn ang="0">
                    <a:pos x="T0" y="T1"/>
                  </a:cxn>
                  <a:cxn ang="0">
                    <a:pos x="T2" y="T3"/>
                  </a:cxn>
                  <a:cxn ang="0">
                    <a:pos x="T4" y="T5"/>
                  </a:cxn>
                </a:cxnLst>
                <a:rect l="0" t="0" r="r" b="b"/>
                <a:pathLst>
                  <a:path w="51" h="32">
                    <a:moveTo>
                      <a:pt x="51" y="10"/>
                    </a:moveTo>
                    <a:cubicBezTo>
                      <a:pt x="51" y="10"/>
                      <a:pt x="45" y="24"/>
                      <a:pt x="35" y="32"/>
                    </a:cubicBezTo>
                    <a:cubicBezTo>
                      <a:pt x="12" y="2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nvGrpSpPr>
          <p:cNvPr id="9" name="Group 8">
            <a:extLst>
              <a:ext uri="{FF2B5EF4-FFF2-40B4-BE49-F238E27FC236}">
                <a16:creationId xmlns:a16="http://schemas.microsoft.com/office/drawing/2014/main" id="{1E0D57F9-1FEE-4154-83F3-819536161728}"/>
              </a:ext>
            </a:extLst>
          </p:cNvPr>
          <p:cNvGrpSpPr/>
          <p:nvPr/>
        </p:nvGrpSpPr>
        <p:grpSpPr>
          <a:xfrm>
            <a:off x="6903825" y="1621707"/>
            <a:ext cx="535200" cy="535200"/>
            <a:chOff x="5140377" y="1823963"/>
            <a:chExt cx="535200" cy="535200"/>
          </a:xfrm>
        </p:grpSpPr>
        <p:sp>
          <p:nvSpPr>
            <p:cNvPr id="78" name="Oval 77">
              <a:extLst>
                <a:ext uri="{FF2B5EF4-FFF2-40B4-BE49-F238E27FC236}">
                  <a16:creationId xmlns:a16="http://schemas.microsoft.com/office/drawing/2014/main" id="{15546B13-F3FA-4BC3-A689-CC19EA841099}"/>
                </a:ext>
              </a:extLst>
            </p:cNvPr>
            <p:cNvSpPr>
              <a:spLocks noChangeAspect="1"/>
            </p:cNvSpPr>
            <p:nvPr/>
          </p:nvSpPr>
          <p:spPr>
            <a:xfrm>
              <a:off x="5140377" y="1823963"/>
              <a:ext cx="535200" cy="535200"/>
            </a:xfrm>
            <a:prstGeom prst="ellipse">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Raleway" pitchFamily="2" charset="-52"/>
              </a:endParaRPr>
            </a:p>
          </p:txBody>
        </p:sp>
        <p:grpSp>
          <p:nvGrpSpPr>
            <p:cNvPr id="59" name="Group 58">
              <a:extLst>
                <a:ext uri="{FF2B5EF4-FFF2-40B4-BE49-F238E27FC236}">
                  <a16:creationId xmlns:a16="http://schemas.microsoft.com/office/drawing/2014/main" id="{DD5D3806-3580-4309-925D-300A00EB3BB4}"/>
                </a:ext>
              </a:extLst>
            </p:cNvPr>
            <p:cNvGrpSpPr/>
            <p:nvPr/>
          </p:nvGrpSpPr>
          <p:grpSpPr>
            <a:xfrm>
              <a:off x="5266044" y="1901013"/>
              <a:ext cx="283867" cy="381100"/>
              <a:chOff x="1985964" y="563563"/>
              <a:chExt cx="690563" cy="927100"/>
            </a:xfrm>
          </p:grpSpPr>
          <p:sp>
            <p:nvSpPr>
              <p:cNvPr id="60" name="Oval 194">
                <a:extLst>
                  <a:ext uri="{FF2B5EF4-FFF2-40B4-BE49-F238E27FC236}">
                    <a16:creationId xmlns:a16="http://schemas.microsoft.com/office/drawing/2014/main" id="{A38FCA6F-07B4-4343-8882-A0174D5D20DE}"/>
                  </a:ext>
                </a:extLst>
              </p:cNvPr>
              <p:cNvSpPr>
                <a:spLocks noChangeArrowheads="1"/>
              </p:cNvSpPr>
              <p:nvPr/>
            </p:nvSpPr>
            <p:spPr bwMode="auto">
              <a:xfrm>
                <a:off x="2424114" y="911226"/>
                <a:ext cx="49213" cy="4921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1" name="Oval 195">
                <a:extLst>
                  <a:ext uri="{FF2B5EF4-FFF2-40B4-BE49-F238E27FC236}">
                    <a16:creationId xmlns:a16="http://schemas.microsoft.com/office/drawing/2014/main" id="{6D6B6057-C029-46F6-A8B3-0C8D6AC4D001}"/>
                  </a:ext>
                </a:extLst>
              </p:cNvPr>
              <p:cNvSpPr>
                <a:spLocks noChangeArrowheads="1"/>
              </p:cNvSpPr>
              <p:nvPr/>
            </p:nvSpPr>
            <p:spPr bwMode="auto">
              <a:xfrm>
                <a:off x="2192339" y="911226"/>
                <a:ext cx="46038" cy="4921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2" name="Freeform 196">
                <a:extLst>
                  <a:ext uri="{FF2B5EF4-FFF2-40B4-BE49-F238E27FC236}">
                    <a16:creationId xmlns:a16="http://schemas.microsoft.com/office/drawing/2014/main" id="{B019B555-8FCD-4BC3-A24F-9B816E32040C}"/>
                  </a:ext>
                </a:extLst>
              </p:cNvPr>
              <p:cNvSpPr>
                <a:spLocks/>
              </p:cNvSpPr>
              <p:nvPr/>
            </p:nvSpPr>
            <p:spPr bwMode="auto">
              <a:xfrm>
                <a:off x="2062164" y="563563"/>
                <a:ext cx="568325" cy="373063"/>
              </a:xfrm>
              <a:custGeom>
                <a:avLst/>
                <a:gdLst>
                  <a:gd name="T0" fmla="*/ 52 w 152"/>
                  <a:gd name="T1" fmla="*/ 0 h 100"/>
                  <a:gd name="T2" fmla="*/ 152 w 152"/>
                  <a:gd name="T3" fmla="*/ 0 h 100"/>
                  <a:gd name="T4" fmla="*/ 152 w 152"/>
                  <a:gd name="T5" fmla="*/ 24 h 100"/>
                  <a:gd name="T6" fmla="*/ 120 w 152"/>
                  <a:gd name="T7" fmla="*/ 56 h 100"/>
                  <a:gd name="T8" fmla="*/ 12 w 152"/>
                  <a:gd name="T9" fmla="*/ 56 h 100"/>
                  <a:gd name="T10" fmla="*/ 12 w 152"/>
                  <a:gd name="T11" fmla="*/ 88 h 100"/>
                  <a:gd name="T12" fmla="*/ 0 w 152"/>
                  <a:gd name="T13" fmla="*/ 100 h 100"/>
                  <a:gd name="T14" fmla="*/ 0 w 152"/>
                  <a:gd name="T15" fmla="*/ 100 h 100"/>
                  <a:gd name="T16" fmla="*/ 0 w 152"/>
                  <a:gd name="T17" fmla="*/ 52 h 100"/>
                  <a:gd name="T18" fmla="*/ 52 w 15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00">
                    <a:moveTo>
                      <a:pt x="52" y="0"/>
                    </a:moveTo>
                    <a:cubicBezTo>
                      <a:pt x="152" y="0"/>
                      <a:pt x="152" y="0"/>
                      <a:pt x="152" y="0"/>
                    </a:cubicBezTo>
                    <a:cubicBezTo>
                      <a:pt x="152" y="24"/>
                      <a:pt x="152" y="24"/>
                      <a:pt x="152" y="24"/>
                    </a:cubicBezTo>
                    <a:cubicBezTo>
                      <a:pt x="152" y="41"/>
                      <a:pt x="137" y="56"/>
                      <a:pt x="120" y="56"/>
                    </a:cubicBezTo>
                    <a:cubicBezTo>
                      <a:pt x="12" y="56"/>
                      <a:pt x="12" y="56"/>
                      <a:pt x="12" y="56"/>
                    </a:cubicBezTo>
                    <a:cubicBezTo>
                      <a:pt x="12" y="88"/>
                      <a:pt x="12" y="88"/>
                      <a:pt x="12" y="88"/>
                    </a:cubicBezTo>
                    <a:cubicBezTo>
                      <a:pt x="12" y="95"/>
                      <a:pt x="7" y="100"/>
                      <a:pt x="0" y="100"/>
                    </a:cubicBezTo>
                    <a:cubicBezTo>
                      <a:pt x="0" y="100"/>
                      <a:pt x="0" y="100"/>
                      <a:pt x="0" y="100"/>
                    </a:cubicBezTo>
                    <a:cubicBezTo>
                      <a:pt x="0" y="52"/>
                      <a:pt x="0" y="52"/>
                      <a:pt x="0" y="52"/>
                    </a:cubicBezTo>
                    <a:cubicBezTo>
                      <a:pt x="0" y="23"/>
                      <a:pt x="23" y="0"/>
                      <a:pt x="52" y="0"/>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3" name="Freeform 197">
                <a:extLst>
                  <a:ext uri="{FF2B5EF4-FFF2-40B4-BE49-F238E27FC236}">
                    <a16:creationId xmlns:a16="http://schemas.microsoft.com/office/drawing/2014/main" id="{0AC56FF8-5D07-4208-B119-1F63DE19C784}"/>
                  </a:ext>
                </a:extLst>
              </p:cNvPr>
              <p:cNvSpPr>
                <a:spLocks/>
              </p:cNvSpPr>
              <p:nvPr/>
            </p:nvSpPr>
            <p:spPr bwMode="auto">
              <a:xfrm>
                <a:off x="2511426" y="623888"/>
                <a:ext cx="58738" cy="88900"/>
              </a:xfrm>
              <a:custGeom>
                <a:avLst/>
                <a:gdLst>
                  <a:gd name="T0" fmla="*/ 16 w 16"/>
                  <a:gd name="T1" fmla="*/ 0 h 24"/>
                  <a:gd name="T2" fmla="*/ 16 w 16"/>
                  <a:gd name="T3" fmla="*/ 8 h 24"/>
                  <a:gd name="T4" fmla="*/ 0 w 16"/>
                  <a:gd name="T5" fmla="*/ 24 h 24"/>
                </a:gdLst>
                <a:ahLst/>
                <a:cxnLst>
                  <a:cxn ang="0">
                    <a:pos x="T0" y="T1"/>
                  </a:cxn>
                  <a:cxn ang="0">
                    <a:pos x="T2" y="T3"/>
                  </a:cxn>
                  <a:cxn ang="0">
                    <a:pos x="T4" y="T5"/>
                  </a:cxn>
                </a:cxnLst>
                <a:rect l="0" t="0" r="r" b="b"/>
                <a:pathLst>
                  <a:path w="16" h="24">
                    <a:moveTo>
                      <a:pt x="16" y="0"/>
                    </a:moveTo>
                    <a:cubicBezTo>
                      <a:pt x="16" y="8"/>
                      <a:pt x="16" y="8"/>
                      <a:pt x="16" y="8"/>
                    </a:cubicBezTo>
                    <a:cubicBezTo>
                      <a:pt x="16" y="17"/>
                      <a:pt x="9" y="24"/>
                      <a:pt x="0" y="2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4" name="Freeform 198">
                <a:extLst>
                  <a:ext uri="{FF2B5EF4-FFF2-40B4-BE49-F238E27FC236}">
                    <a16:creationId xmlns:a16="http://schemas.microsoft.com/office/drawing/2014/main" id="{2728DE26-488D-4CD1-915B-80AC218E7B78}"/>
                  </a:ext>
                </a:extLst>
              </p:cNvPr>
              <p:cNvSpPr>
                <a:spLocks/>
              </p:cNvSpPr>
              <p:nvPr/>
            </p:nvSpPr>
            <p:spPr bwMode="auto">
              <a:xfrm>
                <a:off x="1985964" y="1341438"/>
                <a:ext cx="255588" cy="149225"/>
              </a:xfrm>
              <a:custGeom>
                <a:avLst/>
                <a:gdLst>
                  <a:gd name="T0" fmla="*/ 0 w 68"/>
                  <a:gd name="T1" fmla="*/ 40 h 40"/>
                  <a:gd name="T2" fmla="*/ 0 w 68"/>
                  <a:gd name="T3" fmla="*/ 32 h 40"/>
                  <a:gd name="T4" fmla="*/ 32 w 68"/>
                  <a:gd name="T5" fmla="*/ 0 h 40"/>
                  <a:gd name="T6" fmla="*/ 68 w 68"/>
                  <a:gd name="T7" fmla="*/ 0 h 40"/>
                </a:gdLst>
                <a:ahLst/>
                <a:cxnLst>
                  <a:cxn ang="0">
                    <a:pos x="T0" y="T1"/>
                  </a:cxn>
                  <a:cxn ang="0">
                    <a:pos x="T2" y="T3"/>
                  </a:cxn>
                  <a:cxn ang="0">
                    <a:pos x="T4" y="T5"/>
                  </a:cxn>
                  <a:cxn ang="0">
                    <a:pos x="T6" y="T7"/>
                  </a:cxn>
                </a:cxnLst>
                <a:rect l="0" t="0" r="r" b="b"/>
                <a:pathLst>
                  <a:path w="68" h="40">
                    <a:moveTo>
                      <a:pt x="0" y="40"/>
                    </a:moveTo>
                    <a:cubicBezTo>
                      <a:pt x="0" y="32"/>
                      <a:pt x="0" y="32"/>
                      <a:pt x="0" y="32"/>
                    </a:cubicBezTo>
                    <a:cubicBezTo>
                      <a:pt x="0" y="14"/>
                      <a:pt x="14" y="0"/>
                      <a:pt x="32" y="0"/>
                    </a:cubicBezTo>
                    <a:cubicBezTo>
                      <a:pt x="68" y="0"/>
                      <a:pt x="68" y="0"/>
                      <a:pt x="68"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5" name="Freeform 199">
                <a:extLst>
                  <a:ext uri="{FF2B5EF4-FFF2-40B4-BE49-F238E27FC236}">
                    <a16:creationId xmlns:a16="http://schemas.microsoft.com/office/drawing/2014/main" id="{3989F85D-C60E-45CB-9A04-87D20DF4DF03}"/>
                  </a:ext>
                </a:extLst>
              </p:cNvPr>
              <p:cNvSpPr>
                <a:spLocks/>
              </p:cNvSpPr>
              <p:nvPr/>
            </p:nvSpPr>
            <p:spPr bwMode="auto">
              <a:xfrm>
                <a:off x="2420939" y="1341438"/>
                <a:ext cx="255588" cy="149225"/>
              </a:xfrm>
              <a:custGeom>
                <a:avLst/>
                <a:gdLst>
                  <a:gd name="T0" fmla="*/ 68 w 68"/>
                  <a:gd name="T1" fmla="*/ 40 h 40"/>
                  <a:gd name="T2" fmla="*/ 68 w 68"/>
                  <a:gd name="T3" fmla="*/ 32 h 40"/>
                  <a:gd name="T4" fmla="*/ 36 w 68"/>
                  <a:gd name="T5" fmla="*/ 0 h 40"/>
                  <a:gd name="T6" fmla="*/ 0 w 68"/>
                  <a:gd name="T7" fmla="*/ 0 h 40"/>
                </a:gdLst>
                <a:ahLst/>
                <a:cxnLst>
                  <a:cxn ang="0">
                    <a:pos x="T0" y="T1"/>
                  </a:cxn>
                  <a:cxn ang="0">
                    <a:pos x="T2" y="T3"/>
                  </a:cxn>
                  <a:cxn ang="0">
                    <a:pos x="T4" y="T5"/>
                  </a:cxn>
                  <a:cxn ang="0">
                    <a:pos x="T6" y="T7"/>
                  </a:cxn>
                </a:cxnLst>
                <a:rect l="0" t="0" r="r" b="b"/>
                <a:pathLst>
                  <a:path w="68" h="40">
                    <a:moveTo>
                      <a:pt x="68" y="40"/>
                    </a:moveTo>
                    <a:cubicBezTo>
                      <a:pt x="68" y="32"/>
                      <a:pt x="68" y="32"/>
                      <a:pt x="68" y="32"/>
                    </a:cubicBezTo>
                    <a:cubicBezTo>
                      <a:pt x="68" y="14"/>
                      <a:pt x="54" y="0"/>
                      <a:pt x="36" y="0"/>
                    </a:cubicBezTo>
                    <a:cubicBezTo>
                      <a:pt x="0" y="0"/>
                      <a:pt x="0" y="0"/>
                      <a:pt x="0"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6" name="Freeform 200">
                <a:extLst>
                  <a:ext uri="{FF2B5EF4-FFF2-40B4-BE49-F238E27FC236}">
                    <a16:creationId xmlns:a16="http://schemas.microsoft.com/office/drawing/2014/main" id="{68AF25B3-CDBE-46FA-AC1C-182FB3842A25}"/>
                  </a:ext>
                </a:extLst>
              </p:cNvPr>
              <p:cNvSpPr>
                <a:spLocks/>
              </p:cNvSpPr>
              <p:nvPr/>
            </p:nvSpPr>
            <p:spPr bwMode="auto">
              <a:xfrm>
                <a:off x="2062164" y="792163"/>
                <a:ext cx="538163" cy="458788"/>
              </a:xfrm>
              <a:custGeom>
                <a:avLst/>
                <a:gdLst>
                  <a:gd name="T0" fmla="*/ 0 w 144"/>
                  <a:gd name="T1" fmla="*/ 39 h 123"/>
                  <a:gd name="T2" fmla="*/ 0 w 144"/>
                  <a:gd name="T3" fmla="*/ 51 h 123"/>
                  <a:gd name="T4" fmla="*/ 72 w 144"/>
                  <a:gd name="T5" fmla="*/ 123 h 123"/>
                  <a:gd name="T6" fmla="*/ 72 w 144"/>
                  <a:gd name="T7" fmla="*/ 123 h 123"/>
                  <a:gd name="T8" fmla="*/ 144 w 144"/>
                  <a:gd name="T9" fmla="*/ 51 h 123"/>
                  <a:gd name="T10" fmla="*/ 144 w 144"/>
                  <a:gd name="T11" fmla="*/ 0 h 123"/>
                </a:gdLst>
                <a:ahLst/>
                <a:cxnLst>
                  <a:cxn ang="0">
                    <a:pos x="T0" y="T1"/>
                  </a:cxn>
                  <a:cxn ang="0">
                    <a:pos x="T2" y="T3"/>
                  </a:cxn>
                  <a:cxn ang="0">
                    <a:pos x="T4" y="T5"/>
                  </a:cxn>
                  <a:cxn ang="0">
                    <a:pos x="T6" y="T7"/>
                  </a:cxn>
                  <a:cxn ang="0">
                    <a:pos x="T8" y="T9"/>
                  </a:cxn>
                  <a:cxn ang="0">
                    <a:pos x="T10" y="T11"/>
                  </a:cxn>
                </a:cxnLst>
                <a:rect l="0" t="0" r="r" b="b"/>
                <a:pathLst>
                  <a:path w="144" h="123">
                    <a:moveTo>
                      <a:pt x="0" y="39"/>
                    </a:moveTo>
                    <a:cubicBezTo>
                      <a:pt x="0" y="51"/>
                      <a:pt x="0" y="51"/>
                      <a:pt x="0" y="51"/>
                    </a:cubicBezTo>
                    <a:cubicBezTo>
                      <a:pt x="0" y="91"/>
                      <a:pt x="32" y="123"/>
                      <a:pt x="72" y="123"/>
                    </a:cubicBezTo>
                    <a:cubicBezTo>
                      <a:pt x="72" y="123"/>
                      <a:pt x="72" y="123"/>
                      <a:pt x="72" y="123"/>
                    </a:cubicBezTo>
                    <a:cubicBezTo>
                      <a:pt x="112" y="123"/>
                      <a:pt x="144" y="91"/>
                      <a:pt x="144" y="51"/>
                    </a:cubicBezTo>
                    <a:cubicBezTo>
                      <a:pt x="144" y="0"/>
                      <a:pt x="144" y="0"/>
                      <a:pt x="144"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7" name="Freeform 201">
                <a:extLst>
                  <a:ext uri="{FF2B5EF4-FFF2-40B4-BE49-F238E27FC236}">
                    <a16:creationId xmlns:a16="http://schemas.microsoft.com/office/drawing/2014/main" id="{1919A114-DEE4-4C5A-8CDB-11459114835F}"/>
                  </a:ext>
                </a:extLst>
              </p:cNvPr>
              <p:cNvSpPr>
                <a:spLocks/>
              </p:cNvSpPr>
              <p:nvPr/>
            </p:nvSpPr>
            <p:spPr bwMode="auto">
              <a:xfrm>
                <a:off x="2312989" y="1117601"/>
                <a:ext cx="160338" cy="58738"/>
              </a:xfrm>
              <a:custGeom>
                <a:avLst/>
                <a:gdLst>
                  <a:gd name="T0" fmla="*/ 0 w 43"/>
                  <a:gd name="T1" fmla="*/ 16 h 16"/>
                  <a:gd name="T2" fmla="*/ 5 w 43"/>
                  <a:gd name="T3" fmla="*/ 16 h 16"/>
                  <a:gd name="T4" fmla="*/ 43 w 43"/>
                  <a:gd name="T5" fmla="*/ 0 h 16"/>
                </a:gdLst>
                <a:ahLst/>
                <a:cxnLst>
                  <a:cxn ang="0">
                    <a:pos x="T0" y="T1"/>
                  </a:cxn>
                  <a:cxn ang="0">
                    <a:pos x="T2" y="T3"/>
                  </a:cxn>
                  <a:cxn ang="0">
                    <a:pos x="T4" y="T5"/>
                  </a:cxn>
                </a:cxnLst>
                <a:rect l="0" t="0" r="r" b="b"/>
                <a:pathLst>
                  <a:path w="43" h="16">
                    <a:moveTo>
                      <a:pt x="0" y="16"/>
                    </a:moveTo>
                    <a:cubicBezTo>
                      <a:pt x="1" y="16"/>
                      <a:pt x="3" y="16"/>
                      <a:pt x="5" y="16"/>
                    </a:cubicBezTo>
                    <a:cubicBezTo>
                      <a:pt x="20" y="16"/>
                      <a:pt x="33" y="10"/>
                      <a:pt x="43"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8" name="Freeform 202">
                <a:extLst>
                  <a:ext uri="{FF2B5EF4-FFF2-40B4-BE49-F238E27FC236}">
                    <a16:creationId xmlns:a16="http://schemas.microsoft.com/office/drawing/2014/main" id="{53B87570-436C-4079-B987-309AB6DC75EC}"/>
                  </a:ext>
                </a:extLst>
              </p:cNvPr>
              <p:cNvSpPr>
                <a:spLocks/>
              </p:cNvSpPr>
              <p:nvPr/>
            </p:nvSpPr>
            <p:spPr bwMode="auto">
              <a:xfrm>
                <a:off x="2241551" y="1236663"/>
                <a:ext cx="179388" cy="153988"/>
              </a:xfrm>
              <a:custGeom>
                <a:avLst/>
                <a:gdLst>
                  <a:gd name="T0" fmla="*/ 0 w 48"/>
                  <a:gd name="T1" fmla="*/ 0 h 41"/>
                  <a:gd name="T2" fmla="*/ 0 w 48"/>
                  <a:gd name="T3" fmla="*/ 28 h 41"/>
                  <a:gd name="T4" fmla="*/ 48 w 48"/>
                  <a:gd name="T5" fmla="*/ 28 h 41"/>
                  <a:gd name="T6" fmla="*/ 48 w 48"/>
                  <a:gd name="T7" fmla="*/ 0 h 41"/>
                </a:gdLst>
                <a:ahLst/>
                <a:cxnLst>
                  <a:cxn ang="0">
                    <a:pos x="T0" y="T1"/>
                  </a:cxn>
                  <a:cxn ang="0">
                    <a:pos x="T2" y="T3"/>
                  </a:cxn>
                  <a:cxn ang="0">
                    <a:pos x="T4" y="T5"/>
                  </a:cxn>
                  <a:cxn ang="0">
                    <a:pos x="T6" y="T7"/>
                  </a:cxn>
                </a:cxnLst>
                <a:rect l="0" t="0" r="r" b="b"/>
                <a:pathLst>
                  <a:path w="48" h="41">
                    <a:moveTo>
                      <a:pt x="0" y="0"/>
                    </a:moveTo>
                    <a:cubicBezTo>
                      <a:pt x="0" y="28"/>
                      <a:pt x="0" y="28"/>
                      <a:pt x="0" y="28"/>
                    </a:cubicBezTo>
                    <a:cubicBezTo>
                      <a:pt x="13" y="41"/>
                      <a:pt x="35" y="41"/>
                      <a:pt x="48" y="28"/>
                    </a:cubicBezTo>
                    <a:cubicBezTo>
                      <a:pt x="48" y="0"/>
                      <a:pt x="48" y="0"/>
                      <a:pt x="48"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9" name="Freeform 203">
                <a:extLst>
                  <a:ext uri="{FF2B5EF4-FFF2-40B4-BE49-F238E27FC236}">
                    <a16:creationId xmlns:a16="http://schemas.microsoft.com/office/drawing/2014/main" id="{5FF3D150-1D04-4975-80E2-D0839B5B8822}"/>
                  </a:ext>
                </a:extLst>
              </p:cNvPr>
              <p:cNvSpPr>
                <a:spLocks/>
              </p:cNvSpPr>
              <p:nvPr/>
            </p:nvSpPr>
            <p:spPr bwMode="auto">
              <a:xfrm>
                <a:off x="2001839" y="884238"/>
                <a:ext cx="63500" cy="150813"/>
              </a:xfrm>
              <a:custGeom>
                <a:avLst/>
                <a:gdLst>
                  <a:gd name="T0" fmla="*/ 17 w 17"/>
                  <a:gd name="T1" fmla="*/ 40 h 40"/>
                  <a:gd name="T2" fmla="*/ 0 w 17"/>
                  <a:gd name="T3" fmla="*/ 20 h 40"/>
                  <a:gd name="T4" fmla="*/ 16 w 17"/>
                  <a:gd name="T5" fmla="*/ 0 h 40"/>
                </a:gdLst>
                <a:ahLst/>
                <a:cxnLst>
                  <a:cxn ang="0">
                    <a:pos x="T0" y="T1"/>
                  </a:cxn>
                  <a:cxn ang="0">
                    <a:pos x="T2" y="T3"/>
                  </a:cxn>
                  <a:cxn ang="0">
                    <a:pos x="T4" y="T5"/>
                  </a:cxn>
                </a:cxnLst>
                <a:rect l="0" t="0" r="r" b="b"/>
                <a:pathLst>
                  <a:path w="17" h="40">
                    <a:moveTo>
                      <a:pt x="17" y="40"/>
                    </a:moveTo>
                    <a:cubicBezTo>
                      <a:pt x="8" y="39"/>
                      <a:pt x="0" y="30"/>
                      <a:pt x="0" y="20"/>
                    </a:cubicBezTo>
                    <a:cubicBezTo>
                      <a:pt x="0" y="10"/>
                      <a:pt x="7" y="2"/>
                      <a:pt x="1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0" name="Freeform 204">
                <a:extLst>
                  <a:ext uri="{FF2B5EF4-FFF2-40B4-BE49-F238E27FC236}">
                    <a16:creationId xmlns:a16="http://schemas.microsoft.com/office/drawing/2014/main" id="{B0377270-B366-40E3-99B4-C7D1ED095DA7}"/>
                  </a:ext>
                </a:extLst>
              </p:cNvPr>
              <p:cNvSpPr>
                <a:spLocks/>
              </p:cNvSpPr>
              <p:nvPr/>
            </p:nvSpPr>
            <p:spPr bwMode="auto">
              <a:xfrm>
                <a:off x="2597151" y="884238"/>
                <a:ext cx="63500" cy="150813"/>
              </a:xfrm>
              <a:custGeom>
                <a:avLst/>
                <a:gdLst>
                  <a:gd name="T0" fmla="*/ 0 w 17"/>
                  <a:gd name="T1" fmla="*/ 40 h 40"/>
                  <a:gd name="T2" fmla="*/ 17 w 17"/>
                  <a:gd name="T3" fmla="*/ 20 h 40"/>
                  <a:gd name="T4" fmla="*/ 1 w 17"/>
                  <a:gd name="T5" fmla="*/ 0 h 40"/>
                </a:gdLst>
                <a:ahLst/>
                <a:cxnLst>
                  <a:cxn ang="0">
                    <a:pos x="T0" y="T1"/>
                  </a:cxn>
                  <a:cxn ang="0">
                    <a:pos x="T2" y="T3"/>
                  </a:cxn>
                  <a:cxn ang="0">
                    <a:pos x="T4" y="T5"/>
                  </a:cxn>
                </a:cxnLst>
                <a:rect l="0" t="0" r="r" b="b"/>
                <a:pathLst>
                  <a:path w="17" h="40">
                    <a:moveTo>
                      <a:pt x="0" y="40"/>
                    </a:moveTo>
                    <a:cubicBezTo>
                      <a:pt x="9" y="39"/>
                      <a:pt x="17" y="30"/>
                      <a:pt x="17" y="20"/>
                    </a:cubicBezTo>
                    <a:cubicBezTo>
                      <a:pt x="17" y="10"/>
                      <a:pt x="10" y="2"/>
                      <a:pt x="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1" name="Freeform 205">
                <a:extLst>
                  <a:ext uri="{FF2B5EF4-FFF2-40B4-BE49-F238E27FC236}">
                    <a16:creationId xmlns:a16="http://schemas.microsoft.com/office/drawing/2014/main" id="{930342B1-5240-4A5D-8C22-BEE36386E755}"/>
                  </a:ext>
                </a:extLst>
              </p:cNvPr>
              <p:cNvSpPr>
                <a:spLocks/>
              </p:cNvSpPr>
              <p:nvPr/>
            </p:nvSpPr>
            <p:spPr bwMode="auto">
              <a:xfrm>
                <a:off x="2365376" y="877888"/>
                <a:ext cx="171450" cy="119063"/>
              </a:xfrm>
              <a:custGeom>
                <a:avLst/>
                <a:gdLst>
                  <a:gd name="T0" fmla="*/ 6 w 46"/>
                  <a:gd name="T1" fmla="*/ 32 h 32"/>
                  <a:gd name="T2" fmla="*/ 40 w 46"/>
                  <a:gd name="T3" fmla="*/ 32 h 32"/>
                  <a:gd name="T4" fmla="*/ 46 w 46"/>
                  <a:gd name="T5" fmla="*/ 26 h 32"/>
                  <a:gd name="T6" fmla="*/ 46 w 46"/>
                  <a:gd name="T7" fmla="*/ 6 h 32"/>
                  <a:gd name="T8" fmla="*/ 40 w 46"/>
                  <a:gd name="T9" fmla="*/ 0 h 32"/>
                  <a:gd name="T10" fmla="*/ 6 w 46"/>
                  <a:gd name="T11" fmla="*/ 0 h 32"/>
                  <a:gd name="T12" fmla="*/ 0 w 46"/>
                  <a:gd name="T13" fmla="*/ 6 h 32"/>
                  <a:gd name="T14" fmla="*/ 0 w 46"/>
                  <a:gd name="T15" fmla="*/ 26 h 32"/>
                  <a:gd name="T16" fmla="*/ 6 w 4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2">
                    <a:moveTo>
                      <a:pt x="6" y="32"/>
                    </a:moveTo>
                    <a:cubicBezTo>
                      <a:pt x="40" y="32"/>
                      <a:pt x="40" y="32"/>
                      <a:pt x="40" y="32"/>
                    </a:cubicBezTo>
                    <a:cubicBezTo>
                      <a:pt x="43" y="32"/>
                      <a:pt x="46" y="29"/>
                      <a:pt x="46" y="26"/>
                    </a:cubicBezTo>
                    <a:cubicBezTo>
                      <a:pt x="46" y="6"/>
                      <a:pt x="46" y="6"/>
                      <a:pt x="46" y="6"/>
                    </a:cubicBezTo>
                    <a:cubicBezTo>
                      <a:pt x="46" y="3"/>
                      <a:pt x="43" y="0"/>
                      <a:pt x="40" y="0"/>
                    </a:cubicBezTo>
                    <a:cubicBezTo>
                      <a:pt x="6" y="0"/>
                      <a:pt x="6" y="0"/>
                      <a:pt x="6" y="0"/>
                    </a:cubicBezTo>
                    <a:cubicBezTo>
                      <a:pt x="3" y="0"/>
                      <a:pt x="0" y="3"/>
                      <a:pt x="0" y="6"/>
                    </a:cubicBezTo>
                    <a:cubicBezTo>
                      <a:pt x="0" y="26"/>
                      <a:pt x="0" y="26"/>
                      <a:pt x="0" y="26"/>
                    </a:cubicBezTo>
                    <a:cubicBezTo>
                      <a:pt x="0" y="29"/>
                      <a:pt x="3" y="32"/>
                      <a:pt x="6" y="3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2" name="Freeform 206">
                <a:extLst>
                  <a:ext uri="{FF2B5EF4-FFF2-40B4-BE49-F238E27FC236}">
                    <a16:creationId xmlns:a16="http://schemas.microsoft.com/office/drawing/2014/main" id="{9199215C-FE29-4026-B2E7-B6C0CA55CA84}"/>
                  </a:ext>
                </a:extLst>
              </p:cNvPr>
              <p:cNvSpPr>
                <a:spLocks/>
              </p:cNvSpPr>
              <p:nvPr/>
            </p:nvSpPr>
            <p:spPr bwMode="auto">
              <a:xfrm>
                <a:off x="2125664" y="877888"/>
                <a:ext cx="171450" cy="119063"/>
              </a:xfrm>
              <a:custGeom>
                <a:avLst/>
                <a:gdLst>
                  <a:gd name="T0" fmla="*/ 6 w 46"/>
                  <a:gd name="T1" fmla="*/ 32 h 32"/>
                  <a:gd name="T2" fmla="*/ 40 w 46"/>
                  <a:gd name="T3" fmla="*/ 32 h 32"/>
                  <a:gd name="T4" fmla="*/ 46 w 46"/>
                  <a:gd name="T5" fmla="*/ 26 h 32"/>
                  <a:gd name="T6" fmla="*/ 46 w 46"/>
                  <a:gd name="T7" fmla="*/ 6 h 32"/>
                  <a:gd name="T8" fmla="*/ 40 w 46"/>
                  <a:gd name="T9" fmla="*/ 0 h 32"/>
                  <a:gd name="T10" fmla="*/ 6 w 46"/>
                  <a:gd name="T11" fmla="*/ 0 h 32"/>
                  <a:gd name="T12" fmla="*/ 0 w 46"/>
                  <a:gd name="T13" fmla="*/ 6 h 32"/>
                  <a:gd name="T14" fmla="*/ 0 w 46"/>
                  <a:gd name="T15" fmla="*/ 26 h 32"/>
                  <a:gd name="T16" fmla="*/ 6 w 4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2">
                    <a:moveTo>
                      <a:pt x="6" y="32"/>
                    </a:moveTo>
                    <a:cubicBezTo>
                      <a:pt x="40" y="32"/>
                      <a:pt x="40" y="32"/>
                      <a:pt x="40" y="32"/>
                    </a:cubicBezTo>
                    <a:cubicBezTo>
                      <a:pt x="43" y="32"/>
                      <a:pt x="46" y="29"/>
                      <a:pt x="46" y="26"/>
                    </a:cubicBezTo>
                    <a:cubicBezTo>
                      <a:pt x="46" y="6"/>
                      <a:pt x="46" y="6"/>
                      <a:pt x="46" y="6"/>
                    </a:cubicBezTo>
                    <a:cubicBezTo>
                      <a:pt x="46" y="3"/>
                      <a:pt x="43" y="0"/>
                      <a:pt x="40" y="0"/>
                    </a:cubicBezTo>
                    <a:cubicBezTo>
                      <a:pt x="6" y="0"/>
                      <a:pt x="6" y="0"/>
                      <a:pt x="6" y="0"/>
                    </a:cubicBezTo>
                    <a:cubicBezTo>
                      <a:pt x="3" y="0"/>
                      <a:pt x="0" y="3"/>
                      <a:pt x="0" y="6"/>
                    </a:cubicBezTo>
                    <a:cubicBezTo>
                      <a:pt x="0" y="26"/>
                      <a:pt x="0" y="26"/>
                      <a:pt x="0" y="26"/>
                    </a:cubicBezTo>
                    <a:cubicBezTo>
                      <a:pt x="0" y="29"/>
                      <a:pt x="3" y="32"/>
                      <a:pt x="6" y="3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3" name="Freeform 207">
                <a:extLst>
                  <a:ext uri="{FF2B5EF4-FFF2-40B4-BE49-F238E27FC236}">
                    <a16:creationId xmlns:a16="http://schemas.microsoft.com/office/drawing/2014/main" id="{CA4AEE47-A6F1-4D02-BB3B-8C6B5D023360}"/>
                  </a:ext>
                </a:extLst>
              </p:cNvPr>
              <p:cNvSpPr>
                <a:spLocks/>
              </p:cNvSpPr>
              <p:nvPr/>
            </p:nvSpPr>
            <p:spPr bwMode="auto">
              <a:xfrm>
                <a:off x="2297114" y="914401"/>
                <a:ext cx="68263" cy="19050"/>
              </a:xfrm>
              <a:custGeom>
                <a:avLst/>
                <a:gdLst>
                  <a:gd name="T0" fmla="*/ 18 w 18"/>
                  <a:gd name="T1" fmla="*/ 5 h 5"/>
                  <a:gd name="T2" fmla="*/ 0 w 18"/>
                  <a:gd name="T3" fmla="*/ 5 h 5"/>
                </a:gdLst>
                <a:ahLst/>
                <a:cxnLst>
                  <a:cxn ang="0">
                    <a:pos x="T0" y="T1"/>
                  </a:cxn>
                  <a:cxn ang="0">
                    <a:pos x="T2" y="T3"/>
                  </a:cxn>
                </a:cxnLst>
                <a:rect l="0" t="0" r="r" b="b"/>
                <a:pathLst>
                  <a:path w="18" h="5">
                    <a:moveTo>
                      <a:pt x="18" y="5"/>
                    </a:moveTo>
                    <a:cubicBezTo>
                      <a:pt x="13" y="0"/>
                      <a:pt x="5" y="0"/>
                      <a:pt x="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5" name="Line 209">
                <a:extLst>
                  <a:ext uri="{FF2B5EF4-FFF2-40B4-BE49-F238E27FC236}">
                    <a16:creationId xmlns:a16="http://schemas.microsoft.com/office/drawing/2014/main" id="{BFBC3B29-2B2F-4B14-A000-009F24AE1F91}"/>
                  </a:ext>
                </a:extLst>
              </p:cNvPr>
              <p:cNvSpPr>
                <a:spLocks noChangeShapeType="1"/>
              </p:cNvSpPr>
              <p:nvPr/>
            </p:nvSpPr>
            <p:spPr bwMode="auto">
              <a:xfrm>
                <a:off x="2451101" y="1430338"/>
                <a:ext cx="1047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95" name="TextBox 94">
            <a:extLst>
              <a:ext uri="{FF2B5EF4-FFF2-40B4-BE49-F238E27FC236}">
                <a16:creationId xmlns:a16="http://schemas.microsoft.com/office/drawing/2014/main" id="{3BA8DC06-D319-49F9-AF4E-C20AAC335DEA}"/>
              </a:ext>
            </a:extLst>
          </p:cNvPr>
          <p:cNvSpPr txBox="1">
            <a:spLocks/>
          </p:cNvSpPr>
          <p:nvPr/>
        </p:nvSpPr>
        <p:spPr>
          <a:xfrm>
            <a:off x="5462982" y="1566142"/>
            <a:ext cx="1245089"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Karl wins if he draws a </a:t>
            </a:r>
            <a:r>
              <a:rPr kumimoji="0" lang="en-US" sz="1400" b="1" i="0" u="none" strike="noStrike" kern="1200" cap="none" spc="0" normalizeH="0" baseline="0" noProof="0" dirty="0">
                <a:ln>
                  <a:noFill/>
                </a:ln>
                <a:solidFill>
                  <a:schemeClr val="accent4">
                    <a:lumMod val="25000"/>
                  </a:schemeClr>
                </a:solidFill>
                <a:effectLst/>
                <a:uLnTx/>
                <a:uFillTx/>
                <a:latin typeface="Raleway" pitchFamily="2" charset="-52"/>
                <a:ea typeface="+mn-ea"/>
              </a:rPr>
              <a:t>green marble</a:t>
            </a:r>
          </a:p>
        </p:txBody>
      </p:sp>
      <p:sp>
        <p:nvSpPr>
          <p:cNvPr id="96" name="TextBox 95">
            <a:extLst>
              <a:ext uri="{FF2B5EF4-FFF2-40B4-BE49-F238E27FC236}">
                <a16:creationId xmlns:a16="http://schemas.microsoft.com/office/drawing/2014/main" id="{41C34E04-3370-44DA-9BEA-6A4CEC0EA50A}"/>
              </a:ext>
            </a:extLst>
          </p:cNvPr>
          <p:cNvSpPr txBox="1">
            <a:spLocks/>
          </p:cNvSpPr>
          <p:nvPr/>
        </p:nvSpPr>
        <p:spPr>
          <a:xfrm>
            <a:off x="7515225" y="1566142"/>
            <a:ext cx="1147512"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John wins if he draws a </a:t>
            </a:r>
            <a:r>
              <a:rPr kumimoji="0" lang="en-US" sz="1400" b="1" i="0" u="none" strike="noStrike" kern="1200" cap="none" spc="0" normalizeH="0" baseline="0" noProof="0" dirty="0">
                <a:ln>
                  <a:noFill/>
                </a:ln>
                <a:solidFill>
                  <a:schemeClr val="accent5"/>
                </a:solidFill>
                <a:effectLst/>
                <a:uLnTx/>
                <a:uFillTx/>
                <a:latin typeface="Raleway" pitchFamily="2" charset="-52"/>
                <a:ea typeface="+mn-ea"/>
              </a:rPr>
              <a:t>blue marble</a:t>
            </a:r>
          </a:p>
        </p:txBody>
      </p:sp>
      <p:sp>
        <p:nvSpPr>
          <p:cNvPr id="97" name="TextBox 96">
            <a:extLst>
              <a:ext uri="{FF2B5EF4-FFF2-40B4-BE49-F238E27FC236}">
                <a16:creationId xmlns:a16="http://schemas.microsoft.com/office/drawing/2014/main" id="{CB0B10DB-33E9-4D61-BD40-F75B189A0501}"/>
              </a:ext>
            </a:extLst>
          </p:cNvPr>
          <p:cNvSpPr txBox="1">
            <a:spLocks/>
          </p:cNvSpPr>
          <p:nvPr/>
        </p:nvSpPr>
        <p:spPr>
          <a:xfrm>
            <a:off x="2486026" y="2338778"/>
            <a:ext cx="276164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Experiment 1a</a:t>
            </a:r>
          </a:p>
        </p:txBody>
      </p:sp>
      <p:sp>
        <p:nvSpPr>
          <p:cNvPr id="104" name="TextBox 103">
            <a:extLst>
              <a:ext uri="{FF2B5EF4-FFF2-40B4-BE49-F238E27FC236}">
                <a16:creationId xmlns:a16="http://schemas.microsoft.com/office/drawing/2014/main" id="{F93048F8-3037-4B65-AD80-5E1D8164068B}"/>
              </a:ext>
            </a:extLst>
          </p:cNvPr>
          <p:cNvSpPr txBox="1">
            <a:spLocks/>
          </p:cNvSpPr>
          <p:nvPr/>
        </p:nvSpPr>
        <p:spPr>
          <a:xfrm>
            <a:off x="5462982" y="2338778"/>
            <a:ext cx="319975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Experiment 1b</a:t>
            </a:r>
          </a:p>
        </p:txBody>
      </p:sp>
      <p:sp>
        <p:nvSpPr>
          <p:cNvPr id="106" name="TextBox 105">
            <a:extLst>
              <a:ext uri="{FF2B5EF4-FFF2-40B4-BE49-F238E27FC236}">
                <a16:creationId xmlns:a16="http://schemas.microsoft.com/office/drawing/2014/main" id="{1DD44931-40D7-4AFF-A8EB-739BE0C57786}"/>
              </a:ext>
            </a:extLst>
          </p:cNvPr>
          <p:cNvSpPr txBox="1">
            <a:spLocks/>
          </p:cNvSpPr>
          <p:nvPr/>
        </p:nvSpPr>
        <p:spPr>
          <a:xfrm>
            <a:off x="5462982" y="2597182"/>
            <a:ext cx="319975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randomly assigned to 4 conditions in a 2 x 2 matrix:</a:t>
            </a:r>
          </a:p>
        </p:txBody>
      </p:sp>
      <p:sp>
        <p:nvSpPr>
          <p:cNvPr id="117" name="TextBox 116">
            <a:extLst>
              <a:ext uri="{FF2B5EF4-FFF2-40B4-BE49-F238E27FC236}">
                <a16:creationId xmlns:a16="http://schemas.microsoft.com/office/drawing/2014/main" id="{C6342B22-5DA4-4AFD-BB63-F6A16EA274DE}"/>
              </a:ext>
            </a:extLst>
          </p:cNvPr>
          <p:cNvSpPr txBox="1">
            <a:spLocks/>
          </p:cNvSpPr>
          <p:nvPr/>
        </p:nvSpPr>
        <p:spPr>
          <a:xfrm>
            <a:off x="5462982" y="3873418"/>
            <a:ext cx="3199756"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in each condition asked to choose if: a) Karl’s winning is more random, b) John’s winning is more random, c) both are equally random </a:t>
            </a:r>
          </a:p>
        </p:txBody>
      </p:sp>
      <p:cxnSp>
        <p:nvCxnSpPr>
          <p:cNvPr id="108" name="LineContentSeparatorDefault 142">
            <a:extLst>
              <a:ext uri="{FF2B5EF4-FFF2-40B4-BE49-F238E27FC236}">
                <a16:creationId xmlns:a16="http://schemas.microsoft.com/office/drawing/2014/main" id="{79ECAB43-8E79-4EE0-AAF9-C1A58C9AB403}"/>
              </a:ext>
            </a:extLst>
          </p:cNvPr>
          <p:cNvCxnSpPr>
            <a:cxnSpLocks/>
          </p:cNvCxnSpPr>
          <p:nvPr>
            <p:custDataLst>
              <p:tags r:id="rId2"/>
            </p:custDataLst>
          </p:nvPr>
        </p:nvCxnSpPr>
        <p:spPr>
          <a:xfrm>
            <a:off x="2485093" y="2270867"/>
            <a:ext cx="6177644"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3EFAFE33-CB6F-4857-BC8C-FE9E39F17336}"/>
              </a:ext>
            </a:extLst>
          </p:cNvPr>
          <p:cNvSpPr>
            <a:spLocks noChangeAspect="1"/>
          </p:cNvSpPr>
          <p:nvPr/>
        </p:nvSpPr>
        <p:spPr>
          <a:xfrm>
            <a:off x="2482349" y="3356099"/>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A</a:t>
            </a:r>
          </a:p>
        </p:txBody>
      </p:sp>
      <p:sp>
        <p:nvSpPr>
          <p:cNvPr id="102" name="TextBox 101">
            <a:extLst>
              <a:ext uri="{FF2B5EF4-FFF2-40B4-BE49-F238E27FC236}">
                <a16:creationId xmlns:a16="http://schemas.microsoft.com/office/drawing/2014/main" id="{F9BCF6B6-9CFD-4A0F-8760-CFEAABC3484B}"/>
              </a:ext>
            </a:extLst>
          </p:cNvPr>
          <p:cNvSpPr txBox="1">
            <a:spLocks/>
          </p:cNvSpPr>
          <p:nvPr/>
        </p:nvSpPr>
        <p:spPr>
          <a:xfrm>
            <a:off x="2990051" y="3356099"/>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accent3"/>
                </a:solidFill>
                <a:latin typeface="Raleway" pitchFamily="2" charset="-52"/>
                <a:ea typeface="+mn-ea"/>
              </a:rPr>
              <a:t>Both win</a:t>
            </a:r>
            <a:endParaRPr kumimoji="0" lang="en-US" sz="1400" i="0" u="none" strike="noStrike" kern="1200" cap="none" spc="0" normalizeH="0" baseline="0" noProof="0" dirty="0">
              <a:ln>
                <a:noFill/>
              </a:ln>
              <a:solidFill>
                <a:schemeClr val="accent3"/>
              </a:solidFill>
              <a:effectLst/>
              <a:uLnTx/>
              <a:uFillTx/>
              <a:latin typeface="Raleway" pitchFamily="2" charset="-52"/>
              <a:ea typeface="+mn-ea"/>
            </a:endParaRPr>
          </a:p>
        </p:txBody>
      </p:sp>
      <p:sp>
        <p:nvSpPr>
          <p:cNvPr id="111" name="TextBox 110">
            <a:extLst>
              <a:ext uri="{FF2B5EF4-FFF2-40B4-BE49-F238E27FC236}">
                <a16:creationId xmlns:a16="http://schemas.microsoft.com/office/drawing/2014/main" id="{E9F07A98-3F47-431B-A8DE-B3C52F62FDEB}"/>
              </a:ext>
            </a:extLst>
          </p:cNvPr>
          <p:cNvSpPr txBox="1">
            <a:spLocks/>
          </p:cNvSpPr>
          <p:nvPr/>
        </p:nvSpPr>
        <p:spPr>
          <a:xfrm>
            <a:off x="3613173" y="3356099"/>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kern="1200" dirty="0">
                <a:solidFill>
                  <a:schemeClr val="bg2"/>
                </a:solidFill>
                <a:latin typeface="Raleway" pitchFamily="2" charset="-52"/>
                <a:ea typeface="+mn-ea"/>
              </a:rPr>
              <a:t>Whose win is more random?</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03" name="TextBox 102">
            <a:extLst>
              <a:ext uri="{FF2B5EF4-FFF2-40B4-BE49-F238E27FC236}">
                <a16:creationId xmlns:a16="http://schemas.microsoft.com/office/drawing/2014/main" id="{F97DBB44-C371-4226-B4F3-578469A238FB}"/>
              </a:ext>
            </a:extLst>
          </p:cNvPr>
          <p:cNvSpPr txBox="1">
            <a:spLocks/>
          </p:cNvSpPr>
          <p:nvPr/>
        </p:nvSpPr>
        <p:spPr>
          <a:xfrm>
            <a:off x="2990051" y="3845777"/>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Karl wins</a:t>
            </a:r>
            <a:endParaRPr kumimoji="0" lang="en-US" sz="1400" i="0" u="none" strike="noStrike" kern="1200" cap="none" spc="0" normalizeH="0" baseline="0" noProof="0" dirty="0">
              <a:ln>
                <a:noFill/>
              </a:ln>
              <a:solidFill>
                <a:schemeClr val="accent3"/>
              </a:solidFill>
              <a:effectLst/>
              <a:uLnTx/>
              <a:uFillTx/>
              <a:latin typeface="Raleway" pitchFamily="2" charset="-52"/>
              <a:ea typeface="+mn-ea"/>
            </a:endParaRPr>
          </a:p>
        </p:txBody>
      </p:sp>
      <p:sp>
        <p:nvSpPr>
          <p:cNvPr id="109" name="Oval 108">
            <a:extLst>
              <a:ext uri="{FF2B5EF4-FFF2-40B4-BE49-F238E27FC236}">
                <a16:creationId xmlns:a16="http://schemas.microsoft.com/office/drawing/2014/main" id="{1462F6CC-7CF8-4C71-911D-08C41DBE06BE}"/>
              </a:ext>
            </a:extLst>
          </p:cNvPr>
          <p:cNvSpPr>
            <a:spLocks noChangeAspect="1"/>
          </p:cNvSpPr>
          <p:nvPr/>
        </p:nvSpPr>
        <p:spPr>
          <a:xfrm>
            <a:off x="2482349" y="3840085"/>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B</a:t>
            </a:r>
          </a:p>
        </p:txBody>
      </p:sp>
      <p:sp>
        <p:nvSpPr>
          <p:cNvPr id="112" name="TextBox 111">
            <a:extLst>
              <a:ext uri="{FF2B5EF4-FFF2-40B4-BE49-F238E27FC236}">
                <a16:creationId xmlns:a16="http://schemas.microsoft.com/office/drawing/2014/main" id="{E85895BD-1268-40CE-8F50-0F172EFE2D3B}"/>
              </a:ext>
            </a:extLst>
          </p:cNvPr>
          <p:cNvSpPr txBox="1">
            <a:spLocks/>
          </p:cNvSpPr>
          <p:nvPr/>
        </p:nvSpPr>
        <p:spPr>
          <a:xfrm>
            <a:off x="3613173" y="3847921"/>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kern="1200" dirty="0">
                <a:solidFill>
                  <a:schemeClr val="bg2"/>
                </a:solidFill>
                <a:latin typeface="Raleway" pitchFamily="2" charset="-52"/>
                <a:ea typeface="+mn-ea"/>
              </a:rPr>
              <a:t>Rate randomness from 1 to 7</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07" name="TextBox 106">
            <a:extLst>
              <a:ext uri="{FF2B5EF4-FFF2-40B4-BE49-F238E27FC236}">
                <a16:creationId xmlns:a16="http://schemas.microsoft.com/office/drawing/2014/main" id="{66037D55-7365-4758-916F-D9318004AE4A}"/>
              </a:ext>
            </a:extLst>
          </p:cNvPr>
          <p:cNvSpPr txBox="1">
            <a:spLocks/>
          </p:cNvSpPr>
          <p:nvPr/>
        </p:nvSpPr>
        <p:spPr>
          <a:xfrm>
            <a:off x="2990051" y="4331906"/>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accent3"/>
                </a:solidFill>
                <a:latin typeface="Raleway" pitchFamily="2" charset="-52"/>
                <a:ea typeface="+mn-ea"/>
              </a:rPr>
              <a:t>John wins</a:t>
            </a:r>
            <a:endParaRPr kumimoji="0" lang="en-US" sz="1400" i="0" u="none" strike="noStrike" kern="1200" cap="none" spc="0" normalizeH="0" baseline="0" noProof="0" dirty="0">
              <a:ln>
                <a:noFill/>
              </a:ln>
              <a:solidFill>
                <a:schemeClr val="accent3"/>
              </a:solidFill>
              <a:effectLst/>
              <a:uLnTx/>
              <a:uFillTx/>
              <a:latin typeface="Raleway" pitchFamily="2" charset="-52"/>
              <a:ea typeface="+mn-ea"/>
            </a:endParaRPr>
          </a:p>
        </p:txBody>
      </p:sp>
      <p:sp>
        <p:nvSpPr>
          <p:cNvPr id="110" name="Oval 109">
            <a:extLst>
              <a:ext uri="{FF2B5EF4-FFF2-40B4-BE49-F238E27FC236}">
                <a16:creationId xmlns:a16="http://schemas.microsoft.com/office/drawing/2014/main" id="{E9086435-A54B-42CB-9A13-47CD9D255C8D}"/>
              </a:ext>
            </a:extLst>
          </p:cNvPr>
          <p:cNvSpPr>
            <a:spLocks noChangeAspect="1"/>
          </p:cNvSpPr>
          <p:nvPr/>
        </p:nvSpPr>
        <p:spPr>
          <a:xfrm>
            <a:off x="2482349" y="4331906"/>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C</a:t>
            </a:r>
          </a:p>
        </p:txBody>
      </p:sp>
      <p:sp>
        <p:nvSpPr>
          <p:cNvPr id="113" name="TextBox 112">
            <a:extLst>
              <a:ext uri="{FF2B5EF4-FFF2-40B4-BE49-F238E27FC236}">
                <a16:creationId xmlns:a16="http://schemas.microsoft.com/office/drawing/2014/main" id="{8DAC237D-2FB2-48B4-BBC0-8A77AFBCB8CA}"/>
              </a:ext>
            </a:extLst>
          </p:cNvPr>
          <p:cNvSpPr txBox="1">
            <a:spLocks/>
          </p:cNvSpPr>
          <p:nvPr/>
        </p:nvSpPr>
        <p:spPr>
          <a:xfrm>
            <a:off x="3613173" y="4331906"/>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kern="1200" dirty="0">
                <a:solidFill>
                  <a:schemeClr val="bg2"/>
                </a:solidFill>
                <a:latin typeface="Raleway" pitchFamily="2" charset="-52"/>
                <a:ea typeface="+mn-ea"/>
              </a:rPr>
              <a:t>Rate randomness from 1 to 7</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14" name="TextBox 113">
            <a:extLst>
              <a:ext uri="{FF2B5EF4-FFF2-40B4-BE49-F238E27FC236}">
                <a16:creationId xmlns:a16="http://schemas.microsoft.com/office/drawing/2014/main" id="{61E878CC-A1D0-4E2C-B153-2B143C303176}"/>
              </a:ext>
            </a:extLst>
          </p:cNvPr>
          <p:cNvSpPr txBox="1">
            <a:spLocks/>
          </p:cNvSpPr>
          <p:nvPr/>
        </p:nvSpPr>
        <p:spPr>
          <a:xfrm>
            <a:off x="2482350" y="3081168"/>
            <a:ext cx="100823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Condition</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15" name="TextBox 114">
            <a:extLst>
              <a:ext uri="{FF2B5EF4-FFF2-40B4-BE49-F238E27FC236}">
                <a16:creationId xmlns:a16="http://schemas.microsoft.com/office/drawing/2014/main" id="{5A0EEC27-DE38-464B-A4AF-39CAF9634885}"/>
              </a:ext>
            </a:extLst>
          </p:cNvPr>
          <p:cNvSpPr txBox="1">
            <a:spLocks/>
          </p:cNvSpPr>
          <p:nvPr/>
        </p:nvSpPr>
        <p:spPr>
          <a:xfrm>
            <a:off x="3615683" y="3081168"/>
            <a:ext cx="100823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Prompt</a:t>
            </a:r>
            <a:endParaRPr kumimoji="0" lang="en-US" sz="1400" b="1" i="0" u="none" strike="noStrike" kern="1200" cap="none" spc="0" normalizeH="0" baseline="0" noProof="0" dirty="0">
              <a:ln>
                <a:noFill/>
              </a:ln>
              <a:solidFill>
                <a:schemeClr val="bg2"/>
              </a:solidFill>
              <a:effectLst/>
              <a:uLnTx/>
              <a:uFillTx/>
              <a:latin typeface="Raleway" pitchFamily="2" charset="-52"/>
              <a:ea typeface="+mn-ea"/>
            </a:endParaRPr>
          </a:p>
        </p:txBody>
      </p:sp>
      <p:graphicFrame>
        <p:nvGraphicFramePr>
          <p:cNvPr id="116" name="Google Shape;131;p19">
            <a:extLst>
              <a:ext uri="{FF2B5EF4-FFF2-40B4-BE49-F238E27FC236}">
                <a16:creationId xmlns:a16="http://schemas.microsoft.com/office/drawing/2014/main" id="{572F3BBC-1922-4618-8EB3-4168BCE4587D}"/>
              </a:ext>
            </a:extLst>
          </p:cNvPr>
          <p:cNvGraphicFramePr/>
          <p:nvPr>
            <p:extLst>
              <p:ext uri="{D42A27DB-BD31-4B8C-83A1-F6EECF244321}">
                <p14:modId xmlns:p14="http://schemas.microsoft.com/office/powerpoint/2010/main" val="1026673851"/>
              </p:ext>
            </p:extLst>
          </p:nvPr>
        </p:nvGraphicFramePr>
        <p:xfrm>
          <a:off x="5461629" y="3072814"/>
          <a:ext cx="3199756" cy="712899"/>
        </p:xfrm>
        <a:graphic>
          <a:graphicData uri="http://schemas.openxmlformats.org/drawingml/2006/table">
            <a:tbl>
              <a:tblPr>
                <a:noFill/>
              </a:tblPr>
              <a:tblGrid>
                <a:gridCol w="101537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17585">
                  <a:extLst>
                    <a:ext uri="{9D8B030D-6E8A-4147-A177-3AD203B41FA5}">
                      <a16:colId xmlns:a16="http://schemas.microsoft.com/office/drawing/2014/main" val="20002"/>
                    </a:ext>
                  </a:extLst>
                </a:gridCol>
              </a:tblGrid>
              <a:tr h="211331">
                <a:tc>
                  <a:txBody>
                    <a:bodyPr/>
                    <a:lstStyle/>
                    <a:p>
                      <a:pPr marL="0" lvl="0" indent="0" algn="ctr" rtl="0">
                        <a:spcBef>
                          <a:spcPts val="0"/>
                        </a:spcBef>
                        <a:spcAft>
                          <a:spcPts val="0"/>
                        </a:spcAft>
                        <a:buNone/>
                      </a:pPr>
                      <a:r>
                        <a:rPr lang="en-US" sz="1200" dirty="0">
                          <a:solidFill>
                            <a:schemeClr val="bg2"/>
                          </a:solidFill>
                          <a:latin typeface="Raleway" pitchFamily="2" charset="-52"/>
                        </a:rPr>
                        <a:t>Condition</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wins 1x</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wins 3x</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11331">
                <a:tc>
                  <a:txBody>
                    <a:bodyPr/>
                    <a:lstStyle/>
                    <a:p>
                      <a:pPr marL="0" lvl="0" indent="0" algn="ctr" rtl="0">
                        <a:spcBef>
                          <a:spcPts val="0"/>
                        </a:spcBef>
                        <a:spcAft>
                          <a:spcPts val="0"/>
                        </a:spcAft>
                        <a:buNone/>
                      </a:pPr>
                      <a:r>
                        <a:rPr lang="en" sz="1200" dirty="0">
                          <a:solidFill>
                            <a:schemeClr val="bg2"/>
                          </a:solidFill>
                          <a:latin typeface="Raleway" pitchFamily="2" charset="-52"/>
                        </a:rPr>
                        <a:t>$10</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A</a:t>
                      </a: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dirty="0">
                          <a:solidFill>
                            <a:schemeClr val="bg2"/>
                          </a:solidFill>
                          <a:latin typeface="Raleway" pitchFamily="2" charset="-52"/>
                        </a:rPr>
                        <a:t>C</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0237">
                <a:tc>
                  <a:txBody>
                    <a:bodyPr/>
                    <a:lstStyle/>
                    <a:p>
                      <a:pPr marL="0" lvl="0" indent="0" algn="ctr" rtl="0">
                        <a:spcBef>
                          <a:spcPts val="0"/>
                        </a:spcBef>
                        <a:spcAft>
                          <a:spcPts val="0"/>
                        </a:spcAft>
                        <a:buNone/>
                      </a:pPr>
                      <a:r>
                        <a:rPr lang="en" sz="1200" dirty="0">
                          <a:solidFill>
                            <a:schemeClr val="bg2"/>
                          </a:solidFill>
                          <a:latin typeface="Raleway" pitchFamily="2" charset="-52"/>
                        </a:rPr>
                        <a:t>$1000</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B</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dirty="0">
                          <a:solidFill>
                            <a:schemeClr val="bg2"/>
                          </a:solidFill>
                          <a:latin typeface="Raleway" pitchFamily="2" charset="-52"/>
                        </a:rPr>
                        <a:t>D</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636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1664491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2: Blind draws (2/3)</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Raleway" pitchFamily="2" charset="-52"/>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66226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lang="en-US" sz="1400" kern="1200" dirty="0">
                <a:solidFill>
                  <a:schemeClr val="bg1"/>
                </a:solidFill>
                <a:latin typeface="Raleway" pitchFamily="2" charset="-52"/>
                <a:ea typeface="+mn-ea"/>
              </a:rPr>
              <a:t>When there are 2 events to compare, the unlikely one is seen as more random, indicating that comparable </a:t>
            </a:r>
            <a:r>
              <a:rPr lang="en-US" sz="1400" b="1" kern="1200" dirty="0">
                <a:solidFill>
                  <a:schemeClr val="tx1"/>
                </a:solidFill>
                <a:latin typeface="Raleway" pitchFamily="2" charset="-52"/>
                <a:ea typeface="+mn-ea"/>
              </a:rPr>
              <a:t>low probability is seen as more random</a:t>
            </a: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lang="en-US" sz="1400" kern="1200" dirty="0">
                <a:solidFill>
                  <a:schemeClr val="bg1"/>
                </a:solidFill>
                <a:latin typeface="Raleway" pitchFamily="2" charset="-52"/>
                <a:ea typeface="+mn-ea"/>
              </a:rPr>
              <a:t>For separate events, the </a:t>
            </a:r>
            <a:r>
              <a:rPr lang="en-US" sz="1400" b="1" kern="1200" dirty="0">
                <a:solidFill>
                  <a:schemeClr val="tx1"/>
                </a:solidFill>
                <a:latin typeface="Raleway" pitchFamily="2" charset="-52"/>
                <a:ea typeface="+mn-ea"/>
              </a:rPr>
              <a:t>low</a:t>
            </a:r>
            <a:r>
              <a:rPr lang="en-US" sz="1400" kern="1200" dirty="0">
                <a:solidFill>
                  <a:schemeClr val="bg1"/>
                </a:solidFill>
                <a:latin typeface="Raleway" pitchFamily="2" charset="-52"/>
                <a:ea typeface="+mn-ea"/>
              </a:rPr>
              <a:t> </a:t>
            </a:r>
            <a:r>
              <a:rPr lang="en-US" sz="1400" b="1" kern="1200" dirty="0">
                <a:solidFill>
                  <a:schemeClr val="tx1"/>
                </a:solidFill>
                <a:latin typeface="Raleway" pitchFamily="2" charset="-52"/>
                <a:ea typeface="+mn-ea"/>
              </a:rPr>
              <a:t>probability</a:t>
            </a:r>
            <a:r>
              <a:rPr lang="en-US" sz="1400" kern="1200" dirty="0">
                <a:solidFill>
                  <a:schemeClr val="bg1"/>
                </a:solidFill>
                <a:latin typeface="Raleway" pitchFamily="2" charset="-52"/>
                <a:ea typeface="+mn-ea"/>
              </a:rPr>
              <a:t> is seen as significantly </a:t>
            </a:r>
            <a:r>
              <a:rPr lang="en-US" sz="1400" b="1" kern="1200" dirty="0">
                <a:solidFill>
                  <a:schemeClr val="tx1"/>
                </a:solidFill>
                <a:latin typeface="Raleway" pitchFamily="2" charset="-52"/>
                <a:ea typeface="+mn-ea"/>
              </a:rPr>
              <a:t>more</a:t>
            </a:r>
            <a:r>
              <a:rPr lang="en-US" sz="1400" kern="1200" dirty="0">
                <a:solidFill>
                  <a:schemeClr val="bg1"/>
                </a:solidFill>
                <a:latin typeface="Raleway" pitchFamily="2" charset="-52"/>
                <a:ea typeface="+mn-ea"/>
              </a:rPr>
              <a:t> </a:t>
            </a:r>
            <a:r>
              <a:rPr lang="en-US" sz="1400" b="1" kern="1200" dirty="0">
                <a:solidFill>
                  <a:schemeClr val="tx1"/>
                </a:solidFill>
                <a:latin typeface="Raleway" pitchFamily="2" charset="-52"/>
                <a:ea typeface="+mn-ea"/>
              </a:rPr>
              <a:t>random</a:t>
            </a:r>
            <a:r>
              <a:rPr lang="en-US" sz="1400" kern="1200" dirty="0">
                <a:solidFill>
                  <a:schemeClr val="bg1"/>
                </a:solidFill>
                <a:latin typeface="Raleway" pitchFamily="2" charset="-52"/>
                <a:ea typeface="+mn-ea"/>
              </a:rPr>
              <a:t> than high probability</a:t>
            </a:r>
            <a:endParaRPr kumimoji="0" lang="en-US" sz="1400" b="1" i="0" u="none" strike="noStrike" kern="1200" cap="none" spc="0" normalizeH="0" baseline="0" noProof="0" dirty="0">
              <a:ln>
                <a:noFill/>
              </a:ln>
              <a:solidFill>
                <a:schemeClr val="tx1"/>
              </a:solidFill>
              <a:effectLst/>
              <a:uLnTx/>
              <a:uFillTx/>
              <a:latin typeface="Raleway" pitchFamily="2" charset="-52"/>
              <a:ea typeface="+mn-ea"/>
            </a:endParaRPr>
          </a:p>
        </p:txBody>
      </p:sp>
      <p:sp>
        <p:nvSpPr>
          <p:cNvPr id="43" name="Rectangle 42">
            <a:extLst>
              <a:ext uri="{FF2B5EF4-FFF2-40B4-BE49-F238E27FC236}">
                <a16:creationId xmlns:a16="http://schemas.microsoft.com/office/drawing/2014/main" id="{EF4C9041-A111-4E2B-B9B8-12F635F8DEE9}"/>
              </a:ext>
            </a:extLst>
          </p:cNvPr>
          <p:cNvSpPr>
            <a:spLocks/>
          </p:cNvSpPr>
          <p:nvPr/>
        </p:nvSpPr>
        <p:spPr>
          <a:xfrm>
            <a:off x="452387" y="1201868"/>
            <a:ext cx="4162993" cy="280122"/>
          </a:xfrm>
          <a:prstGeom prst="rect">
            <a:avLst/>
          </a:prstGeom>
        </p:spPr>
        <p:txBody>
          <a:bodyPr wrap="square" lIns="0" tIns="0" rIns="0" bIns="0" anchor="t">
            <a:noAutofit/>
          </a:bodyPr>
          <a:lstStyle/>
          <a:p>
            <a:pPr>
              <a:buClrTx/>
            </a:pPr>
            <a:r>
              <a:rPr lang="en-US" b="1" kern="1200" dirty="0">
                <a:solidFill>
                  <a:schemeClr val="bg2"/>
                </a:solidFill>
                <a:latin typeface="Raleway" pitchFamily="2" charset="-52"/>
              </a:rPr>
              <a:t>Experiment 1a results:</a:t>
            </a:r>
          </a:p>
        </p:txBody>
      </p:sp>
      <p:sp>
        <p:nvSpPr>
          <p:cNvPr id="45" name="TextBox 44">
            <a:extLst>
              <a:ext uri="{FF2B5EF4-FFF2-40B4-BE49-F238E27FC236}">
                <a16:creationId xmlns:a16="http://schemas.microsoft.com/office/drawing/2014/main" id="{6EE46555-928B-44B1-BDEE-97E161FFB884}"/>
              </a:ext>
            </a:extLst>
          </p:cNvPr>
          <p:cNvSpPr txBox="1">
            <a:spLocks/>
          </p:cNvSpPr>
          <p:nvPr/>
        </p:nvSpPr>
        <p:spPr>
          <a:xfrm>
            <a:off x="452387" y="1592263"/>
            <a:ext cx="1042287"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Condition</a:t>
            </a:r>
          </a:p>
        </p:txBody>
      </p:sp>
      <p:sp>
        <p:nvSpPr>
          <p:cNvPr id="46" name="TextBox 45">
            <a:extLst>
              <a:ext uri="{FF2B5EF4-FFF2-40B4-BE49-F238E27FC236}">
                <a16:creationId xmlns:a16="http://schemas.microsoft.com/office/drawing/2014/main" id="{84E05DBB-4313-474D-A5B4-311EF42796F3}"/>
              </a:ext>
            </a:extLst>
          </p:cNvPr>
          <p:cNvSpPr txBox="1">
            <a:spLocks/>
          </p:cNvSpPr>
          <p:nvPr/>
        </p:nvSpPr>
        <p:spPr>
          <a:xfrm>
            <a:off x="1377948" y="2012950"/>
            <a:ext cx="4462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accent3"/>
                </a:solidFill>
                <a:latin typeface="Raleway" pitchFamily="2" charset="-52"/>
                <a:ea typeface="+mn-ea"/>
              </a:rPr>
              <a:t>Both win</a:t>
            </a:r>
            <a:endParaRPr kumimoji="0" lang="en-US" sz="1400" i="0" u="none" strike="noStrike" kern="1200" cap="none" spc="0" normalizeH="0" baseline="0" noProof="0" dirty="0">
              <a:ln>
                <a:noFill/>
              </a:ln>
              <a:solidFill>
                <a:schemeClr val="accent3"/>
              </a:solidFill>
              <a:effectLst/>
              <a:uLnTx/>
              <a:uFillTx/>
              <a:latin typeface="Raleway" pitchFamily="2" charset="-52"/>
              <a:ea typeface="+mn-ea"/>
            </a:endParaRPr>
          </a:p>
        </p:txBody>
      </p:sp>
      <p:sp>
        <p:nvSpPr>
          <p:cNvPr id="47" name="Oval 46">
            <a:extLst>
              <a:ext uri="{FF2B5EF4-FFF2-40B4-BE49-F238E27FC236}">
                <a16:creationId xmlns:a16="http://schemas.microsoft.com/office/drawing/2014/main" id="{A258F36A-E9C2-4898-8FBC-C4A0CE9A7432}"/>
              </a:ext>
            </a:extLst>
          </p:cNvPr>
          <p:cNvSpPr>
            <a:spLocks noChangeAspect="1"/>
          </p:cNvSpPr>
          <p:nvPr/>
        </p:nvSpPr>
        <p:spPr>
          <a:xfrm>
            <a:off x="790651" y="1971675"/>
            <a:ext cx="515023"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A</a:t>
            </a:r>
          </a:p>
        </p:txBody>
      </p:sp>
      <p:sp>
        <p:nvSpPr>
          <p:cNvPr id="48" name="TextBox 47">
            <a:extLst>
              <a:ext uri="{FF2B5EF4-FFF2-40B4-BE49-F238E27FC236}">
                <a16:creationId xmlns:a16="http://schemas.microsoft.com/office/drawing/2014/main" id="{5EE25CFD-2BD5-4471-9D38-07588665D4AA}"/>
              </a:ext>
            </a:extLst>
          </p:cNvPr>
          <p:cNvSpPr txBox="1">
            <a:spLocks/>
          </p:cNvSpPr>
          <p:nvPr/>
        </p:nvSpPr>
        <p:spPr>
          <a:xfrm>
            <a:off x="1387101" y="2971800"/>
            <a:ext cx="446216"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Karl wins</a:t>
            </a:r>
            <a:endParaRPr kumimoji="0" lang="en-US" sz="1400" i="0" u="none" strike="noStrike" kern="1200" cap="none" spc="0" normalizeH="0" baseline="0" noProof="0" dirty="0">
              <a:ln>
                <a:noFill/>
              </a:ln>
              <a:solidFill>
                <a:schemeClr val="accent3"/>
              </a:solidFill>
              <a:effectLst/>
              <a:uLnTx/>
              <a:uFillTx/>
              <a:latin typeface="Raleway" pitchFamily="2" charset="-52"/>
              <a:ea typeface="+mn-ea"/>
            </a:endParaRPr>
          </a:p>
        </p:txBody>
      </p:sp>
      <p:sp>
        <p:nvSpPr>
          <p:cNvPr id="49" name="Oval 48">
            <a:extLst>
              <a:ext uri="{FF2B5EF4-FFF2-40B4-BE49-F238E27FC236}">
                <a16:creationId xmlns:a16="http://schemas.microsoft.com/office/drawing/2014/main" id="{5060C045-D373-4FDA-91F9-F928B3F4A9C8}"/>
              </a:ext>
            </a:extLst>
          </p:cNvPr>
          <p:cNvSpPr>
            <a:spLocks noChangeAspect="1"/>
          </p:cNvSpPr>
          <p:nvPr/>
        </p:nvSpPr>
        <p:spPr>
          <a:xfrm>
            <a:off x="790651" y="2928938"/>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B</a:t>
            </a:r>
          </a:p>
        </p:txBody>
      </p:sp>
      <p:sp>
        <p:nvSpPr>
          <p:cNvPr id="52" name="TextBox 51">
            <a:extLst>
              <a:ext uri="{FF2B5EF4-FFF2-40B4-BE49-F238E27FC236}">
                <a16:creationId xmlns:a16="http://schemas.microsoft.com/office/drawing/2014/main" id="{B691E845-032C-4D53-8F92-A1D39ED508AE}"/>
              </a:ext>
            </a:extLst>
          </p:cNvPr>
          <p:cNvSpPr txBox="1">
            <a:spLocks/>
          </p:cNvSpPr>
          <p:nvPr/>
        </p:nvSpPr>
        <p:spPr>
          <a:xfrm>
            <a:off x="1386722" y="3938588"/>
            <a:ext cx="4462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accent3"/>
                </a:solidFill>
                <a:latin typeface="Raleway" pitchFamily="2" charset="-52"/>
                <a:ea typeface="+mn-ea"/>
              </a:rPr>
              <a:t>John wins</a:t>
            </a:r>
            <a:endParaRPr kumimoji="0" lang="en-US" sz="1400" i="0" u="none" strike="noStrike" kern="1200" cap="none" spc="0" normalizeH="0" baseline="0" noProof="0" dirty="0">
              <a:ln>
                <a:noFill/>
              </a:ln>
              <a:solidFill>
                <a:schemeClr val="accent3"/>
              </a:solidFill>
              <a:effectLst/>
              <a:uLnTx/>
              <a:uFillTx/>
              <a:latin typeface="Raleway" pitchFamily="2" charset="-52"/>
              <a:ea typeface="+mn-ea"/>
            </a:endParaRPr>
          </a:p>
        </p:txBody>
      </p:sp>
      <p:sp>
        <p:nvSpPr>
          <p:cNvPr id="53" name="Oval 52">
            <a:extLst>
              <a:ext uri="{FF2B5EF4-FFF2-40B4-BE49-F238E27FC236}">
                <a16:creationId xmlns:a16="http://schemas.microsoft.com/office/drawing/2014/main" id="{16AA6A2F-2BC3-4437-8078-42570CE54612}"/>
              </a:ext>
            </a:extLst>
          </p:cNvPr>
          <p:cNvSpPr>
            <a:spLocks noChangeAspect="1"/>
          </p:cNvSpPr>
          <p:nvPr/>
        </p:nvSpPr>
        <p:spPr>
          <a:xfrm>
            <a:off x="790651" y="3895725"/>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C</a:t>
            </a:r>
          </a:p>
        </p:txBody>
      </p:sp>
      <p:sp>
        <p:nvSpPr>
          <p:cNvPr id="55" name="TextBox 54">
            <a:extLst>
              <a:ext uri="{FF2B5EF4-FFF2-40B4-BE49-F238E27FC236}">
                <a16:creationId xmlns:a16="http://schemas.microsoft.com/office/drawing/2014/main" id="{BF9ABB6C-FEB4-47F7-8B4C-F7484F255DC1}"/>
              </a:ext>
            </a:extLst>
          </p:cNvPr>
          <p:cNvSpPr txBox="1">
            <a:spLocks/>
          </p:cNvSpPr>
          <p:nvPr/>
        </p:nvSpPr>
        <p:spPr>
          <a:xfrm>
            <a:off x="1919193"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Prompt</a:t>
            </a:r>
            <a:endParaRPr lang="en-US" sz="1400" i="1" dirty="0">
              <a:solidFill>
                <a:schemeClr val="bg2"/>
              </a:solidFill>
              <a:latin typeface="Raleway" pitchFamily="2" charset="-52"/>
              <a:cs typeface="+mn-cs"/>
            </a:endParaRPr>
          </a:p>
        </p:txBody>
      </p:sp>
      <p:cxnSp>
        <p:nvCxnSpPr>
          <p:cNvPr id="63" name="LineContentSeparatorDefault 142">
            <a:extLst>
              <a:ext uri="{FF2B5EF4-FFF2-40B4-BE49-F238E27FC236}">
                <a16:creationId xmlns:a16="http://schemas.microsoft.com/office/drawing/2014/main" id="{46C08242-6152-41BF-85B9-85370F115609}"/>
              </a:ext>
            </a:extLst>
          </p:cNvPr>
          <p:cNvCxnSpPr>
            <a:cxnSpLocks/>
          </p:cNvCxnSpPr>
          <p:nvPr>
            <p:custDataLst>
              <p:tags r:id="rId2"/>
            </p:custDataLst>
          </p:nvPr>
        </p:nvCxnSpPr>
        <p:spPr>
          <a:xfrm>
            <a:off x="452386" y="1806575"/>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6" name="LineContentSeparatorDefault 142">
            <a:extLst>
              <a:ext uri="{FF2B5EF4-FFF2-40B4-BE49-F238E27FC236}">
                <a16:creationId xmlns:a16="http://schemas.microsoft.com/office/drawing/2014/main" id="{2F3719B5-ED1F-4610-AC9B-D8AEF50511A7}"/>
              </a:ext>
            </a:extLst>
          </p:cNvPr>
          <p:cNvCxnSpPr>
            <a:cxnSpLocks/>
          </p:cNvCxnSpPr>
          <p:nvPr>
            <p:custDataLst>
              <p:tags r:id="rId3"/>
            </p:custDataLst>
          </p:nvPr>
        </p:nvCxnSpPr>
        <p:spPr>
          <a:xfrm>
            <a:off x="452386" y="277495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7AE3B9-28E6-4B47-9FF7-71F4C2C22241}"/>
              </a:ext>
            </a:extLst>
          </p:cNvPr>
          <p:cNvSpPr txBox="1">
            <a:spLocks/>
          </p:cNvSpPr>
          <p:nvPr/>
        </p:nvSpPr>
        <p:spPr>
          <a:xfrm>
            <a:off x="1919193" y="1971675"/>
            <a:ext cx="1416406" cy="6461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Whose win is more random?</a:t>
            </a:r>
            <a:r>
              <a:rPr lang="en-US" sz="1400" kern="1200" dirty="0">
                <a:solidFill>
                  <a:schemeClr val="bg2"/>
                </a:solidFill>
                <a:latin typeface="Raleway" pitchFamily="2" charset="-52"/>
                <a:ea typeface="+mn-ea"/>
              </a:rPr>
              <a:t>,</a:t>
            </a:r>
            <a:r>
              <a:rPr lang="en-US" sz="1400" b="1" kern="1200" dirty="0">
                <a:solidFill>
                  <a:schemeClr val="bg2"/>
                </a:solidFill>
                <a:latin typeface="Raleway" pitchFamily="2" charset="-52"/>
                <a:ea typeface="+mn-ea"/>
              </a:rPr>
              <a:t> </a:t>
            </a:r>
            <a:r>
              <a:rPr lang="en-US" sz="1400" i="1" kern="1200" dirty="0">
                <a:solidFill>
                  <a:schemeClr val="bg2"/>
                </a:solidFill>
                <a:latin typeface="Raleway" pitchFamily="2" charset="-52"/>
                <a:ea typeface="+mn-ea"/>
              </a:rPr>
              <a:t>% of respondents </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94" name="TextBox 93">
            <a:extLst>
              <a:ext uri="{FF2B5EF4-FFF2-40B4-BE49-F238E27FC236}">
                <a16:creationId xmlns:a16="http://schemas.microsoft.com/office/drawing/2014/main" id="{B512271C-6955-4B4C-91D7-91679FA8814F}"/>
              </a:ext>
            </a:extLst>
          </p:cNvPr>
          <p:cNvSpPr txBox="1">
            <a:spLocks/>
          </p:cNvSpPr>
          <p:nvPr/>
        </p:nvSpPr>
        <p:spPr>
          <a:xfrm>
            <a:off x="1919193" y="2924175"/>
            <a:ext cx="1471707"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Randomness 1-7</a:t>
            </a:r>
            <a:r>
              <a:rPr lang="en-US" sz="1400" kern="1200" dirty="0">
                <a:solidFill>
                  <a:schemeClr val="bg2"/>
                </a:solidFill>
                <a:latin typeface="Raleway" pitchFamily="2" charset="-52"/>
                <a:ea typeface="+mn-ea"/>
              </a:rPr>
              <a:t>, </a:t>
            </a:r>
            <a:r>
              <a:rPr lang="en-US" sz="1400" i="1" kern="1200" dirty="0">
                <a:solidFill>
                  <a:schemeClr val="bg2"/>
                </a:solidFill>
                <a:latin typeface="Raleway" pitchFamily="2" charset="-52"/>
                <a:ea typeface="+mn-ea"/>
              </a:rPr>
              <a:t>mean (SD)</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97" name="TextBox 96">
            <a:extLst>
              <a:ext uri="{FF2B5EF4-FFF2-40B4-BE49-F238E27FC236}">
                <a16:creationId xmlns:a16="http://schemas.microsoft.com/office/drawing/2014/main" id="{236CE28F-0D4A-4FF6-83A2-6E1AF9F90123}"/>
              </a:ext>
            </a:extLst>
          </p:cNvPr>
          <p:cNvSpPr txBox="1">
            <a:spLocks/>
          </p:cNvSpPr>
          <p:nvPr/>
        </p:nvSpPr>
        <p:spPr>
          <a:xfrm>
            <a:off x="3568917"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Responses</a:t>
            </a:r>
            <a:r>
              <a:rPr lang="en-US" sz="1400" b="1" baseline="30000" dirty="0">
                <a:solidFill>
                  <a:schemeClr val="bg2"/>
                </a:solidFill>
                <a:latin typeface="Raleway" pitchFamily="2" charset="-52"/>
                <a:cs typeface="+mn-cs"/>
              </a:rPr>
              <a:t>1</a:t>
            </a:r>
            <a:r>
              <a:rPr lang="en-US" sz="1400" b="1" dirty="0">
                <a:solidFill>
                  <a:schemeClr val="bg2"/>
                </a:solidFill>
                <a:latin typeface="Raleway" pitchFamily="2" charset="-52"/>
                <a:cs typeface="+mn-cs"/>
              </a:rPr>
              <a:t> </a:t>
            </a:r>
            <a:endParaRPr lang="en-US" sz="1400" i="1" dirty="0">
              <a:solidFill>
                <a:schemeClr val="bg2"/>
              </a:solidFill>
              <a:latin typeface="Raleway" pitchFamily="2" charset="-52"/>
              <a:cs typeface="+mn-cs"/>
            </a:endParaRPr>
          </a:p>
        </p:txBody>
      </p:sp>
      <p:sp>
        <p:nvSpPr>
          <p:cNvPr id="19" name="4. Footnote">
            <a:extLst>
              <a:ext uri="{FF2B5EF4-FFF2-40B4-BE49-F238E27FC236}">
                <a16:creationId xmlns:a16="http://schemas.microsoft.com/office/drawing/2014/main" id="{63DBDF19-3104-40CC-889B-51319359138C}"/>
              </a:ext>
            </a:extLst>
          </p:cNvPr>
          <p:cNvSpPr txBox="1"/>
          <p:nvPr>
            <p:custDataLst>
              <p:tags r:id="rId4"/>
            </p:custDataLst>
          </p:nvPr>
        </p:nvSpPr>
        <p:spPr>
          <a:xfrm>
            <a:off x="411480" y="4804482"/>
            <a:ext cx="5446254" cy="123111"/>
          </a:xfrm>
          <a:prstGeom prst="rect">
            <a:avLst/>
          </a:prstGeom>
          <a:noFill/>
        </p:spPr>
        <p:txBody>
          <a:bodyPr vert="horz" wrap="square" lIns="0" tIns="0" rIns="0" bIns="0" rtlCol="0" anchor="b" anchorCtr="0">
            <a:spAutoFit/>
          </a:bodyPr>
          <a:lstStyle/>
          <a:p>
            <a:pPr marL="203200" indent="-212725"/>
            <a:r>
              <a:rPr lang="en-US" sz="800" dirty="0">
                <a:solidFill>
                  <a:schemeClr val="bg2"/>
                </a:solidFill>
              </a:rPr>
              <a:t>1.	N=240</a:t>
            </a:r>
          </a:p>
        </p:txBody>
      </p:sp>
      <p:sp>
        <p:nvSpPr>
          <p:cNvPr id="103" name="Rectangle 102">
            <a:extLst>
              <a:ext uri="{FF2B5EF4-FFF2-40B4-BE49-F238E27FC236}">
                <a16:creationId xmlns:a16="http://schemas.microsoft.com/office/drawing/2014/main" id="{BF35600C-D89B-4409-9AB6-AE8591699431}"/>
              </a:ext>
            </a:extLst>
          </p:cNvPr>
          <p:cNvSpPr>
            <a:spLocks/>
          </p:cNvSpPr>
          <p:nvPr/>
        </p:nvSpPr>
        <p:spPr>
          <a:xfrm rot="16200000">
            <a:off x="193675" y="2130425"/>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3"/>
                </a:solidFill>
                <a:effectLst/>
                <a:uLnTx/>
                <a:uFillTx/>
                <a:latin typeface="Raleway" pitchFamily="2" charset="-52"/>
              </a:rPr>
              <a:t>Joint</a:t>
            </a:r>
          </a:p>
        </p:txBody>
      </p:sp>
      <p:sp>
        <p:nvSpPr>
          <p:cNvPr id="104" name="Rectangle 103">
            <a:extLst>
              <a:ext uri="{FF2B5EF4-FFF2-40B4-BE49-F238E27FC236}">
                <a16:creationId xmlns:a16="http://schemas.microsoft.com/office/drawing/2014/main" id="{ECEB38DB-56A9-4F1C-BB9D-E054AE1D758B}"/>
              </a:ext>
            </a:extLst>
          </p:cNvPr>
          <p:cNvSpPr>
            <a:spLocks/>
          </p:cNvSpPr>
          <p:nvPr/>
        </p:nvSpPr>
        <p:spPr>
          <a:xfrm rot="16200000">
            <a:off x="-277813" y="3595688"/>
            <a:ext cx="1753509" cy="293688"/>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3"/>
                </a:solidFill>
                <a:effectLst/>
                <a:uLnTx/>
                <a:uFillTx/>
                <a:latin typeface="Raleway" pitchFamily="2" charset="-52"/>
              </a:rPr>
              <a:t>Separate</a:t>
            </a:r>
          </a:p>
        </p:txBody>
      </p:sp>
      <p:graphicFrame>
        <p:nvGraphicFramePr>
          <p:cNvPr id="348" name="Chart 347">
            <a:extLst>
              <a:ext uri="{FF2B5EF4-FFF2-40B4-BE49-F238E27FC236}">
                <a16:creationId xmlns:a16="http://schemas.microsoft.com/office/drawing/2014/main" id="{73918FBF-95CE-4241-B89D-5735438BC698}"/>
              </a:ext>
            </a:extLst>
          </p:cNvPr>
          <p:cNvGraphicFramePr/>
          <p:nvPr>
            <p:custDataLst>
              <p:tags r:id="rId5"/>
            </p:custDataLst>
            <p:extLst>
              <p:ext uri="{D42A27DB-BD31-4B8C-83A1-F6EECF244321}">
                <p14:modId xmlns:p14="http://schemas.microsoft.com/office/powerpoint/2010/main" val="672788088"/>
              </p:ext>
            </p:extLst>
          </p:nvPr>
        </p:nvGraphicFramePr>
        <p:xfrm>
          <a:off x="3375025" y="2063750"/>
          <a:ext cx="2565400" cy="461963"/>
        </p:xfrm>
        <a:graphic>
          <a:graphicData uri="http://schemas.openxmlformats.org/drawingml/2006/chart">
            <c:chart xmlns:c="http://schemas.openxmlformats.org/drawingml/2006/chart" xmlns:r="http://schemas.openxmlformats.org/officeDocument/2006/relationships" r:id="rId18"/>
          </a:graphicData>
        </a:graphic>
      </p:graphicFrame>
      <p:sp>
        <p:nvSpPr>
          <p:cNvPr id="129" name="Google Shape;7;p1">
            <a:extLst>
              <a:ext uri="{FF2B5EF4-FFF2-40B4-BE49-F238E27FC236}">
                <a16:creationId xmlns:a16="http://schemas.microsoft.com/office/drawing/2014/main" id="{B9942B56-184B-4372-9575-9F7B0BEC4390}"/>
              </a:ext>
            </a:extLst>
          </p:cNvPr>
          <p:cNvSpPr txBox="1">
            <a:spLocks noGrp="1"/>
          </p:cNvSpPr>
          <p:nvPr>
            <p:custDataLst>
              <p:tags r:id="rId6"/>
            </p:custDataLst>
          </p:nvPr>
        </p:nvSpPr>
        <p:spPr bwMode="auto">
          <a:xfrm>
            <a:off x="5046663" y="2501900"/>
            <a:ext cx="42386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48B0498F-523E-41CA-88CC-737AA8E5F150}" type="datetime'J''''''''''''''''''''o''''''''''''''''h''''''''''''''''n'''''">
              <a:rPr lang="en-US" altLang="en-US" b="1" kern="1200" smtClean="0">
                <a:solidFill>
                  <a:schemeClr val="bg2"/>
                </a:solidFill>
                <a:latin typeface="Raleway" pitchFamily="2" charset="-52"/>
                <a:ea typeface="+mn-ea"/>
                <a:cs typeface="+mn-cs"/>
                <a:sym typeface="Raleway" pitchFamily="2" charset="-52"/>
              </a:rPr>
              <a:pPr/>
              <a:t>John</a:t>
            </a:fld>
            <a:endParaRPr lang="en-US" b="1" kern="1200" dirty="0">
              <a:solidFill>
                <a:schemeClr val="bg2"/>
              </a:solidFill>
              <a:latin typeface="Raleway" pitchFamily="2" charset="-52"/>
              <a:ea typeface="+mn-ea"/>
              <a:cs typeface="+mn-cs"/>
              <a:sym typeface="Raleway" pitchFamily="2" charset="-52"/>
            </a:endParaRPr>
          </a:p>
        </p:txBody>
      </p:sp>
      <p:sp>
        <p:nvSpPr>
          <p:cNvPr id="127" name="Google Shape;7;p1">
            <a:extLst>
              <a:ext uri="{FF2B5EF4-FFF2-40B4-BE49-F238E27FC236}">
                <a16:creationId xmlns:a16="http://schemas.microsoft.com/office/drawing/2014/main" id="{6590AE1F-8594-4A7A-B5A7-1447CCD1197C}"/>
              </a:ext>
            </a:extLst>
          </p:cNvPr>
          <p:cNvSpPr txBox="1">
            <a:spLocks noGrp="1"/>
          </p:cNvSpPr>
          <p:nvPr>
            <p:custDataLst>
              <p:tags r:id="rId7"/>
            </p:custDataLst>
          </p:nvPr>
        </p:nvSpPr>
        <p:spPr bwMode="auto">
          <a:xfrm>
            <a:off x="3857624" y="2501900"/>
            <a:ext cx="401638"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0"/>
              </a:spcBef>
              <a:spcAft>
                <a:spcPct val="0"/>
              </a:spcAft>
            </a:pPr>
            <a:fld id="{C845AFB8-C1A4-4B5E-A107-6C70A9F9BCAF}" type="datetime'''K''ar''''''''l'''''' '''''''''''''">
              <a:rPr lang="en-US" altLang="en-US" b="1" kern="1200" smtClean="0">
                <a:solidFill>
                  <a:schemeClr val="bg2"/>
                </a:solidFill>
                <a:effectLst/>
                <a:latin typeface="Raleway" pitchFamily="2" charset="-52"/>
                <a:ea typeface="+mn-ea"/>
                <a:cs typeface="+mn-cs"/>
                <a:sym typeface="Raleway" pitchFamily="2" charset="-52"/>
              </a:rPr>
              <a:pPr algn="ctr">
                <a:spcBef>
                  <a:spcPct val="0"/>
                </a:spcBef>
                <a:spcAft>
                  <a:spcPct val="0"/>
                </a:spcAft>
              </a:pPr>
              <a:t>Karl </a:t>
            </a:fld>
            <a:endParaRPr lang="en-US" b="1" kern="1200" dirty="0">
              <a:solidFill>
                <a:schemeClr val="bg2"/>
              </a:solidFill>
              <a:latin typeface="Raleway" pitchFamily="2" charset="-52"/>
              <a:ea typeface="+mn-ea"/>
              <a:cs typeface="+mn-cs"/>
              <a:sym typeface="Raleway" pitchFamily="2" charset="-52"/>
            </a:endParaRPr>
          </a:p>
        </p:txBody>
      </p:sp>
      <p:sp>
        <p:nvSpPr>
          <p:cNvPr id="137" name="Google Shape;7;p1">
            <a:extLst>
              <a:ext uri="{FF2B5EF4-FFF2-40B4-BE49-F238E27FC236}">
                <a16:creationId xmlns:a16="http://schemas.microsoft.com/office/drawing/2014/main" id="{93BE154E-10B8-46DA-B6FC-4AFB8F8E80F2}"/>
              </a:ext>
            </a:extLst>
          </p:cNvPr>
          <p:cNvSpPr txBox="1">
            <a:spLocks noGrp="1"/>
          </p:cNvSpPr>
          <p:nvPr>
            <p:custDataLst>
              <p:tags r:id="rId8"/>
            </p:custDataLst>
          </p:nvPr>
        </p:nvSpPr>
        <p:spPr bwMode="gray">
          <a:xfrm>
            <a:off x="3805238" y="1928813"/>
            <a:ext cx="5048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r>
              <a:rPr lang="en-US" altLang="en-US" kern="1200" dirty="0">
                <a:solidFill>
                  <a:schemeClr val="bg2"/>
                </a:solidFill>
                <a:latin typeface="Raleway" pitchFamily="2" charset="-52"/>
                <a:ea typeface="+mn-ea"/>
                <a:cs typeface="+mn-cs"/>
                <a:sym typeface="Raleway" pitchFamily="2" charset="-52"/>
              </a:rPr>
              <a:t>92.4%</a:t>
            </a:r>
            <a:endParaRPr lang="en-US" kern="1200" dirty="0">
              <a:solidFill>
                <a:schemeClr val="bg2"/>
              </a:solidFill>
              <a:latin typeface="Raleway" pitchFamily="2" charset="-52"/>
              <a:ea typeface="+mn-ea"/>
              <a:cs typeface="+mn-cs"/>
              <a:sym typeface="Raleway" pitchFamily="2" charset="-52"/>
            </a:endParaRPr>
          </a:p>
        </p:txBody>
      </p:sp>
      <p:sp>
        <p:nvSpPr>
          <p:cNvPr id="138" name="Google Shape;7;p1">
            <a:extLst>
              <a:ext uri="{FF2B5EF4-FFF2-40B4-BE49-F238E27FC236}">
                <a16:creationId xmlns:a16="http://schemas.microsoft.com/office/drawing/2014/main" id="{48C6378D-772B-47E4-9168-F26DBABFEAD6}"/>
              </a:ext>
            </a:extLst>
          </p:cNvPr>
          <p:cNvSpPr txBox="1">
            <a:spLocks noGrp="1"/>
          </p:cNvSpPr>
          <p:nvPr>
            <p:custDataLst>
              <p:tags r:id="rId9"/>
            </p:custDataLst>
          </p:nvPr>
        </p:nvSpPr>
        <p:spPr bwMode="gray">
          <a:xfrm>
            <a:off x="5051425" y="2201863"/>
            <a:ext cx="4143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ct val="0"/>
              </a:spcAft>
            </a:pPr>
            <a:r>
              <a:rPr lang="en-US" altLang="en-US" kern="1200" dirty="0">
                <a:solidFill>
                  <a:schemeClr val="bg2"/>
                </a:solidFill>
                <a:latin typeface="Raleway" pitchFamily="2" charset="-52"/>
                <a:ea typeface="+mn-ea"/>
                <a:cs typeface="+mn-cs"/>
                <a:sym typeface="Raleway" pitchFamily="2" charset="-52"/>
              </a:rPr>
              <a:t>7.6%</a:t>
            </a:r>
            <a:endParaRPr lang="en-US" kern="1200" dirty="0">
              <a:solidFill>
                <a:schemeClr val="bg2"/>
              </a:solidFill>
              <a:latin typeface="Raleway" pitchFamily="2" charset="-52"/>
              <a:ea typeface="+mn-ea"/>
              <a:cs typeface="+mn-cs"/>
              <a:sym typeface="Raleway" pitchFamily="2" charset="-52"/>
            </a:endParaRPr>
          </a:p>
        </p:txBody>
      </p:sp>
      <p:graphicFrame>
        <p:nvGraphicFramePr>
          <p:cNvPr id="374" name="Chart 373">
            <a:extLst>
              <a:ext uri="{FF2B5EF4-FFF2-40B4-BE49-F238E27FC236}">
                <a16:creationId xmlns:a16="http://schemas.microsoft.com/office/drawing/2014/main" id="{3F87EAC8-31D3-4B68-9234-354DC633F99D}"/>
              </a:ext>
            </a:extLst>
          </p:cNvPr>
          <p:cNvGraphicFramePr/>
          <p:nvPr>
            <p:custDataLst>
              <p:tags r:id="rId10"/>
            </p:custDataLst>
            <p:extLst>
              <p:ext uri="{D42A27DB-BD31-4B8C-83A1-F6EECF244321}">
                <p14:modId xmlns:p14="http://schemas.microsoft.com/office/powerpoint/2010/main" val="1091139660"/>
              </p:ext>
            </p:extLst>
          </p:nvPr>
        </p:nvGraphicFramePr>
        <p:xfrm>
          <a:off x="3486150" y="2782888"/>
          <a:ext cx="1211263" cy="1993900"/>
        </p:xfrm>
        <a:graphic>
          <a:graphicData uri="http://schemas.openxmlformats.org/drawingml/2006/chart">
            <c:chart xmlns:c="http://schemas.openxmlformats.org/drawingml/2006/chart" xmlns:r="http://schemas.openxmlformats.org/officeDocument/2006/relationships" r:id="rId19"/>
          </a:graphicData>
        </a:graphic>
      </p:graphicFrame>
      <p:sp>
        <p:nvSpPr>
          <p:cNvPr id="367" name="Google Shape;7;p1">
            <a:extLst>
              <a:ext uri="{FF2B5EF4-FFF2-40B4-BE49-F238E27FC236}">
                <a16:creationId xmlns:a16="http://schemas.microsoft.com/office/drawing/2014/main" id="{A33A9246-6D13-4BA8-945F-D8CFDEA176FB}"/>
              </a:ext>
            </a:extLst>
          </p:cNvPr>
          <p:cNvSpPr txBox="1">
            <a:spLocks noGrp="1"/>
          </p:cNvSpPr>
          <p:nvPr>
            <p:custDataLst>
              <p:tags r:id="rId11"/>
            </p:custDataLst>
          </p:nvPr>
        </p:nvSpPr>
        <p:spPr bwMode="gray">
          <a:xfrm>
            <a:off x="4368800" y="4141788"/>
            <a:ext cx="8239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ct val="0"/>
              </a:spcAft>
            </a:pPr>
            <a:fld id="{2E980BB0-8BE8-47EE-AA8C-4E3F54FBF41B}" type="datetime'''''''''4''''''''.''''''''''''''''''''3''''''''3'''''''">
              <a:rPr lang="en-US" altLang="en-US" kern="1200" smtClean="0">
                <a:solidFill>
                  <a:schemeClr val="bg2"/>
                </a:solidFill>
                <a:effectLst/>
                <a:latin typeface="Raleway" pitchFamily="2" charset="-52"/>
                <a:cs typeface="+mn-cs"/>
                <a:sym typeface="Raleway" pitchFamily="2" charset="-52"/>
              </a:rPr>
              <a:pPr>
                <a:lnSpc>
                  <a:spcPct val="90000"/>
                </a:lnSpc>
                <a:spcBef>
                  <a:spcPct val="0"/>
                </a:spcBef>
                <a:spcAft>
                  <a:spcPct val="0"/>
                </a:spcAft>
              </a:pPr>
              <a:t>4.33</a:t>
            </a:fld>
            <a:r>
              <a:rPr lang="en-US" altLang="en-US" kern="1200" dirty="0">
                <a:solidFill>
                  <a:schemeClr val="bg2"/>
                </a:solidFill>
                <a:effectLst/>
                <a:latin typeface="Raleway" pitchFamily="2" charset="-52"/>
                <a:cs typeface="+mn-cs"/>
                <a:sym typeface="Raleway" pitchFamily="2" charset="-52"/>
              </a:rPr>
              <a:t> (1.85)</a:t>
            </a:r>
            <a:endParaRPr lang="en-US" kern="1200" dirty="0">
              <a:solidFill>
                <a:schemeClr val="bg2"/>
              </a:solidFill>
              <a:latin typeface="Raleway" pitchFamily="2" charset="-52"/>
              <a:cs typeface="+mn-cs"/>
              <a:sym typeface="Raleway" pitchFamily="2" charset="-52"/>
            </a:endParaRPr>
          </a:p>
        </p:txBody>
      </p:sp>
      <p:sp>
        <p:nvSpPr>
          <p:cNvPr id="360" name="Google Shape;7;p1">
            <a:extLst>
              <a:ext uri="{FF2B5EF4-FFF2-40B4-BE49-F238E27FC236}">
                <a16:creationId xmlns:a16="http://schemas.microsoft.com/office/drawing/2014/main" id="{A4DF998F-C2A9-40D1-9CE1-28D3784CA7D8}"/>
              </a:ext>
            </a:extLst>
          </p:cNvPr>
          <p:cNvSpPr txBox="1">
            <a:spLocks noGrp="1"/>
          </p:cNvSpPr>
          <p:nvPr>
            <p:custDataLst>
              <p:tags r:id="rId12"/>
            </p:custDataLst>
          </p:nvPr>
        </p:nvSpPr>
        <p:spPr bwMode="gray">
          <a:xfrm>
            <a:off x="4640263" y="3227388"/>
            <a:ext cx="8048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ct val="0"/>
              </a:spcAft>
            </a:pPr>
            <a:fld id="{F8014991-B29B-4BB4-AFDC-5F2F1A154D22}" type="datetime'''''''''''''''''''''''5''''.''8''''''''''''5'">
              <a:rPr lang="en-US" altLang="en-US" kern="1200" smtClean="0">
                <a:solidFill>
                  <a:schemeClr val="bg2"/>
                </a:solidFill>
                <a:effectLst/>
                <a:latin typeface="Raleway" pitchFamily="2" charset="-52"/>
                <a:cs typeface="+mn-cs"/>
                <a:sym typeface="Raleway" pitchFamily="2" charset="-52"/>
              </a:rPr>
              <a:pPr>
                <a:lnSpc>
                  <a:spcPct val="90000"/>
                </a:lnSpc>
                <a:spcBef>
                  <a:spcPct val="0"/>
                </a:spcBef>
                <a:spcAft>
                  <a:spcPct val="0"/>
                </a:spcAft>
              </a:pPr>
              <a:t>5.85</a:t>
            </a:fld>
            <a:r>
              <a:rPr lang="en-US" altLang="en-US" kern="1200" dirty="0">
                <a:solidFill>
                  <a:schemeClr val="bg2"/>
                </a:solidFill>
                <a:effectLst/>
                <a:latin typeface="Raleway" pitchFamily="2" charset="-52"/>
                <a:cs typeface="+mn-cs"/>
                <a:sym typeface="Raleway" pitchFamily="2" charset="-52"/>
              </a:rPr>
              <a:t> (1.31)</a:t>
            </a:r>
            <a:endParaRPr lang="en-US" kern="1200" dirty="0">
              <a:solidFill>
                <a:schemeClr val="bg2"/>
              </a:solidFill>
              <a:latin typeface="Raleway" pitchFamily="2" charset="-52"/>
              <a:cs typeface="+mn-cs"/>
              <a:sym typeface="Raleway" pitchFamily="2" charset="-52"/>
            </a:endParaRPr>
          </a:p>
        </p:txBody>
      </p:sp>
      <p:cxnSp>
        <p:nvCxnSpPr>
          <p:cNvPr id="295" name="LineContentSeparatorDefault 142">
            <a:extLst>
              <a:ext uri="{FF2B5EF4-FFF2-40B4-BE49-F238E27FC236}">
                <a16:creationId xmlns:a16="http://schemas.microsoft.com/office/drawing/2014/main" id="{053DB808-0272-4C19-8781-A1AAC8DAD82D}"/>
              </a:ext>
            </a:extLst>
          </p:cNvPr>
          <p:cNvCxnSpPr>
            <a:cxnSpLocks/>
          </p:cNvCxnSpPr>
          <p:nvPr>
            <p:custDataLst>
              <p:tags r:id="rId13"/>
            </p:custDataLst>
          </p:nvPr>
        </p:nvCxnSpPr>
        <p:spPr>
          <a:xfrm>
            <a:off x="790651" y="3778250"/>
            <a:ext cx="506290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FE5F8FB3-840F-4951-A456-5DEB954E2D5E}"/>
              </a:ext>
            </a:extLst>
          </p:cNvPr>
          <p:cNvSpPr txBox="1">
            <a:spLocks/>
          </p:cNvSpPr>
          <p:nvPr/>
        </p:nvSpPr>
        <p:spPr>
          <a:xfrm>
            <a:off x="1919193" y="3940175"/>
            <a:ext cx="1471707"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Randomness 1-7</a:t>
            </a:r>
            <a:r>
              <a:rPr lang="en-US" sz="1400" kern="1200" dirty="0">
                <a:solidFill>
                  <a:schemeClr val="bg2"/>
                </a:solidFill>
                <a:latin typeface="Raleway" pitchFamily="2" charset="-52"/>
                <a:ea typeface="+mn-ea"/>
              </a:rPr>
              <a:t>, </a:t>
            </a:r>
            <a:r>
              <a:rPr lang="en-US" sz="1400" i="1" kern="1200" dirty="0">
                <a:solidFill>
                  <a:schemeClr val="bg2"/>
                </a:solidFill>
                <a:latin typeface="Raleway" pitchFamily="2" charset="-52"/>
                <a:ea typeface="+mn-ea"/>
              </a:rPr>
              <a:t>mean (SD)</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Tree>
    <p:extLst>
      <p:ext uri="{BB962C8B-B14F-4D97-AF65-F5344CB8AC3E}">
        <p14:creationId xmlns:p14="http://schemas.microsoft.com/office/powerpoint/2010/main" val="379531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2960153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6" progId="TCLayout.ActiveDocument.1">
                  <p:embed/>
                </p:oleObj>
              </mc:Choice>
              <mc:Fallback>
                <p:oleObj name="think-cell Slide" r:id="rId23"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2: Blind draws (3/3)</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149350"/>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Raleway" pitchFamily="2" charset="-52"/>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443039"/>
            <a:ext cx="2211261" cy="273921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kumimoji="0" lang="en-US" sz="1400" i="0" u="none" strike="noStrike" kern="1200" cap="none" spc="0" normalizeH="0" baseline="0" noProof="0" dirty="0">
                <a:ln>
                  <a:noFill/>
                </a:ln>
                <a:solidFill>
                  <a:schemeClr val="bg1"/>
                </a:solidFill>
                <a:effectLst/>
                <a:uLnTx/>
                <a:uFillTx/>
                <a:latin typeface="Raleway" pitchFamily="2" charset="-52"/>
                <a:ea typeface="+mn-ea"/>
              </a:rPr>
              <a:t>If the option selected for randomness was not equal, the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unlikely</a:t>
            </a:r>
            <a:r>
              <a:rPr kumimoji="0" lang="en-US" sz="1400" i="0" u="none" strike="noStrike" kern="1200" cap="none" spc="0" normalizeH="0" baseline="0" noProof="0" dirty="0">
                <a:ln>
                  <a:noFill/>
                </a:ln>
                <a:solidFill>
                  <a:schemeClr val="bg1"/>
                </a:solidFill>
                <a:effectLst/>
                <a:uLnTx/>
                <a:uFillTx/>
                <a:latin typeface="Raleway" pitchFamily="2" charset="-52"/>
                <a:ea typeface="+mn-ea"/>
              </a:rPr>
              <a:t> outcomes were seen as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more random</a:t>
            </a: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lang="en-US" sz="1400" kern="1200" dirty="0">
                <a:solidFill>
                  <a:schemeClr val="bg1"/>
                </a:solidFill>
                <a:latin typeface="Raleway" pitchFamily="2" charset="-52"/>
                <a:ea typeface="+mn-ea"/>
              </a:rPr>
              <a:t>Ba</a:t>
            </a:r>
            <a:r>
              <a:rPr kumimoji="0" lang="en-US" sz="1400" i="0" u="none" strike="noStrike" kern="1200" cap="none" spc="0" normalizeH="0" baseline="0" noProof="0" dirty="0">
                <a:ln>
                  <a:noFill/>
                </a:ln>
                <a:solidFill>
                  <a:schemeClr val="bg1"/>
                </a:solidFill>
                <a:effectLst/>
                <a:uLnTx/>
                <a:uFillTx/>
                <a:latin typeface="Raleway" pitchFamily="2" charset="-52"/>
                <a:ea typeface="+mn-ea"/>
              </a:rPr>
              <a:t>sed on the positive</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 </a:t>
            </a:r>
            <a:r>
              <a:rPr kumimoji="0" lang="en-US" sz="1400" i="0" u="none" strike="noStrike" kern="1200" cap="none" spc="0" normalizeH="0" baseline="0" noProof="0" dirty="0">
                <a:ln>
                  <a:noFill/>
                </a:ln>
                <a:solidFill>
                  <a:schemeClr val="bg1"/>
                </a:solidFill>
                <a:effectLst/>
                <a:uLnTx/>
                <a:uFillTx/>
                <a:latin typeface="Raleway" pitchFamily="2" charset="-52"/>
                <a:ea typeface="+mn-ea"/>
              </a:rPr>
              <a:t>means,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Karl</a:t>
            </a:r>
            <a:r>
              <a:rPr kumimoji="0" lang="en-US" sz="1400" i="0" u="none" strike="noStrike" kern="1200" cap="none" spc="0" normalizeH="0" baseline="0" noProof="0" dirty="0">
                <a:ln>
                  <a:noFill/>
                </a:ln>
                <a:solidFill>
                  <a:schemeClr val="bg1"/>
                </a:solidFill>
                <a:effectLst/>
                <a:uLnTx/>
                <a:uFillTx/>
                <a:latin typeface="Raleway" pitchFamily="2" charset="-52"/>
                <a:ea typeface="+mn-ea"/>
              </a:rPr>
              <a:t> winning in all scenarios was seen as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more</a:t>
            </a:r>
            <a:r>
              <a:rPr kumimoji="0" lang="en-US" sz="1400" i="0" u="none" strike="noStrike" kern="1200" cap="none" spc="0" normalizeH="0" baseline="0" noProof="0" dirty="0">
                <a:ln>
                  <a:noFill/>
                </a:ln>
                <a:solidFill>
                  <a:schemeClr val="accent3"/>
                </a:solidFill>
                <a:effectLst/>
                <a:uLnTx/>
                <a:uFillTx/>
                <a:latin typeface="Raleway" pitchFamily="2" charset="-52"/>
                <a:ea typeface="+mn-ea"/>
              </a:rPr>
              <a:t>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random</a:t>
            </a: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lang="en-US" sz="1400" kern="1200" dirty="0">
                <a:solidFill>
                  <a:schemeClr val="bg1"/>
                </a:solidFill>
                <a:latin typeface="Raleway" pitchFamily="2" charset="-52"/>
                <a:ea typeface="+mn-ea"/>
              </a:rPr>
              <a:t>When the </a:t>
            </a:r>
            <a:r>
              <a:rPr lang="en-US" sz="1400" b="1" kern="1200" dirty="0">
                <a:solidFill>
                  <a:schemeClr val="tx1"/>
                </a:solidFill>
                <a:latin typeface="Raleway" pitchFamily="2" charset="-52"/>
                <a:ea typeface="+mn-ea"/>
              </a:rPr>
              <a:t>prize</a:t>
            </a:r>
            <a:r>
              <a:rPr lang="en-US" sz="1400" kern="1200" dirty="0">
                <a:solidFill>
                  <a:schemeClr val="bg1"/>
                </a:solidFill>
                <a:latin typeface="Raleway" pitchFamily="2" charset="-52"/>
                <a:ea typeface="+mn-ea"/>
              </a:rPr>
              <a:t> value is </a:t>
            </a:r>
            <a:r>
              <a:rPr lang="en-US" sz="1400" b="1" kern="1200" dirty="0">
                <a:solidFill>
                  <a:schemeClr val="tx1"/>
                </a:solidFill>
                <a:latin typeface="Raleway" pitchFamily="2" charset="-52"/>
                <a:ea typeface="+mn-ea"/>
              </a:rPr>
              <a:t>higher</a:t>
            </a:r>
            <a:r>
              <a:rPr lang="en-US" sz="1400" kern="1200" dirty="0">
                <a:solidFill>
                  <a:schemeClr val="bg1"/>
                </a:solidFill>
                <a:latin typeface="Raleway" pitchFamily="2" charset="-52"/>
                <a:ea typeface="+mn-ea"/>
              </a:rPr>
              <a:t>, the perceived </a:t>
            </a:r>
            <a:r>
              <a:rPr lang="en-US" sz="1400" b="1" kern="1200" dirty="0">
                <a:solidFill>
                  <a:schemeClr val="tx1"/>
                </a:solidFill>
                <a:latin typeface="Raleway" pitchFamily="2" charset="-52"/>
                <a:ea typeface="+mn-ea"/>
              </a:rPr>
              <a:t>randomness</a:t>
            </a:r>
            <a:r>
              <a:rPr lang="en-US" sz="1400" kern="1200" dirty="0">
                <a:solidFill>
                  <a:schemeClr val="tx1"/>
                </a:solidFill>
                <a:latin typeface="Raleway" pitchFamily="2" charset="-52"/>
                <a:ea typeface="+mn-ea"/>
              </a:rPr>
              <a:t> </a:t>
            </a:r>
            <a:r>
              <a:rPr lang="en-US" sz="1400" b="1" kern="1200" dirty="0">
                <a:solidFill>
                  <a:schemeClr val="tx1"/>
                </a:solidFill>
                <a:latin typeface="Raleway" pitchFamily="2" charset="-52"/>
                <a:ea typeface="+mn-ea"/>
              </a:rPr>
              <a:t>increases</a:t>
            </a:r>
            <a:endParaRPr kumimoji="0" lang="en-US" sz="1400" b="1" i="0" u="none" strike="noStrike" kern="1200" cap="none" spc="0" normalizeH="0" baseline="0" noProof="0" dirty="0">
              <a:ln>
                <a:noFill/>
              </a:ln>
              <a:solidFill>
                <a:schemeClr val="tx1"/>
              </a:solidFill>
              <a:effectLst/>
              <a:uLnTx/>
              <a:uFillTx/>
              <a:latin typeface="Raleway" pitchFamily="2" charset="-52"/>
              <a:ea typeface="+mn-ea"/>
            </a:endParaRPr>
          </a:p>
        </p:txBody>
      </p:sp>
      <p:sp>
        <p:nvSpPr>
          <p:cNvPr id="36" name="4. Footnote">
            <a:extLst>
              <a:ext uri="{FF2B5EF4-FFF2-40B4-BE49-F238E27FC236}">
                <a16:creationId xmlns:a16="http://schemas.microsoft.com/office/drawing/2014/main" id="{B2A32207-6180-4A85-9FCE-A4FF3A305991}"/>
              </a:ext>
            </a:extLst>
          </p:cNvPr>
          <p:cNvSpPr txBox="1"/>
          <p:nvPr>
            <p:custDataLst>
              <p:tags r:id="rId2"/>
            </p:custDataLst>
          </p:nvPr>
        </p:nvSpPr>
        <p:spPr>
          <a:xfrm>
            <a:off x="-5278120" y="4829889"/>
            <a:ext cx="5024120" cy="123111"/>
          </a:xfrm>
          <a:prstGeom prst="rect">
            <a:avLst/>
          </a:prstGeom>
          <a:noFill/>
        </p:spPr>
        <p:txBody>
          <a:bodyPr vert="horz" wrap="square" lIns="0" tIns="0" rIns="0" bIns="0" rtlCol="0" anchor="b" anchorCtr="0">
            <a:spAutoFit/>
          </a:bodyPr>
          <a:lstStyle/>
          <a:p>
            <a:pPr marL="203200" indent="-212725"/>
            <a:r>
              <a:rPr lang="en-US" sz="800" dirty="0">
                <a:solidFill>
                  <a:schemeClr val="bg2"/>
                </a:solidFill>
              </a:rPr>
              <a:t>1.	N=240</a:t>
            </a:r>
          </a:p>
        </p:txBody>
      </p:sp>
      <p:sp>
        <p:nvSpPr>
          <p:cNvPr id="2" name="Rectangle 1">
            <a:extLst>
              <a:ext uri="{FF2B5EF4-FFF2-40B4-BE49-F238E27FC236}">
                <a16:creationId xmlns:a16="http://schemas.microsoft.com/office/drawing/2014/main" id="{917362F5-7A6B-4FA6-E116-F13A44E9525C}"/>
              </a:ext>
            </a:extLst>
          </p:cNvPr>
          <p:cNvSpPr>
            <a:spLocks/>
          </p:cNvSpPr>
          <p:nvPr/>
        </p:nvSpPr>
        <p:spPr>
          <a:xfrm>
            <a:off x="6650287" y="1149350"/>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Raleway" pitchFamily="2" charset="-52"/>
              </a:rPr>
              <a:t>Key observations</a:t>
            </a:r>
          </a:p>
        </p:txBody>
      </p:sp>
      <p:sp>
        <p:nvSpPr>
          <p:cNvPr id="5" name="Rectangle 4">
            <a:extLst>
              <a:ext uri="{FF2B5EF4-FFF2-40B4-BE49-F238E27FC236}">
                <a16:creationId xmlns:a16="http://schemas.microsoft.com/office/drawing/2014/main" id="{A97D089F-FF58-32B7-38DB-5263B479360A}"/>
              </a:ext>
            </a:extLst>
          </p:cNvPr>
          <p:cNvSpPr>
            <a:spLocks/>
          </p:cNvSpPr>
          <p:nvPr/>
        </p:nvSpPr>
        <p:spPr>
          <a:xfrm>
            <a:off x="452387" y="1149350"/>
            <a:ext cx="4162993" cy="280122"/>
          </a:xfrm>
          <a:prstGeom prst="rect">
            <a:avLst/>
          </a:prstGeom>
        </p:spPr>
        <p:txBody>
          <a:bodyPr wrap="square" lIns="0" tIns="0" rIns="0" bIns="0" anchor="t">
            <a:noAutofit/>
          </a:bodyPr>
          <a:lstStyle/>
          <a:p>
            <a:pPr>
              <a:buClrTx/>
            </a:pPr>
            <a:r>
              <a:rPr lang="en-US" b="1" kern="1200" dirty="0">
                <a:solidFill>
                  <a:schemeClr val="bg2"/>
                </a:solidFill>
                <a:latin typeface="Raleway" pitchFamily="2" charset="-52"/>
              </a:rPr>
              <a:t>Experiment 1b results</a:t>
            </a:r>
            <a:r>
              <a:rPr lang="en-US" sz="1400" b="1" baseline="30000" dirty="0">
                <a:solidFill>
                  <a:schemeClr val="bg2"/>
                </a:solidFill>
                <a:latin typeface="Raleway" pitchFamily="2" charset="-52"/>
                <a:cs typeface="+mn-cs"/>
              </a:rPr>
              <a:t>1</a:t>
            </a:r>
            <a:r>
              <a:rPr lang="en-US" b="1" kern="1200" dirty="0">
                <a:solidFill>
                  <a:schemeClr val="bg2"/>
                </a:solidFill>
                <a:latin typeface="Raleway" pitchFamily="2" charset="-52"/>
              </a:rPr>
              <a:t>:</a:t>
            </a:r>
          </a:p>
        </p:txBody>
      </p:sp>
      <p:cxnSp>
        <p:nvCxnSpPr>
          <p:cNvPr id="8" name="LineContentSeparatorDefault 142">
            <a:extLst>
              <a:ext uri="{FF2B5EF4-FFF2-40B4-BE49-F238E27FC236}">
                <a16:creationId xmlns:a16="http://schemas.microsoft.com/office/drawing/2014/main" id="{E1C87396-FE33-7187-0FFB-C6A14363B528}"/>
              </a:ext>
            </a:extLst>
          </p:cNvPr>
          <p:cNvCxnSpPr>
            <a:cxnSpLocks/>
          </p:cNvCxnSpPr>
          <p:nvPr>
            <p:custDataLst>
              <p:tags r:id="rId3"/>
            </p:custDataLst>
          </p:nvPr>
        </p:nvCxnSpPr>
        <p:spPr>
          <a:xfrm>
            <a:off x="452386" y="1908472"/>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E0804-8E49-E086-7726-340C1A1390D4}"/>
              </a:ext>
            </a:extLst>
          </p:cNvPr>
          <p:cNvSpPr txBox="1">
            <a:spLocks/>
          </p:cNvSpPr>
          <p:nvPr/>
        </p:nvSpPr>
        <p:spPr>
          <a:xfrm>
            <a:off x="452387" y="1694160"/>
            <a:ext cx="942073"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Summary, </a:t>
            </a:r>
            <a:r>
              <a:rPr lang="en-US" sz="1000" i="1" dirty="0">
                <a:solidFill>
                  <a:schemeClr val="bg2"/>
                </a:solidFill>
                <a:latin typeface="Raleway" pitchFamily="2" charset="-52"/>
                <a:cs typeface="+mn-cs"/>
              </a:rPr>
              <a:t>% respondents</a:t>
            </a:r>
            <a:r>
              <a:rPr lang="en-US" sz="1000" b="1" dirty="0">
                <a:solidFill>
                  <a:schemeClr val="bg2"/>
                </a:solidFill>
                <a:latin typeface="Raleway" pitchFamily="2" charset="-52"/>
                <a:cs typeface="+mn-cs"/>
              </a:rPr>
              <a:t> </a:t>
            </a:r>
          </a:p>
        </p:txBody>
      </p:sp>
      <p:sp>
        <p:nvSpPr>
          <p:cNvPr id="10" name="Oval 9">
            <a:extLst>
              <a:ext uri="{FF2B5EF4-FFF2-40B4-BE49-F238E27FC236}">
                <a16:creationId xmlns:a16="http://schemas.microsoft.com/office/drawing/2014/main" id="{8AC3CA3D-4A95-DCFC-1F55-CE773CF71E7D}"/>
              </a:ext>
            </a:extLst>
          </p:cNvPr>
          <p:cNvSpPr/>
          <p:nvPr/>
        </p:nvSpPr>
        <p:spPr>
          <a:xfrm>
            <a:off x="1706957" y="169416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j-lt"/>
              </a:rPr>
              <a:t>&gt;</a:t>
            </a:r>
          </a:p>
        </p:txBody>
      </p:sp>
      <p:sp>
        <p:nvSpPr>
          <p:cNvPr id="12" name="4. Footnote">
            <a:extLst>
              <a:ext uri="{FF2B5EF4-FFF2-40B4-BE49-F238E27FC236}">
                <a16:creationId xmlns:a16="http://schemas.microsoft.com/office/drawing/2014/main" id="{DA3C033F-09AA-3BDB-E968-D015834B50D7}"/>
              </a:ext>
            </a:extLst>
          </p:cNvPr>
          <p:cNvSpPr txBox="1"/>
          <p:nvPr>
            <p:custDataLst>
              <p:tags r:id="rId4"/>
            </p:custDataLst>
          </p:nvPr>
        </p:nvSpPr>
        <p:spPr>
          <a:xfrm>
            <a:off x="411480" y="4804482"/>
            <a:ext cx="5446254" cy="123111"/>
          </a:xfrm>
          <a:prstGeom prst="rect">
            <a:avLst/>
          </a:prstGeom>
          <a:noFill/>
        </p:spPr>
        <p:txBody>
          <a:bodyPr vert="horz" wrap="square" lIns="0" tIns="0" rIns="0" bIns="0" rtlCol="0" anchor="b" anchorCtr="0">
            <a:spAutoFit/>
          </a:bodyPr>
          <a:lstStyle/>
          <a:p>
            <a:pPr marL="203200" indent="-212725"/>
            <a:r>
              <a:rPr lang="en-US" sz="800" dirty="0">
                <a:solidFill>
                  <a:schemeClr val="bg2"/>
                </a:solidFill>
              </a:rPr>
              <a:t>1.	N=285    2. Estimates based on fig. 1 in report</a:t>
            </a:r>
          </a:p>
        </p:txBody>
      </p:sp>
      <p:sp>
        <p:nvSpPr>
          <p:cNvPr id="13" name="TextBox 12">
            <a:extLst>
              <a:ext uri="{FF2B5EF4-FFF2-40B4-BE49-F238E27FC236}">
                <a16:creationId xmlns:a16="http://schemas.microsoft.com/office/drawing/2014/main" id="{BCE273DC-53DA-14DC-27FC-66E7B31A4EE9}"/>
              </a:ext>
            </a:extLst>
          </p:cNvPr>
          <p:cNvSpPr txBox="1">
            <a:spLocks/>
          </p:cNvSpPr>
          <p:nvPr/>
        </p:nvSpPr>
        <p:spPr>
          <a:xfrm>
            <a:off x="2050148" y="1694160"/>
            <a:ext cx="2308492"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Distribution by condition</a:t>
            </a:r>
            <a:r>
              <a:rPr lang="en-US" sz="1400" b="1" baseline="30000" dirty="0">
                <a:solidFill>
                  <a:schemeClr val="bg2"/>
                </a:solidFill>
                <a:latin typeface="Raleway" pitchFamily="2" charset="-52"/>
                <a:cs typeface="+mn-cs"/>
              </a:rPr>
              <a:t>2</a:t>
            </a:r>
            <a:r>
              <a:rPr lang="en-US" sz="1400" b="1" dirty="0">
                <a:solidFill>
                  <a:schemeClr val="bg2"/>
                </a:solidFill>
                <a:latin typeface="Raleway" pitchFamily="2" charset="-52"/>
                <a:cs typeface="+mn-cs"/>
              </a:rPr>
              <a:t>, </a:t>
            </a:r>
            <a:r>
              <a:rPr lang="en-US" sz="1000" i="1" dirty="0">
                <a:solidFill>
                  <a:schemeClr val="bg2"/>
                </a:solidFill>
                <a:latin typeface="Raleway" pitchFamily="2" charset="-52"/>
                <a:cs typeface="+mn-cs"/>
              </a:rPr>
              <a:t>% respondents</a:t>
            </a:r>
            <a:endParaRPr lang="en-US" sz="1200" i="1" dirty="0">
              <a:solidFill>
                <a:schemeClr val="bg2"/>
              </a:solidFill>
              <a:latin typeface="Raleway" pitchFamily="2" charset="-52"/>
              <a:cs typeface="+mn-cs"/>
            </a:endParaRPr>
          </a:p>
        </p:txBody>
      </p:sp>
      <p:sp>
        <p:nvSpPr>
          <p:cNvPr id="14" name="TextBox 13">
            <a:extLst>
              <a:ext uri="{FF2B5EF4-FFF2-40B4-BE49-F238E27FC236}">
                <a16:creationId xmlns:a16="http://schemas.microsoft.com/office/drawing/2014/main" id="{130AAA06-19E3-3514-9E18-C10FF61B5A44}"/>
              </a:ext>
            </a:extLst>
          </p:cNvPr>
          <p:cNvSpPr txBox="1">
            <a:spLocks/>
          </p:cNvSpPr>
          <p:nvPr/>
        </p:nvSpPr>
        <p:spPr>
          <a:xfrm>
            <a:off x="4821756" y="1694159"/>
            <a:ext cx="1035978" cy="195399"/>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r">
              <a:spcBef>
                <a:spcPts val="0"/>
              </a:spcBef>
              <a:spcAft>
                <a:spcPts val="0"/>
              </a:spcAft>
            </a:pPr>
            <a:r>
              <a:rPr lang="en-US" sz="1400" b="1" dirty="0">
                <a:solidFill>
                  <a:schemeClr val="bg2"/>
                </a:solidFill>
                <a:latin typeface="Raleway" pitchFamily="2" charset="-52"/>
                <a:cs typeface="+mn-cs"/>
              </a:rPr>
              <a:t>Mean, </a:t>
            </a:r>
            <a:r>
              <a:rPr lang="en-US" sz="1000" i="1" dirty="0">
                <a:solidFill>
                  <a:schemeClr val="bg2"/>
                </a:solidFill>
                <a:latin typeface="Raleway" pitchFamily="2" charset="-52"/>
                <a:cs typeface="+mn-cs"/>
              </a:rPr>
              <a:t>(-1 John, 0 equal, 1 Karl)</a:t>
            </a:r>
            <a:endParaRPr lang="en-US" sz="1200" i="1" dirty="0">
              <a:solidFill>
                <a:schemeClr val="bg2"/>
              </a:solidFill>
              <a:latin typeface="Raleway" pitchFamily="2" charset="-52"/>
              <a:cs typeface="+mn-cs"/>
            </a:endParaRPr>
          </a:p>
        </p:txBody>
      </p:sp>
      <p:cxnSp>
        <p:nvCxnSpPr>
          <p:cNvPr id="15" name="LineContentSeparatorDefault 142">
            <a:extLst>
              <a:ext uri="{FF2B5EF4-FFF2-40B4-BE49-F238E27FC236}">
                <a16:creationId xmlns:a16="http://schemas.microsoft.com/office/drawing/2014/main" id="{8E80FE5B-D0EA-8FF0-1511-44893E0A466A}"/>
              </a:ext>
            </a:extLst>
          </p:cNvPr>
          <p:cNvCxnSpPr>
            <a:cxnSpLocks/>
          </p:cNvCxnSpPr>
          <p:nvPr>
            <p:custDataLst>
              <p:tags r:id="rId5"/>
            </p:custDataLst>
          </p:nvPr>
        </p:nvCxnSpPr>
        <p:spPr>
          <a:xfrm>
            <a:off x="2050148" y="2541339"/>
            <a:ext cx="3807585"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LineContentSeparatorDefault 142">
            <a:extLst>
              <a:ext uri="{FF2B5EF4-FFF2-40B4-BE49-F238E27FC236}">
                <a16:creationId xmlns:a16="http://schemas.microsoft.com/office/drawing/2014/main" id="{D5303DDD-BD0A-B9B7-888E-5BF63CED8118}"/>
              </a:ext>
            </a:extLst>
          </p:cNvPr>
          <p:cNvCxnSpPr>
            <a:cxnSpLocks/>
          </p:cNvCxnSpPr>
          <p:nvPr>
            <p:custDataLst>
              <p:tags r:id="rId6"/>
            </p:custDataLst>
          </p:nvPr>
        </p:nvCxnSpPr>
        <p:spPr>
          <a:xfrm>
            <a:off x="2050148" y="3249780"/>
            <a:ext cx="3807585"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LineContentSeparatorDefault 142">
            <a:extLst>
              <a:ext uri="{FF2B5EF4-FFF2-40B4-BE49-F238E27FC236}">
                <a16:creationId xmlns:a16="http://schemas.microsoft.com/office/drawing/2014/main" id="{2F6CBE72-BC5D-C4FD-C5BD-3469857044A8}"/>
              </a:ext>
            </a:extLst>
          </p:cNvPr>
          <p:cNvCxnSpPr>
            <a:cxnSpLocks/>
          </p:cNvCxnSpPr>
          <p:nvPr>
            <p:custDataLst>
              <p:tags r:id="rId7"/>
            </p:custDataLst>
          </p:nvPr>
        </p:nvCxnSpPr>
        <p:spPr>
          <a:xfrm>
            <a:off x="2050148" y="3958221"/>
            <a:ext cx="3807585"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18" name="Chart 17">
            <a:extLst>
              <a:ext uri="{FF2B5EF4-FFF2-40B4-BE49-F238E27FC236}">
                <a16:creationId xmlns:a16="http://schemas.microsoft.com/office/drawing/2014/main" id="{5FFF80A2-5C3F-AF02-E953-912914C52FB6}"/>
              </a:ext>
            </a:extLst>
          </p:cNvPr>
          <p:cNvGraphicFramePr/>
          <p:nvPr>
            <p:custDataLst>
              <p:tags r:id="rId8"/>
            </p:custDataLst>
            <p:extLst>
              <p:ext uri="{D42A27DB-BD31-4B8C-83A1-F6EECF244321}">
                <p14:modId xmlns:p14="http://schemas.microsoft.com/office/powerpoint/2010/main" val="1477252425"/>
              </p:ext>
            </p:extLst>
          </p:nvPr>
        </p:nvGraphicFramePr>
        <p:xfrm>
          <a:off x="955675" y="1841500"/>
          <a:ext cx="520700" cy="2919413"/>
        </p:xfrm>
        <a:graphic>
          <a:graphicData uri="http://schemas.openxmlformats.org/drawingml/2006/chart">
            <c:chart xmlns:c="http://schemas.openxmlformats.org/drawingml/2006/chart" xmlns:r="http://schemas.openxmlformats.org/officeDocument/2006/relationships" r:id="rId25"/>
          </a:graphicData>
        </a:graphic>
      </p:graphicFrame>
      <p:sp>
        <p:nvSpPr>
          <p:cNvPr id="19" name="Google Shape;7;p1">
            <a:extLst>
              <a:ext uri="{FF2B5EF4-FFF2-40B4-BE49-F238E27FC236}">
                <a16:creationId xmlns:a16="http://schemas.microsoft.com/office/drawing/2014/main" id="{827AA2D2-A117-CE54-BF06-21428145E2B7}"/>
              </a:ext>
            </a:extLst>
          </p:cNvPr>
          <p:cNvSpPr txBox="1">
            <a:spLocks noGrp="1"/>
          </p:cNvSpPr>
          <p:nvPr>
            <p:custDataLst>
              <p:tags r:id="rId9"/>
            </p:custDataLst>
          </p:nvPr>
        </p:nvSpPr>
        <p:spPr bwMode="auto">
          <a:xfrm>
            <a:off x="452438" y="2274888"/>
            <a:ext cx="46831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582999F1-632D-4552-972A-4E3887432787}" type="datetime'''Eq''''''''''''''''''''u''''''''''''''''''''''a''''''''''l'">
              <a:rPr lang="en-US" altLang="en-US" kern="1200" smtClean="0">
                <a:solidFill>
                  <a:schemeClr val="bg2"/>
                </a:solidFill>
                <a:effectLst/>
                <a:latin typeface="Raleway" pitchFamily="2" charset="-52"/>
                <a:ea typeface="+mn-ea"/>
                <a:cs typeface="+mn-cs"/>
                <a:sym typeface="Raleway" pitchFamily="2" charset="-52"/>
              </a:rPr>
              <a:pPr>
                <a:spcBef>
                  <a:spcPct val="0"/>
                </a:spcBef>
                <a:spcAft>
                  <a:spcPct val="0"/>
                </a:spcAft>
              </a:pPr>
              <a:t>Equal</a:t>
            </a:fld>
            <a:endParaRPr lang="en-US" kern="1200" dirty="0">
              <a:solidFill>
                <a:schemeClr val="bg2"/>
              </a:solidFill>
              <a:latin typeface="Raleway" pitchFamily="2" charset="-52"/>
              <a:ea typeface="+mn-ea"/>
              <a:cs typeface="+mn-cs"/>
              <a:sym typeface="Raleway" pitchFamily="2" charset="-52"/>
            </a:endParaRPr>
          </a:p>
        </p:txBody>
      </p:sp>
      <p:sp>
        <p:nvSpPr>
          <p:cNvPr id="20" name="Google Shape;7;p1">
            <a:extLst>
              <a:ext uri="{FF2B5EF4-FFF2-40B4-BE49-F238E27FC236}">
                <a16:creationId xmlns:a16="http://schemas.microsoft.com/office/drawing/2014/main" id="{F7091922-1BDD-DF92-52C7-E5FDF8F6D152}"/>
              </a:ext>
            </a:extLst>
          </p:cNvPr>
          <p:cNvSpPr txBox="1">
            <a:spLocks noGrp="1"/>
          </p:cNvSpPr>
          <p:nvPr>
            <p:custDataLst>
              <p:tags r:id="rId10"/>
            </p:custDataLst>
          </p:nvPr>
        </p:nvSpPr>
        <p:spPr bwMode="gray">
          <a:xfrm>
            <a:off x="1139825" y="4122738"/>
            <a:ext cx="3635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ct val="0"/>
              </a:spcAft>
            </a:pPr>
            <a:fld id="{344D80F8-6B5C-49DC-8CB4-B2F4221211EF}" type="datetime'''1''''''''0''%'''''''''''''''''''''''''''''''''''''''''">
              <a:rPr lang="en-US" altLang="en-US" kern="1200" smtClean="0">
                <a:solidFill>
                  <a:schemeClr val="bg2"/>
                </a:solidFill>
                <a:effectLst/>
                <a:latin typeface="Raleway" pitchFamily="2" charset="-52"/>
                <a:ea typeface="+mn-ea"/>
                <a:cs typeface="+mn-cs"/>
                <a:sym typeface="Raleway" pitchFamily="2" charset="-52"/>
              </a:rPr>
              <a:pPr>
                <a:lnSpc>
                  <a:spcPct val="90000"/>
                </a:lnSpc>
                <a:spcBef>
                  <a:spcPct val="0"/>
                </a:spcBef>
                <a:spcAft>
                  <a:spcPct val="0"/>
                </a:spcAft>
              </a:pPr>
              <a:t>10%</a:t>
            </a:fld>
            <a:endParaRPr lang="en-US" kern="1200" dirty="0">
              <a:solidFill>
                <a:schemeClr val="bg2"/>
              </a:solidFill>
              <a:latin typeface="Raleway" pitchFamily="2" charset="-52"/>
              <a:ea typeface="+mn-ea"/>
              <a:cs typeface="+mn-cs"/>
              <a:sym typeface="Raleway" pitchFamily="2" charset="-52"/>
            </a:endParaRPr>
          </a:p>
        </p:txBody>
      </p:sp>
      <p:sp>
        <p:nvSpPr>
          <p:cNvPr id="21" name="Google Shape;7;p1">
            <a:extLst>
              <a:ext uri="{FF2B5EF4-FFF2-40B4-BE49-F238E27FC236}">
                <a16:creationId xmlns:a16="http://schemas.microsoft.com/office/drawing/2014/main" id="{80E9B15E-ADAB-7824-5A76-A829BDC47246}"/>
              </a:ext>
            </a:extLst>
          </p:cNvPr>
          <p:cNvSpPr txBox="1">
            <a:spLocks noGrp="1"/>
          </p:cNvSpPr>
          <p:nvPr>
            <p:custDataLst>
              <p:tags r:id="rId11"/>
            </p:custDataLst>
          </p:nvPr>
        </p:nvSpPr>
        <p:spPr bwMode="auto">
          <a:xfrm>
            <a:off x="452438" y="3194050"/>
            <a:ext cx="320675"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9F0C0A38-26FB-489C-AF80-C887487F997C}" type="datetime'''''''''''''''''K''''''''ar''''''''''''''''''l'''''''''''">
              <a:rPr lang="en-US" altLang="en-US" kern="1200" smtClean="0">
                <a:solidFill>
                  <a:schemeClr val="bg2"/>
                </a:solidFill>
                <a:effectLst/>
                <a:latin typeface="Raleway" pitchFamily="2" charset="-52"/>
                <a:ea typeface="+mn-ea"/>
                <a:cs typeface="+mn-cs"/>
                <a:sym typeface="Raleway" pitchFamily="2" charset="-52"/>
              </a:rPr>
              <a:pPr>
                <a:spcBef>
                  <a:spcPct val="0"/>
                </a:spcBef>
                <a:spcAft>
                  <a:spcPct val="0"/>
                </a:spcAft>
              </a:pPr>
              <a:t>Karl</a:t>
            </a:fld>
            <a:endParaRPr lang="en-US" kern="1200" dirty="0">
              <a:solidFill>
                <a:schemeClr val="bg2"/>
              </a:solidFill>
              <a:latin typeface="Raleway" pitchFamily="2" charset="-52"/>
              <a:ea typeface="+mn-ea"/>
              <a:cs typeface="+mn-cs"/>
              <a:sym typeface="Raleway" pitchFamily="2" charset="-52"/>
            </a:endParaRPr>
          </a:p>
        </p:txBody>
      </p:sp>
      <p:sp>
        <p:nvSpPr>
          <p:cNvPr id="22" name="Google Shape;7;p1">
            <a:extLst>
              <a:ext uri="{FF2B5EF4-FFF2-40B4-BE49-F238E27FC236}">
                <a16:creationId xmlns:a16="http://schemas.microsoft.com/office/drawing/2014/main" id="{DC1EF8CC-91AF-1D6C-017B-8A80B56CD3A7}"/>
              </a:ext>
            </a:extLst>
          </p:cNvPr>
          <p:cNvSpPr txBox="1">
            <a:spLocks noGrp="1"/>
          </p:cNvSpPr>
          <p:nvPr>
            <p:custDataLst>
              <p:tags r:id="rId12"/>
            </p:custDataLst>
          </p:nvPr>
        </p:nvSpPr>
        <p:spPr bwMode="auto">
          <a:xfrm>
            <a:off x="452438" y="4111625"/>
            <a:ext cx="39846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spcAft>
                <a:spcPct val="0"/>
              </a:spcAft>
            </a:pPr>
            <a:fld id="{703E78DF-5DAF-4E8E-8EB8-AA07AC957F62}" type="datetime'''''''''''''J''''o''''h''''''''n'''''''''''''''''''''''''''''">
              <a:rPr lang="en-US" altLang="en-US" kern="1200" smtClean="0">
                <a:solidFill>
                  <a:schemeClr val="bg2"/>
                </a:solidFill>
                <a:effectLst/>
                <a:latin typeface="Raleway" pitchFamily="2" charset="-52"/>
                <a:ea typeface="+mn-ea"/>
                <a:cs typeface="+mn-cs"/>
                <a:sym typeface="Raleway" pitchFamily="2" charset="-52"/>
              </a:rPr>
              <a:pPr>
                <a:spcBef>
                  <a:spcPct val="0"/>
                </a:spcBef>
                <a:spcAft>
                  <a:spcPct val="0"/>
                </a:spcAft>
              </a:pPr>
              <a:t>John</a:t>
            </a:fld>
            <a:endParaRPr lang="en-US" kern="1200" dirty="0">
              <a:solidFill>
                <a:schemeClr val="bg2"/>
              </a:solidFill>
              <a:latin typeface="Raleway" pitchFamily="2" charset="-52"/>
              <a:ea typeface="+mn-ea"/>
              <a:cs typeface="+mn-cs"/>
              <a:sym typeface="Raleway" pitchFamily="2" charset="-52"/>
            </a:endParaRPr>
          </a:p>
        </p:txBody>
      </p:sp>
      <p:sp>
        <p:nvSpPr>
          <p:cNvPr id="23" name="Google Shape;7;p1">
            <a:extLst>
              <a:ext uri="{FF2B5EF4-FFF2-40B4-BE49-F238E27FC236}">
                <a16:creationId xmlns:a16="http://schemas.microsoft.com/office/drawing/2014/main" id="{BC07C87F-7AB2-CA90-040F-8AC81604A763}"/>
              </a:ext>
            </a:extLst>
          </p:cNvPr>
          <p:cNvSpPr txBox="1">
            <a:spLocks noGrp="1"/>
          </p:cNvSpPr>
          <p:nvPr>
            <p:custDataLst>
              <p:tags r:id="rId13"/>
            </p:custDataLst>
          </p:nvPr>
        </p:nvSpPr>
        <p:spPr bwMode="gray">
          <a:xfrm>
            <a:off x="1419225" y="2286000"/>
            <a:ext cx="36988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ct val="0"/>
              </a:spcAft>
            </a:pPr>
            <a:fld id="{E3998E33-B1A1-48B0-A7E1-08C3AE16CC37}" type="datetime'4''7''''''''''''%'''">
              <a:rPr lang="en-US" altLang="en-US" kern="1200" smtClean="0">
                <a:solidFill>
                  <a:schemeClr val="bg2"/>
                </a:solidFill>
                <a:effectLst/>
                <a:latin typeface="Raleway" pitchFamily="2" charset="-52"/>
                <a:ea typeface="+mn-ea"/>
                <a:cs typeface="+mn-cs"/>
                <a:sym typeface="Raleway" pitchFamily="2" charset="-52"/>
              </a:rPr>
              <a:pPr>
                <a:lnSpc>
                  <a:spcPct val="90000"/>
                </a:lnSpc>
                <a:spcBef>
                  <a:spcPct val="0"/>
                </a:spcBef>
                <a:spcAft>
                  <a:spcPct val="0"/>
                </a:spcAft>
              </a:pPr>
              <a:t>47%</a:t>
            </a:fld>
            <a:endParaRPr lang="en-US" kern="1200" dirty="0">
              <a:solidFill>
                <a:schemeClr val="bg2"/>
              </a:solidFill>
              <a:latin typeface="Raleway" pitchFamily="2" charset="-52"/>
              <a:ea typeface="+mn-ea"/>
              <a:cs typeface="+mn-cs"/>
              <a:sym typeface="Raleway" pitchFamily="2" charset="-52"/>
            </a:endParaRPr>
          </a:p>
        </p:txBody>
      </p:sp>
      <p:sp>
        <p:nvSpPr>
          <p:cNvPr id="24" name="Google Shape;7;p1">
            <a:extLst>
              <a:ext uri="{FF2B5EF4-FFF2-40B4-BE49-F238E27FC236}">
                <a16:creationId xmlns:a16="http://schemas.microsoft.com/office/drawing/2014/main" id="{3F253314-8FBF-99A1-C524-24686297534C}"/>
              </a:ext>
            </a:extLst>
          </p:cNvPr>
          <p:cNvSpPr txBox="1">
            <a:spLocks noGrp="1"/>
          </p:cNvSpPr>
          <p:nvPr>
            <p:custDataLst>
              <p:tags r:id="rId14"/>
            </p:custDataLst>
          </p:nvPr>
        </p:nvSpPr>
        <p:spPr bwMode="gray">
          <a:xfrm>
            <a:off x="1389063" y="3205163"/>
            <a:ext cx="36988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ct val="0"/>
              </a:spcAft>
            </a:pPr>
            <a:fld id="{EEF8A1FC-F16B-4660-B56D-4F18CAC345CF}" type="datetime'''''''''''4''''''3''''''''''''''''''''''''''''''%'''">
              <a:rPr lang="en-US" altLang="en-US" kern="1200" smtClean="0">
                <a:solidFill>
                  <a:schemeClr val="bg2"/>
                </a:solidFill>
                <a:effectLst/>
                <a:latin typeface="Raleway" pitchFamily="2" charset="-52"/>
                <a:ea typeface="+mn-ea"/>
                <a:cs typeface="+mn-cs"/>
                <a:sym typeface="Raleway" pitchFamily="2" charset="-52"/>
              </a:rPr>
              <a:pPr>
                <a:lnSpc>
                  <a:spcPct val="90000"/>
                </a:lnSpc>
                <a:spcBef>
                  <a:spcPct val="0"/>
                </a:spcBef>
                <a:spcAft>
                  <a:spcPct val="0"/>
                </a:spcAft>
              </a:pPr>
              <a:t>43%</a:t>
            </a:fld>
            <a:endParaRPr lang="en-US" kern="1200" dirty="0">
              <a:solidFill>
                <a:schemeClr val="bg2"/>
              </a:solidFill>
              <a:latin typeface="Raleway" pitchFamily="2" charset="-52"/>
              <a:ea typeface="+mn-ea"/>
              <a:cs typeface="+mn-cs"/>
              <a:sym typeface="Raleway" pitchFamily="2" charset="-52"/>
            </a:endParaRPr>
          </a:p>
        </p:txBody>
      </p:sp>
      <p:cxnSp>
        <p:nvCxnSpPr>
          <p:cNvPr id="25" name="Straight Connector 24">
            <a:extLst>
              <a:ext uri="{FF2B5EF4-FFF2-40B4-BE49-F238E27FC236}">
                <a16:creationId xmlns:a16="http://schemas.microsoft.com/office/drawing/2014/main" id="{06B1DBB2-B4F4-7466-A45A-FD08FDD30C62}"/>
              </a:ext>
            </a:extLst>
          </p:cNvPr>
          <p:cNvCxnSpPr>
            <a:cxnSpLocks/>
          </p:cNvCxnSpPr>
          <p:nvPr/>
        </p:nvCxnSpPr>
        <p:spPr>
          <a:xfrm flipH="1">
            <a:off x="1855887" y="1998960"/>
            <a:ext cx="11090" cy="26568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LineContentSeparatorDefault 142">
            <a:extLst>
              <a:ext uri="{FF2B5EF4-FFF2-40B4-BE49-F238E27FC236}">
                <a16:creationId xmlns:a16="http://schemas.microsoft.com/office/drawing/2014/main" id="{351D54B6-9DFE-2756-98A7-520B1ED518C4}"/>
              </a:ext>
            </a:extLst>
          </p:cNvPr>
          <p:cNvCxnSpPr>
            <a:cxnSpLocks/>
          </p:cNvCxnSpPr>
          <p:nvPr>
            <p:custDataLst>
              <p:tags r:id="rId15"/>
            </p:custDataLst>
          </p:nvPr>
        </p:nvCxnSpPr>
        <p:spPr>
          <a:xfrm>
            <a:off x="452386" y="2840990"/>
            <a:ext cx="1336727"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LineContentSeparatorDefault 142">
            <a:extLst>
              <a:ext uri="{FF2B5EF4-FFF2-40B4-BE49-F238E27FC236}">
                <a16:creationId xmlns:a16="http://schemas.microsoft.com/office/drawing/2014/main" id="{B3CF092C-9D69-0BB2-1061-2992B72046E1}"/>
              </a:ext>
            </a:extLst>
          </p:cNvPr>
          <p:cNvCxnSpPr>
            <a:cxnSpLocks/>
          </p:cNvCxnSpPr>
          <p:nvPr>
            <p:custDataLst>
              <p:tags r:id="rId16"/>
            </p:custDataLst>
          </p:nvPr>
        </p:nvCxnSpPr>
        <p:spPr>
          <a:xfrm>
            <a:off x="452386" y="3740150"/>
            <a:ext cx="1336727"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9DB041E-D7C1-CF4D-C2C3-74E4A73F6496}"/>
              </a:ext>
            </a:extLst>
          </p:cNvPr>
          <p:cNvSpPr txBox="1">
            <a:spLocks/>
          </p:cNvSpPr>
          <p:nvPr/>
        </p:nvSpPr>
        <p:spPr>
          <a:xfrm>
            <a:off x="2050148" y="1971675"/>
            <a:ext cx="10359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$10</a:t>
            </a:r>
          </a:p>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one draw</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29" name="TextBox 28">
            <a:extLst>
              <a:ext uri="{FF2B5EF4-FFF2-40B4-BE49-F238E27FC236}">
                <a16:creationId xmlns:a16="http://schemas.microsoft.com/office/drawing/2014/main" id="{BCE706C7-2EAF-0293-F08C-71A1B07885A2}"/>
              </a:ext>
            </a:extLst>
          </p:cNvPr>
          <p:cNvSpPr txBox="1">
            <a:spLocks/>
          </p:cNvSpPr>
          <p:nvPr/>
        </p:nvSpPr>
        <p:spPr>
          <a:xfrm>
            <a:off x="2050148" y="2680116"/>
            <a:ext cx="10359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$1,000  </a:t>
            </a:r>
          </a:p>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one draw</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30" name="TextBox 29">
            <a:extLst>
              <a:ext uri="{FF2B5EF4-FFF2-40B4-BE49-F238E27FC236}">
                <a16:creationId xmlns:a16="http://schemas.microsoft.com/office/drawing/2014/main" id="{F4E4E567-0522-2935-6BC8-E82B8921BDF3}"/>
              </a:ext>
            </a:extLst>
          </p:cNvPr>
          <p:cNvSpPr txBox="1">
            <a:spLocks/>
          </p:cNvSpPr>
          <p:nvPr/>
        </p:nvSpPr>
        <p:spPr>
          <a:xfrm>
            <a:off x="2050148" y="3388557"/>
            <a:ext cx="10359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$10  </a:t>
            </a:r>
          </a:p>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three draws</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31" name="TextBox 30">
            <a:extLst>
              <a:ext uri="{FF2B5EF4-FFF2-40B4-BE49-F238E27FC236}">
                <a16:creationId xmlns:a16="http://schemas.microsoft.com/office/drawing/2014/main" id="{CA75DAFC-28FF-6637-F4BE-5CBD5D130CCE}"/>
              </a:ext>
            </a:extLst>
          </p:cNvPr>
          <p:cNvSpPr txBox="1">
            <a:spLocks/>
          </p:cNvSpPr>
          <p:nvPr/>
        </p:nvSpPr>
        <p:spPr>
          <a:xfrm>
            <a:off x="2050148" y="4096997"/>
            <a:ext cx="1035978"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$1,000  </a:t>
            </a:r>
          </a:p>
          <a:p>
            <a:pPr marL="0" marR="0" lvl="0" indent="0" algn="l"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three draws</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graphicFrame>
        <p:nvGraphicFramePr>
          <p:cNvPr id="32" name="Chart 31">
            <a:extLst>
              <a:ext uri="{FF2B5EF4-FFF2-40B4-BE49-F238E27FC236}">
                <a16:creationId xmlns:a16="http://schemas.microsoft.com/office/drawing/2014/main" id="{F2E0E08E-B567-E220-E594-D73F9A377E09}"/>
              </a:ext>
            </a:extLst>
          </p:cNvPr>
          <p:cNvGraphicFramePr/>
          <p:nvPr>
            <p:custDataLst>
              <p:tags r:id="rId17"/>
            </p:custDataLst>
            <p:extLst>
              <p:ext uri="{D42A27DB-BD31-4B8C-83A1-F6EECF244321}">
                <p14:modId xmlns:p14="http://schemas.microsoft.com/office/powerpoint/2010/main" val="3988061477"/>
              </p:ext>
            </p:extLst>
          </p:nvPr>
        </p:nvGraphicFramePr>
        <p:xfrm>
          <a:off x="2906713" y="1966913"/>
          <a:ext cx="1938055" cy="608012"/>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33" name="Chart 32">
            <a:extLst>
              <a:ext uri="{FF2B5EF4-FFF2-40B4-BE49-F238E27FC236}">
                <a16:creationId xmlns:a16="http://schemas.microsoft.com/office/drawing/2014/main" id="{AE0D0A0B-40E0-05CE-8FA4-EBDED1DCCFFB}"/>
              </a:ext>
            </a:extLst>
          </p:cNvPr>
          <p:cNvGraphicFramePr/>
          <p:nvPr>
            <p:custDataLst>
              <p:tags r:id="rId18"/>
            </p:custDataLst>
            <p:extLst>
              <p:ext uri="{D42A27DB-BD31-4B8C-83A1-F6EECF244321}">
                <p14:modId xmlns:p14="http://schemas.microsoft.com/office/powerpoint/2010/main" val="860671585"/>
              </p:ext>
            </p:extLst>
          </p:nvPr>
        </p:nvGraphicFramePr>
        <p:xfrm>
          <a:off x="2935287" y="2660650"/>
          <a:ext cx="1876945" cy="608013"/>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34" name="Chart 33">
            <a:extLst>
              <a:ext uri="{FF2B5EF4-FFF2-40B4-BE49-F238E27FC236}">
                <a16:creationId xmlns:a16="http://schemas.microsoft.com/office/drawing/2014/main" id="{3C2F4A13-349E-3993-3743-5BC778AED2D7}"/>
              </a:ext>
            </a:extLst>
          </p:cNvPr>
          <p:cNvGraphicFramePr/>
          <p:nvPr>
            <p:custDataLst>
              <p:tags r:id="rId19"/>
            </p:custDataLst>
            <p:extLst>
              <p:ext uri="{D42A27DB-BD31-4B8C-83A1-F6EECF244321}">
                <p14:modId xmlns:p14="http://schemas.microsoft.com/office/powerpoint/2010/main" val="595186195"/>
              </p:ext>
            </p:extLst>
          </p:nvPr>
        </p:nvGraphicFramePr>
        <p:xfrm>
          <a:off x="2927350" y="3368675"/>
          <a:ext cx="1894406" cy="608013"/>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35" name="Chart 34">
            <a:extLst>
              <a:ext uri="{FF2B5EF4-FFF2-40B4-BE49-F238E27FC236}">
                <a16:creationId xmlns:a16="http://schemas.microsoft.com/office/drawing/2014/main" id="{133F2FD5-E962-F8A6-C231-0CEAF1551A87}"/>
              </a:ext>
            </a:extLst>
          </p:cNvPr>
          <p:cNvGraphicFramePr/>
          <p:nvPr>
            <p:custDataLst>
              <p:tags r:id="rId20"/>
            </p:custDataLst>
            <p:extLst>
              <p:ext uri="{D42A27DB-BD31-4B8C-83A1-F6EECF244321}">
                <p14:modId xmlns:p14="http://schemas.microsoft.com/office/powerpoint/2010/main" val="1318904652"/>
              </p:ext>
            </p:extLst>
          </p:nvPr>
        </p:nvGraphicFramePr>
        <p:xfrm>
          <a:off x="2946400" y="4070350"/>
          <a:ext cx="1850756" cy="608013"/>
        </p:xfrm>
        <a:graphic>
          <a:graphicData uri="http://schemas.openxmlformats.org/drawingml/2006/chart">
            <c:chart xmlns:c="http://schemas.openxmlformats.org/drawingml/2006/chart" xmlns:r="http://schemas.openxmlformats.org/officeDocument/2006/relationships" r:id="rId29"/>
          </a:graphicData>
        </a:graphic>
      </p:graphicFrame>
      <p:grpSp>
        <p:nvGrpSpPr>
          <p:cNvPr id="37" name="Group 36">
            <a:extLst>
              <a:ext uri="{FF2B5EF4-FFF2-40B4-BE49-F238E27FC236}">
                <a16:creationId xmlns:a16="http://schemas.microsoft.com/office/drawing/2014/main" id="{B86BEA83-F362-959C-D77D-03EF18593F5B}"/>
              </a:ext>
            </a:extLst>
          </p:cNvPr>
          <p:cNvGrpSpPr/>
          <p:nvPr/>
        </p:nvGrpSpPr>
        <p:grpSpPr>
          <a:xfrm>
            <a:off x="4488181" y="1227856"/>
            <a:ext cx="1370410" cy="123111"/>
            <a:chOff x="-3154680" y="-205740"/>
            <a:chExt cx="1370410" cy="123111"/>
          </a:xfrm>
        </p:grpSpPr>
        <p:sp>
          <p:nvSpPr>
            <p:cNvPr id="38" name="Rectangle 37">
              <a:extLst>
                <a:ext uri="{FF2B5EF4-FFF2-40B4-BE49-F238E27FC236}">
                  <a16:creationId xmlns:a16="http://schemas.microsoft.com/office/drawing/2014/main" id="{11930DD3-D0B6-FFEE-6E85-D587581DFD80}"/>
                </a:ext>
              </a:extLst>
            </p:cNvPr>
            <p:cNvSpPr/>
            <p:nvPr/>
          </p:nvSpPr>
          <p:spPr>
            <a:xfrm>
              <a:off x="-3154680" y="-205740"/>
              <a:ext cx="123111" cy="123111"/>
            </a:xfrm>
            <a:prstGeom prst="rect">
              <a:avLst/>
            </a:prstGeom>
            <a:solidFill>
              <a:srgbClr val="EB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BF4EC46-E6CB-08A8-BC64-3F18FABD25C3}"/>
                </a:ext>
              </a:extLst>
            </p:cNvPr>
            <p:cNvSpPr>
              <a:spLocks/>
            </p:cNvSpPr>
            <p:nvPr/>
          </p:nvSpPr>
          <p:spPr>
            <a:xfrm>
              <a:off x="-2987039" y="-205740"/>
              <a:ext cx="320039" cy="123111"/>
            </a:xfrm>
            <a:prstGeom prst="rect">
              <a:avLst/>
            </a:prstGeom>
          </p:spPr>
          <p:txBody>
            <a:bodyPr wrap="square" lIns="0" tIns="0" rIns="0" bIns="0" anchor="t">
              <a:noAutofit/>
            </a:bodyPr>
            <a:lstStyle/>
            <a:p>
              <a:pPr>
                <a:buClrTx/>
              </a:pPr>
              <a:r>
                <a:rPr lang="en-US" sz="800" kern="1200" dirty="0">
                  <a:solidFill>
                    <a:schemeClr val="bg2"/>
                  </a:solidFill>
                  <a:latin typeface="Raleway" pitchFamily="2" charset="-52"/>
                </a:rPr>
                <a:t>Equal</a:t>
              </a:r>
            </a:p>
          </p:txBody>
        </p:sp>
        <p:sp>
          <p:nvSpPr>
            <p:cNvPr id="40" name="Rectangle 39">
              <a:extLst>
                <a:ext uri="{FF2B5EF4-FFF2-40B4-BE49-F238E27FC236}">
                  <a16:creationId xmlns:a16="http://schemas.microsoft.com/office/drawing/2014/main" id="{E0D92EBB-6075-D047-F921-78BCB319678C}"/>
                </a:ext>
              </a:extLst>
            </p:cNvPr>
            <p:cNvSpPr/>
            <p:nvPr/>
          </p:nvSpPr>
          <p:spPr>
            <a:xfrm>
              <a:off x="-2622470" y="-205740"/>
              <a:ext cx="123111" cy="123111"/>
            </a:xfrm>
            <a:prstGeom prst="rect">
              <a:avLst/>
            </a:prstGeom>
            <a:solidFill>
              <a:srgbClr val="006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545D86-F222-EC60-85D8-ED34B91AD4AE}"/>
                </a:ext>
              </a:extLst>
            </p:cNvPr>
            <p:cNvSpPr>
              <a:spLocks/>
            </p:cNvSpPr>
            <p:nvPr/>
          </p:nvSpPr>
          <p:spPr>
            <a:xfrm>
              <a:off x="-2454829" y="-205740"/>
              <a:ext cx="206929" cy="123111"/>
            </a:xfrm>
            <a:prstGeom prst="rect">
              <a:avLst/>
            </a:prstGeom>
          </p:spPr>
          <p:txBody>
            <a:bodyPr wrap="square" lIns="0" tIns="0" rIns="0" bIns="0" anchor="t">
              <a:noAutofit/>
            </a:bodyPr>
            <a:lstStyle/>
            <a:p>
              <a:pPr>
                <a:buClrTx/>
              </a:pPr>
              <a:r>
                <a:rPr lang="en-US" sz="800" kern="1200" dirty="0">
                  <a:solidFill>
                    <a:schemeClr val="bg2"/>
                  </a:solidFill>
                  <a:latin typeface="Raleway" pitchFamily="2" charset="-52"/>
                </a:rPr>
                <a:t>Karl</a:t>
              </a:r>
            </a:p>
          </p:txBody>
        </p:sp>
        <p:sp>
          <p:nvSpPr>
            <p:cNvPr id="42" name="Rectangle 41">
              <a:extLst>
                <a:ext uri="{FF2B5EF4-FFF2-40B4-BE49-F238E27FC236}">
                  <a16:creationId xmlns:a16="http://schemas.microsoft.com/office/drawing/2014/main" id="{A2A713A7-D715-56E2-698E-E205F187A1C9}"/>
                </a:ext>
              </a:extLst>
            </p:cNvPr>
            <p:cNvSpPr/>
            <p:nvPr/>
          </p:nvSpPr>
          <p:spPr>
            <a:xfrm>
              <a:off x="-2203370" y="-205740"/>
              <a:ext cx="123111" cy="123111"/>
            </a:xfrm>
            <a:prstGeom prst="rect">
              <a:avLst/>
            </a:prstGeom>
            <a:solidFill>
              <a:srgbClr val="1C3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F5799B5-3C7F-A1D8-3233-49C88F9DCCAE}"/>
                </a:ext>
              </a:extLst>
            </p:cNvPr>
            <p:cNvSpPr>
              <a:spLocks/>
            </p:cNvSpPr>
            <p:nvPr/>
          </p:nvSpPr>
          <p:spPr>
            <a:xfrm>
              <a:off x="-2035729" y="-205740"/>
              <a:ext cx="251459" cy="123111"/>
            </a:xfrm>
            <a:prstGeom prst="rect">
              <a:avLst/>
            </a:prstGeom>
          </p:spPr>
          <p:txBody>
            <a:bodyPr wrap="square" lIns="0" tIns="0" rIns="0" bIns="0" anchor="t">
              <a:noAutofit/>
            </a:bodyPr>
            <a:lstStyle/>
            <a:p>
              <a:pPr>
                <a:buClrTx/>
              </a:pPr>
              <a:r>
                <a:rPr lang="en-US" sz="800" kern="1200" dirty="0">
                  <a:solidFill>
                    <a:schemeClr val="bg2"/>
                  </a:solidFill>
                  <a:latin typeface="Raleway" pitchFamily="2" charset="-52"/>
                </a:rPr>
                <a:t>John</a:t>
              </a:r>
            </a:p>
          </p:txBody>
        </p:sp>
      </p:grpSp>
      <p:sp>
        <p:nvSpPr>
          <p:cNvPr id="45" name="TextBox 44">
            <a:extLst>
              <a:ext uri="{FF2B5EF4-FFF2-40B4-BE49-F238E27FC236}">
                <a16:creationId xmlns:a16="http://schemas.microsoft.com/office/drawing/2014/main" id="{B2B8541E-4C21-EE83-2C54-D78AF68385FA}"/>
              </a:ext>
            </a:extLst>
          </p:cNvPr>
          <p:cNvSpPr txBox="1">
            <a:spLocks/>
          </p:cNvSpPr>
          <p:nvPr/>
        </p:nvSpPr>
        <p:spPr>
          <a:xfrm>
            <a:off x="4821756" y="1971675"/>
            <a:ext cx="1035978"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None/>
              <a:tabLst/>
              <a:defRPr/>
            </a:pPr>
            <a:r>
              <a:rPr kumimoji="0" lang="en-US" sz="1400" b="1" i="1" u="none" strike="noStrike" kern="1200" cap="none" spc="0" normalizeH="0" baseline="0" noProof="0" dirty="0">
                <a:ln>
                  <a:noFill/>
                </a:ln>
                <a:solidFill>
                  <a:schemeClr val="bg2"/>
                </a:solidFill>
                <a:effectLst/>
                <a:uLnTx/>
                <a:uFillTx/>
                <a:latin typeface="Raleway" pitchFamily="2" charset="-52"/>
                <a:ea typeface="+mn-ea"/>
              </a:rPr>
              <a:t>0.36</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46" name="TextBox 45">
            <a:extLst>
              <a:ext uri="{FF2B5EF4-FFF2-40B4-BE49-F238E27FC236}">
                <a16:creationId xmlns:a16="http://schemas.microsoft.com/office/drawing/2014/main" id="{D92D0D76-7197-14AD-34CB-334D27791B25}"/>
              </a:ext>
            </a:extLst>
          </p:cNvPr>
          <p:cNvSpPr txBox="1">
            <a:spLocks/>
          </p:cNvSpPr>
          <p:nvPr/>
        </p:nvSpPr>
        <p:spPr>
          <a:xfrm>
            <a:off x="4821756" y="2680116"/>
            <a:ext cx="1035978"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0.39</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47" name="TextBox 46">
            <a:extLst>
              <a:ext uri="{FF2B5EF4-FFF2-40B4-BE49-F238E27FC236}">
                <a16:creationId xmlns:a16="http://schemas.microsoft.com/office/drawing/2014/main" id="{CD4EEA25-16E5-0D8F-8464-5922711E4621}"/>
              </a:ext>
            </a:extLst>
          </p:cNvPr>
          <p:cNvSpPr txBox="1">
            <a:spLocks/>
          </p:cNvSpPr>
          <p:nvPr/>
        </p:nvSpPr>
        <p:spPr>
          <a:xfrm>
            <a:off x="4821756" y="3388557"/>
            <a:ext cx="1035978"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None/>
              <a:tabLst/>
              <a:defRPr/>
            </a:pPr>
            <a:r>
              <a:rPr kumimoji="0" lang="en-US" sz="1400" b="1" i="1" u="none" strike="noStrike" kern="1200" cap="none" spc="0" normalizeH="0" baseline="0" noProof="0" dirty="0">
                <a:ln>
                  <a:noFill/>
                </a:ln>
                <a:solidFill>
                  <a:schemeClr val="bg2"/>
                </a:solidFill>
                <a:effectLst/>
                <a:uLnTx/>
                <a:uFillTx/>
                <a:latin typeface="Raleway" pitchFamily="2" charset="-52"/>
                <a:ea typeface="+mn-ea"/>
              </a:rPr>
              <a:t>0</a:t>
            </a:r>
            <a:r>
              <a:rPr lang="en-US" sz="1400" b="1" i="1" kern="1200" dirty="0">
                <a:solidFill>
                  <a:schemeClr val="bg2"/>
                </a:solidFill>
                <a:latin typeface="Raleway" pitchFamily="2" charset="-52"/>
                <a:ea typeface="+mn-ea"/>
              </a:rPr>
              <a:t>.15</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
        <p:nvSpPr>
          <p:cNvPr id="48" name="TextBox 47">
            <a:extLst>
              <a:ext uri="{FF2B5EF4-FFF2-40B4-BE49-F238E27FC236}">
                <a16:creationId xmlns:a16="http://schemas.microsoft.com/office/drawing/2014/main" id="{AF921B21-271C-C0FA-BFA7-F0A1780A77DC}"/>
              </a:ext>
            </a:extLst>
          </p:cNvPr>
          <p:cNvSpPr txBox="1">
            <a:spLocks/>
          </p:cNvSpPr>
          <p:nvPr/>
        </p:nvSpPr>
        <p:spPr>
          <a:xfrm>
            <a:off x="4821756" y="4096997"/>
            <a:ext cx="1035978"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None/>
              <a:tabLst/>
              <a:defRPr/>
            </a:pPr>
            <a:r>
              <a:rPr lang="en-US" sz="1400" b="1" kern="1200" dirty="0">
                <a:solidFill>
                  <a:schemeClr val="bg2"/>
                </a:solidFill>
                <a:latin typeface="Raleway" pitchFamily="2" charset="-52"/>
                <a:ea typeface="+mn-ea"/>
              </a:rPr>
              <a:t>0.44</a:t>
            </a:r>
            <a:endParaRPr kumimoji="0" lang="en-US" sz="1400" i="1" u="none" strike="noStrike" kern="1200" cap="none" spc="0" normalizeH="0" baseline="0" noProof="0" dirty="0">
              <a:ln>
                <a:noFill/>
              </a:ln>
              <a:solidFill>
                <a:schemeClr val="bg2"/>
              </a:solidFill>
              <a:effectLst/>
              <a:uLnTx/>
              <a:uFillTx/>
              <a:latin typeface="Raleway" pitchFamily="2" charset="-52"/>
              <a:ea typeface="+mn-ea"/>
            </a:endParaRPr>
          </a:p>
        </p:txBody>
      </p:sp>
    </p:spTree>
    <p:extLst>
      <p:ext uri="{BB962C8B-B14F-4D97-AF65-F5344CB8AC3E}">
        <p14:creationId xmlns:p14="http://schemas.microsoft.com/office/powerpoint/2010/main" val="186268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682277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6" progId="TCLayout.ActiveDocument.1">
                  <p:embed/>
                </p:oleObj>
              </mc:Choice>
              <mc:Fallback>
                <p:oleObj name="think-cell Slide" r:id="rId6"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p:txBody>
          <a:bodyPr vert="horz" lIns="0"/>
          <a:lstStyle/>
          <a:p>
            <a:r>
              <a:rPr lang="en-US" dirty="0">
                <a:latin typeface="Raleway" pitchFamily="2" charset="-52"/>
              </a:rPr>
              <a:t>3: Catching the bus (1/2)</a:t>
            </a:r>
            <a:endParaRPr lang="en-US" dirty="0"/>
          </a:p>
        </p:txBody>
      </p:sp>
      <p:sp>
        <p:nvSpPr>
          <p:cNvPr id="14" name="Rectangle 13">
            <a:extLst>
              <a:ext uri="{FF2B5EF4-FFF2-40B4-BE49-F238E27FC236}">
                <a16:creationId xmlns:a16="http://schemas.microsoft.com/office/drawing/2014/main" id="{EADADC28-6220-48A5-8AC0-EC64D5B30C62}"/>
              </a:ext>
            </a:extLst>
          </p:cNvPr>
          <p:cNvSpPr>
            <a:spLocks/>
          </p:cNvSpPr>
          <p:nvPr/>
        </p:nvSpPr>
        <p:spPr>
          <a:xfrm>
            <a:off x="2487520"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2"/>
                </a:solidFill>
                <a:effectLst/>
                <a:uLnTx/>
                <a:uFillTx/>
                <a:latin typeface="Raleway" pitchFamily="2" charset="-52"/>
              </a:rPr>
              <a:t>Methodology</a:t>
            </a:r>
          </a:p>
        </p:txBody>
      </p:sp>
      <p:sp>
        <p:nvSpPr>
          <p:cNvPr id="15" name="TextBox 14">
            <a:extLst>
              <a:ext uri="{FF2B5EF4-FFF2-40B4-BE49-F238E27FC236}">
                <a16:creationId xmlns:a16="http://schemas.microsoft.com/office/drawing/2014/main" id="{EFC930B7-CB88-4613-9856-BC08B4F3EC1A}"/>
              </a:ext>
            </a:extLst>
          </p:cNvPr>
          <p:cNvSpPr txBox="1">
            <a:spLocks/>
          </p:cNvSpPr>
          <p:nvPr/>
        </p:nvSpPr>
        <p:spPr>
          <a:xfrm>
            <a:off x="2773483" y="1574833"/>
            <a:ext cx="2052517" cy="107721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a:t>
            </a:r>
            <a:r>
              <a:rPr lang="en-US" sz="1400" kern="1200" dirty="0">
                <a:solidFill>
                  <a:schemeClr val="bg2"/>
                </a:solidFill>
                <a:latin typeface="Raleway" pitchFamily="2" charset="-52"/>
                <a:ea typeface="+mn-ea"/>
              </a:rPr>
              <a:t>are </a:t>
            </a:r>
            <a:r>
              <a:rPr kumimoji="0" lang="en-US" sz="1400" i="0" u="none" strike="noStrike" kern="1200" cap="none" spc="0" normalizeH="0" baseline="0" noProof="0" dirty="0">
                <a:ln>
                  <a:noFill/>
                </a:ln>
                <a:solidFill>
                  <a:schemeClr val="bg2"/>
                </a:solidFill>
                <a:effectLst/>
                <a:uLnTx/>
                <a:uFillTx/>
                <a:latin typeface="Raleway" pitchFamily="2" charset="-52"/>
                <a:ea typeface="+mn-ea"/>
              </a:rPr>
              <a:t>given information on the probability of a bus arriving during different time intervals:</a:t>
            </a:r>
          </a:p>
        </p:txBody>
      </p:sp>
      <p:sp>
        <p:nvSpPr>
          <p:cNvPr id="29" name="TextBox 28">
            <a:extLst>
              <a:ext uri="{FF2B5EF4-FFF2-40B4-BE49-F238E27FC236}">
                <a16:creationId xmlns:a16="http://schemas.microsoft.com/office/drawing/2014/main" id="{9F6F6790-0569-430E-BF90-A95223E3F2A3}"/>
              </a:ext>
            </a:extLst>
          </p:cNvPr>
          <p:cNvSpPr txBox="1">
            <a:spLocks/>
          </p:cNvSpPr>
          <p:nvPr/>
        </p:nvSpPr>
        <p:spPr>
          <a:xfrm>
            <a:off x="5719481" y="2925881"/>
            <a:ext cx="2852399"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Passenger arrives on time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74" name="Oval 73">
            <a:extLst>
              <a:ext uri="{FF2B5EF4-FFF2-40B4-BE49-F238E27FC236}">
                <a16:creationId xmlns:a16="http://schemas.microsoft.com/office/drawing/2014/main" id="{3EFAFE33-CB6F-4857-BC8C-FE9E39F17336}"/>
              </a:ext>
            </a:extLst>
          </p:cNvPr>
          <p:cNvSpPr>
            <a:spLocks noChangeAspect="1"/>
          </p:cNvSpPr>
          <p:nvPr/>
        </p:nvSpPr>
        <p:spPr>
          <a:xfrm>
            <a:off x="5223041" y="2818160"/>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A</a:t>
            </a:r>
          </a:p>
        </p:txBody>
      </p:sp>
      <p:sp>
        <p:nvSpPr>
          <p:cNvPr id="25" name="TextBox 24">
            <a:extLst>
              <a:ext uri="{FF2B5EF4-FFF2-40B4-BE49-F238E27FC236}">
                <a16:creationId xmlns:a16="http://schemas.microsoft.com/office/drawing/2014/main" id="{97499341-69E2-4802-BC05-99C1BAAC8F53}"/>
              </a:ext>
            </a:extLst>
          </p:cNvPr>
          <p:cNvSpPr txBox="1">
            <a:spLocks/>
          </p:cNvSpPr>
          <p:nvPr/>
        </p:nvSpPr>
        <p:spPr>
          <a:xfrm>
            <a:off x="5719481" y="3409657"/>
            <a:ext cx="2852399"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5 min late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32" name="Oval 31">
            <a:extLst>
              <a:ext uri="{FF2B5EF4-FFF2-40B4-BE49-F238E27FC236}">
                <a16:creationId xmlns:a16="http://schemas.microsoft.com/office/drawing/2014/main" id="{67172C61-D012-41F4-B678-10E1196801FE}"/>
              </a:ext>
            </a:extLst>
          </p:cNvPr>
          <p:cNvSpPr>
            <a:spLocks noChangeAspect="1"/>
          </p:cNvSpPr>
          <p:nvPr/>
        </p:nvSpPr>
        <p:spPr>
          <a:xfrm>
            <a:off x="5213888" y="3301936"/>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B</a:t>
            </a:r>
          </a:p>
        </p:txBody>
      </p:sp>
      <p:sp>
        <p:nvSpPr>
          <p:cNvPr id="17" name="TextBox 16">
            <a:extLst>
              <a:ext uri="{FF2B5EF4-FFF2-40B4-BE49-F238E27FC236}">
                <a16:creationId xmlns:a16="http://schemas.microsoft.com/office/drawing/2014/main" id="{0FAAC83E-6E9D-4907-807D-74DADBDB7C08}"/>
              </a:ext>
            </a:extLst>
          </p:cNvPr>
          <p:cNvSpPr txBox="1">
            <a:spLocks/>
          </p:cNvSpPr>
          <p:nvPr/>
        </p:nvSpPr>
        <p:spPr>
          <a:xfrm>
            <a:off x="5719480" y="4269489"/>
            <a:ext cx="285239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On time and waits 10 min; bus hasn’t arrived</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34" name="Oval 33">
            <a:extLst>
              <a:ext uri="{FF2B5EF4-FFF2-40B4-BE49-F238E27FC236}">
                <a16:creationId xmlns:a16="http://schemas.microsoft.com/office/drawing/2014/main" id="{D5D045B5-6B04-468D-BA4B-BEF13CD90030}"/>
              </a:ext>
            </a:extLst>
          </p:cNvPr>
          <p:cNvSpPr>
            <a:spLocks noChangeAspect="1"/>
          </p:cNvSpPr>
          <p:nvPr/>
        </p:nvSpPr>
        <p:spPr>
          <a:xfrm>
            <a:off x="5218411" y="4269489"/>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D</a:t>
            </a:r>
          </a:p>
        </p:txBody>
      </p:sp>
      <p:sp>
        <p:nvSpPr>
          <p:cNvPr id="21" name="TextBox 20">
            <a:extLst>
              <a:ext uri="{FF2B5EF4-FFF2-40B4-BE49-F238E27FC236}">
                <a16:creationId xmlns:a16="http://schemas.microsoft.com/office/drawing/2014/main" id="{19255118-612F-459C-A038-A86AD6D97C77}"/>
              </a:ext>
            </a:extLst>
          </p:cNvPr>
          <p:cNvSpPr txBox="1">
            <a:spLocks/>
          </p:cNvSpPr>
          <p:nvPr/>
        </p:nvSpPr>
        <p:spPr>
          <a:xfrm>
            <a:off x="5719481" y="3893433"/>
            <a:ext cx="2852399"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10 min late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33" name="Oval 32">
            <a:extLst>
              <a:ext uri="{FF2B5EF4-FFF2-40B4-BE49-F238E27FC236}">
                <a16:creationId xmlns:a16="http://schemas.microsoft.com/office/drawing/2014/main" id="{19E54B55-1143-4347-9D2D-A62AE9E13929}"/>
              </a:ext>
            </a:extLst>
          </p:cNvPr>
          <p:cNvSpPr>
            <a:spLocks noChangeAspect="1"/>
          </p:cNvSpPr>
          <p:nvPr/>
        </p:nvSpPr>
        <p:spPr>
          <a:xfrm>
            <a:off x="5214267" y="3785712"/>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C</a:t>
            </a:r>
          </a:p>
        </p:txBody>
      </p:sp>
      <p:sp>
        <p:nvSpPr>
          <p:cNvPr id="142" name="Rectangle 141">
            <a:extLst>
              <a:ext uri="{FF2B5EF4-FFF2-40B4-BE49-F238E27FC236}">
                <a16:creationId xmlns:a16="http://schemas.microsoft.com/office/drawing/2014/main" id="{F08C3EF6-77A3-4974-B1C3-4B9DDC16F8CC}"/>
              </a:ext>
            </a:extLst>
          </p:cNvPr>
          <p:cNvSpPr>
            <a:spLocks/>
          </p:cNvSpPr>
          <p:nvPr/>
        </p:nvSpPr>
        <p:spPr>
          <a:xfrm>
            <a:off x="323850" y="1201868"/>
            <a:ext cx="1581150"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Raleway" pitchFamily="2" charset="-52"/>
              </a:rPr>
              <a:t>Purpose</a:t>
            </a:r>
          </a:p>
        </p:txBody>
      </p:sp>
      <p:sp>
        <p:nvSpPr>
          <p:cNvPr id="143" name="TextBox 142">
            <a:extLst>
              <a:ext uri="{FF2B5EF4-FFF2-40B4-BE49-F238E27FC236}">
                <a16:creationId xmlns:a16="http://schemas.microsoft.com/office/drawing/2014/main" id="{F25AF59E-A4E8-403F-99F9-0F49BEBB7E0E}"/>
              </a:ext>
            </a:extLst>
          </p:cNvPr>
          <p:cNvSpPr txBox="1">
            <a:spLocks/>
          </p:cNvSpPr>
          <p:nvPr/>
        </p:nvSpPr>
        <p:spPr>
          <a:xfrm>
            <a:off x="323850" y="1574833"/>
            <a:ext cx="1581150" cy="107721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kern="1200" dirty="0">
                <a:solidFill>
                  <a:schemeClr val="bg1"/>
                </a:solidFill>
                <a:latin typeface="Raleway" pitchFamily="2" charset="-52"/>
                <a:ea typeface="+mn-ea"/>
              </a:rPr>
              <a:t>Understand the </a:t>
            </a:r>
            <a:r>
              <a:rPr lang="en-US" sz="1400" b="1" kern="1200" dirty="0">
                <a:solidFill>
                  <a:schemeClr val="tx1"/>
                </a:solidFill>
                <a:latin typeface="Raleway" pitchFamily="2" charset="-52"/>
                <a:ea typeface="+mn-ea"/>
              </a:rPr>
              <a:t>relationship between probability and chance</a:t>
            </a:r>
          </a:p>
        </p:txBody>
      </p:sp>
      <p:pic>
        <p:nvPicPr>
          <p:cNvPr id="98" name="Graphic 97">
            <a:extLst>
              <a:ext uri="{FF2B5EF4-FFF2-40B4-BE49-F238E27FC236}">
                <a16:creationId xmlns:a16="http://schemas.microsoft.com/office/drawing/2014/main" id="{4A37501C-5301-4CB0-838C-207127A10E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120" y="3460323"/>
            <a:ext cx="1435414" cy="1435414"/>
          </a:xfrm>
          <a:prstGeom prst="rect">
            <a:avLst/>
          </a:prstGeom>
        </p:spPr>
      </p:pic>
      <p:sp>
        <p:nvSpPr>
          <p:cNvPr id="99" name="Rectangle 98">
            <a:extLst>
              <a:ext uri="{FF2B5EF4-FFF2-40B4-BE49-F238E27FC236}">
                <a16:creationId xmlns:a16="http://schemas.microsoft.com/office/drawing/2014/main" id="{59AD8E4C-3179-4817-A7FE-7F3C7451CD13}"/>
              </a:ext>
            </a:extLst>
          </p:cNvPr>
          <p:cNvSpPr>
            <a:spLocks/>
          </p:cNvSpPr>
          <p:nvPr/>
        </p:nvSpPr>
        <p:spPr>
          <a:xfrm>
            <a:off x="2487520" y="1574832"/>
            <a:ext cx="205853" cy="515023"/>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2"/>
                </a:solidFill>
                <a:effectLst/>
                <a:uLnTx/>
                <a:uFillTx/>
                <a:latin typeface="Raleway" pitchFamily="2" charset="-52"/>
              </a:rPr>
              <a:t>1</a:t>
            </a:r>
          </a:p>
        </p:txBody>
      </p:sp>
      <p:sp>
        <p:nvSpPr>
          <p:cNvPr id="100" name="TextBox 99">
            <a:extLst>
              <a:ext uri="{FF2B5EF4-FFF2-40B4-BE49-F238E27FC236}">
                <a16:creationId xmlns:a16="http://schemas.microsoft.com/office/drawing/2014/main" id="{105E5584-BFFB-41C2-9132-04AAB36BDDD0}"/>
              </a:ext>
            </a:extLst>
          </p:cNvPr>
          <p:cNvSpPr txBox="1">
            <a:spLocks/>
          </p:cNvSpPr>
          <p:nvPr/>
        </p:nvSpPr>
        <p:spPr>
          <a:xfrm>
            <a:off x="5216533" y="1574833"/>
            <a:ext cx="3446204" cy="107721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i="0" u="none" strike="noStrike" kern="1200" cap="none" spc="0" normalizeH="0" baseline="0" noProof="0" dirty="0">
                <a:ln>
                  <a:noFill/>
                </a:ln>
                <a:solidFill>
                  <a:schemeClr val="bg2"/>
                </a:solidFill>
                <a:effectLst/>
                <a:uLnTx/>
                <a:uFillTx/>
                <a:latin typeface="Raleway" pitchFamily="2" charset="-52"/>
                <a:ea typeface="+mn-ea"/>
              </a:rPr>
              <a:t>Participants are split into 4 groups and </a:t>
            </a:r>
            <a:r>
              <a:rPr lang="en-US" sz="1400" kern="1200" dirty="0">
                <a:solidFill>
                  <a:schemeClr val="bg2"/>
                </a:solidFill>
                <a:latin typeface="Raleway" pitchFamily="2" charset="-52"/>
                <a:ea typeface="+mn-ea"/>
              </a:rPr>
              <a:t>are </a:t>
            </a:r>
            <a:r>
              <a:rPr kumimoji="0" lang="en-US" sz="1400" i="0" u="none" strike="noStrike" kern="1200" cap="none" spc="0" normalizeH="0" baseline="0" noProof="0" dirty="0">
                <a:ln>
                  <a:noFill/>
                </a:ln>
                <a:solidFill>
                  <a:schemeClr val="bg2"/>
                </a:solidFill>
                <a:effectLst/>
                <a:uLnTx/>
                <a:uFillTx/>
                <a:latin typeface="Raleway" pitchFamily="2" charset="-52"/>
                <a:ea typeface="+mn-ea"/>
              </a:rPr>
              <a:t>asked to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estimate the probability</a:t>
            </a:r>
            <a:r>
              <a:rPr kumimoji="0" lang="en-US" sz="1400" i="0" u="none" strike="noStrike" kern="1200" cap="none" spc="0" normalizeH="0" baseline="0" noProof="0" dirty="0">
                <a:ln>
                  <a:noFill/>
                </a:ln>
                <a:solidFill>
                  <a:schemeClr val="bg2"/>
                </a:solidFill>
                <a:effectLst/>
                <a:uLnTx/>
                <a:uFillTx/>
                <a:latin typeface="Raleway" pitchFamily="2" charset="-52"/>
                <a:ea typeface="+mn-ea"/>
              </a:rPr>
              <a:t> of a passenger catching the bus and </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rate the randomness </a:t>
            </a:r>
            <a:r>
              <a:rPr kumimoji="0" lang="en-US" sz="1400" i="0" u="none" strike="noStrike" kern="1200" cap="none" spc="0" normalizeH="0" baseline="0" noProof="0" dirty="0">
                <a:ln>
                  <a:noFill/>
                </a:ln>
                <a:solidFill>
                  <a:schemeClr val="bg2"/>
                </a:solidFill>
                <a:effectLst/>
                <a:uLnTx/>
                <a:uFillTx/>
                <a:latin typeface="Raleway" pitchFamily="2" charset="-52"/>
                <a:ea typeface="+mn-ea"/>
              </a:rPr>
              <a:t>from 1 to 7 of the passenger catching the bus:</a:t>
            </a:r>
          </a:p>
        </p:txBody>
      </p:sp>
      <p:sp>
        <p:nvSpPr>
          <p:cNvPr id="101" name="Rectangle 100">
            <a:extLst>
              <a:ext uri="{FF2B5EF4-FFF2-40B4-BE49-F238E27FC236}">
                <a16:creationId xmlns:a16="http://schemas.microsoft.com/office/drawing/2014/main" id="{07E04ADE-BFB5-40DF-9419-C70B4808CEEF}"/>
              </a:ext>
            </a:extLst>
          </p:cNvPr>
          <p:cNvSpPr>
            <a:spLocks/>
          </p:cNvSpPr>
          <p:nvPr/>
        </p:nvSpPr>
        <p:spPr>
          <a:xfrm>
            <a:off x="4912255" y="1574832"/>
            <a:ext cx="205853" cy="515023"/>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2"/>
                </a:solidFill>
                <a:effectLst/>
                <a:uLnTx/>
                <a:uFillTx/>
                <a:latin typeface="Raleway" pitchFamily="2" charset="-52"/>
              </a:rPr>
              <a:t>2</a:t>
            </a:r>
          </a:p>
        </p:txBody>
      </p:sp>
      <p:grpSp>
        <p:nvGrpSpPr>
          <p:cNvPr id="8" name="Group 7">
            <a:extLst>
              <a:ext uri="{FF2B5EF4-FFF2-40B4-BE49-F238E27FC236}">
                <a16:creationId xmlns:a16="http://schemas.microsoft.com/office/drawing/2014/main" id="{E6315DAE-AFBB-47BE-B664-F5ED77323251}"/>
              </a:ext>
            </a:extLst>
          </p:cNvPr>
          <p:cNvGrpSpPr/>
          <p:nvPr/>
        </p:nvGrpSpPr>
        <p:grpSpPr>
          <a:xfrm>
            <a:off x="2773483" y="2818160"/>
            <a:ext cx="1899281" cy="430887"/>
            <a:chOff x="2773483" y="2818160"/>
            <a:chExt cx="1899281" cy="430887"/>
          </a:xfrm>
        </p:grpSpPr>
        <p:sp>
          <p:nvSpPr>
            <p:cNvPr id="102" name="TextBox 101">
              <a:extLst>
                <a:ext uri="{FF2B5EF4-FFF2-40B4-BE49-F238E27FC236}">
                  <a16:creationId xmlns:a16="http://schemas.microsoft.com/office/drawing/2014/main" id="{F9BCF6B6-9CFD-4A0F-8760-CFEAABC3484B}"/>
                </a:ext>
              </a:extLst>
            </p:cNvPr>
            <p:cNvSpPr txBox="1">
              <a:spLocks/>
            </p:cNvSpPr>
            <p:nvPr/>
          </p:nvSpPr>
          <p:spPr>
            <a:xfrm>
              <a:off x="2773483" y="2818160"/>
              <a:ext cx="869603"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Arrives early</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44" name="TextBox 143">
              <a:extLst>
                <a:ext uri="{FF2B5EF4-FFF2-40B4-BE49-F238E27FC236}">
                  <a16:creationId xmlns:a16="http://schemas.microsoft.com/office/drawing/2014/main" id="{B8EA28E7-1138-4B30-B3C0-4959C842F3B2}"/>
                </a:ext>
              </a:extLst>
            </p:cNvPr>
            <p:cNvSpPr txBox="1">
              <a:spLocks/>
            </p:cNvSpPr>
            <p:nvPr/>
          </p:nvSpPr>
          <p:spPr>
            <a:xfrm>
              <a:off x="3803161" y="2818160"/>
              <a:ext cx="86960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accent3"/>
                  </a:solidFill>
                  <a:latin typeface="Raleway" pitchFamily="2" charset="-52"/>
                  <a:ea typeface="+mn-ea"/>
                </a:rPr>
                <a:t>10%</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grpSp>
        <p:nvGrpSpPr>
          <p:cNvPr id="5" name="Group 4">
            <a:extLst>
              <a:ext uri="{FF2B5EF4-FFF2-40B4-BE49-F238E27FC236}">
                <a16:creationId xmlns:a16="http://schemas.microsoft.com/office/drawing/2014/main" id="{FCA1F79D-A27E-44F2-B667-7A6B5198CEA5}"/>
              </a:ext>
            </a:extLst>
          </p:cNvPr>
          <p:cNvGrpSpPr/>
          <p:nvPr/>
        </p:nvGrpSpPr>
        <p:grpSpPr>
          <a:xfrm>
            <a:off x="2773483" y="3543825"/>
            <a:ext cx="1899281" cy="430887"/>
            <a:chOff x="2773483" y="3543825"/>
            <a:chExt cx="1899281" cy="430887"/>
          </a:xfrm>
        </p:grpSpPr>
        <p:sp>
          <p:nvSpPr>
            <p:cNvPr id="103" name="TextBox 102">
              <a:extLst>
                <a:ext uri="{FF2B5EF4-FFF2-40B4-BE49-F238E27FC236}">
                  <a16:creationId xmlns:a16="http://schemas.microsoft.com/office/drawing/2014/main" id="{F97DBB44-C371-4226-B4F3-578469A238FB}"/>
                </a:ext>
              </a:extLst>
            </p:cNvPr>
            <p:cNvSpPr txBox="1">
              <a:spLocks/>
            </p:cNvSpPr>
            <p:nvPr/>
          </p:nvSpPr>
          <p:spPr>
            <a:xfrm>
              <a:off x="2773483" y="3543825"/>
              <a:ext cx="869603"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0-10 min late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45" name="TextBox 144">
              <a:extLst>
                <a:ext uri="{FF2B5EF4-FFF2-40B4-BE49-F238E27FC236}">
                  <a16:creationId xmlns:a16="http://schemas.microsoft.com/office/drawing/2014/main" id="{DA21F3A8-0FF2-407E-B91B-04E412C851F7}"/>
                </a:ext>
              </a:extLst>
            </p:cNvPr>
            <p:cNvSpPr txBox="1">
              <a:spLocks/>
            </p:cNvSpPr>
            <p:nvPr/>
          </p:nvSpPr>
          <p:spPr>
            <a:xfrm>
              <a:off x="3803161" y="3543825"/>
              <a:ext cx="86960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80%</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grpSp>
        <p:nvGrpSpPr>
          <p:cNvPr id="4" name="Group 3">
            <a:extLst>
              <a:ext uri="{FF2B5EF4-FFF2-40B4-BE49-F238E27FC236}">
                <a16:creationId xmlns:a16="http://schemas.microsoft.com/office/drawing/2014/main" id="{A67D1762-BFE0-49F4-AFD7-DD0935330A7F}"/>
              </a:ext>
            </a:extLst>
          </p:cNvPr>
          <p:cNvGrpSpPr/>
          <p:nvPr/>
        </p:nvGrpSpPr>
        <p:grpSpPr>
          <a:xfrm>
            <a:off x="2773483" y="4269489"/>
            <a:ext cx="1899281" cy="430887"/>
            <a:chOff x="2773483" y="4269489"/>
            <a:chExt cx="1899281" cy="430887"/>
          </a:xfrm>
        </p:grpSpPr>
        <p:sp>
          <p:nvSpPr>
            <p:cNvPr id="107" name="TextBox 106">
              <a:extLst>
                <a:ext uri="{FF2B5EF4-FFF2-40B4-BE49-F238E27FC236}">
                  <a16:creationId xmlns:a16="http://schemas.microsoft.com/office/drawing/2014/main" id="{66037D55-7365-4758-916F-D9318004AE4A}"/>
                </a:ext>
              </a:extLst>
            </p:cNvPr>
            <p:cNvSpPr txBox="1">
              <a:spLocks/>
            </p:cNvSpPr>
            <p:nvPr/>
          </p:nvSpPr>
          <p:spPr>
            <a:xfrm>
              <a:off x="2773483" y="4269489"/>
              <a:ext cx="869603"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&gt;10 min late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46" name="TextBox 145">
              <a:extLst>
                <a:ext uri="{FF2B5EF4-FFF2-40B4-BE49-F238E27FC236}">
                  <a16:creationId xmlns:a16="http://schemas.microsoft.com/office/drawing/2014/main" id="{345E1228-1CE1-4BD5-A8D0-4AFAE8BA1A05}"/>
                </a:ext>
              </a:extLst>
            </p:cNvPr>
            <p:cNvSpPr txBox="1">
              <a:spLocks/>
            </p:cNvSpPr>
            <p:nvPr/>
          </p:nvSpPr>
          <p:spPr>
            <a:xfrm>
              <a:off x="3803161" y="4269489"/>
              <a:ext cx="86960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3"/>
                  </a:solidFill>
                  <a:effectLst/>
                  <a:uLnTx/>
                  <a:uFillTx/>
                  <a:latin typeface="Raleway" pitchFamily="2" charset="-52"/>
                  <a:ea typeface="+mn-ea"/>
                </a:rPr>
                <a:t>10%</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grpSp>
      <p:cxnSp>
        <p:nvCxnSpPr>
          <p:cNvPr id="27" name="LineContentSeparatorDefault 142">
            <a:extLst>
              <a:ext uri="{FF2B5EF4-FFF2-40B4-BE49-F238E27FC236}">
                <a16:creationId xmlns:a16="http://schemas.microsoft.com/office/drawing/2014/main" id="{A69F9A23-0B55-4D76-8D17-B0C2475FD77B}"/>
              </a:ext>
            </a:extLst>
          </p:cNvPr>
          <p:cNvCxnSpPr>
            <a:cxnSpLocks/>
          </p:cNvCxnSpPr>
          <p:nvPr>
            <p:custDataLst>
              <p:tags r:id="rId2"/>
            </p:custDataLst>
          </p:nvPr>
        </p:nvCxnSpPr>
        <p:spPr>
          <a:xfrm>
            <a:off x="2773483" y="3396436"/>
            <a:ext cx="2052517"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0" name="LineContentSeparatorDefault 142">
            <a:extLst>
              <a:ext uri="{FF2B5EF4-FFF2-40B4-BE49-F238E27FC236}">
                <a16:creationId xmlns:a16="http://schemas.microsoft.com/office/drawing/2014/main" id="{AB4FB8AA-4312-4018-B209-9B4A7F5E92E7}"/>
              </a:ext>
            </a:extLst>
          </p:cNvPr>
          <p:cNvCxnSpPr>
            <a:cxnSpLocks/>
          </p:cNvCxnSpPr>
          <p:nvPr>
            <p:custDataLst>
              <p:tags r:id="rId3"/>
            </p:custDataLst>
          </p:nvPr>
        </p:nvCxnSpPr>
        <p:spPr>
          <a:xfrm>
            <a:off x="2773483" y="4122101"/>
            <a:ext cx="2052517"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8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extLst>
              <p:ext uri="{D42A27DB-BD31-4B8C-83A1-F6EECF244321}">
                <p14:modId xmlns:p14="http://schemas.microsoft.com/office/powerpoint/2010/main" val="3844726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3: Catching the bus (2/2)</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149350"/>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Raleway" pitchFamily="2" charset="-52"/>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443039"/>
            <a:ext cx="2211261" cy="25237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kumimoji="0" lang="en-US" sz="1400" i="0" u="none" strike="noStrike" kern="1200" cap="none" spc="0" normalizeH="0" baseline="0" noProof="0" dirty="0">
                <a:ln>
                  <a:noFill/>
                </a:ln>
                <a:solidFill>
                  <a:schemeClr val="bg1"/>
                </a:solidFill>
                <a:effectLst/>
                <a:uLnTx/>
                <a:uFillTx/>
                <a:latin typeface="Raleway" pitchFamily="2" charset="-52"/>
                <a:ea typeface="+mn-ea"/>
              </a:rPr>
              <a:t>Comparing A, B, and C, as the predicted arrival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probability</a:t>
            </a:r>
            <a:r>
              <a:rPr kumimoji="0" lang="en-US" sz="1400" i="0" u="none" strike="noStrike" kern="1200" cap="none" spc="0" normalizeH="0" baseline="0" noProof="0" dirty="0">
                <a:ln>
                  <a:noFill/>
                </a:ln>
                <a:solidFill>
                  <a:schemeClr val="tx1"/>
                </a:solidFill>
                <a:effectLst/>
                <a:uLnTx/>
                <a:uFillTx/>
                <a:latin typeface="Raleway" pitchFamily="2" charset="-52"/>
                <a:ea typeface="+mn-ea"/>
              </a:rPr>
              <a:t>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decreases</a:t>
            </a:r>
            <a:r>
              <a:rPr kumimoji="0" lang="en-US" sz="1400" i="0" u="none" strike="noStrike" kern="1200" cap="none" spc="0" normalizeH="0" baseline="0" noProof="0" dirty="0">
                <a:ln>
                  <a:noFill/>
                </a:ln>
                <a:solidFill>
                  <a:schemeClr val="bg1"/>
                </a:solidFill>
                <a:effectLst/>
                <a:uLnTx/>
                <a:uFillTx/>
                <a:latin typeface="Raleway" pitchFamily="2" charset="-52"/>
                <a:ea typeface="+mn-ea"/>
              </a:rPr>
              <a:t>, the perceived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randomness increases</a:t>
            </a: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r>
              <a:rPr kumimoji="0" lang="en-US" sz="1400" b="1" i="0" u="none" strike="noStrike" kern="1200" cap="none" spc="0" normalizeH="0" baseline="0" noProof="0" dirty="0">
                <a:ln>
                  <a:noFill/>
                </a:ln>
                <a:solidFill>
                  <a:schemeClr val="tx1"/>
                </a:solidFill>
                <a:effectLst/>
                <a:uLnTx/>
                <a:uFillTx/>
                <a:latin typeface="Raleway" pitchFamily="2" charset="-52"/>
                <a:ea typeface="+mn-ea"/>
              </a:rPr>
              <a:t> </a:t>
            </a:r>
            <a:r>
              <a:rPr kumimoji="0" lang="en-US" sz="1400" i="0" u="none" strike="noStrike" kern="1200" cap="none" spc="0" normalizeH="0" baseline="0" noProof="0" dirty="0">
                <a:ln>
                  <a:noFill/>
                </a:ln>
                <a:solidFill>
                  <a:schemeClr val="bg1"/>
                </a:solidFill>
                <a:effectLst/>
                <a:uLnTx/>
                <a:uFillTx/>
                <a:latin typeface="Raleway" pitchFamily="2" charset="-52"/>
                <a:ea typeface="+mn-ea"/>
              </a:rPr>
              <a:t>Comparing events C and D, they maintain the pattern of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lower probability</a:t>
            </a:r>
            <a:r>
              <a:rPr kumimoji="0" lang="en-US" sz="1400" i="0" u="none" strike="noStrike" kern="1200" cap="none" spc="0" normalizeH="0" baseline="0" noProof="0" dirty="0">
                <a:ln>
                  <a:noFill/>
                </a:ln>
                <a:solidFill>
                  <a:schemeClr val="bg1"/>
                </a:solidFill>
                <a:effectLst/>
                <a:uLnTx/>
                <a:uFillTx/>
                <a:latin typeface="Raleway" pitchFamily="2" charset="-52"/>
                <a:ea typeface="+mn-ea"/>
              </a:rPr>
              <a:t> leading to </a:t>
            </a:r>
            <a:r>
              <a:rPr kumimoji="0" lang="en-US" sz="1400" b="1" i="0" u="none" strike="noStrike" kern="1200" cap="none" spc="0" normalizeH="0" baseline="0" noProof="0" dirty="0">
                <a:ln>
                  <a:noFill/>
                </a:ln>
                <a:solidFill>
                  <a:schemeClr val="tx1"/>
                </a:solidFill>
                <a:effectLst/>
                <a:uLnTx/>
                <a:uFillTx/>
                <a:latin typeface="Raleway" pitchFamily="2" charset="-52"/>
                <a:ea typeface="+mn-ea"/>
              </a:rPr>
              <a:t>higher randomness</a:t>
            </a:r>
            <a:endParaRPr lang="en-US" sz="1400" b="1" kern="1200" dirty="0">
              <a:solidFill>
                <a:schemeClr val="tx1"/>
              </a:solidFill>
              <a:latin typeface="Raleway" pitchFamily="2" charset="-52"/>
              <a:ea typeface="+mn-ea"/>
            </a:endParaRPr>
          </a:p>
          <a:p>
            <a:pPr marL="182880" marR="0" lvl="0" indent="-182880" algn="l" defTabSz="914400" rtl="0" eaLnBrk="1" fontAlgn="auto" latinLnBrk="0" hangingPunct="1">
              <a:lnSpc>
                <a:spcPct val="100000"/>
              </a:lnSpc>
              <a:spcBef>
                <a:spcPts val="300"/>
              </a:spcBef>
              <a:spcAft>
                <a:spcPts val="300"/>
              </a:spcAft>
              <a:buClr>
                <a:schemeClr val="bg1"/>
              </a:buClr>
              <a:buSzTx/>
              <a:buFont typeface="Wingdings" panose="05000000000000000000" pitchFamily="2" charset="2"/>
              <a:buChar char="§"/>
              <a:tabLst/>
              <a:defRPr/>
            </a:pPr>
            <a:endParaRPr kumimoji="0" lang="en-US" sz="1400" i="0" u="none" strike="noStrike" kern="1200" cap="none" spc="0" normalizeH="0" baseline="0" noProof="0" dirty="0">
              <a:ln>
                <a:noFill/>
              </a:ln>
              <a:solidFill>
                <a:schemeClr val="bg1"/>
              </a:solidFill>
              <a:effectLst/>
              <a:uLnTx/>
              <a:uFillTx/>
              <a:latin typeface="Raleway" pitchFamily="2" charset="-52"/>
              <a:ea typeface="+mn-ea"/>
            </a:endParaRPr>
          </a:p>
        </p:txBody>
      </p:sp>
      <p:sp>
        <p:nvSpPr>
          <p:cNvPr id="93" name="TextBox 92">
            <a:extLst>
              <a:ext uri="{FF2B5EF4-FFF2-40B4-BE49-F238E27FC236}">
                <a16:creationId xmlns:a16="http://schemas.microsoft.com/office/drawing/2014/main" id="{B50D73D3-32B2-48A5-A79E-232BD6DF81BA}"/>
              </a:ext>
            </a:extLst>
          </p:cNvPr>
          <p:cNvSpPr txBox="1">
            <a:spLocks/>
          </p:cNvSpPr>
          <p:nvPr/>
        </p:nvSpPr>
        <p:spPr>
          <a:xfrm>
            <a:off x="452387" y="1601081"/>
            <a:ext cx="774433"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Event</a:t>
            </a:r>
          </a:p>
        </p:txBody>
      </p:sp>
      <p:sp>
        <p:nvSpPr>
          <p:cNvPr id="173" name="TextBox 172">
            <a:extLst>
              <a:ext uri="{FF2B5EF4-FFF2-40B4-BE49-F238E27FC236}">
                <a16:creationId xmlns:a16="http://schemas.microsoft.com/office/drawing/2014/main" id="{519664C5-AFE3-400D-9419-48F4525E713A}"/>
              </a:ext>
            </a:extLst>
          </p:cNvPr>
          <p:cNvSpPr txBox="1">
            <a:spLocks/>
          </p:cNvSpPr>
          <p:nvPr/>
        </p:nvSpPr>
        <p:spPr>
          <a:xfrm>
            <a:off x="3210544" y="1697920"/>
            <a:ext cx="1188720" cy="88899"/>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Randomness, </a:t>
            </a:r>
            <a:r>
              <a:rPr lang="en-US" sz="1000" i="1" dirty="0">
                <a:solidFill>
                  <a:schemeClr val="bg2"/>
                </a:solidFill>
                <a:latin typeface="Raleway" pitchFamily="2" charset="-52"/>
                <a:cs typeface="+mn-cs"/>
              </a:rPr>
              <a:t>mean score</a:t>
            </a:r>
            <a:endParaRPr lang="en-US" sz="1400" i="1" dirty="0">
              <a:solidFill>
                <a:schemeClr val="bg2"/>
              </a:solidFill>
              <a:latin typeface="Raleway" pitchFamily="2" charset="-52"/>
              <a:cs typeface="+mn-cs"/>
            </a:endParaRPr>
          </a:p>
        </p:txBody>
      </p:sp>
      <p:sp>
        <p:nvSpPr>
          <p:cNvPr id="174" name="TextBox 173">
            <a:extLst>
              <a:ext uri="{FF2B5EF4-FFF2-40B4-BE49-F238E27FC236}">
                <a16:creationId xmlns:a16="http://schemas.microsoft.com/office/drawing/2014/main" id="{7A1D5C5E-1117-4DC3-B0A1-49A88F9E9CC4}"/>
              </a:ext>
            </a:extLst>
          </p:cNvPr>
          <p:cNvSpPr txBox="1">
            <a:spLocks/>
          </p:cNvSpPr>
          <p:nvPr/>
        </p:nvSpPr>
        <p:spPr>
          <a:xfrm>
            <a:off x="2043074" y="1697921"/>
            <a:ext cx="1005840" cy="8889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Probability, </a:t>
            </a:r>
            <a:r>
              <a:rPr lang="en-US" sz="1000" i="1" dirty="0">
                <a:solidFill>
                  <a:schemeClr val="bg2"/>
                </a:solidFill>
                <a:latin typeface="Raleway" pitchFamily="2" charset="-52"/>
                <a:cs typeface="+mn-cs"/>
              </a:rPr>
              <a:t>median estimate</a:t>
            </a:r>
            <a:endParaRPr lang="en-US" sz="1400" i="1" dirty="0">
              <a:solidFill>
                <a:schemeClr val="bg2"/>
              </a:solidFill>
              <a:latin typeface="Raleway" pitchFamily="2" charset="-52"/>
              <a:cs typeface="+mn-cs"/>
            </a:endParaRPr>
          </a:p>
        </p:txBody>
      </p:sp>
      <p:sp>
        <p:nvSpPr>
          <p:cNvPr id="175" name="TextBox 174">
            <a:extLst>
              <a:ext uri="{FF2B5EF4-FFF2-40B4-BE49-F238E27FC236}">
                <a16:creationId xmlns:a16="http://schemas.microsoft.com/office/drawing/2014/main" id="{1B3BE282-EF13-4529-8D6D-290E05EF8581}"/>
              </a:ext>
            </a:extLst>
          </p:cNvPr>
          <p:cNvSpPr txBox="1">
            <a:spLocks/>
          </p:cNvSpPr>
          <p:nvPr/>
        </p:nvSpPr>
        <p:spPr>
          <a:xfrm>
            <a:off x="4579182" y="1609019"/>
            <a:ext cx="1443144" cy="177801"/>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solidFill>
                  <a:schemeClr val="bg2"/>
                </a:solidFill>
                <a:latin typeface="Raleway" pitchFamily="2" charset="-52"/>
                <a:cs typeface="+mn-cs"/>
              </a:rPr>
              <a:t>Probability,    </a:t>
            </a:r>
            <a:r>
              <a:rPr lang="en-US" sz="1000" i="1" dirty="0">
                <a:solidFill>
                  <a:schemeClr val="bg2"/>
                </a:solidFill>
                <a:latin typeface="Raleway" pitchFamily="2" charset="-52"/>
                <a:cs typeface="+mn-cs"/>
              </a:rPr>
              <a:t>mean</a:t>
            </a:r>
            <a:endParaRPr lang="en-US" sz="1400" i="1" dirty="0">
              <a:solidFill>
                <a:schemeClr val="bg2"/>
              </a:solidFill>
              <a:latin typeface="Raleway" pitchFamily="2" charset="-52"/>
              <a:cs typeface="+mn-cs"/>
            </a:endParaRPr>
          </a:p>
        </p:txBody>
      </p:sp>
      <p:graphicFrame>
        <p:nvGraphicFramePr>
          <p:cNvPr id="47" name="Chart 46">
            <a:extLst>
              <a:ext uri="{FF2B5EF4-FFF2-40B4-BE49-F238E27FC236}">
                <a16:creationId xmlns:a16="http://schemas.microsoft.com/office/drawing/2014/main" id="{5C79A2D3-0F54-49FE-BC62-1A89383CF052}"/>
              </a:ext>
            </a:extLst>
          </p:cNvPr>
          <p:cNvGraphicFramePr/>
          <p:nvPr>
            <p:custDataLst>
              <p:tags r:id="rId2"/>
            </p:custDataLst>
            <p:extLst>
              <p:ext uri="{D42A27DB-BD31-4B8C-83A1-F6EECF244321}">
                <p14:modId xmlns:p14="http://schemas.microsoft.com/office/powerpoint/2010/main" val="4076949990"/>
              </p:ext>
            </p:extLst>
          </p:nvPr>
        </p:nvGraphicFramePr>
        <p:xfrm>
          <a:off x="2370265" y="1698625"/>
          <a:ext cx="2420937" cy="3101975"/>
        </p:xfrm>
        <a:graphic>
          <a:graphicData uri="http://schemas.openxmlformats.org/drawingml/2006/chart">
            <c:chart xmlns:c="http://schemas.openxmlformats.org/drawingml/2006/chart" xmlns:r="http://schemas.openxmlformats.org/officeDocument/2006/relationships" r:id="rId12"/>
          </a:graphicData>
        </a:graphic>
      </p:graphicFrame>
      <p:cxnSp>
        <p:nvCxnSpPr>
          <p:cNvPr id="92" name="LineContentSeparatorDefault 142">
            <a:extLst>
              <a:ext uri="{FF2B5EF4-FFF2-40B4-BE49-F238E27FC236}">
                <a16:creationId xmlns:a16="http://schemas.microsoft.com/office/drawing/2014/main" id="{3C1C2BD6-B1FD-4681-8054-E2AA69DE8BB1}"/>
              </a:ext>
            </a:extLst>
          </p:cNvPr>
          <p:cNvCxnSpPr>
            <a:cxnSpLocks/>
          </p:cNvCxnSpPr>
          <p:nvPr>
            <p:custDataLst>
              <p:tags r:id="rId3"/>
            </p:custDataLst>
          </p:nvPr>
        </p:nvCxnSpPr>
        <p:spPr>
          <a:xfrm>
            <a:off x="452386" y="1796344"/>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2" name="LineContentSeparatorDefault 142">
            <a:extLst>
              <a:ext uri="{FF2B5EF4-FFF2-40B4-BE49-F238E27FC236}">
                <a16:creationId xmlns:a16="http://schemas.microsoft.com/office/drawing/2014/main" id="{D1E6003F-AFA9-4506-979F-45F93CBC9BC1}"/>
              </a:ext>
            </a:extLst>
          </p:cNvPr>
          <p:cNvCxnSpPr>
            <a:cxnSpLocks/>
          </p:cNvCxnSpPr>
          <p:nvPr>
            <p:custDataLst>
              <p:tags r:id="rId4"/>
            </p:custDataLst>
          </p:nvPr>
        </p:nvCxnSpPr>
        <p:spPr>
          <a:xfrm>
            <a:off x="452386" y="3238457"/>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3" name="LineContentSeparatorDefault 142">
            <a:extLst>
              <a:ext uri="{FF2B5EF4-FFF2-40B4-BE49-F238E27FC236}">
                <a16:creationId xmlns:a16="http://schemas.microsoft.com/office/drawing/2014/main" id="{94BCF779-B1AE-4594-AC22-D16C8F999C6A}"/>
              </a:ext>
            </a:extLst>
          </p:cNvPr>
          <p:cNvCxnSpPr>
            <a:cxnSpLocks/>
          </p:cNvCxnSpPr>
          <p:nvPr>
            <p:custDataLst>
              <p:tags r:id="rId5"/>
            </p:custDataLst>
          </p:nvPr>
        </p:nvCxnSpPr>
        <p:spPr>
          <a:xfrm>
            <a:off x="452386" y="3974559"/>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1" name="LineContentSeparatorDefault 142">
            <a:extLst>
              <a:ext uri="{FF2B5EF4-FFF2-40B4-BE49-F238E27FC236}">
                <a16:creationId xmlns:a16="http://schemas.microsoft.com/office/drawing/2014/main" id="{64EA7A5F-AEA1-45D4-A3EC-E889309208C2}"/>
              </a:ext>
            </a:extLst>
          </p:cNvPr>
          <p:cNvCxnSpPr>
            <a:cxnSpLocks/>
          </p:cNvCxnSpPr>
          <p:nvPr>
            <p:custDataLst>
              <p:tags r:id="rId6"/>
            </p:custDataLst>
          </p:nvPr>
        </p:nvCxnSpPr>
        <p:spPr>
          <a:xfrm>
            <a:off x="452386" y="2502355"/>
            <a:ext cx="540534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A81F0B1-8ABD-4E69-B17B-822999C4AFCE}"/>
              </a:ext>
            </a:extLst>
          </p:cNvPr>
          <p:cNvSpPr txBox="1">
            <a:spLocks/>
          </p:cNvSpPr>
          <p:nvPr/>
        </p:nvSpPr>
        <p:spPr>
          <a:xfrm>
            <a:off x="1039684" y="1919197"/>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On time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09" name="Oval 108">
            <a:extLst>
              <a:ext uri="{FF2B5EF4-FFF2-40B4-BE49-F238E27FC236}">
                <a16:creationId xmlns:a16="http://schemas.microsoft.com/office/drawing/2014/main" id="{744AFCED-9CDD-4FA6-9F6A-CA5017799AC9}"/>
              </a:ext>
            </a:extLst>
          </p:cNvPr>
          <p:cNvSpPr>
            <a:spLocks noChangeAspect="1"/>
          </p:cNvSpPr>
          <p:nvPr/>
        </p:nvSpPr>
        <p:spPr>
          <a:xfrm>
            <a:off x="452387" y="1877923"/>
            <a:ext cx="515023"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A</a:t>
            </a:r>
          </a:p>
        </p:txBody>
      </p:sp>
      <p:sp>
        <p:nvSpPr>
          <p:cNvPr id="180" name="TextBox 179">
            <a:extLst>
              <a:ext uri="{FF2B5EF4-FFF2-40B4-BE49-F238E27FC236}">
                <a16:creationId xmlns:a16="http://schemas.microsoft.com/office/drawing/2014/main" id="{0E5374E8-C23F-4A66-9101-E410EBD2F988}"/>
              </a:ext>
            </a:extLst>
          </p:cNvPr>
          <p:cNvSpPr txBox="1">
            <a:spLocks/>
          </p:cNvSpPr>
          <p:nvPr/>
        </p:nvSpPr>
        <p:spPr>
          <a:xfrm>
            <a:off x="2038444" y="1919197"/>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90%</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55" name="TextBox 254">
            <a:extLst>
              <a:ext uri="{FF2B5EF4-FFF2-40B4-BE49-F238E27FC236}">
                <a16:creationId xmlns:a16="http://schemas.microsoft.com/office/drawing/2014/main" id="{587B6099-581F-4EFA-BA66-531C65DADA74}"/>
              </a:ext>
            </a:extLst>
          </p:cNvPr>
          <p:cNvSpPr txBox="1">
            <a:spLocks/>
          </p:cNvSpPr>
          <p:nvPr/>
        </p:nvSpPr>
        <p:spPr>
          <a:xfrm>
            <a:off x="4579182" y="1919197"/>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kern="1200" dirty="0">
                <a:solidFill>
                  <a:schemeClr val="bg2"/>
                </a:solidFill>
                <a:latin typeface="Raleway" pitchFamily="2" charset="-52"/>
                <a:ea typeface="+mn-ea"/>
              </a:rPr>
              <a:t>71.8%</a:t>
            </a:r>
          </a:p>
        </p:txBody>
      </p:sp>
      <p:sp>
        <p:nvSpPr>
          <p:cNvPr id="120" name="TextBox 119">
            <a:extLst>
              <a:ext uri="{FF2B5EF4-FFF2-40B4-BE49-F238E27FC236}">
                <a16:creationId xmlns:a16="http://schemas.microsoft.com/office/drawing/2014/main" id="{C7629F2D-0032-4CF0-A72F-631940F71B4C}"/>
              </a:ext>
            </a:extLst>
          </p:cNvPr>
          <p:cNvSpPr txBox="1">
            <a:spLocks/>
          </p:cNvSpPr>
          <p:nvPr/>
        </p:nvSpPr>
        <p:spPr>
          <a:xfrm>
            <a:off x="1048837" y="2655300"/>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5 min late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24" name="Oval 123">
            <a:extLst>
              <a:ext uri="{FF2B5EF4-FFF2-40B4-BE49-F238E27FC236}">
                <a16:creationId xmlns:a16="http://schemas.microsoft.com/office/drawing/2014/main" id="{390EE07A-B759-4930-A3FD-5048D6039640}"/>
              </a:ext>
            </a:extLst>
          </p:cNvPr>
          <p:cNvSpPr>
            <a:spLocks noChangeAspect="1"/>
          </p:cNvSpPr>
          <p:nvPr/>
        </p:nvSpPr>
        <p:spPr>
          <a:xfrm>
            <a:off x="452387" y="2612437"/>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B</a:t>
            </a:r>
          </a:p>
        </p:txBody>
      </p:sp>
      <p:sp>
        <p:nvSpPr>
          <p:cNvPr id="181" name="TextBox 180">
            <a:extLst>
              <a:ext uri="{FF2B5EF4-FFF2-40B4-BE49-F238E27FC236}">
                <a16:creationId xmlns:a16="http://schemas.microsoft.com/office/drawing/2014/main" id="{4177D4BD-CA94-41C9-90D5-CB0C3912B41C}"/>
              </a:ext>
            </a:extLst>
          </p:cNvPr>
          <p:cNvSpPr txBox="1">
            <a:spLocks/>
          </p:cNvSpPr>
          <p:nvPr/>
        </p:nvSpPr>
        <p:spPr>
          <a:xfrm>
            <a:off x="2047597" y="2655300"/>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65%</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56" name="TextBox 255">
            <a:extLst>
              <a:ext uri="{FF2B5EF4-FFF2-40B4-BE49-F238E27FC236}">
                <a16:creationId xmlns:a16="http://schemas.microsoft.com/office/drawing/2014/main" id="{2E140EA8-2060-42A9-A2AC-470AC36A02C8}"/>
              </a:ext>
            </a:extLst>
          </p:cNvPr>
          <p:cNvSpPr txBox="1">
            <a:spLocks/>
          </p:cNvSpPr>
          <p:nvPr/>
        </p:nvSpPr>
        <p:spPr>
          <a:xfrm>
            <a:off x="4588335" y="2655300"/>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59.6%</a:t>
            </a:r>
          </a:p>
        </p:txBody>
      </p:sp>
      <p:sp>
        <p:nvSpPr>
          <p:cNvPr id="156" name="TextBox 155">
            <a:extLst>
              <a:ext uri="{FF2B5EF4-FFF2-40B4-BE49-F238E27FC236}">
                <a16:creationId xmlns:a16="http://schemas.microsoft.com/office/drawing/2014/main" id="{E7DC4777-4219-4D57-8BA1-B55693E28A51}"/>
              </a:ext>
            </a:extLst>
          </p:cNvPr>
          <p:cNvSpPr txBox="1">
            <a:spLocks/>
          </p:cNvSpPr>
          <p:nvPr/>
        </p:nvSpPr>
        <p:spPr>
          <a:xfrm>
            <a:off x="1044314" y="4125912"/>
            <a:ext cx="865316"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O</a:t>
            </a:r>
            <a:r>
              <a:rPr kumimoji="0" lang="en-US" sz="1400" b="1" i="0" u="none" strike="noStrike" kern="1200" cap="none" spc="0" normalizeH="0" baseline="0" noProof="0" dirty="0">
                <a:ln>
                  <a:noFill/>
                </a:ln>
                <a:solidFill>
                  <a:schemeClr val="bg2"/>
                </a:solidFill>
                <a:effectLst/>
                <a:uLnTx/>
                <a:uFillTx/>
                <a:latin typeface="Raleway" pitchFamily="2" charset="-52"/>
                <a:ea typeface="+mn-ea"/>
              </a:rPr>
              <a:t>n time, waits 10 min</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60" name="Oval 159">
            <a:extLst>
              <a:ext uri="{FF2B5EF4-FFF2-40B4-BE49-F238E27FC236}">
                <a16:creationId xmlns:a16="http://schemas.microsoft.com/office/drawing/2014/main" id="{10ABCB5C-0136-43B2-BA44-59EEA9124ED4}"/>
              </a:ext>
            </a:extLst>
          </p:cNvPr>
          <p:cNvSpPr>
            <a:spLocks noChangeAspect="1"/>
          </p:cNvSpPr>
          <p:nvPr/>
        </p:nvSpPr>
        <p:spPr>
          <a:xfrm>
            <a:off x="452387" y="4084638"/>
            <a:ext cx="515023"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D</a:t>
            </a:r>
          </a:p>
        </p:txBody>
      </p:sp>
      <p:sp>
        <p:nvSpPr>
          <p:cNvPr id="182" name="TextBox 181">
            <a:extLst>
              <a:ext uri="{FF2B5EF4-FFF2-40B4-BE49-F238E27FC236}">
                <a16:creationId xmlns:a16="http://schemas.microsoft.com/office/drawing/2014/main" id="{6569161A-FE71-4C94-B9FE-196B16C29A08}"/>
              </a:ext>
            </a:extLst>
          </p:cNvPr>
          <p:cNvSpPr txBox="1">
            <a:spLocks/>
          </p:cNvSpPr>
          <p:nvPr/>
        </p:nvSpPr>
        <p:spPr>
          <a:xfrm>
            <a:off x="2043074" y="4125912"/>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25%</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57" name="TextBox 256">
            <a:extLst>
              <a:ext uri="{FF2B5EF4-FFF2-40B4-BE49-F238E27FC236}">
                <a16:creationId xmlns:a16="http://schemas.microsoft.com/office/drawing/2014/main" id="{8D370A99-852E-4149-96CC-66712876C80B}"/>
              </a:ext>
            </a:extLst>
          </p:cNvPr>
          <p:cNvSpPr txBox="1">
            <a:spLocks/>
          </p:cNvSpPr>
          <p:nvPr/>
        </p:nvSpPr>
        <p:spPr>
          <a:xfrm>
            <a:off x="4583812" y="4125912"/>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lang="en-US" sz="1400" b="1" kern="1200" dirty="0">
                <a:solidFill>
                  <a:schemeClr val="bg2"/>
                </a:solidFill>
                <a:latin typeface="Raleway" pitchFamily="2" charset="-52"/>
                <a:ea typeface="+mn-ea"/>
              </a:rPr>
              <a:t>44.1%</a:t>
            </a:r>
          </a:p>
        </p:txBody>
      </p:sp>
      <p:sp>
        <p:nvSpPr>
          <p:cNvPr id="144" name="TextBox 143">
            <a:extLst>
              <a:ext uri="{FF2B5EF4-FFF2-40B4-BE49-F238E27FC236}">
                <a16:creationId xmlns:a16="http://schemas.microsoft.com/office/drawing/2014/main" id="{4BB2FF8C-67AB-4DB7-9F1C-5A559084A45D}"/>
              </a:ext>
            </a:extLst>
          </p:cNvPr>
          <p:cNvSpPr txBox="1">
            <a:spLocks/>
          </p:cNvSpPr>
          <p:nvPr/>
        </p:nvSpPr>
        <p:spPr>
          <a:xfrm>
            <a:off x="1048458" y="3391402"/>
            <a:ext cx="86531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10 min late</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193" name="Oval 192">
            <a:extLst>
              <a:ext uri="{FF2B5EF4-FFF2-40B4-BE49-F238E27FC236}">
                <a16:creationId xmlns:a16="http://schemas.microsoft.com/office/drawing/2014/main" id="{31DFE587-52E4-42C8-A380-67F00CCE4E8C}"/>
              </a:ext>
            </a:extLst>
          </p:cNvPr>
          <p:cNvSpPr>
            <a:spLocks noChangeAspect="1"/>
          </p:cNvSpPr>
          <p:nvPr/>
        </p:nvSpPr>
        <p:spPr>
          <a:xfrm>
            <a:off x="452387" y="3348539"/>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52"/>
              </a:rPr>
              <a:t>C</a:t>
            </a:r>
          </a:p>
        </p:txBody>
      </p:sp>
      <p:sp>
        <p:nvSpPr>
          <p:cNvPr id="183" name="TextBox 182">
            <a:extLst>
              <a:ext uri="{FF2B5EF4-FFF2-40B4-BE49-F238E27FC236}">
                <a16:creationId xmlns:a16="http://schemas.microsoft.com/office/drawing/2014/main" id="{468ABEF7-EB4E-4583-A95F-EB5F69288C61}"/>
              </a:ext>
            </a:extLst>
          </p:cNvPr>
          <p:cNvSpPr txBox="1">
            <a:spLocks/>
          </p:cNvSpPr>
          <p:nvPr/>
        </p:nvSpPr>
        <p:spPr>
          <a:xfrm>
            <a:off x="2047218" y="3391402"/>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10%</a:t>
            </a:r>
            <a:endParaRPr kumimoji="0" lang="en-US" sz="1400" i="0" u="none" strike="noStrike" kern="1200" cap="none" spc="0" normalizeH="0" baseline="0" noProof="0" dirty="0">
              <a:ln>
                <a:noFill/>
              </a:ln>
              <a:solidFill>
                <a:schemeClr val="bg2"/>
              </a:solidFill>
              <a:effectLst/>
              <a:uLnTx/>
              <a:uFillTx/>
              <a:latin typeface="Raleway" pitchFamily="2" charset="-52"/>
              <a:ea typeface="+mn-ea"/>
            </a:endParaRPr>
          </a:p>
        </p:txBody>
      </p:sp>
      <p:sp>
        <p:nvSpPr>
          <p:cNvPr id="258" name="TextBox 257">
            <a:extLst>
              <a:ext uri="{FF2B5EF4-FFF2-40B4-BE49-F238E27FC236}">
                <a16:creationId xmlns:a16="http://schemas.microsoft.com/office/drawing/2014/main" id="{D8D78B6D-12C9-4D36-8E50-9C3B5FC874F7}"/>
              </a:ext>
            </a:extLst>
          </p:cNvPr>
          <p:cNvSpPr txBox="1">
            <a:spLocks/>
          </p:cNvSpPr>
          <p:nvPr/>
        </p:nvSpPr>
        <p:spPr>
          <a:xfrm>
            <a:off x="4587956" y="3391402"/>
            <a:ext cx="86531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bg2"/>
                </a:solidFill>
                <a:effectLst/>
                <a:uLnTx/>
                <a:uFillTx/>
                <a:latin typeface="Raleway" pitchFamily="2" charset="-52"/>
                <a:ea typeface="+mn-ea"/>
              </a:rPr>
              <a:t>27.5%</a:t>
            </a:r>
          </a:p>
        </p:txBody>
      </p:sp>
      <p:sp>
        <p:nvSpPr>
          <p:cNvPr id="38" name="4. Footnote">
            <a:extLst>
              <a:ext uri="{FF2B5EF4-FFF2-40B4-BE49-F238E27FC236}">
                <a16:creationId xmlns:a16="http://schemas.microsoft.com/office/drawing/2014/main" id="{A35ED152-CFA2-406E-97F8-576AC4419DDF}"/>
              </a:ext>
            </a:extLst>
          </p:cNvPr>
          <p:cNvSpPr txBox="1"/>
          <p:nvPr>
            <p:custDataLst>
              <p:tags r:id="rId7"/>
            </p:custDataLst>
          </p:nvPr>
        </p:nvSpPr>
        <p:spPr>
          <a:xfrm>
            <a:off x="452386" y="4804482"/>
            <a:ext cx="5446254" cy="123111"/>
          </a:xfrm>
          <a:prstGeom prst="rect">
            <a:avLst/>
          </a:prstGeom>
          <a:noFill/>
        </p:spPr>
        <p:txBody>
          <a:bodyPr vert="horz" wrap="square" lIns="0" tIns="0" rIns="0" bIns="0" rtlCol="0" anchor="b" anchorCtr="0">
            <a:spAutoFit/>
          </a:bodyPr>
          <a:lstStyle/>
          <a:p>
            <a:pPr marL="203200" indent="-212725"/>
            <a:r>
              <a:rPr lang="en-US" sz="800" dirty="0">
                <a:solidFill>
                  <a:schemeClr val="bg2"/>
                </a:solidFill>
              </a:rPr>
              <a:t>1.	N=242</a:t>
            </a:r>
          </a:p>
        </p:txBody>
      </p:sp>
      <p:sp>
        <p:nvSpPr>
          <p:cNvPr id="39" name="Rectangle 38">
            <a:extLst>
              <a:ext uri="{FF2B5EF4-FFF2-40B4-BE49-F238E27FC236}">
                <a16:creationId xmlns:a16="http://schemas.microsoft.com/office/drawing/2014/main" id="{24AAC737-5A4A-445E-83E0-FCB4215F4E86}"/>
              </a:ext>
            </a:extLst>
          </p:cNvPr>
          <p:cNvSpPr>
            <a:spLocks/>
          </p:cNvSpPr>
          <p:nvPr/>
        </p:nvSpPr>
        <p:spPr>
          <a:xfrm>
            <a:off x="452387" y="1149350"/>
            <a:ext cx="4162993" cy="280122"/>
          </a:xfrm>
          <a:prstGeom prst="rect">
            <a:avLst/>
          </a:prstGeom>
        </p:spPr>
        <p:txBody>
          <a:bodyPr wrap="square" lIns="0" tIns="0" rIns="0" bIns="0" anchor="t">
            <a:noAutofit/>
          </a:bodyPr>
          <a:lstStyle/>
          <a:p>
            <a:pPr>
              <a:buClrTx/>
            </a:pPr>
            <a:r>
              <a:rPr lang="en-US" b="1" kern="1200" dirty="0">
                <a:solidFill>
                  <a:schemeClr val="bg2"/>
                </a:solidFill>
                <a:latin typeface="Raleway" pitchFamily="2" charset="-52"/>
              </a:rPr>
              <a:t>Experiment results</a:t>
            </a:r>
            <a:r>
              <a:rPr lang="en-US" b="1" kern="1200" baseline="30000" dirty="0">
                <a:solidFill>
                  <a:schemeClr val="bg2"/>
                </a:solidFill>
                <a:latin typeface="Raleway" pitchFamily="2" charset="-52"/>
              </a:rPr>
              <a:t>1</a:t>
            </a:r>
            <a:r>
              <a:rPr lang="en-US" b="1" kern="1200" dirty="0">
                <a:solidFill>
                  <a:schemeClr val="bg2"/>
                </a:solidFill>
                <a:latin typeface="Raleway" pitchFamily="2" charset="-52"/>
              </a:rPr>
              <a:t>:</a:t>
            </a:r>
          </a:p>
        </p:txBody>
      </p:sp>
    </p:spTree>
    <p:extLst>
      <p:ext uri="{BB962C8B-B14F-4D97-AF65-F5344CB8AC3E}">
        <p14:creationId xmlns:p14="http://schemas.microsoft.com/office/powerpoint/2010/main" val="2255301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ICONENCLOSURE" val="True"/>
  <p:tag name="THINKCELLPRESENTATIONDONOTDELETE" val="&lt;?xml version=&quot;1.0&quot; encoding=&quot;UTF-16&quot; standalone=&quot;yes&quot;?&gt;&lt;root reqver=&quot;27037&quot;&gt;&lt;version val=&quot;32932&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00&quot; g=&quot;68&quot; b=&quot;4E&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SyvJHTUmE1jO.Cfw3MoY6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Xgs2q0VUev8L8QLpBMKqdQ"/>
</p:tagLst>
</file>

<file path=ppt/tags/tag102.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103.xml><?xml version="1.0" encoding="utf-8"?>
<p:tagLst xmlns:a="http://schemas.openxmlformats.org/drawingml/2006/main" xmlns:r="http://schemas.openxmlformats.org/officeDocument/2006/relationships" xmlns:p="http://schemas.openxmlformats.org/presentationml/2006/main">
  <p:tag name="NAME" val="LineSpecialityBullet"/>
</p:tagLst>
</file>

<file path=ppt/tags/tag104.xml><?xml version="1.0" encoding="utf-8"?>
<p:tagLst xmlns:a="http://schemas.openxmlformats.org/drawingml/2006/main" xmlns:r="http://schemas.openxmlformats.org/officeDocument/2006/relationships" xmlns:p="http://schemas.openxmlformats.org/presentationml/2006/main">
  <p:tag name="NAME" val="4. Footnote"/>
</p:tagLst>
</file>

<file path=ppt/tags/tag10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10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NAME" val="CustomIcon"/>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NAME" val="CustomIc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CustomIcon"/>
</p:tagLst>
</file>

<file path=ppt/tags/tag21.xml><?xml version="1.0" encoding="utf-8"?>
<p:tagLst xmlns:a="http://schemas.openxmlformats.org/drawingml/2006/main" xmlns:r="http://schemas.openxmlformats.org/officeDocument/2006/relationships" xmlns:p="http://schemas.openxmlformats.org/presentationml/2006/main">
  <p:tag name="NAME" val="CustomIcon"/>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27.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28.xml><?xml version="1.0" encoding="utf-8"?>
<p:tagLst xmlns:a="http://schemas.openxmlformats.org/drawingml/2006/main" xmlns:r="http://schemas.openxmlformats.org/officeDocument/2006/relationships" xmlns:p="http://schemas.openxmlformats.org/presentationml/2006/main">
  <p:tag name="NAME" val="4. Footno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4r068xRNrcV0oo9jaTm1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DheKHeaPxfQMiNSoi6il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cT7BbishGlgnQDKb.hWd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jxnZOfohi6vBT3Y5rQfWN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OTmPuja6LrVw_JbDBRzjj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JMKQVMwvu2jR3gzY6nUYM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ebB5A6NyfDtdBKAMHVhm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qNyKZCJr2IhryqEkWk7LMQ"/>
</p:tagLst>
</file>

<file path=ppt/tags/tag37.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NAME" val="4. Footnote"/>
</p:tagLst>
</file>

<file path=ppt/tags/tag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1.xml><?xml version="1.0" encoding="utf-8"?>
<p:tagLst xmlns:a="http://schemas.openxmlformats.org/drawingml/2006/main" xmlns:r="http://schemas.openxmlformats.org/officeDocument/2006/relationships" xmlns:p="http://schemas.openxmlformats.org/presentationml/2006/main">
  <p:tag name="NAME" val="4. Footnote"/>
</p:tagLst>
</file>

<file path=ppt/tags/tag42.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HZe2Sjr_T4GhrJ6EjXlP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c00c_1r8.Cia6RIZuo0x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3PTnEoKwNlLBFtj3yaQPa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Ju4U13JRM0ynMPYyQfA8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aF.xxZ1SeK3Vp8CLxJ_YZ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3YOMBG4geetMr5K_YUHL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b24GEHTo7LsF_oWPECuBfQ"/>
</p:tagLst>
</file>

<file path=ppt/tags/tag52.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5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0CHAuRghbJej26DHl6MB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T1VBAYV0Du_sIiiQnZDQ.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j4UxGKAJ.vWqhBzxUwsui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Xx2CbzDFm5x9iH13LPIX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0.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F3b04cRgwZIwfWHD.pIAw"/>
</p:tagLst>
</file>

<file path=ppt/tags/tag6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7.xml><?xml version="1.0" encoding="utf-8"?>
<p:tagLst xmlns:a="http://schemas.openxmlformats.org/drawingml/2006/main" xmlns:r="http://schemas.openxmlformats.org/officeDocument/2006/relationships" xmlns:p="http://schemas.openxmlformats.org/presentationml/2006/main">
  <p:tag name="NAME" val="4. Footno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71.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72.xml><?xml version="1.0" encoding="utf-8"?>
<p:tagLst xmlns:a="http://schemas.openxmlformats.org/drawingml/2006/main" xmlns:r="http://schemas.openxmlformats.org/officeDocument/2006/relationships" xmlns:p="http://schemas.openxmlformats.org/presentationml/2006/main">
  <p:tag name="NAME" val="4. Footnote"/>
</p:tagLst>
</file>

<file path=ppt/tags/tag7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7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7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7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79Smmk7HTR.OdWA2ydtRY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dyny3CwBQWn9VonFLZpxi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0caCoimu9sBiefgWIvWoA"/>
</p:tagLst>
</file>

<file path=ppt/tags/tag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vixHqZr1zV1WBIhyiAPWU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d42EPX8i45WRNKMkTAp1F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kw.i5yRTa2UgHQhACqrxQ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G_KPWU4jyHx4ECns9g8B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jeIkh6TGd7Ujx4tCRLB5D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IkvsHBvYbpVAsjdqeiRGr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PZPWWmYbUCuXRGWtl2o6c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P8MbZFqiFxwLqKqHI5J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5c_e77igLsoAgLXd3LLx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SyvJHTUmE1jO.Cfw3MoY6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2iPOCLgz9a3teR0slv28o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Xgs2q0VUev8L8QLpBMKq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6_tsQ7PEOB4ty2z59DxA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96.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97.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IkvsHBvYbpVAsjdqeiRGr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rP8MbZFqiFxwLqKqHI5JXA"/>
</p:tagLst>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3324</TotalTime>
  <Words>1995</Words>
  <Application>Microsoft Macintosh PowerPoint</Application>
  <PresentationFormat>On-screen Show (16:9)</PresentationFormat>
  <Paragraphs>313</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NvjbfcAdvTT3713a231</vt:lpstr>
      <vt:lpstr>Raleway</vt:lpstr>
      <vt:lpstr>Arial</vt:lpstr>
      <vt:lpstr>Wingdings</vt:lpstr>
      <vt:lpstr>Segoe UI</vt:lpstr>
      <vt:lpstr>Georgia</vt:lpstr>
      <vt:lpstr>Lato</vt:lpstr>
      <vt:lpstr>Streamline</vt:lpstr>
      <vt:lpstr>think-cell Slide</vt:lpstr>
      <vt:lpstr>Perceived Randomness vs. Outcome Probability</vt:lpstr>
      <vt:lpstr>PowerPoint Presentation</vt:lpstr>
      <vt:lpstr>PowerPoint Presentation</vt:lpstr>
      <vt:lpstr>Six experiments were conducted for the study</vt:lpstr>
      <vt:lpstr>1: Blind draws (1/3)</vt:lpstr>
      <vt:lpstr>2: Blind draws (2/3)</vt:lpstr>
      <vt:lpstr>2: Blind draws (3/3)</vt:lpstr>
      <vt:lpstr>3: Catching the bus (1/2)</vt:lpstr>
      <vt:lpstr>3: Catching the bus (2/2)</vt:lpstr>
      <vt:lpstr>4: Coincidences (1/2)</vt:lpstr>
      <vt:lpstr>4: Coincidences (2/2)</vt:lpstr>
      <vt:lpstr>5: Outcomes of a soccer match (1/2)</vt:lpstr>
      <vt:lpstr>5: Outcomes of a soccer match (2/2)</vt:lpstr>
      <vt:lpstr>PowerPoint Presentation</vt:lpstr>
      <vt:lpstr>PowerPoint Presentation</vt:lpstr>
      <vt:lpstr>Questions for the audience</vt:lpstr>
      <vt:lpstr>Any 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Perceived Randomness vs. Outcome Probability</dc:title>
  <cp:lastModifiedBy>eduardo armenta</cp:lastModifiedBy>
  <cp:revision>106</cp:revision>
  <dcterms:modified xsi:type="dcterms:W3CDTF">2022-09-14T17:14:05Z</dcterms:modified>
</cp:coreProperties>
</file>