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3.xml" ContentType="application/vnd.openxmlformats-officedocument.presentationml.tags+xml"/>
  <Override PartName="/ppt/notesSlides/notesSlide18.xml" ContentType="application/vnd.openxmlformats-officedocument.presentationml.notesSlide+xml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16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97" r:id="rId3"/>
    <p:sldId id="266" r:id="rId4"/>
    <p:sldId id="300" r:id="rId5"/>
    <p:sldId id="304" r:id="rId6"/>
    <p:sldId id="305" r:id="rId7"/>
    <p:sldId id="307" r:id="rId8"/>
    <p:sldId id="302" r:id="rId9"/>
    <p:sldId id="309" r:id="rId10"/>
    <p:sldId id="310" r:id="rId11"/>
    <p:sldId id="311" r:id="rId12"/>
    <p:sldId id="312" r:id="rId13"/>
    <p:sldId id="301" r:id="rId14"/>
    <p:sldId id="313" r:id="rId15"/>
    <p:sldId id="314" r:id="rId16"/>
    <p:sldId id="315" r:id="rId17"/>
    <p:sldId id="303" r:id="rId18"/>
    <p:sldId id="317" r:id="rId19"/>
    <p:sldId id="316" r:id="rId20"/>
    <p:sldId id="319" r:id="rId21"/>
    <p:sldId id="318" r:id="rId22"/>
    <p:sldId id="299" r:id="rId23"/>
    <p:sldId id="276" r:id="rId24"/>
    <p:sldId id="277" r:id="rId25"/>
  </p:sldIdLst>
  <p:sldSz cx="9144000" cy="5143500" type="screen16x9"/>
  <p:notesSz cx="6858000" cy="9144000"/>
  <p:embeddedFontLs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Quattrocento Sans" panose="020B0502050000020003" pitchFamily="34" charset="0"/>
      <p:regular r:id="rId31"/>
      <p:bold r:id="rId32"/>
      <p:italic r:id="rId33"/>
      <p:boldItalic r:id="rId34"/>
    </p:embeddedFont>
    <p:embeddedFont>
      <p:font typeface="Raleway" pitchFamily="2" charset="77"/>
      <p:regular r:id="rId35"/>
      <p:bold r:id="rId36"/>
      <p:italic r:id="rId37"/>
      <p:boldItalic r:id="rId38"/>
    </p:embeddedFont>
    <p:embeddedFont>
      <p:font typeface="Segoe UI" panose="020B0502040204020203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9" roundtripDataSignature="AMtx7mjofXbxT34CihpWmhhqKf+e3nBZ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0"/>
    <p:restoredTop sz="94674"/>
  </p:normalViewPr>
  <p:slideViewPr>
    <p:cSldViewPr snapToGrid="0">
      <p:cViewPr varScale="1">
        <p:scale>
          <a:sx n="165" d="100"/>
          <a:sy n="165" d="100"/>
        </p:scale>
        <p:origin x="113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8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12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0" name="Google Shape;61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2937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525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84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52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0" name="Google Shape;61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0750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0200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66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1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546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0" name="Google Shape;61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7921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43490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9" name="Google Shape;59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4" name="Google Shape;60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8785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3" name="Google Shape;44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488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16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0" name="Google Shape;61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0474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2297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79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E1B3C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" name="Google Shape;10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2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5"/>
          <p:cNvSpPr/>
          <p:nvPr/>
        </p:nvSpPr>
        <p:spPr>
          <a:xfrm>
            <a:off x="8664575" y="4879504"/>
            <a:ext cx="325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1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/>
          <p:nvPr/>
        </p:nvSpPr>
        <p:spPr>
          <a:xfrm>
            <a:off x="1" y="0"/>
            <a:ext cx="3676850" cy="5143500"/>
          </a:xfrm>
          <a:prstGeom prst="rect">
            <a:avLst/>
          </a:prstGeom>
          <a:solidFill>
            <a:srgbClr val="0E1B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6"/>
          <p:cNvSpPr/>
          <p:nvPr/>
        </p:nvSpPr>
        <p:spPr>
          <a:xfrm>
            <a:off x="8664575" y="4879504"/>
            <a:ext cx="325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1_Title and body 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7"/>
          <p:cNvGrpSpPr/>
          <p:nvPr/>
        </p:nvGrpSpPr>
        <p:grpSpPr>
          <a:xfrm>
            <a:off x="452387" y="998750"/>
            <a:ext cx="745763" cy="45826"/>
            <a:chOff x="4580561" y="2589004"/>
            <a:chExt cx="1064464" cy="25200"/>
          </a:xfrm>
        </p:grpSpPr>
        <p:sp>
          <p:nvSpPr>
            <p:cNvPr id="20" name="Google Shape;20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7"/>
          <p:cNvSpPr txBox="1">
            <a:spLocks noGrp="1"/>
          </p:cNvSpPr>
          <p:nvPr>
            <p:ph type="title"/>
          </p:nvPr>
        </p:nvSpPr>
        <p:spPr>
          <a:xfrm>
            <a:off x="452387" y="349462"/>
            <a:ext cx="821035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3" name="Google Shape;23;p27"/>
          <p:cNvSpPr/>
          <p:nvPr/>
        </p:nvSpPr>
        <p:spPr>
          <a:xfrm>
            <a:off x="8664575" y="4879504"/>
            <a:ext cx="325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1_Title and body 4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9"/>
          <p:cNvSpPr/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rgbClr val="0E1B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9"/>
          <p:cNvSpPr/>
          <p:nvPr/>
        </p:nvSpPr>
        <p:spPr>
          <a:xfrm>
            <a:off x="8664575" y="4879504"/>
            <a:ext cx="325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bg>
      <p:bgPr>
        <a:solidFill>
          <a:srgbClr val="0E1B3C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0"/>
          <p:cNvSpPr/>
          <p:nvPr/>
        </p:nvSpPr>
        <p:spPr>
          <a:xfrm>
            <a:off x="8664575" y="4879504"/>
            <a:ext cx="325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36;p30"/>
          <p:cNvCxnSpPr/>
          <p:nvPr/>
        </p:nvCxnSpPr>
        <p:spPr>
          <a:xfrm>
            <a:off x="4572000" y="-126612"/>
            <a:ext cx="0" cy="552860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1_Title and body 5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rgbClr val="0E1B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1"/>
          <p:cNvSpPr/>
          <p:nvPr/>
        </p:nvSpPr>
        <p:spPr>
          <a:xfrm>
            <a:off x="8664575" y="4879504"/>
            <a:ext cx="325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6" Type="http://schemas.openxmlformats.org/officeDocument/2006/relationships/image" Target="../media/image15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6" Type="http://schemas.openxmlformats.org/officeDocument/2006/relationships/image" Target="../media/image16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6" Type="http://schemas.openxmlformats.org/officeDocument/2006/relationships/image" Target="../media/image17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6" Type="http://schemas.openxmlformats.org/officeDocument/2006/relationships/image" Target="../media/image19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6" Type="http://schemas.openxmlformats.org/officeDocument/2006/relationships/image" Target="../media/image21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6" Type="http://schemas.openxmlformats.org/officeDocument/2006/relationships/image" Target="../media/image22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tags" Target="../tags/tag3.xml"/><Relationship Id="rId7" Type="http://schemas.openxmlformats.org/officeDocument/2006/relationships/oleObject" Target="../embeddings/oleObject1.bin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Comparison of Music Taste Across Regions and Generations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 txBox="1">
            <a:spLocks noGrp="1"/>
          </p:cNvSpPr>
          <p:nvPr>
            <p:ph type="subTitle" idx="1"/>
          </p:nvPr>
        </p:nvSpPr>
        <p:spPr>
          <a:xfrm>
            <a:off x="727950" y="3265892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Eduardo Armenta, Brendan Baker, Brian Wimmer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820585-D6E1-27A0-9896-7C29C2806B8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7178714" y="3434905"/>
            <a:ext cx="1057666" cy="105766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DDA91E-E1F6-49A9-370E-8CB1A047637C}"/>
              </a:ext>
            </a:extLst>
          </p:cNvPr>
          <p:cNvSpPr/>
          <p:nvPr/>
        </p:nvSpPr>
        <p:spPr>
          <a:xfrm>
            <a:off x="6285297" y="0"/>
            <a:ext cx="2858703" cy="5143500"/>
          </a:xfrm>
          <a:prstGeom prst="rect">
            <a:avLst/>
          </a:prstGeom>
          <a:solidFill>
            <a:srgbClr val="0E1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5F1E3B19-E91E-4429-B72D-A8803145B52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5F1E3B19-E91E-4429-B72D-A8803145B5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F80FC594-2BC1-4232-9617-0542DE73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87" y="349462"/>
            <a:ext cx="5171173" cy="535200"/>
          </a:xfrm>
        </p:spPr>
        <p:txBody>
          <a:bodyPr vert="horz" lIns="0"/>
          <a:lstStyle/>
          <a:p>
            <a:r>
              <a:rPr lang="en-US" dirty="0">
                <a:latin typeface="Raleway" pitchFamily="2" charset="-52"/>
              </a:rPr>
              <a:t>EDA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600D33F-1D2F-425F-8B73-1DB8FDBA97C0}"/>
              </a:ext>
            </a:extLst>
          </p:cNvPr>
          <p:cNvSpPr>
            <a:spLocks/>
          </p:cNvSpPr>
          <p:nvPr/>
        </p:nvSpPr>
        <p:spPr>
          <a:xfrm>
            <a:off x="6650287" y="1201868"/>
            <a:ext cx="2211261" cy="28012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pitchFamily="2" charset="-52"/>
                <a:cs typeface="Arial"/>
                <a:sym typeface="Arial"/>
              </a:rPr>
              <a:t>Key observations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83CDCF8-408B-498B-8675-D92CBA32AC9D}"/>
              </a:ext>
            </a:extLst>
          </p:cNvPr>
          <p:cNvSpPr txBox="1">
            <a:spLocks/>
          </p:cNvSpPr>
          <p:nvPr/>
        </p:nvSpPr>
        <p:spPr>
          <a:xfrm>
            <a:off x="6650287" y="1592263"/>
            <a:ext cx="2211261" cy="180049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6pPr>
            <a:lvl7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7pPr>
            <a:lvl8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8pPr>
            <a:lvl9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pitchFamily="2" charset="-52"/>
                <a:ea typeface="+mn-ea"/>
                <a:cs typeface="Arial" panose="020B0604020202020204" pitchFamily="34" charset="0"/>
                <a:sym typeface="Arial"/>
              </a:rPr>
              <a:t>Loudness dispersion throughout songs gets tighter around the mean across the decades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kern="1200" dirty="0">
                <a:solidFill>
                  <a:srgbClr val="FFFFFF"/>
                </a:solidFill>
                <a:latin typeface="Raleway" pitchFamily="2" charset="-52"/>
                <a:ea typeface="+mn-ea"/>
              </a:rPr>
              <a:t>Distributions are mostly Gaussian, with some decades being somewhat skewed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1A9988"/>
              </a:solidFill>
              <a:effectLst/>
              <a:uLnTx/>
              <a:uFillTx/>
              <a:latin typeface="Raleway" pitchFamily="2" charset="-52"/>
              <a:ea typeface="+mn-ea"/>
              <a:cs typeface="Arial" panose="020B0604020202020204" pitchFamily="34" charset="0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19018A-5FAF-7B54-6C91-88381FCC91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964" y="1272981"/>
            <a:ext cx="4929479" cy="35210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5F77A9-2F2B-34B3-9B10-9367C331D209}"/>
              </a:ext>
            </a:extLst>
          </p:cNvPr>
          <p:cNvSpPr txBox="1"/>
          <p:nvPr/>
        </p:nvSpPr>
        <p:spPr>
          <a:xfrm>
            <a:off x="8833485" y="4827722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07144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DDA91E-E1F6-49A9-370E-8CB1A047637C}"/>
              </a:ext>
            </a:extLst>
          </p:cNvPr>
          <p:cNvSpPr/>
          <p:nvPr/>
        </p:nvSpPr>
        <p:spPr>
          <a:xfrm>
            <a:off x="6285297" y="0"/>
            <a:ext cx="2858703" cy="5143500"/>
          </a:xfrm>
          <a:prstGeom prst="rect">
            <a:avLst/>
          </a:prstGeom>
          <a:solidFill>
            <a:srgbClr val="0E1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5F1E3B19-E91E-4429-B72D-A8803145B52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5F1E3B19-E91E-4429-B72D-A8803145B5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F80FC594-2BC1-4232-9617-0542DE73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87" y="349462"/>
            <a:ext cx="5171173" cy="535200"/>
          </a:xfrm>
        </p:spPr>
        <p:txBody>
          <a:bodyPr vert="horz" lIns="0"/>
          <a:lstStyle/>
          <a:p>
            <a:r>
              <a:rPr lang="en-US" dirty="0">
                <a:latin typeface="Raleway" pitchFamily="2" charset="-52"/>
              </a:rPr>
              <a:t>Testing: ANOVA, Pairwise t-test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600D33F-1D2F-425F-8B73-1DB8FDBA97C0}"/>
              </a:ext>
            </a:extLst>
          </p:cNvPr>
          <p:cNvSpPr>
            <a:spLocks/>
          </p:cNvSpPr>
          <p:nvPr/>
        </p:nvSpPr>
        <p:spPr>
          <a:xfrm>
            <a:off x="6650287" y="946151"/>
            <a:ext cx="2211261" cy="28012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pitchFamily="2" charset="-52"/>
                <a:cs typeface="Arial"/>
                <a:sym typeface="Arial"/>
              </a:rPr>
              <a:t>ANOVA hypotheses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83CDCF8-408B-498B-8675-D92CBA32AC9D}"/>
              </a:ext>
            </a:extLst>
          </p:cNvPr>
          <p:cNvSpPr txBox="1">
            <a:spLocks/>
          </p:cNvSpPr>
          <p:nvPr/>
        </p:nvSpPr>
        <p:spPr>
          <a:xfrm>
            <a:off x="6650287" y="1336546"/>
            <a:ext cx="2211261" cy="115416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6pPr>
            <a:lvl7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7pPr>
            <a:lvl8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8pPr>
            <a:lvl9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-52"/>
                <a:ea typeface="+mn-ea"/>
                <a:cs typeface="Arial" panose="020B0604020202020204" pitchFamily="34" charset="0"/>
                <a:sym typeface="Arial"/>
              </a:rPr>
              <a:t>Null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pitchFamily="2" charset="-52"/>
                <a:ea typeface="+mn-ea"/>
                <a:cs typeface="Arial" panose="020B0604020202020204" pitchFamily="34" charset="0"/>
                <a:sym typeface="Arial"/>
              </a:rPr>
              <a:t>: No difference in the loudness score between decades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kern="1200" dirty="0">
                <a:solidFill>
                  <a:schemeClr val="tx1"/>
                </a:solidFill>
                <a:latin typeface="Raleway" pitchFamily="2" charset="-52"/>
                <a:ea typeface="+mn-ea"/>
              </a:rPr>
              <a:t>Alt</a:t>
            </a:r>
            <a:r>
              <a:rPr lang="en-US" sz="1400" kern="1200" dirty="0">
                <a:solidFill>
                  <a:srgbClr val="FFFFFF"/>
                </a:solidFill>
                <a:latin typeface="Raleway" pitchFamily="2" charset="-52"/>
                <a:ea typeface="+mn-ea"/>
              </a:rPr>
              <a:t>: mean loudness scores are not equal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1A9988"/>
              </a:solidFill>
              <a:effectLst/>
              <a:uLnTx/>
              <a:uFillTx/>
              <a:latin typeface="Raleway" pitchFamily="2" charset="-52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0BBF4E-046E-2057-57F6-4F8CCA3966C8}"/>
              </a:ext>
            </a:extLst>
          </p:cNvPr>
          <p:cNvSpPr>
            <a:spLocks/>
          </p:cNvSpPr>
          <p:nvPr/>
        </p:nvSpPr>
        <p:spPr>
          <a:xfrm>
            <a:off x="6650287" y="2626084"/>
            <a:ext cx="2268988" cy="28012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pitchFamily="2" charset="-52"/>
                <a:cs typeface="Arial"/>
                <a:sym typeface="Arial"/>
              </a:rPr>
              <a:t>Pairwise t-test </a:t>
            </a:r>
            <a:r>
              <a:rPr lang="en-US" b="1" kern="1200" dirty="0">
                <a:solidFill>
                  <a:srgbClr val="FFFFFF"/>
                </a:solidFill>
                <a:latin typeface="Raleway" pitchFamily="2" charset="-52"/>
              </a:rPr>
              <a:t>hypotheses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leway" pitchFamily="2" charset="-52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423438-F20D-2815-CAC6-40F380ECA6C3}"/>
              </a:ext>
            </a:extLst>
          </p:cNvPr>
          <p:cNvSpPr txBox="1">
            <a:spLocks/>
          </p:cNvSpPr>
          <p:nvPr/>
        </p:nvSpPr>
        <p:spPr>
          <a:xfrm>
            <a:off x="6650287" y="3016479"/>
            <a:ext cx="2211261" cy="158504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6pPr>
            <a:lvl7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7pPr>
            <a:lvl8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8pPr>
            <a:lvl9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-52"/>
                <a:ea typeface="+mn-ea"/>
                <a:cs typeface="Arial" panose="020B0604020202020204" pitchFamily="34" charset="0"/>
                <a:sym typeface="Arial"/>
              </a:rPr>
              <a:t>Null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pitchFamily="2" charset="-52"/>
                <a:ea typeface="+mn-ea"/>
                <a:cs typeface="Arial" panose="020B0604020202020204" pitchFamily="34" charset="0"/>
                <a:sym typeface="Arial"/>
              </a:rPr>
              <a:t>: no difference between loudness score between some decade X and Y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kern="1200" dirty="0">
                <a:solidFill>
                  <a:schemeClr val="tx1"/>
                </a:solidFill>
                <a:latin typeface="Raleway" pitchFamily="2" charset="-52"/>
                <a:ea typeface="+mn-ea"/>
              </a:rPr>
              <a:t>Alt</a:t>
            </a:r>
            <a:r>
              <a:rPr lang="en-US" sz="1400" kern="1200" dirty="0">
                <a:solidFill>
                  <a:srgbClr val="FFFFFF"/>
                </a:solidFill>
                <a:latin typeface="Raleway" pitchFamily="2" charset="-52"/>
                <a:ea typeface="+mn-ea"/>
              </a:rPr>
              <a:t>: the difference between loudness scores is not zero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0F27C0-1226-3504-7D79-68F5F0C3C49F}"/>
              </a:ext>
            </a:extLst>
          </p:cNvPr>
          <p:cNvSpPr txBox="1"/>
          <p:nvPr/>
        </p:nvSpPr>
        <p:spPr>
          <a:xfrm>
            <a:off x="6650287" y="4865184"/>
            <a:ext cx="1446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*Hochberg adjustment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D43386-0557-CCD4-6323-57D49E360120}"/>
              </a:ext>
            </a:extLst>
          </p:cNvPr>
          <p:cNvGrpSpPr/>
          <p:nvPr/>
        </p:nvGrpSpPr>
        <p:grpSpPr>
          <a:xfrm>
            <a:off x="780158" y="2115673"/>
            <a:ext cx="4555321" cy="2871909"/>
            <a:chOff x="452387" y="1278610"/>
            <a:chExt cx="3846822" cy="27156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92F8B42-6CA8-A723-6F3C-FF4DB5BAF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2387" y="1278610"/>
              <a:ext cx="3801898" cy="271564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20FAC2-2DC0-9088-78BC-19FE31652A7C}"/>
                </a:ext>
              </a:extLst>
            </p:cNvPr>
            <p:cNvSpPr txBox="1"/>
            <p:nvPr/>
          </p:nvSpPr>
          <p:spPr>
            <a:xfrm>
              <a:off x="4064849" y="2057165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*</a:t>
              </a:r>
            </a:p>
          </p:txBody>
        </p:sp>
      </p:grp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37979408-0C38-90CF-7868-579671BFA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591520"/>
              </p:ext>
            </p:extLst>
          </p:nvPr>
        </p:nvGraphicFramePr>
        <p:xfrm>
          <a:off x="719717" y="1187445"/>
          <a:ext cx="46762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51">
                  <a:extLst>
                    <a:ext uri="{9D8B030D-6E8A-4147-A177-3AD203B41FA5}">
                      <a16:colId xmlns:a16="http://schemas.microsoft.com/office/drawing/2014/main" val="2426779975"/>
                    </a:ext>
                  </a:extLst>
                </a:gridCol>
                <a:gridCol w="1169051">
                  <a:extLst>
                    <a:ext uri="{9D8B030D-6E8A-4147-A177-3AD203B41FA5}">
                      <a16:colId xmlns:a16="http://schemas.microsoft.com/office/drawing/2014/main" val="4220734604"/>
                    </a:ext>
                  </a:extLst>
                </a:gridCol>
                <a:gridCol w="1169051">
                  <a:extLst>
                    <a:ext uri="{9D8B030D-6E8A-4147-A177-3AD203B41FA5}">
                      <a16:colId xmlns:a16="http://schemas.microsoft.com/office/drawing/2014/main" val="627424254"/>
                    </a:ext>
                  </a:extLst>
                </a:gridCol>
                <a:gridCol w="1169051">
                  <a:extLst>
                    <a:ext uri="{9D8B030D-6E8A-4147-A177-3AD203B41FA5}">
                      <a16:colId xmlns:a16="http://schemas.microsoft.com/office/drawing/2014/main" val="337948978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dirty="0"/>
                        <a:t>ANOVA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47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F-statistic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&lt; 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00665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46D0829-9683-6171-A01B-142CD719F04A}"/>
              </a:ext>
            </a:extLst>
          </p:cNvPr>
          <p:cNvSpPr txBox="1"/>
          <p:nvPr/>
        </p:nvSpPr>
        <p:spPr>
          <a:xfrm>
            <a:off x="8833485" y="4827722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521479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3"/>
          <p:cNvSpPr txBox="1">
            <a:spLocks noGrp="1"/>
          </p:cNvSpPr>
          <p:nvPr>
            <p:ph type="title"/>
          </p:nvPr>
        </p:nvSpPr>
        <p:spPr>
          <a:xfrm>
            <a:off x="452387" y="368512"/>
            <a:ext cx="821035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Conclusion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8D733E-D804-8926-C843-777E46A0EC50}"/>
              </a:ext>
            </a:extLst>
          </p:cNvPr>
          <p:cNvGrpSpPr/>
          <p:nvPr/>
        </p:nvGrpSpPr>
        <p:grpSpPr>
          <a:xfrm>
            <a:off x="466825" y="1494109"/>
            <a:ext cx="8210350" cy="1474568"/>
            <a:chOff x="466825" y="1494109"/>
            <a:chExt cx="8210350" cy="1474568"/>
          </a:xfrm>
        </p:grpSpPr>
        <p:sp>
          <p:nvSpPr>
            <p:cNvPr id="3" name="Google Shape;282;p11">
              <a:extLst>
                <a:ext uri="{FF2B5EF4-FFF2-40B4-BE49-F238E27FC236}">
                  <a16:creationId xmlns:a16="http://schemas.microsoft.com/office/drawing/2014/main" id="{EADEA992-45DA-B81A-406B-0A7B50EEBC4C}"/>
                </a:ext>
              </a:extLst>
            </p:cNvPr>
            <p:cNvSpPr txBox="1"/>
            <p:nvPr/>
          </p:nvSpPr>
          <p:spPr>
            <a:xfrm>
              <a:off x="466825" y="1494109"/>
              <a:ext cx="8210350" cy="846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i="0" u="none" strike="noStrike" cap="none" dirty="0">
                  <a:solidFill>
                    <a:schemeClr val="bg2"/>
                  </a:solidFill>
                  <a:latin typeface="Arial"/>
                  <a:ea typeface="Arial"/>
                  <a:cs typeface="Arial"/>
                  <a:sym typeface="Arial"/>
                </a:rPr>
                <a:t>Initially, we expected the loudness score to increase as the years went by, but after exponential growth, it peaked in the 2000’s and began trending downwards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lang="en-US" sz="200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lang="en-US" sz="2000" dirty="0">
                <a:solidFill>
                  <a:schemeClr val="bg2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We can conclude that music does change throughout the decades, but old </a:t>
              </a:r>
              <a:r>
                <a:rPr lang="en-US" sz="2400" dirty="0">
                  <a:solidFill>
                    <a:schemeClr val="tx1"/>
                  </a:solidFill>
                </a:rPr>
                <a:t>trends get reused and the change is always influenced by music of the past</a:t>
              </a:r>
              <a:r>
                <a:rPr lang="en-US" sz="240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40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" name="LineContentSeparatorDefault 142">
              <a:extLst>
                <a:ext uri="{FF2B5EF4-FFF2-40B4-BE49-F238E27FC236}">
                  <a16:creationId xmlns:a16="http://schemas.microsoft.com/office/drawing/2014/main" id="{D28C0800-1942-A639-5253-62415576E554}"/>
                </a:ext>
              </a:extLst>
            </p:cNvPr>
            <p:cNvCxnSpPr>
              <a:cxnSpLocks/>
            </p:cNvCxnSpPr>
            <p:nvPr>
              <p:custDataLst>
                <p:tags r:id="rId1"/>
              </p:custDataLst>
            </p:nvPr>
          </p:nvCxnSpPr>
          <p:spPr>
            <a:xfrm>
              <a:off x="977861" y="2968677"/>
              <a:ext cx="7188278" cy="0"/>
            </a:xfrm>
            <a:prstGeom prst="straightConnector1">
              <a:avLst/>
            </a:prstGeom>
            <a:ln w="12700" cap="flat">
              <a:solidFill>
                <a:schemeClr val="bg2">
                  <a:alpha val="9311"/>
                </a:schemeClr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078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E1B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1"/>
          <p:cNvSpPr txBox="1"/>
          <p:nvPr/>
        </p:nvSpPr>
        <p:spPr>
          <a:xfrm>
            <a:off x="466825" y="2036549"/>
            <a:ext cx="8210350" cy="846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Does music in Mexico’s Top 50 playlist tend to be more danceable and happy than the US counterpart?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FAD33-9315-81BE-2CC8-D068A8B008F1}"/>
              </a:ext>
            </a:extLst>
          </p:cNvPr>
          <p:cNvSpPr txBox="1"/>
          <p:nvPr/>
        </p:nvSpPr>
        <p:spPr>
          <a:xfrm>
            <a:off x="8833485" y="4827722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27227-6A70-82B7-7587-507BC1703414}"/>
              </a:ext>
            </a:extLst>
          </p:cNvPr>
          <p:cNvSpPr txBox="1"/>
          <p:nvPr/>
        </p:nvSpPr>
        <p:spPr>
          <a:xfrm>
            <a:off x="43311" y="92990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 vs Mex</a:t>
            </a:r>
          </a:p>
        </p:txBody>
      </p:sp>
    </p:spTree>
    <p:extLst>
      <p:ext uri="{BB962C8B-B14F-4D97-AF65-F5344CB8AC3E}">
        <p14:creationId xmlns:p14="http://schemas.microsoft.com/office/powerpoint/2010/main" val="3863186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DDA91E-E1F6-49A9-370E-8CB1A047637C}"/>
              </a:ext>
            </a:extLst>
          </p:cNvPr>
          <p:cNvSpPr/>
          <p:nvPr/>
        </p:nvSpPr>
        <p:spPr>
          <a:xfrm>
            <a:off x="6285297" y="0"/>
            <a:ext cx="2858703" cy="5143500"/>
          </a:xfrm>
          <a:prstGeom prst="rect">
            <a:avLst/>
          </a:prstGeom>
          <a:solidFill>
            <a:srgbClr val="0E1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5F1E3B19-E91E-4429-B72D-A8803145B52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5F1E3B19-E91E-4429-B72D-A8803145B5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F80FC594-2BC1-4232-9617-0542DE73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87" y="349462"/>
            <a:ext cx="5171173" cy="535200"/>
          </a:xfrm>
        </p:spPr>
        <p:txBody>
          <a:bodyPr vert="horz" lIns="0"/>
          <a:lstStyle/>
          <a:p>
            <a:r>
              <a:rPr lang="en-US" dirty="0">
                <a:latin typeface="Raleway" pitchFamily="2" charset="-52"/>
              </a:rPr>
              <a:t>EDA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600D33F-1D2F-425F-8B73-1DB8FDBA97C0}"/>
              </a:ext>
            </a:extLst>
          </p:cNvPr>
          <p:cNvSpPr>
            <a:spLocks/>
          </p:cNvSpPr>
          <p:nvPr/>
        </p:nvSpPr>
        <p:spPr>
          <a:xfrm>
            <a:off x="6650287" y="1201868"/>
            <a:ext cx="2211261" cy="28012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pitchFamily="2" charset="-52"/>
                <a:cs typeface="Arial"/>
                <a:sym typeface="Arial"/>
              </a:rPr>
              <a:t>Key observations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83CDCF8-408B-498B-8675-D92CBA32AC9D}"/>
              </a:ext>
            </a:extLst>
          </p:cNvPr>
          <p:cNvSpPr txBox="1">
            <a:spLocks/>
          </p:cNvSpPr>
          <p:nvPr/>
        </p:nvSpPr>
        <p:spPr>
          <a:xfrm>
            <a:off x="6650287" y="1592263"/>
            <a:ext cx="2211261" cy="252376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6pPr>
            <a:lvl7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7pPr>
            <a:lvl8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8pPr>
            <a:lvl9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pitchFamily="2" charset="-52"/>
                <a:ea typeface="+mn-ea"/>
                <a:cs typeface="Arial" panose="020B0604020202020204" pitchFamily="34" charset="0"/>
                <a:sym typeface="Arial"/>
              </a:rPr>
              <a:t>Both Valence and Danceability means for Mexico’s Top 50 music are greater than the US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kern="1200" dirty="0">
                <a:solidFill>
                  <a:srgbClr val="FFFFFF"/>
                </a:solidFill>
                <a:latin typeface="Raleway" pitchFamily="2" charset="-52"/>
                <a:ea typeface="+mn-ea"/>
              </a:rPr>
              <a:t>The danceability scores for Mexico’s Top 50 are more compact around the mean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kern="1200" dirty="0">
                <a:solidFill>
                  <a:srgbClr val="FFFFFF"/>
                </a:solidFill>
                <a:latin typeface="Raleway" pitchFamily="2" charset="-52"/>
                <a:ea typeface="+mn-ea"/>
              </a:rPr>
              <a:t>This leads us to believe that our hypothesis will be true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1A9988"/>
              </a:solidFill>
              <a:effectLst/>
              <a:uLnTx/>
              <a:uFillTx/>
              <a:latin typeface="Raleway" pitchFamily="2" charset="-52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1E066-C8BC-A0E6-21F8-04FEE02FF6C6}"/>
              </a:ext>
            </a:extLst>
          </p:cNvPr>
          <p:cNvSpPr txBox="1"/>
          <p:nvPr/>
        </p:nvSpPr>
        <p:spPr>
          <a:xfrm>
            <a:off x="8833485" y="4827722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54E8CA-9CB8-F45C-2DFB-1475B64625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88" y="1669753"/>
            <a:ext cx="2953244" cy="21094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ED9000-CFDD-346D-32A6-2DCEBA6CE4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5378" y="1669753"/>
            <a:ext cx="2953244" cy="210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9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DDA91E-E1F6-49A9-370E-8CB1A047637C}"/>
              </a:ext>
            </a:extLst>
          </p:cNvPr>
          <p:cNvSpPr/>
          <p:nvPr/>
        </p:nvSpPr>
        <p:spPr>
          <a:xfrm>
            <a:off x="6285297" y="0"/>
            <a:ext cx="2858703" cy="5143500"/>
          </a:xfrm>
          <a:prstGeom prst="rect">
            <a:avLst/>
          </a:prstGeom>
          <a:solidFill>
            <a:srgbClr val="0E1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5F1E3B19-E91E-4429-B72D-A8803145B52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5F1E3B19-E91E-4429-B72D-A8803145B5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F80FC594-2BC1-4232-9617-0542DE73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87" y="349462"/>
            <a:ext cx="5171173" cy="535200"/>
          </a:xfrm>
        </p:spPr>
        <p:txBody>
          <a:bodyPr vert="horz" lIns="0"/>
          <a:lstStyle/>
          <a:p>
            <a:r>
              <a:rPr lang="en-US" dirty="0">
                <a:latin typeface="Raleway" pitchFamily="2" charset="-52"/>
              </a:rPr>
              <a:t>Testing: MANOVA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600D33F-1D2F-425F-8B73-1DB8FDBA97C0}"/>
              </a:ext>
            </a:extLst>
          </p:cNvPr>
          <p:cNvSpPr>
            <a:spLocks/>
          </p:cNvSpPr>
          <p:nvPr/>
        </p:nvSpPr>
        <p:spPr>
          <a:xfrm>
            <a:off x="6778677" y="1318417"/>
            <a:ext cx="2211261" cy="28012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pitchFamily="2" charset="-52"/>
                <a:cs typeface="Arial"/>
                <a:sym typeface="Arial"/>
              </a:rPr>
              <a:t>MANOVA hypotheses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83CDCF8-408B-498B-8675-D92CBA32AC9D}"/>
              </a:ext>
            </a:extLst>
          </p:cNvPr>
          <p:cNvSpPr txBox="1">
            <a:spLocks/>
          </p:cNvSpPr>
          <p:nvPr/>
        </p:nvSpPr>
        <p:spPr>
          <a:xfrm>
            <a:off x="6778677" y="1708812"/>
            <a:ext cx="2211261" cy="180049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6pPr>
            <a:lvl7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7pPr>
            <a:lvl8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8pPr>
            <a:lvl9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-52"/>
                <a:ea typeface="+mn-ea"/>
                <a:cs typeface="Arial" panose="020B0604020202020204" pitchFamily="34" charset="0"/>
                <a:sym typeface="Arial"/>
              </a:rPr>
              <a:t>Null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pitchFamily="2" charset="-52"/>
                <a:ea typeface="+mn-ea"/>
                <a:cs typeface="Arial" panose="020B0604020202020204" pitchFamily="34" charset="0"/>
                <a:sym typeface="Arial"/>
              </a:rPr>
              <a:t>: </a:t>
            </a:r>
            <a:r>
              <a:rPr lang="en-US" sz="1400" kern="1200" dirty="0">
                <a:solidFill>
                  <a:srgbClr val="FFFFFF"/>
                </a:solidFill>
                <a:latin typeface="Raleway" pitchFamily="2" charset="-52"/>
                <a:ea typeface="+mn-ea"/>
              </a:rPr>
              <a:t>Danceability and Valence scores </a:t>
            </a:r>
            <a:r>
              <a:rPr lang="en-US" sz="1400" b="1" i="1" kern="1200" dirty="0">
                <a:solidFill>
                  <a:srgbClr val="FFFFFF"/>
                </a:solidFill>
                <a:latin typeface="Raleway" pitchFamily="2" charset="-52"/>
                <a:ea typeface="+mn-ea"/>
              </a:rPr>
              <a:t>are not </a:t>
            </a:r>
            <a:r>
              <a:rPr lang="en-US" sz="1400" kern="1200" dirty="0">
                <a:solidFill>
                  <a:srgbClr val="FFFFFF"/>
                </a:solidFill>
                <a:latin typeface="Raleway" pitchFamily="2" charset="-52"/>
                <a:ea typeface="+mn-ea"/>
              </a:rPr>
              <a:t>dependent on the playlist label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leway" pitchFamily="2" charset="-52"/>
              <a:ea typeface="+mn-ea"/>
              <a:cs typeface="Arial" panose="020B0604020202020204" pitchFamily="34" charset="0"/>
              <a:sym typeface="Arial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kern="1200" dirty="0">
                <a:solidFill>
                  <a:schemeClr val="tx1"/>
                </a:solidFill>
                <a:latin typeface="Raleway" pitchFamily="2" charset="-52"/>
                <a:ea typeface="+mn-ea"/>
              </a:rPr>
              <a:t>Alt</a:t>
            </a:r>
            <a:r>
              <a:rPr lang="en-US" sz="1400" kern="1200" dirty="0">
                <a:solidFill>
                  <a:srgbClr val="FFFFFF"/>
                </a:solidFill>
                <a:latin typeface="Raleway" pitchFamily="2" charset="-52"/>
                <a:ea typeface="+mn-ea"/>
              </a:rPr>
              <a:t>: Danceability and Valence scores </a:t>
            </a:r>
            <a:r>
              <a:rPr lang="en-US" sz="1400" b="1" i="1" kern="1200" dirty="0">
                <a:solidFill>
                  <a:srgbClr val="FFFFFF"/>
                </a:solidFill>
                <a:latin typeface="Raleway" pitchFamily="2" charset="-52"/>
                <a:ea typeface="+mn-ea"/>
              </a:rPr>
              <a:t>are</a:t>
            </a:r>
            <a:r>
              <a:rPr lang="en-US" sz="1400" kern="1200" dirty="0">
                <a:solidFill>
                  <a:srgbClr val="FFFFFF"/>
                </a:solidFill>
                <a:latin typeface="Raleway" pitchFamily="2" charset="-52"/>
                <a:ea typeface="+mn-ea"/>
              </a:rPr>
              <a:t> dependent on their playlist label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1A9988"/>
              </a:solidFill>
              <a:effectLst/>
              <a:uLnTx/>
              <a:uFillTx/>
              <a:latin typeface="Raleway" pitchFamily="2" charset="-52"/>
              <a:ea typeface="+mn-ea"/>
              <a:cs typeface="Arial" panose="020B0604020202020204" pitchFamily="34" charset="0"/>
              <a:sym typeface="Arial"/>
            </a:endParaRP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37979408-0C38-90CF-7868-579671BFA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218013"/>
              </p:ext>
            </p:extLst>
          </p:nvPr>
        </p:nvGraphicFramePr>
        <p:xfrm>
          <a:off x="1271258" y="2025945"/>
          <a:ext cx="350715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51">
                  <a:extLst>
                    <a:ext uri="{9D8B030D-6E8A-4147-A177-3AD203B41FA5}">
                      <a16:colId xmlns:a16="http://schemas.microsoft.com/office/drawing/2014/main" val="2426779975"/>
                    </a:ext>
                  </a:extLst>
                </a:gridCol>
                <a:gridCol w="1169051">
                  <a:extLst>
                    <a:ext uri="{9D8B030D-6E8A-4147-A177-3AD203B41FA5}">
                      <a16:colId xmlns:a16="http://schemas.microsoft.com/office/drawing/2014/main" val="4220734604"/>
                    </a:ext>
                  </a:extLst>
                </a:gridCol>
                <a:gridCol w="1169051">
                  <a:extLst>
                    <a:ext uri="{9D8B030D-6E8A-4147-A177-3AD203B41FA5}">
                      <a16:colId xmlns:a16="http://schemas.microsoft.com/office/drawing/2014/main" val="62742425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MANOVA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47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00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Danceability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&lt; 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628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Valence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&lt; 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62509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46D0829-9683-6171-A01B-142CD719F04A}"/>
              </a:ext>
            </a:extLst>
          </p:cNvPr>
          <p:cNvSpPr txBox="1"/>
          <p:nvPr/>
        </p:nvSpPr>
        <p:spPr>
          <a:xfrm>
            <a:off x="8833485" y="4827722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736896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3"/>
          <p:cNvSpPr txBox="1">
            <a:spLocks noGrp="1"/>
          </p:cNvSpPr>
          <p:nvPr>
            <p:ph type="title"/>
          </p:nvPr>
        </p:nvSpPr>
        <p:spPr>
          <a:xfrm>
            <a:off x="452387" y="368512"/>
            <a:ext cx="821035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Conclusion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8D733E-D804-8926-C843-777E46A0EC50}"/>
              </a:ext>
            </a:extLst>
          </p:cNvPr>
          <p:cNvGrpSpPr/>
          <p:nvPr/>
        </p:nvGrpSpPr>
        <p:grpSpPr>
          <a:xfrm>
            <a:off x="466825" y="1494109"/>
            <a:ext cx="8210350" cy="1474568"/>
            <a:chOff x="466825" y="1494109"/>
            <a:chExt cx="8210350" cy="1474568"/>
          </a:xfrm>
        </p:grpSpPr>
        <p:sp>
          <p:nvSpPr>
            <p:cNvPr id="3" name="Google Shape;282;p11">
              <a:extLst>
                <a:ext uri="{FF2B5EF4-FFF2-40B4-BE49-F238E27FC236}">
                  <a16:creationId xmlns:a16="http://schemas.microsoft.com/office/drawing/2014/main" id="{EADEA992-45DA-B81A-406B-0A7B50EEBC4C}"/>
                </a:ext>
              </a:extLst>
            </p:cNvPr>
            <p:cNvSpPr txBox="1"/>
            <p:nvPr/>
          </p:nvSpPr>
          <p:spPr>
            <a:xfrm>
              <a:off x="466825" y="1494109"/>
              <a:ext cx="8210350" cy="846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i="0" u="none" strike="noStrike" cap="none" dirty="0">
                  <a:solidFill>
                    <a:schemeClr val="bg2"/>
                  </a:solidFill>
                  <a:latin typeface="Arial"/>
                  <a:ea typeface="Arial"/>
                  <a:cs typeface="Arial"/>
                  <a:sym typeface="Arial"/>
                </a:rPr>
                <a:t>We found that mean scores for Valence and Danceability are higher for Mexico’s Top 50 playlist than the means for those of the US Top 50 playlist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lang="en-US" sz="200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lang="en-US" sz="2000" dirty="0">
                <a:solidFill>
                  <a:schemeClr val="bg2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We think this could be due to Spanish being a warmer language and movement being an important part of Mexican expression</a:t>
              </a:r>
              <a:endParaRPr sz="140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" name="LineContentSeparatorDefault 142">
              <a:extLst>
                <a:ext uri="{FF2B5EF4-FFF2-40B4-BE49-F238E27FC236}">
                  <a16:creationId xmlns:a16="http://schemas.microsoft.com/office/drawing/2014/main" id="{D28C0800-1942-A639-5253-62415576E554}"/>
                </a:ext>
              </a:extLst>
            </p:cNvPr>
            <p:cNvCxnSpPr>
              <a:cxnSpLocks/>
            </p:cNvCxnSpPr>
            <p:nvPr>
              <p:custDataLst>
                <p:tags r:id="rId1"/>
              </p:custDataLst>
            </p:nvPr>
          </p:nvCxnSpPr>
          <p:spPr>
            <a:xfrm>
              <a:off x="977861" y="2968677"/>
              <a:ext cx="7188278" cy="0"/>
            </a:xfrm>
            <a:prstGeom prst="straightConnector1">
              <a:avLst/>
            </a:prstGeom>
            <a:ln w="12700" cap="flat">
              <a:solidFill>
                <a:schemeClr val="bg2">
                  <a:alpha val="9311"/>
                </a:schemeClr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6227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E1B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1"/>
          <p:cNvSpPr txBox="1"/>
          <p:nvPr/>
        </p:nvSpPr>
        <p:spPr>
          <a:xfrm>
            <a:off x="466825" y="2036549"/>
            <a:ext cx="8210350" cy="846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</a:rPr>
              <a:t>Are there any song characteristics that can help us predict popularity scores?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FAD33-9315-81BE-2CC8-D068A8B008F1}"/>
              </a:ext>
            </a:extLst>
          </p:cNvPr>
          <p:cNvSpPr txBox="1"/>
          <p:nvPr/>
        </p:nvSpPr>
        <p:spPr>
          <a:xfrm>
            <a:off x="8833485" y="4827722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27227-6A70-82B7-7587-507BC1703414}"/>
              </a:ext>
            </a:extLst>
          </p:cNvPr>
          <p:cNvSpPr txBox="1"/>
          <p:nvPr/>
        </p:nvSpPr>
        <p:spPr>
          <a:xfrm>
            <a:off x="43311" y="92990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 Popularity</a:t>
            </a:r>
          </a:p>
        </p:txBody>
      </p:sp>
    </p:spTree>
    <p:extLst>
      <p:ext uri="{BB962C8B-B14F-4D97-AF65-F5344CB8AC3E}">
        <p14:creationId xmlns:p14="http://schemas.microsoft.com/office/powerpoint/2010/main" val="3184020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DDA91E-E1F6-49A9-370E-8CB1A047637C}"/>
              </a:ext>
            </a:extLst>
          </p:cNvPr>
          <p:cNvSpPr/>
          <p:nvPr/>
        </p:nvSpPr>
        <p:spPr>
          <a:xfrm>
            <a:off x="6285297" y="0"/>
            <a:ext cx="2858703" cy="5143500"/>
          </a:xfrm>
          <a:prstGeom prst="rect">
            <a:avLst/>
          </a:prstGeom>
          <a:solidFill>
            <a:srgbClr val="0E1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5F1E3B19-E91E-4429-B72D-A8803145B52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5F1E3B19-E91E-4429-B72D-A8803145B5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F80FC594-2BC1-4232-9617-0542DE73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87" y="349462"/>
            <a:ext cx="5171173" cy="535200"/>
          </a:xfrm>
        </p:spPr>
        <p:txBody>
          <a:bodyPr vert="horz" lIns="0"/>
          <a:lstStyle/>
          <a:p>
            <a:r>
              <a:rPr lang="en-US" dirty="0">
                <a:latin typeface="Raleway" pitchFamily="2" charset="-52"/>
              </a:rPr>
              <a:t>EDA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600D33F-1D2F-425F-8B73-1DB8FDBA97C0}"/>
              </a:ext>
            </a:extLst>
          </p:cNvPr>
          <p:cNvSpPr>
            <a:spLocks/>
          </p:cNvSpPr>
          <p:nvPr/>
        </p:nvSpPr>
        <p:spPr>
          <a:xfrm>
            <a:off x="6650287" y="1201868"/>
            <a:ext cx="2211261" cy="28012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pitchFamily="2" charset="-52"/>
                <a:cs typeface="Arial"/>
                <a:sym typeface="Arial"/>
              </a:rPr>
              <a:t>Key observations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83CDCF8-408B-498B-8675-D92CBA32AC9D}"/>
              </a:ext>
            </a:extLst>
          </p:cNvPr>
          <p:cNvSpPr txBox="1">
            <a:spLocks/>
          </p:cNvSpPr>
          <p:nvPr/>
        </p:nvSpPr>
        <p:spPr>
          <a:xfrm>
            <a:off x="6650287" y="1592263"/>
            <a:ext cx="2211261" cy="260071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6pPr>
            <a:lvl7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7pPr>
            <a:lvl8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8pPr>
            <a:lvl9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kern="1200" dirty="0">
                <a:solidFill>
                  <a:srgbClr val="FFFFFF"/>
                </a:solidFill>
                <a:latin typeface="Raleway" pitchFamily="2" charset="-52"/>
                <a:ea typeface="+mn-ea"/>
              </a:rPr>
              <a:t>Popularity’s distribution is left skewed and has a mean of 53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pitchFamily="2" charset="-52"/>
                <a:ea typeface="+mn-ea"/>
                <a:cs typeface="Arial" panose="020B0604020202020204" pitchFamily="34" charset="0"/>
                <a:sym typeface="Arial"/>
              </a:rPr>
              <a:t>Songs in this playlist tend to have a </a:t>
            </a:r>
            <a:r>
              <a:rPr lang="en-US" sz="1400" kern="1200" dirty="0">
                <a:solidFill>
                  <a:srgbClr val="FFFFFF"/>
                </a:solidFill>
                <a:latin typeface="Raleway" pitchFamily="2" charset="-52"/>
                <a:ea typeface="+mn-ea"/>
              </a:rPr>
              <a:t>relatively high popularity score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leway" pitchFamily="2" charset="-52"/>
              <a:ea typeface="+mn-ea"/>
              <a:cs typeface="Arial" panose="020B0604020202020204" pitchFamily="34" charset="0"/>
              <a:sym typeface="Arial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kern="1200" dirty="0">
                <a:solidFill>
                  <a:srgbClr val="FFFFFF"/>
                </a:solidFill>
                <a:latin typeface="Raleway" pitchFamily="2" charset="-52"/>
                <a:ea typeface="+mn-ea"/>
              </a:rPr>
              <a:t>Most songs come from the time period 2000-2020, which means we have unbalanced data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1A9988"/>
              </a:solidFill>
              <a:effectLst/>
              <a:uLnTx/>
              <a:uFillTx/>
              <a:latin typeface="Raleway" pitchFamily="2" charset="-52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F77A9-2F2B-34B3-9B10-9367C331D209}"/>
              </a:ext>
            </a:extLst>
          </p:cNvPr>
          <p:cNvSpPr txBox="1"/>
          <p:nvPr/>
        </p:nvSpPr>
        <p:spPr>
          <a:xfrm>
            <a:off x="8833485" y="4827722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8AAD56-0CC6-55B4-1EDA-16B5624694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8803" b="4598"/>
          <a:stretch/>
        </p:blipFill>
        <p:spPr>
          <a:xfrm>
            <a:off x="291886" y="1592262"/>
            <a:ext cx="1944544" cy="25882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C62E11-604F-3931-C97F-95234D2C73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7677" y="1592262"/>
            <a:ext cx="3775125" cy="269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08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DDA91E-E1F6-49A9-370E-8CB1A047637C}"/>
              </a:ext>
            </a:extLst>
          </p:cNvPr>
          <p:cNvSpPr/>
          <p:nvPr/>
        </p:nvSpPr>
        <p:spPr>
          <a:xfrm>
            <a:off x="6285297" y="0"/>
            <a:ext cx="2858703" cy="5143500"/>
          </a:xfrm>
          <a:prstGeom prst="rect">
            <a:avLst/>
          </a:prstGeom>
          <a:solidFill>
            <a:srgbClr val="0E1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5F1E3B19-E91E-4429-B72D-A8803145B52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5F1E3B19-E91E-4429-B72D-A8803145B5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F80FC594-2BC1-4232-9617-0542DE73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87" y="349462"/>
            <a:ext cx="5171173" cy="535200"/>
          </a:xfrm>
        </p:spPr>
        <p:txBody>
          <a:bodyPr vert="horz" lIns="0"/>
          <a:lstStyle/>
          <a:p>
            <a:r>
              <a:rPr lang="en-US" dirty="0">
                <a:latin typeface="Raleway" pitchFamily="2" charset="-52"/>
              </a:rPr>
              <a:t>EDA*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600D33F-1D2F-425F-8B73-1DB8FDBA97C0}"/>
              </a:ext>
            </a:extLst>
          </p:cNvPr>
          <p:cNvSpPr>
            <a:spLocks/>
          </p:cNvSpPr>
          <p:nvPr/>
        </p:nvSpPr>
        <p:spPr>
          <a:xfrm>
            <a:off x="6650287" y="1201868"/>
            <a:ext cx="2211261" cy="28012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pitchFamily="2" charset="-52"/>
                <a:cs typeface="Arial"/>
                <a:sym typeface="Arial"/>
              </a:rPr>
              <a:t>Key observations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83CDCF8-408B-498B-8675-D92CBA32AC9D}"/>
              </a:ext>
            </a:extLst>
          </p:cNvPr>
          <p:cNvSpPr txBox="1">
            <a:spLocks/>
          </p:cNvSpPr>
          <p:nvPr/>
        </p:nvSpPr>
        <p:spPr>
          <a:xfrm>
            <a:off x="6650287" y="1592263"/>
            <a:ext cx="2211261" cy="267765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6pPr>
            <a:lvl7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7pPr>
            <a:lvl8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8pPr>
            <a:lvl9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kern="1200" dirty="0">
                <a:solidFill>
                  <a:srgbClr val="FFFFFF"/>
                </a:solidFill>
                <a:latin typeface="Raleway" pitchFamily="2" charset="-52"/>
                <a:ea typeface="+mn-ea"/>
              </a:rPr>
              <a:t>Data isn’t balanced across all variables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kern="1200" dirty="0">
                <a:solidFill>
                  <a:srgbClr val="FFFFFF"/>
                </a:solidFill>
                <a:latin typeface="Raleway" pitchFamily="2" charset="-52"/>
                <a:ea typeface="+mn-ea"/>
              </a:rPr>
              <a:t>Loudness has a high mean and strongly skewed to the left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kern="1200" dirty="0">
                <a:solidFill>
                  <a:srgbClr val="FFFFFF"/>
                </a:solidFill>
                <a:latin typeface="Raleway" pitchFamily="2" charset="-52"/>
                <a:ea typeface="+mn-ea"/>
              </a:rPr>
              <a:t>Danceability gets closest to a normal distribution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kern="1200" dirty="0">
                <a:solidFill>
                  <a:srgbClr val="FFFFFF"/>
                </a:solidFill>
                <a:latin typeface="Raleway" pitchFamily="2" charset="-52"/>
                <a:ea typeface="+mn-ea"/>
              </a:rPr>
              <a:t>Valence is mostly like a uniform distribution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Sz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leway" pitchFamily="2" charset="-52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F77A9-2F2B-34B3-9B10-9367C331D209}"/>
              </a:ext>
            </a:extLst>
          </p:cNvPr>
          <p:cNvSpPr txBox="1"/>
          <p:nvPr/>
        </p:nvSpPr>
        <p:spPr>
          <a:xfrm>
            <a:off x="8833485" y="4827722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7C40CA-DEE5-7CE1-D9C4-78F965DD1A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828" y="1307481"/>
            <a:ext cx="4971732" cy="35512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F439BC-7521-C5D5-5209-DB7996DB6441}"/>
              </a:ext>
            </a:extLst>
          </p:cNvPr>
          <p:cNvSpPr txBox="1"/>
          <p:nvPr/>
        </p:nvSpPr>
        <p:spPr>
          <a:xfrm>
            <a:off x="6611529" y="4812333"/>
            <a:ext cx="19672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*Some variables omitted from EDA</a:t>
            </a:r>
          </a:p>
        </p:txBody>
      </p:sp>
    </p:spTree>
    <p:extLst>
      <p:ext uri="{BB962C8B-B14F-4D97-AF65-F5344CB8AC3E}">
        <p14:creationId xmlns:p14="http://schemas.microsoft.com/office/powerpoint/2010/main" val="253846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/>
          <p:nvPr/>
        </p:nvSpPr>
        <p:spPr>
          <a:xfrm>
            <a:off x="535841" y="1266990"/>
            <a:ext cx="257190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72E4A-1327-BC4E-1C81-95C40E7D818C}"/>
              </a:ext>
            </a:extLst>
          </p:cNvPr>
          <p:cNvSpPr txBox="1"/>
          <p:nvPr/>
        </p:nvSpPr>
        <p:spPr>
          <a:xfrm>
            <a:off x="4345234" y="1313134"/>
            <a:ext cx="44312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/>
              <a:t>Introduce Topics</a:t>
            </a:r>
          </a:p>
          <a:p>
            <a:pPr marL="285750" indent="-285750"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/>
              <a:t>US vs UK Top 50</a:t>
            </a:r>
          </a:p>
          <a:p>
            <a:pPr marL="285750" indent="-285750"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/>
              <a:t>Evolution Across Decades</a:t>
            </a:r>
          </a:p>
          <a:p>
            <a:pPr marL="285750" indent="-285750"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/>
              <a:t>US vs Mexico Top 50</a:t>
            </a:r>
          </a:p>
          <a:p>
            <a:pPr marL="285750" indent="-285750"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/>
              <a:t>Predicting Popularity</a:t>
            </a:r>
          </a:p>
          <a:p>
            <a:pPr marL="285750" indent="-285750"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/>
              <a:t>Conclusion</a:t>
            </a:r>
          </a:p>
          <a:p>
            <a:pPr marL="742950" indent="-285750"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DDA91E-E1F6-49A9-370E-8CB1A047637C}"/>
              </a:ext>
            </a:extLst>
          </p:cNvPr>
          <p:cNvSpPr/>
          <p:nvPr/>
        </p:nvSpPr>
        <p:spPr>
          <a:xfrm>
            <a:off x="6285297" y="0"/>
            <a:ext cx="2858703" cy="5143500"/>
          </a:xfrm>
          <a:prstGeom prst="rect">
            <a:avLst/>
          </a:prstGeom>
          <a:solidFill>
            <a:srgbClr val="0E1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5F1E3B19-E91E-4429-B72D-A8803145B52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5F1E3B19-E91E-4429-B72D-A8803145B5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F80FC594-2BC1-4232-9617-0542DE73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87" y="349462"/>
            <a:ext cx="5171173" cy="535200"/>
          </a:xfrm>
        </p:spPr>
        <p:txBody>
          <a:bodyPr vert="horz" lIns="0"/>
          <a:lstStyle/>
          <a:p>
            <a:r>
              <a:rPr lang="en-US" dirty="0">
                <a:latin typeface="Raleway" pitchFamily="2" charset="-52"/>
              </a:rPr>
              <a:t>Testing: Regression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600D33F-1D2F-425F-8B73-1DB8FDBA97C0}"/>
              </a:ext>
            </a:extLst>
          </p:cNvPr>
          <p:cNvSpPr>
            <a:spLocks/>
          </p:cNvSpPr>
          <p:nvPr/>
        </p:nvSpPr>
        <p:spPr>
          <a:xfrm>
            <a:off x="6447295" y="1209618"/>
            <a:ext cx="2211261" cy="28012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pitchFamily="2" charset="-52"/>
                <a:cs typeface="Arial"/>
                <a:sym typeface="Arial"/>
              </a:rPr>
              <a:t>Results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83CDCF8-408B-498B-8675-D92CBA32AC9D}"/>
              </a:ext>
            </a:extLst>
          </p:cNvPr>
          <p:cNvSpPr txBox="1">
            <a:spLocks/>
          </p:cNvSpPr>
          <p:nvPr/>
        </p:nvSpPr>
        <p:spPr>
          <a:xfrm>
            <a:off x="6447295" y="1592263"/>
            <a:ext cx="2572719" cy="240065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6pPr>
            <a:lvl7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7pPr>
            <a:lvl8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8pPr>
            <a:lvl9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kern="1200" dirty="0">
                <a:solidFill>
                  <a:srgbClr val="FFFFFF"/>
                </a:solidFill>
                <a:latin typeface="Raleway" pitchFamily="2" charset="-52"/>
                <a:ea typeface="+mn-ea"/>
              </a:rPr>
              <a:t>R2: 0.24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kern="1200" dirty="0">
                <a:solidFill>
                  <a:srgbClr val="FFFFFF"/>
                </a:solidFill>
                <a:latin typeface="Raleway" pitchFamily="2" charset="-52"/>
                <a:ea typeface="+mn-ea"/>
              </a:rPr>
              <a:t>Significant variables:</a:t>
            </a:r>
          </a:p>
          <a:p>
            <a:pPr marL="411480" lvl="1" indent="-182880">
              <a:spcBef>
                <a:spcPts val="300"/>
              </a:spcBef>
              <a:buClr>
                <a:srgbClr val="FFFFFF"/>
              </a:buClr>
              <a:buFont typeface="Wingdings" panose="05000000000000000000" pitchFamily="2" charset="2"/>
              <a:buChar char="§"/>
              <a:defRPr/>
            </a:pPr>
            <a:r>
              <a:rPr lang="en-US" sz="1400" kern="1200" dirty="0">
                <a:solidFill>
                  <a:srgbClr val="FFFFFF"/>
                </a:solidFill>
                <a:latin typeface="Raleway" pitchFamily="2" charset="-52"/>
                <a:ea typeface="+mn-ea"/>
              </a:rPr>
              <a:t>Valence</a:t>
            </a:r>
          </a:p>
          <a:p>
            <a:pPr marL="411480" lvl="1" indent="-182880">
              <a:spcBef>
                <a:spcPts val="300"/>
              </a:spcBef>
              <a:buClr>
                <a:srgbClr val="FFFFFF"/>
              </a:buClr>
              <a:buFont typeface="Wingdings" panose="05000000000000000000" pitchFamily="2" charset="2"/>
              <a:buChar char="§"/>
              <a:defRPr/>
            </a:pPr>
            <a:r>
              <a:rPr lang="en-US" sz="1400" kern="1200" dirty="0">
                <a:solidFill>
                  <a:srgbClr val="FFFFFF"/>
                </a:solidFill>
                <a:latin typeface="Raleway" pitchFamily="2" charset="-52"/>
                <a:ea typeface="+mn-ea"/>
              </a:rPr>
              <a:t>Loudness*Acousticness</a:t>
            </a:r>
          </a:p>
          <a:p>
            <a:pPr marL="411480" lvl="1" indent="-182880">
              <a:spcBef>
                <a:spcPts val="300"/>
              </a:spcBef>
              <a:buClr>
                <a:srgbClr val="FFFFFF"/>
              </a:buClr>
              <a:buFont typeface="Wingdings" panose="05000000000000000000" pitchFamily="2" charset="2"/>
              <a:buChar char="§"/>
              <a:defRPr/>
            </a:pPr>
            <a:r>
              <a:rPr lang="en-US" sz="1400" kern="1200" dirty="0">
                <a:solidFill>
                  <a:srgbClr val="FFFFFF"/>
                </a:solidFill>
                <a:latin typeface="Raleway" pitchFamily="2" charset="-52"/>
                <a:ea typeface="+mn-ea"/>
              </a:rPr>
              <a:t>Valence*</a:t>
            </a:r>
            <a:r>
              <a:rPr lang="en-US" sz="1400" kern="1200" dirty="0" err="1">
                <a:solidFill>
                  <a:srgbClr val="FFFFFF"/>
                </a:solidFill>
                <a:latin typeface="Raleway" pitchFamily="2" charset="-52"/>
                <a:ea typeface="+mn-ea"/>
              </a:rPr>
              <a:t>Instrumentalness</a:t>
            </a:r>
            <a:endParaRPr lang="en-US" sz="1400" kern="1200" dirty="0">
              <a:solidFill>
                <a:srgbClr val="FFFFFF"/>
              </a:solidFill>
              <a:latin typeface="Raleway" pitchFamily="2" charset="-52"/>
              <a:ea typeface="+mn-ea"/>
            </a:endParaRPr>
          </a:p>
          <a:p>
            <a:pPr marL="182880" indent="-182880">
              <a:buClr>
                <a:srgbClr val="FFFFFF"/>
              </a:buClr>
              <a:buFont typeface="Wingdings" panose="05000000000000000000" pitchFamily="2" charset="2"/>
              <a:buChar char="§"/>
              <a:defRPr/>
            </a:pPr>
            <a:r>
              <a:rPr lang="en-US" sz="1400" kern="1200" dirty="0">
                <a:solidFill>
                  <a:srgbClr val="FFFFFF"/>
                </a:solidFill>
                <a:latin typeface="Raleway" pitchFamily="2" charset="-52"/>
                <a:ea typeface="+mn-ea"/>
              </a:rPr>
              <a:t>Not good at predicting popularity score</a:t>
            </a:r>
          </a:p>
          <a:p>
            <a:pPr marL="182880" indent="-182880">
              <a:buClr>
                <a:srgbClr val="FFFFFF"/>
              </a:buClr>
              <a:buFont typeface="Wingdings" panose="05000000000000000000" pitchFamily="2" charset="2"/>
              <a:buChar char="§"/>
              <a:defRPr/>
            </a:pPr>
            <a:r>
              <a:rPr lang="en-US" sz="1400" kern="1200" dirty="0">
                <a:solidFill>
                  <a:srgbClr val="FFFFFF"/>
                </a:solidFill>
                <a:latin typeface="Raleway" pitchFamily="2" charset="-52"/>
                <a:ea typeface="+mn-ea"/>
              </a:rPr>
              <a:t>Tried 4 models, but they all yielded a similar R2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F77A9-2F2B-34B3-9B10-9367C331D209}"/>
              </a:ext>
            </a:extLst>
          </p:cNvPr>
          <p:cNvSpPr txBox="1"/>
          <p:nvPr/>
        </p:nvSpPr>
        <p:spPr>
          <a:xfrm>
            <a:off x="8833485" y="4827722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5FAE0-8441-A5B4-0B4B-D663D8CE72D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000" b="46968"/>
          <a:stretch/>
        </p:blipFill>
        <p:spPr>
          <a:xfrm>
            <a:off x="771869" y="1293101"/>
            <a:ext cx="4420063" cy="33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95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3"/>
          <p:cNvSpPr txBox="1">
            <a:spLocks noGrp="1"/>
          </p:cNvSpPr>
          <p:nvPr>
            <p:ph type="title"/>
          </p:nvPr>
        </p:nvSpPr>
        <p:spPr>
          <a:xfrm>
            <a:off x="452387" y="368512"/>
            <a:ext cx="821035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Conclusion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8D733E-D804-8926-C843-777E46A0EC50}"/>
              </a:ext>
            </a:extLst>
          </p:cNvPr>
          <p:cNvGrpSpPr/>
          <p:nvPr/>
        </p:nvGrpSpPr>
        <p:grpSpPr>
          <a:xfrm>
            <a:off x="466825" y="1494109"/>
            <a:ext cx="8210350" cy="1474568"/>
            <a:chOff x="466825" y="1494109"/>
            <a:chExt cx="8210350" cy="1474568"/>
          </a:xfrm>
        </p:grpSpPr>
        <p:sp>
          <p:nvSpPr>
            <p:cNvPr id="3" name="Google Shape;282;p11">
              <a:extLst>
                <a:ext uri="{FF2B5EF4-FFF2-40B4-BE49-F238E27FC236}">
                  <a16:creationId xmlns:a16="http://schemas.microsoft.com/office/drawing/2014/main" id="{EADEA992-45DA-B81A-406B-0A7B50EEBC4C}"/>
                </a:ext>
              </a:extLst>
            </p:cNvPr>
            <p:cNvSpPr txBox="1"/>
            <p:nvPr/>
          </p:nvSpPr>
          <p:spPr>
            <a:xfrm>
              <a:off x="466825" y="1494109"/>
              <a:ext cx="8210350" cy="846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i="0" u="none" strike="noStrike" cap="none" dirty="0">
                  <a:solidFill>
                    <a:schemeClr val="bg2"/>
                  </a:solidFill>
                  <a:latin typeface="Arial"/>
                  <a:ea typeface="Arial"/>
                  <a:cs typeface="Arial"/>
                  <a:sym typeface="Arial"/>
                </a:rPr>
                <a:t>We thought we’d be able to predict popularity scores using some of the data’s variables, but we found that our model is unable to explain the variation of popularity scores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lang="en-US" sz="200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lang="en-US" sz="2000" dirty="0">
                <a:solidFill>
                  <a:schemeClr val="bg2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dirty="0">
                  <a:solidFill>
                    <a:schemeClr val="tx1"/>
                  </a:solidFill>
                </a:rPr>
                <a:t>Linear regression is not fit to predict popularity based on the available variables. It’s possible that another model could decipher what makes a song popular</a:t>
              </a:r>
              <a:endParaRPr sz="140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" name="LineContentSeparatorDefault 142">
              <a:extLst>
                <a:ext uri="{FF2B5EF4-FFF2-40B4-BE49-F238E27FC236}">
                  <a16:creationId xmlns:a16="http://schemas.microsoft.com/office/drawing/2014/main" id="{D28C0800-1942-A639-5253-62415576E554}"/>
                </a:ext>
              </a:extLst>
            </p:cNvPr>
            <p:cNvCxnSpPr>
              <a:cxnSpLocks/>
            </p:cNvCxnSpPr>
            <p:nvPr>
              <p:custDataLst>
                <p:tags r:id="rId1"/>
              </p:custDataLst>
            </p:nvPr>
          </p:nvCxnSpPr>
          <p:spPr>
            <a:xfrm>
              <a:off x="977861" y="2968677"/>
              <a:ext cx="7188278" cy="0"/>
            </a:xfrm>
            <a:prstGeom prst="straightConnector1">
              <a:avLst/>
            </a:prstGeom>
            <a:ln w="12700" cap="flat">
              <a:solidFill>
                <a:schemeClr val="bg2">
                  <a:alpha val="9311"/>
                </a:schemeClr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4139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/>
          <p:nvPr/>
        </p:nvSpPr>
        <p:spPr>
          <a:xfrm>
            <a:off x="535841" y="1266990"/>
            <a:ext cx="257190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358BC8-5080-B845-0591-08B19688E1AE}"/>
              </a:ext>
            </a:extLst>
          </p:cNvPr>
          <p:cNvGrpSpPr/>
          <p:nvPr/>
        </p:nvGrpSpPr>
        <p:grpSpPr>
          <a:xfrm>
            <a:off x="4048704" y="302543"/>
            <a:ext cx="4505819" cy="926935"/>
            <a:chOff x="4048704" y="302543"/>
            <a:chExt cx="4505819" cy="926935"/>
          </a:xfrm>
        </p:grpSpPr>
        <p:sp>
          <p:nvSpPr>
            <p:cNvPr id="3" name="Google Shape;87;p2">
              <a:extLst>
                <a:ext uri="{FF2B5EF4-FFF2-40B4-BE49-F238E27FC236}">
                  <a16:creationId xmlns:a16="http://schemas.microsoft.com/office/drawing/2014/main" id="{39D91FAF-E2D1-E50D-5D4B-2CCDE49FD0B2}"/>
                </a:ext>
              </a:extLst>
            </p:cNvPr>
            <p:cNvSpPr txBox="1"/>
            <p:nvPr/>
          </p:nvSpPr>
          <p:spPr>
            <a:xfrm>
              <a:off x="4708972" y="306148"/>
              <a:ext cx="3845551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i="0" u="none" strike="noStrike" cap="none" dirty="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Music characteristics are </a:t>
              </a:r>
              <a:r>
                <a:rPr lang="en-US" sz="200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not equal</a:t>
              </a:r>
              <a:r>
                <a:rPr lang="en-US" sz="2000" i="0" u="none" strike="noStrike" cap="none" dirty="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within the same language, it depends on culture</a:t>
              </a:r>
              <a:endParaRPr sz="1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86CC8C8-7839-E968-4FE1-4A2C1293CA69}"/>
                </a:ext>
              </a:extLst>
            </p:cNvPr>
            <p:cNvGrpSpPr/>
            <p:nvPr/>
          </p:nvGrpSpPr>
          <p:grpSpPr>
            <a:xfrm>
              <a:off x="4048704" y="302543"/>
              <a:ext cx="549712" cy="549711"/>
              <a:chOff x="4048704" y="302543"/>
              <a:chExt cx="549712" cy="549711"/>
            </a:xfrm>
          </p:grpSpPr>
          <p:sp>
            <p:nvSpPr>
              <p:cNvPr id="5" name="Google Shape;89;p2">
                <a:extLst>
                  <a:ext uri="{FF2B5EF4-FFF2-40B4-BE49-F238E27FC236}">
                    <a16:creationId xmlns:a16="http://schemas.microsoft.com/office/drawing/2014/main" id="{22BEAD02-157B-7B9B-52E3-48A30E7BB7A3}"/>
                  </a:ext>
                </a:extLst>
              </p:cNvPr>
              <p:cNvSpPr/>
              <p:nvPr/>
            </p:nvSpPr>
            <p:spPr>
              <a:xfrm>
                <a:off x="4048705" y="302543"/>
                <a:ext cx="549711" cy="54971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" name="Graphic 15" descr="Earth globe Americas">
                <a:extLst>
                  <a:ext uri="{FF2B5EF4-FFF2-40B4-BE49-F238E27FC236}">
                    <a16:creationId xmlns:a16="http://schemas.microsoft.com/office/drawing/2014/main" id="{6DD44D77-FB87-B237-428E-E66E1B3FB9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048704" y="302543"/>
                <a:ext cx="549711" cy="549711"/>
              </a:xfrm>
              <a:prstGeom prst="rect">
                <a:avLst/>
              </a:prstGeom>
            </p:spPr>
          </p:pic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F60EE17-52FD-731A-168A-C958CE9F9DBA}"/>
              </a:ext>
            </a:extLst>
          </p:cNvPr>
          <p:cNvGrpSpPr/>
          <p:nvPr/>
        </p:nvGrpSpPr>
        <p:grpSpPr>
          <a:xfrm>
            <a:off x="4049866" y="2687399"/>
            <a:ext cx="4504657" cy="923330"/>
            <a:chOff x="4049866" y="2687399"/>
            <a:chExt cx="4504657" cy="923330"/>
          </a:xfrm>
        </p:grpSpPr>
        <p:sp>
          <p:nvSpPr>
            <p:cNvPr id="121" name="Google Shape;121;p2"/>
            <p:cNvSpPr txBox="1"/>
            <p:nvPr/>
          </p:nvSpPr>
          <p:spPr>
            <a:xfrm>
              <a:off x="4708972" y="2687399"/>
              <a:ext cx="3845551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Warmer climate</a:t>
              </a:r>
              <a:r>
                <a:rPr lang="en-US" sz="2000" b="0" i="0" u="none" strike="noStrike" cap="none" dirty="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might have an </a:t>
              </a:r>
              <a:r>
                <a:rPr lang="en-US" sz="20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effect</a:t>
              </a:r>
              <a:r>
                <a:rPr lang="en-US" sz="2000" b="0" i="0" u="none" strike="noStrike" cap="none" dirty="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on music rhythm, lyrics, and tempo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352F02E-163E-B0A5-599E-5FBF1A75B9DA}"/>
                </a:ext>
              </a:extLst>
            </p:cNvPr>
            <p:cNvGrpSpPr/>
            <p:nvPr/>
          </p:nvGrpSpPr>
          <p:grpSpPr>
            <a:xfrm>
              <a:off x="4049866" y="2687399"/>
              <a:ext cx="549711" cy="549711"/>
              <a:chOff x="4049866" y="2687399"/>
              <a:chExt cx="549711" cy="549711"/>
            </a:xfrm>
          </p:grpSpPr>
          <p:sp>
            <p:nvSpPr>
              <p:cNvPr id="123" name="Google Shape;123;p2"/>
              <p:cNvSpPr/>
              <p:nvPr/>
            </p:nvSpPr>
            <p:spPr>
              <a:xfrm>
                <a:off x="4049866" y="2687399"/>
                <a:ext cx="549711" cy="54971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3" name="Graphic 22" descr="Sun">
                <a:extLst>
                  <a:ext uri="{FF2B5EF4-FFF2-40B4-BE49-F238E27FC236}">
                    <a16:creationId xmlns:a16="http://schemas.microsoft.com/office/drawing/2014/main" id="{4A556597-B97F-951F-585A-CFF1275C3F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091418" y="2730152"/>
                <a:ext cx="480582" cy="480582"/>
              </a:xfrm>
              <a:prstGeom prst="rect">
                <a:avLst/>
              </a:prstGeom>
            </p:spPr>
          </p:pic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4DC8A3-7DDC-DB12-B7F1-446D69EB573B}"/>
              </a:ext>
            </a:extLst>
          </p:cNvPr>
          <p:cNvGrpSpPr/>
          <p:nvPr/>
        </p:nvGrpSpPr>
        <p:grpSpPr>
          <a:xfrm>
            <a:off x="4048705" y="3879827"/>
            <a:ext cx="4505817" cy="923330"/>
            <a:chOff x="4048705" y="3879827"/>
            <a:chExt cx="4505817" cy="923330"/>
          </a:xfrm>
        </p:grpSpPr>
        <p:sp>
          <p:nvSpPr>
            <p:cNvPr id="100" name="Google Shape;100;p2"/>
            <p:cNvSpPr txBox="1"/>
            <p:nvPr/>
          </p:nvSpPr>
          <p:spPr>
            <a:xfrm>
              <a:off x="4708971" y="3879827"/>
              <a:ext cx="3845551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2"/>
                  </a:solidFill>
                </a:rPr>
                <a:t>Popularity scores are </a:t>
              </a:r>
              <a:r>
                <a:rPr lang="en-US" sz="2000" dirty="0">
                  <a:solidFill>
                    <a:schemeClr val="tx1"/>
                  </a:solidFill>
                </a:rPr>
                <a:t>not tangible</a:t>
              </a:r>
              <a:r>
                <a:rPr lang="en-US" sz="2000" dirty="0">
                  <a:solidFill>
                    <a:schemeClr val="dk2"/>
                  </a:solidFill>
                </a:rPr>
                <a:t>, it likely comes from </a:t>
              </a:r>
              <a:r>
                <a:rPr lang="en-US" sz="2000" dirty="0">
                  <a:solidFill>
                    <a:schemeClr val="tx1"/>
                  </a:solidFill>
                </a:rPr>
                <a:t>abstract concepts</a:t>
              </a:r>
              <a:r>
                <a:rPr lang="en-US" sz="2000" dirty="0">
                  <a:solidFill>
                    <a:schemeClr val="dk2"/>
                  </a:solidFill>
                </a:rPr>
                <a:t> and social climate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CE45255-2105-9D22-0CE2-B4A3736C42FD}"/>
                </a:ext>
              </a:extLst>
            </p:cNvPr>
            <p:cNvGrpSpPr/>
            <p:nvPr/>
          </p:nvGrpSpPr>
          <p:grpSpPr>
            <a:xfrm>
              <a:off x="4048705" y="3879828"/>
              <a:ext cx="559974" cy="549711"/>
              <a:chOff x="4048705" y="3879828"/>
              <a:chExt cx="559974" cy="549711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4048705" y="3879828"/>
                <a:ext cx="549711" cy="54971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7" name="Graphic 26" descr="Dancing">
                <a:extLst>
                  <a:ext uri="{FF2B5EF4-FFF2-40B4-BE49-F238E27FC236}">
                    <a16:creationId xmlns:a16="http://schemas.microsoft.com/office/drawing/2014/main" id="{C61153E4-AA38-F82E-0724-D2BFEA77E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058968" y="3879828"/>
                <a:ext cx="549711" cy="549711"/>
              </a:xfrm>
              <a:prstGeom prst="rect">
                <a:avLst/>
              </a:prstGeom>
            </p:spPr>
          </p:pic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D67D96F-97C1-31DD-AC41-60A8DB544D15}"/>
              </a:ext>
            </a:extLst>
          </p:cNvPr>
          <p:cNvGrpSpPr/>
          <p:nvPr/>
        </p:nvGrpSpPr>
        <p:grpSpPr>
          <a:xfrm>
            <a:off x="4049866" y="1494971"/>
            <a:ext cx="4504658" cy="923330"/>
            <a:chOff x="4049866" y="1494971"/>
            <a:chExt cx="4504658" cy="923330"/>
          </a:xfrm>
        </p:grpSpPr>
        <p:sp>
          <p:nvSpPr>
            <p:cNvPr id="87" name="Google Shape;87;p2"/>
            <p:cNvSpPr txBox="1"/>
            <p:nvPr/>
          </p:nvSpPr>
          <p:spPr>
            <a:xfrm>
              <a:off x="4708973" y="1494971"/>
              <a:ext cx="3845551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2"/>
                  </a:solidFill>
                </a:rPr>
                <a:t>Qualities of popular music have </a:t>
              </a:r>
              <a:r>
                <a:rPr lang="en-US" sz="2000" dirty="0">
                  <a:solidFill>
                    <a:schemeClr val="tx1"/>
                  </a:solidFill>
                </a:rPr>
                <a:t>evolved across </a:t>
              </a:r>
              <a:r>
                <a:rPr lang="en-US" sz="2000" dirty="0">
                  <a:solidFill>
                    <a:schemeClr val="bg2"/>
                  </a:solidFill>
                </a:rPr>
                <a:t>decades</a:t>
              </a:r>
              <a:r>
                <a:rPr lang="en-US" sz="2000" dirty="0">
                  <a:solidFill>
                    <a:schemeClr val="tx1"/>
                  </a:solidFill>
                </a:rPr>
                <a:t> </a:t>
              </a:r>
              <a:r>
                <a:rPr lang="en-US" sz="2000" dirty="0">
                  <a:solidFill>
                    <a:schemeClr val="dk2"/>
                  </a:solidFill>
                </a:rPr>
                <a:t>and mirrors the </a:t>
              </a:r>
              <a:r>
                <a:rPr lang="en-US" sz="2000" dirty="0">
                  <a:solidFill>
                    <a:schemeClr val="tx1"/>
                  </a:solidFill>
                </a:rPr>
                <a:t>culture</a:t>
              </a:r>
              <a:r>
                <a:rPr lang="en-US" sz="2000" dirty="0">
                  <a:solidFill>
                    <a:schemeClr val="dk2"/>
                  </a:solidFill>
                </a:rPr>
                <a:t> of the time</a:t>
              </a:r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4775361-48FA-BFB9-F3E8-AC0C77303DF2}"/>
                </a:ext>
              </a:extLst>
            </p:cNvPr>
            <p:cNvGrpSpPr/>
            <p:nvPr/>
          </p:nvGrpSpPr>
          <p:grpSpPr>
            <a:xfrm>
              <a:off x="4049866" y="1494971"/>
              <a:ext cx="549711" cy="549711"/>
              <a:chOff x="4049866" y="1494971"/>
              <a:chExt cx="549711" cy="549711"/>
            </a:xfrm>
          </p:grpSpPr>
          <p:sp>
            <p:nvSpPr>
              <p:cNvPr id="89" name="Google Shape;89;p2"/>
              <p:cNvSpPr/>
              <p:nvPr/>
            </p:nvSpPr>
            <p:spPr>
              <a:xfrm>
                <a:off x="4049866" y="1494971"/>
                <a:ext cx="549711" cy="54971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1" name="Graphic 30" descr="Hourglass">
                <a:extLst>
                  <a:ext uri="{FF2B5EF4-FFF2-40B4-BE49-F238E27FC236}">
                    <a16:creationId xmlns:a16="http://schemas.microsoft.com/office/drawing/2014/main" id="{8459D675-452E-9451-D203-27032B277D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097959" y="1544583"/>
                <a:ext cx="467499" cy="46749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47511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1"/>
          <p:cNvSpPr txBox="1"/>
          <p:nvPr/>
        </p:nvSpPr>
        <p:spPr>
          <a:xfrm>
            <a:off x="1407174" y="2263973"/>
            <a:ext cx="6847825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Questions or comments?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FF4F89-759F-E998-AD66-31D37A17DD26}"/>
              </a:ext>
            </a:extLst>
          </p:cNvPr>
          <p:cNvSpPr txBox="1"/>
          <p:nvPr/>
        </p:nvSpPr>
        <p:spPr>
          <a:xfrm>
            <a:off x="8833485" y="4827722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E1B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2"/>
          <p:cNvSpPr txBox="1"/>
          <p:nvPr/>
        </p:nvSpPr>
        <p:spPr>
          <a:xfrm>
            <a:off x="2810587" y="2263973"/>
            <a:ext cx="3522826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Thanks!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8AA738-3F91-E9B6-B409-A9851426276E}"/>
              </a:ext>
            </a:extLst>
          </p:cNvPr>
          <p:cNvSpPr txBox="1"/>
          <p:nvPr/>
        </p:nvSpPr>
        <p:spPr>
          <a:xfrm>
            <a:off x="8833485" y="4827722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E1B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1"/>
          <p:cNvSpPr txBox="1"/>
          <p:nvPr/>
        </p:nvSpPr>
        <p:spPr>
          <a:xfrm>
            <a:off x="452387" y="349462"/>
            <a:ext cx="821035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FAD33-9315-81BE-2CC8-D068A8B008F1}"/>
              </a:ext>
            </a:extLst>
          </p:cNvPr>
          <p:cNvSpPr txBox="1"/>
          <p:nvPr/>
        </p:nvSpPr>
        <p:spPr>
          <a:xfrm>
            <a:off x="8833485" y="482772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57E419-26C9-2E05-E882-0440ABD18F2F}"/>
              </a:ext>
            </a:extLst>
          </p:cNvPr>
          <p:cNvGrpSpPr/>
          <p:nvPr/>
        </p:nvGrpSpPr>
        <p:grpSpPr>
          <a:xfrm>
            <a:off x="4728843" y="1495683"/>
            <a:ext cx="1623194" cy="2359052"/>
            <a:chOff x="4950582" y="1434137"/>
            <a:chExt cx="1623194" cy="2359052"/>
          </a:xfrm>
        </p:grpSpPr>
        <p:sp>
          <p:nvSpPr>
            <p:cNvPr id="285" name="Google Shape;285;p11"/>
            <p:cNvSpPr txBox="1"/>
            <p:nvPr/>
          </p:nvSpPr>
          <p:spPr>
            <a:xfrm>
              <a:off x="4950582" y="2654416"/>
              <a:ext cx="1623194" cy="11387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 vs Mexico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200" b="1" dirty="0">
                <a:solidFill>
                  <a:schemeClr val="lt1"/>
                </a:solidFill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Comparing happiness in music across languages and world regions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F2447A9-EA3A-0304-FCC5-CE8B9FD0A182}"/>
                </a:ext>
              </a:extLst>
            </p:cNvPr>
            <p:cNvGrpSpPr/>
            <p:nvPr/>
          </p:nvGrpSpPr>
          <p:grpSpPr>
            <a:xfrm>
              <a:off x="5188805" y="1434137"/>
              <a:ext cx="1054948" cy="1054948"/>
              <a:chOff x="5188805" y="1434137"/>
              <a:chExt cx="1054948" cy="1054948"/>
            </a:xfrm>
          </p:grpSpPr>
          <p:sp>
            <p:nvSpPr>
              <p:cNvPr id="307" name="Google Shape;307;p11"/>
              <p:cNvSpPr/>
              <p:nvPr/>
            </p:nvSpPr>
            <p:spPr>
              <a:xfrm>
                <a:off x="5188805" y="1434137"/>
                <a:ext cx="1054948" cy="1054948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7" name="Graphic 6" descr="Dance">
                <a:extLst>
                  <a:ext uri="{FF2B5EF4-FFF2-40B4-BE49-F238E27FC236}">
                    <a16:creationId xmlns:a16="http://schemas.microsoft.com/office/drawing/2014/main" id="{AA7D4137-4A32-6A40-0AA0-D4E3B08A2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266234" y="1519909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A9A806-7137-4114-B79F-9A78949FEB5A}"/>
              </a:ext>
            </a:extLst>
          </p:cNvPr>
          <p:cNvGrpSpPr/>
          <p:nvPr/>
        </p:nvGrpSpPr>
        <p:grpSpPr>
          <a:xfrm>
            <a:off x="6945684" y="1495683"/>
            <a:ext cx="1797084" cy="2359052"/>
            <a:chOff x="7112737" y="1434137"/>
            <a:chExt cx="1797084" cy="2359052"/>
          </a:xfrm>
        </p:grpSpPr>
        <p:sp>
          <p:nvSpPr>
            <p:cNvPr id="304" name="Google Shape;304;p11"/>
            <p:cNvSpPr/>
            <p:nvPr/>
          </p:nvSpPr>
          <p:spPr>
            <a:xfrm>
              <a:off x="7483805" y="1434137"/>
              <a:ext cx="1054948" cy="1054948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85;p11">
              <a:extLst>
                <a:ext uri="{FF2B5EF4-FFF2-40B4-BE49-F238E27FC236}">
                  <a16:creationId xmlns:a16="http://schemas.microsoft.com/office/drawing/2014/main" id="{CF6771D1-4675-9065-E398-D7CF5DB08A33}"/>
                </a:ext>
              </a:extLst>
            </p:cNvPr>
            <p:cNvSpPr txBox="1"/>
            <p:nvPr/>
          </p:nvSpPr>
          <p:spPr>
            <a:xfrm>
              <a:off x="7112737" y="2654416"/>
              <a:ext cx="1797084" cy="11387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</a:rPr>
                <a:t>Predicting Popularity</a:t>
              </a:r>
              <a:endPara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200" b="1" dirty="0">
                <a:solidFill>
                  <a:schemeClr val="lt1"/>
                </a:solidFill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bg1"/>
                  </a:solidFill>
                </a:rPr>
                <a:t>Understanding if song popularity comes from tangible features or abstract concepts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" name="Graphic 10" descr="Trophy">
              <a:extLst>
                <a:ext uri="{FF2B5EF4-FFF2-40B4-BE49-F238E27FC236}">
                  <a16:creationId xmlns:a16="http://schemas.microsoft.com/office/drawing/2014/main" id="{F141EF18-8ACA-58E4-CFF7-33C27C2C2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554079" y="1519909"/>
              <a:ext cx="914400" cy="9144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1D86642-7DA9-1A28-0482-EB24EEADACF7}"/>
              </a:ext>
            </a:extLst>
          </p:cNvPr>
          <p:cNvGrpSpPr/>
          <p:nvPr/>
        </p:nvGrpSpPr>
        <p:grpSpPr>
          <a:xfrm>
            <a:off x="2512001" y="1495683"/>
            <a:ext cx="1623194" cy="2393508"/>
            <a:chOff x="2609682" y="1434137"/>
            <a:chExt cx="1623194" cy="2393508"/>
          </a:xfrm>
        </p:grpSpPr>
        <p:sp>
          <p:nvSpPr>
            <p:cNvPr id="284" name="Google Shape;284;p11"/>
            <p:cNvSpPr txBox="1"/>
            <p:nvPr/>
          </p:nvSpPr>
          <p:spPr>
            <a:xfrm>
              <a:off x="2609682" y="2658094"/>
              <a:ext cx="1623194" cy="1169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</a:rPr>
                <a:t>Decade vs Decade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lt1"/>
                  </a:solidFill>
                </a:rPr>
                <a:t>Looking into each of the past 7 decades and the evolution of music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2B6795-7BB5-7DF6-2C07-B5D89755F312}"/>
                </a:ext>
              </a:extLst>
            </p:cNvPr>
            <p:cNvGrpSpPr/>
            <p:nvPr/>
          </p:nvGrpSpPr>
          <p:grpSpPr>
            <a:xfrm>
              <a:off x="2893805" y="1434137"/>
              <a:ext cx="1054948" cy="1054948"/>
              <a:chOff x="2893805" y="1434137"/>
              <a:chExt cx="1054948" cy="1054948"/>
            </a:xfrm>
          </p:grpSpPr>
          <p:sp>
            <p:nvSpPr>
              <p:cNvPr id="310" name="Google Shape;310;p11"/>
              <p:cNvSpPr/>
              <p:nvPr/>
            </p:nvSpPr>
            <p:spPr>
              <a:xfrm>
                <a:off x="2893805" y="1434137"/>
                <a:ext cx="1054948" cy="1054948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" name="Graphic 13" descr="Baby">
                <a:extLst>
                  <a:ext uri="{FF2B5EF4-FFF2-40B4-BE49-F238E27FC236}">
                    <a16:creationId xmlns:a16="http://schemas.microsoft.com/office/drawing/2014/main" id="{BB84AC3A-D271-3282-94BC-E33EB50AC9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63547" y="1709508"/>
                <a:ext cx="535201" cy="535201"/>
              </a:xfrm>
              <a:prstGeom prst="rect">
                <a:avLst/>
              </a:prstGeom>
            </p:spPr>
          </p:pic>
          <p:pic>
            <p:nvPicPr>
              <p:cNvPr id="16" name="Graphic 15" descr="Woman with cane">
                <a:extLst>
                  <a:ext uri="{FF2B5EF4-FFF2-40B4-BE49-F238E27FC236}">
                    <a16:creationId xmlns:a16="http://schemas.microsoft.com/office/drawing/2014/main" id="{89F8B90F-463C-A6FC-FB3F-8B79413BFD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62794" y="1694010"/>
                <a:ext cx="535201" cy="535201"/>
              </a:xfrm>
              <a:prstGeom prst="rect">
                <a:avLst/>
              </a:prstGeom>
            </p:spPr>
          </p:pic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976E34-8E28-A282-6C5E-CAEEA6191F10}"/>
              </a:ext>
            </a:extLst>
          </p:cNvPr>
          <p:cNvGrpSpPr/>
          <p:nvPr/>
        </p:nvGrpSpPr>
        <p:grpSpPr>
          <a:xfrm>
            <a:off x="386957" y="1495683"/>
            <a:ext cx="1531396" cy="2393508"/>
            <a:chOff x="360580" y="1434137"/>
            <a:chExt cx="1531396" cy="2393508"/>
          </a:xfrm>
        </p:grpSpPr>
        <p:sp>
          <p:nvSpPr>
            <p:cNvPr id="283" name="Google Shape;283;p11"/>
            <p:cNvSpPr txBox="1"/>
            <p:nvPr/>
          </p:nvSpPr>
          <p:spPr>
            <a:xfrm>
              <a:off x="360580" y="2658094"/>
              <a:ext cx="1531396" cy="1169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 vs UK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200" b="1" dirty="0">
                <a:solidFill>
                  <a:schemeClr val="lt1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Comparing if there are differences between music preferences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598805" y="1434137"/>
              <a:ext cx="1054948" cy="1054948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" name="Graphic 20" descr="Map with pin">
              <a:extLst>
                <a:ext uri="{FF2B5EF4-FFF2-40B4-BE49-F238E27FC236}">
                  <a16:creationId xmlns:a16="http://schemas.microsoft.com/office/drawing/2014/main" id="{A9E2A83A-308D-FF3D-818B-C0A31FB15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9078" y="1486826"/>
              <a:ext cx="914400" cy="914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E1B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1"/>
          <p:cNvSpPr txBox="1"/>
          <p:nvPr/>
        </p:nvSpPr>
        <p:spPr>
          <a:xfrm>
            <a:off x="466825" y="2036549"/>
            <a:ext cx="8210350" cy="846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 the characteristics of popular songs vary between countries that speak the same language?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FAD33-9315-81BE-2CC8-D068A8B008F1}"/>
              </a:ext>
            </a:extLst>
          </p:cNvPr>
          <p:cNvSpPr txBox="1"/>
          <p:nvPr/>
        </p:nvSpPr>
        <p:spPr>
          <a:xfrm>
            <a:off x="8833485" y="482772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27227-6A70-82B7-7587-507BC1703414}"/>
              </a:ext>
            </a:extLst>
          </p:cNvPr>
          <p:cNvSpPr txBox="1"/>
          <p:nvPr/>
        </p:nvSpPr>
        <p:spPr>
          <a:xfrm>
            <a:off x="43311" y="92990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 vs UK</a:t>
            </a:r>
          </a:p>
        </p:txBody>
      </p:sp>
    </p:spTree>
    <p:extLst>
      <p:ext uri="{BB962C8B-B14F-4D97-AF65-F5344CB8AC3E}">
        <p14:creationId xmlns:p14="http://schemas.microsoft.com/office/powerpoint/2010/main" val="295826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6"/>
          <p:cNvSpPr/>
          <p:nvPr/>
        </p:nvSpPr>
        <p:spPr>
          <a:xfrm>
            <a:off x="4579749" y="-632"/>
            <a:ext cx="4573553" cy="5143500"/>
          </a:xfrm>
          <a:prstGeom prst="rect">
            <a:avLst/>
          </a:prstGeom>
          <a:solidFill>
            <a:srgbClr val="0E1B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82;p11">
            <a:extLst>
              <a:ext uri="{FF2B5EF4-FFF2-40B4-BE49-F238E27FC236}">
                <a16:creationId xmlns:a16="http://schemas.microsoft.com/office/drawing/2014/main" id="{53A2A7F5-D82B-1F8C-1281-C76DF8D81E18}"/>
              </a:ext>
            </a:extLst>
          </p:cNvPr>
          <p:cNvSpPr txBox="1"/>
          <p:nvPr/>
        </p:nvSpPr>
        <p:spPr>
          <a:xfrm>
            <a:off x="452387" y="349462"/>
            <a:ext cx="3972379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 sz="14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29;p6">
            <a:extLst>
              <a:ext uri="{FF2B5EF4-FFF2-40B4-BE49-F238E27FC236}">
                <a16:creationId xmlns:a16="http://schemas.microsoft.com/office/drawing/2014/main" id="{3D2DC2A0-B371-2B81-E635-0003AEEE0472}"/>
              </a:ext>
            </a:extLst>
          </p:cNvPr>
          <p:cNvSpPr/>
          <p:nvPr/>
        </p:nvSpPr>
        <p:spPr>
          <a:xfrm>
            <a:off x="5023437" y="1184208"/>
            <a:ext cx="3686175" cy="280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Observations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30;p6">
            <a:extLst>
              <a:ext uri="{FF2B5EF4-FFF2-40B4-BE49-F238E27FC236}">
                <a16:creationId xmlns:a16="http://schemas.microsoft.com/office/drawing/2014/main" id="{6B3D81B9-6F0B-A134-DD2C-B86C204CAECD}"/>
              </a:ext>
            </a:extLst>
          </p:cNvPr>
          <p:cNvSpPr txBox="1"/>
          <p:nvPr/>
        </p:nvSpPr>
        <p:spPr>
          <a:xfrm>
            <a:off x="5023437" y="1574603"/>
            <a:ext cx="3686175" cy="266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77190" marR="0" lvl="0" indent="-285750" algn="l" rtl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</a:pPr>
            <a:r>
              <a:rPr lang="en-US" sz="180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Danceability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minimal difference between countries</a:t>
            </a:r>
          </a:p>
          <a:p>
            <a:pPr marL="377190" marR="0" lvl="0" indent="-285750" algn="l" rtl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Energy: significan</a:t>
            </a:r>
            <a:r>
              <a:rPr lang="en-US" sz="1800" dirty="0">
                <a:solidFill>
                  <a:schemeClr val="lt1"/>
                </a:solidFill>
              </a:rPr>
              <a:t>t variation, UK ~20% higher</a:t>
            </a:r>
            <a:endParaRPr lang="en-US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190" marR="0" lvl="0" indent="-285750" algn="l" rtl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</a:pPr>
            <a:r>
              <a:rPr lang="en-US" sz="1800" dirty="0">
                <a:solidFill>
                  <a:schemeClr val="lt1"/>
                </a:solidFill>
              </a:rPr>
              <a:t>Valence: similar variation as Energy</a:t>
            </a:r>
          </a:p>
          <a:p>
            <a:pPr marL="377190" marR="0" lvl="0" indent="-285750" algn="l" rtl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UK </a:t>
            </a:r>
            <a:r>
              <a:rPr lang="en-US" sz="1800" dirty="0">
                <a:solidFill>
                  <a:schemeClr val="lt1"/>
                </a:solidFill>
              </a:rPr>
              <a:t>Energy and Valence interquartile range is broader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FB8ED9-60EB-5FC9-084D-B5FDF264C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19" y="1464330"/>
            <a:ext cx="4223086" cy="30164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2B62B0-0A48-E809-0943-85A9E84E4348}"/>
              </a:ext>
            </a:extLst>
          </p:cNvPr>
          <p:cNvSpPr txBox="1"/>
          <p:nvPr/>
        </p:nvSpPr>
        <p:spPr>
          <a:xfrm>
            <a:off x="8833485" y="482772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131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DDA91E-E1F6-49A9-370E-8CB1A047637C}"/>
              </a:ext>
            </a:extLst>
          </p:cNvPr>
          <p:cNvSpPr/>
          <p:nvPr/>
        </p:nvSpPr>
        <p:spPr>
          <a:xfrm>
            <a:off x="6285297" y="0"/>
            <a:ext cx="2858703" cy="5143500"/>
          </a:xfrm>
          <a:prstGeom prst="rect">
            <a:avLst/>
          </a:prstGeom>
          <a:solidFill>
            <a:srgbClr val="0E1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5F1E3B19-E91E-4429-B72D-A8803145B52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395" imgH="396" progId="TCLayout.ActiveDocument.1">
                  <p:embed/>
                </p:oleObj>
              </mc:Choice>
              <mc:Fallback>
                <p:oleObj name="think-cell Slide" r:id="rId7" imgW="395" imgH="39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5F1E3B19-E91E-4429-B72D-A8803145B5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F80FC594-2BC1-4232-9617-0542DE73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87" y="349462"/>
            <a:ext cx="5171173" cy="535200"/>
          </a:xfrm>
        </p:spPr>
        <p:txBody>
          <a:bodyPr vert="horz" lIns="0"/>
          <a:lstStyle/>
          <a:p>
            <a:r>
              <a:rPr lang="en-US" dirty="0">
                <a:latin typeface="Raleway" pitchFamily="2" charset="-52"/>
              </a:rPr>
              <a:t>Testing: two sample t-test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600D33F-1D2F-425F-8B73-1DB8FDBA97C0}"/>
              </a:ext>
            </a:extLst>
          </p:cNvPr>
          <p:cNvSpPr>
            <a:spLocks/>
          </p:cNvSpPr>
          <p:nvPr/>
        </p:nvSpPr>
        <p:spPr>
          <a:xfrm>
            <a:off x="6650287" y="1201868"/>
            <a:ext cx="2211261" cy="28012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pitchFamily="2" charset="-52"/>
                <a:cs typeface="Arial"/>
                <a:sym typeface="Arial"/>
              </a:rPr>
              <a:t>Hypotheses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83CDCF8-408B-498B-8675-D92CBA32AC9D}"/>
              </a:ext>
            </a:extLst>
          </p:cNvPr>
          <p:cNvSpPr txBox="1">
            <a:spLocks/>
          </p:cNvSpPr>
          <p:nvPr/>
        </p:nvSpPr>
        <p:spPr>
          <a:xfrm>
            <a:off x="6650287" y="1592263"/>
            <a:ext cx="2211261" cy="190821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6pPr>
            <a:lvl7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7pPr>
            <a:lvl8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8pPr>
            <a:lvl9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-52"/>
                <a:ea typeface="+mn-ea"/>
                <a:cs typeface="Arial" panose="020B0604020202020204" pitchFamily="34" charset="0"/>
                <a:sym typeface="Arial"/>
              </a:rPr>
              <a:t>Null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pitchFamily="2" charset="-52"/>
                <a:ea typeface="+mn-ea"/>
                <a:cs typeface="Arial" panose="020B0604020202020204" pitchFamily="34" charset="0"/>
                <a:sym typeface="Arial"/>
              </a:rPr>
              <a:t>: the mean of the tested variable for the US is the same as that for the UK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SzTx/>
              <a:buNone/>
              <a:tabLst/>
              <a:defRPr/>
            </a:pPr>
            <a:endParaRPr kumimoji="0" lang="en-US" sz="200" b="1" i="0" u="none" strike="noStrike" kern="1200" cap="none" spc="0" normalizeH="0" baseline="0" noProof="0" dirty="0">
              <a:ln>
                <a:noFill/>
              </a:ln>
              <a:solidFill>
                <a:srgbClr val="1A9988"/>
              </a:solidFill>
              <a:effectLst/>
              <a:uLnTx/>
              <a:uFillTx/>
              <a:latin typeface="Raleway" pitchFamily="2" charset="-52"/>
              <a:ea typeface="+mn-ea"/>
              <a:cs typeface="Arial" panose="020B0604020202020204" pitchFamily="34" charset="0"/>
              <a:sym typeface="Arial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" pitchFamily="2" charset="-52"/>
                <a:ea typeface="+mn-ea"/>
                <a:cs typeface="Arial" panose="020B0604020202020204" pitchFamily="34" charset="0"/>
                <a:sym typeface="Arial"/>
              </a:rPr>
              <a:t>Alternative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pitchFamily="2" charset="-52"/>
                <a:ea typeface="+mn-ea"/>
                <a:cs typeface="Arial" panose="020B0604020202020204" pitchFamily="34" charset="0"/>
                <a:sym typeface="Arial"/>
              </a:rPr>
              <a:t>: the mean of the tested variable is larger for the UK than that of the US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1A9988"/>
              </a:solidFill>
              <a:effectLst/>
              <a:uLnTx/>
              <a:uFillTx/>
              <a:latin typeface="Raleway" pitchFamily="2" charset="-52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4C9041-A111-4E2B-B9B8-12F635F8DEE9}"/>
              </a:ext>
            </a:extLst>
          </p:cNvPr>
          <p:cNvSpPr>
            <a:spLocks/>
          </p:cNvSpPr>
          <p:nvPr/>
        </p:nvSpPr>
        <p:spPr>
          <a:xfrm>
            <a:off x="452387" y="1201868"/>
            <a:ext cx="4162993" cy="28012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 pitchFamily="2" charset="-52"/>
                <a:cs typeface="Arial"/>
                <a:sym typeface="Arial"/>
              </a:rPr>
              <a:t>Experiment results: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E46555-928B-44B1-BDEE-97E161FFB884}"/>
              </a:ext>
            </a:extLst>
          </p:cNvPr>
          <p:cNvSpPr txBox="1">
            <a:spLocks/>
          </p:cNvSpPr>
          <p:nvPr/>
        </p:nvSpPr>
        <p:spPr>
          <a:xfrm>
            <a:off x="826325" y="1575945"/>
            <a:ext cx="1042287" cy="18573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38912" lvl="2" indent="-210312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4360" lvl="3" indent="-15544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3816" lvl="4" indent="-146304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1A9988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lang="en-US" sz="1400" b="1" dirty="0">
                <a:solidFill>
                  <a:srgbClr val="1A1A1A"/>
                </a:solidFill>
                <a:latin typeface="Raleway" pitchFamily="2" charset="-52"/>
              </a:rPr>
              <a:t>Variable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Raleway" pitchFamily="2" charset="-52"/>
              <a:cs typeface="Arial" panose="020B0604020202020204" pitchFamily="34" charset="0"/>
              <a:sym typeface="Arial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258F36A-E9C2-4898-8FBC-C4A0CE9A7432}"/>
              </a:ext>
            </a:extLst>
          </p:cNvPr>
          <p:cNvSpPr>
            <a:spLocks noChangeAspect="1"/>
          </p:cNvSpPr>
          <p:nvPr/>
        </p:nvSpPr>
        <p:spPr>
          <a:xfrm>
            <a:off x="2293430" y="1933846"/>
            <a:ext cx="661342" cy="660478"/>
          </a:xfrm>
          <a:prstGeom prst="ellipse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200" b="1" dirty="0">
                <a:solidFill>
                  <a:srgbClr val="FFFFFF"/>
                </a:solidFill>
                <a:latin typeface="Raleway" pitchFamily="2" charset="-52"/>
              </a:rPr>
              <a:t>.31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leway" pitchFamily="2" charset="-52"/>
              <a:ea typeface="+mn-ea"/>
              <a:cs typeface="+mn-cs"/>
              <a:sym typeface="Arial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9ABB6C-FEB4-47F7-8B4C-F7484F255DC1}"/>
              </a:ext>
            </a:extLst>
          </p:cNvPr>
          <p:cNvSpPr txBox="1">
            <a:spLocks/>
          </p:cNvSpPr>
          <p:nvPr/>
        </p:nvSpPr>
        <p:spPr>
          <a:xfrm>
            <a:off x="2242731" y="1575945"/>
            <a:ext cx="1538326" cy="18573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38912" lvl="2" indent="-210312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4360" lvl="3" indent="-15544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3816" lvl="4" indent="-146304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1A9988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 pitchFamily="2" charset="-52"/>
                <a:cs typeface="Arial" panose="020B0604020202020204" pitchFamily="34" charset="0"/>
                <a:sym typeface="Arial"/>
              </a:rPr>
              <a:t>P-value</a:t>
            </a:r>
            <a:endParaRPr kumimoji="0" lang="en-US" sz="1400" b="0" i="1" u="none" strike="noStrike" kern="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Raleway" pitchFamily="2" charset="-52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63" name="LineContentSeparatorDefault 142">
            <a:extLst>
              <a:ext uri="{FF2B5EF4-FFF2-40B4-BE49-F238E27FC236}">
                <a16:creationId xmlns:a16="http://schemas.microsoft.com/office/drawing/2014/main" id="{46C08242-6152-41BF-85B9-85370F115609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452386" y="1806575"/>
            <a:ext cx="5405348" cy="0"/>
          </a:xfrm>
          <a:prstGeom prst="straightConnector1">
            <a:avLst/>
          </a:prstGeom>
          <a:ln w="12700" cap="flat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LineContentSeparatorDefault 142">
            <a:extLst>
              <a:ext uri="{FF2B5EF4-FFF2-40B4-BE49-F238E27FC236}">
                <a16:creationId xmlns:a16="http://schemas.microsoft.com/office/drawing/2014/main" id="{2F3719B5-ED1F-4610-AC9B-D8AEF50511A7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452386" y="2774950"/>
            <a:ext cx="5405348" cy="0"/>
          </a:xfrm>
          <a:prstGeom prst="straightConnector1">
            <a:avLst/>
          </a:prstGeom>
          <a:ln w="12700" cap="flat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07AE3B9-28E6-4B47-9FF7-71F4C2C22241}"/>
              </a:ext>
            </a:extLst>
          </p:cNvPr>
          <p:cNvSpPr txBox="1">
            <a:spLocks/>
          </p:cNvSpPr>
          <p:nvPr/>
        </p:nvSpPr>
        <p:spPr>
          <a:xfrm>
            <a:off x="826325" y="2149034"/>
            <a:ext cx="1416406" cy="2154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6pPr>
            <a:lvl7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7pPr>
            <a:lvl8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8pPr>
            <a:lvl9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lang="en-US" sz="1400" kern="1200" dirty="0">
                <a:solidFill>
                  <a:srgbClr val="1A1A1A"/>
                </a:solidFill>
                <a:latin typeface="Raleway" pitchFamily="2" charset="-52"/>
                <a:ea typeface="+mn-ea"/>
              </a:rPr>
              <a:t>Danceability</a:t>
            </a:r>
            <a:endParaRPr kumimoji="0" lang="en-US" sz="1400" i="1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Raleway" pitchFamily="2" charset="-52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36CE28F-0D4A-4FF6-83A2-6E1AF9F90123}"/>
              </a:ext>
            </a:extLst>
          </p:cNvPr>
          <p:cNvSpPr txBox="1">
            <a:spLocks/>
          </p:cNvSpPr>
          <p:nvPr/>
        </p:nvSpPr>
        <p:spPr>
          <a:xfrm>
            <a:off x="3568917" y="1592263"/>
            <a:ext cx="1538326" cy="18573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dirty="0">
                <a:cs typeface="Arial" panose="020B0604020202020204" pitchFamily="34" charset="0"/>
              </a:defRPr>
            </a:lvl1pPr>
            <a:lvl2pPr marL="228600" lvl="1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"/>
              <a:defRPr lang="en-US" sz="1600" dirty="0"/>
            </a:lvl2pPr>
            <a:lvl3pPr marL="438912" lvl="2" indent="-210312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‒"/>
              <a:defRPr lang="en-US" sz="1600" dirty="0"/>
            </a:lvl3pPr>
            <a:lvl4pPr marL="594360" lvl="3" indent="-15544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1600" dirty="0"/>
            </a:lvl4pPr>
            <a:lvl5pPr marL="813816" lvl="4" indent="-146304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̶"/>
              <a:defRPr lang="en-US" sz="1600" dirty="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1A9988"/>
              </a:buClr>
              <a:buSzPct val="100000"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 pitchFamily="2" charset="-52"/>
                <a:cs typeface="Arial" panose="020B0604020202020204" pitchFamily="34" charset="0"/>
                <a:sym typeface="Arial"/>
              </a:rPr>
              <a:t>Results </a:t>
            </a:r>
            <a:endParaRPr kumimoji="0" lang="en-US" sz="1400" b="0" i="1" u="none" strike="noStrike" kern="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Raleway" pitchFamily="2" charset="-52"/>
              <a:cs typeface="Arial" panose="020B0604020202020204" pitchFamily="34" charset="0"/>
              <a:sym typeface="Arial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F35600C-D89B-4409-9AB6-AE8591699431}"/>
              </a:ext>
            </a:extLst>
          </p:cNvPr>
          <p:cNvSpPr>
            <a:spLocks/>
          </p:cNvSpPr>
          <p:nvPr/>
        </p:nvSpPr>
        <p:spPr>
          <a:xfrm rot="16200000">
            <a:off x="193675" y="2130425"/>
            <a:ext cx="810257" cy="295275"/>
          </a:xfrm>
          <a:prstGeom prst="rect">
            <a:avLst/>
          </a:prstGeom>
          <a:solidFill>
            <a:schemeClr val="accent3">
              <a:alpha val="12000"/>
            </a:scheme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B5600"/>
                </a:solidFill>
                <a:effectLst/>
                <a:uLnTx/>
                <a:uFillTx/>
                <a:latin typeface="Raleway" pitchFamily="2" charset="-52"/>
                <a:cs typeface="Arial"/>
                <a:sym typeface="Arial"/>
              </a:rPr>
              <a:t>Fail</a:t>
            </a:r>
          </a:p>
        </p:txBody>
      </p:sp>
      <p:cxnSp>
        <p:nvCxnSpPr>
          <p:cNvPr id="3" name="LineContentSeparatorDefault 142">
            <a:extLst>
              <a:ext uri="{FF2B5EF4-FFF2-40B4-BE49-F238E27FC236}">
                <a16:creationId xmlns:a16="http://schemas.microsoft.com/office/drawing/2014/main" id="{2D71BBB9-903B-7E1E-7D4F-B0939764393C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451166" y="3748760"/>
            <a:ext cx="5405348" cy="0"/>
          </a:xfrm>
          <a:prstGeom prst="straightConnector1">
            <a:avLst/>
          </a:prstGeom>
          <a:ln w="12700" cap="flat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94BBA93-EE30-AB1C-13EB-46BA19981319}"/>
              </a:ext>
            </a:extLst>
          </p:cNvPr>
          <p:cNvSpPr>
            <a:spLocks/>
          </p:cNvSpPr>
          <p:nvPr/>
        </p:nvSpPr>
        <p:spPr>
          <a:xfrm rot="16200000">
            <a:off x="190511" y="3118697"/>
            <a:ext cx="810257" cy="295275"/>
          </a:xfrm>
          <a:prstGeom prst="rect">
            <a:avLst/>
          </a:prstGeom>
          <a:solidFill>
            <a:schemeClr val="accent3">
              <a:alpha val="12000"/>
            </a:scheme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B5600"/>
                </a:solidFill>
                <a:effectLst/>
                <a:uLnTx/>
                <a:uFillTx/>
                <a:latin typeface="Raleway" pitchFamily="2" charset="-52"/>
                <a:cs typeface="Arial"/>
                <a:sym typeface="Arial"/>
              </a:rPr>
              <a:t>Reject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2EE535-7D67-139F-572D-0723E710096A}"/>
              </a:ext>
            </a:extLst>
          </p:cNvPr>
          <p:cNvSpPr>
            <a:spLocks/>
          </p:cNvSpPr>
          <p:nvPr/>
        </p:nvSpPr>
        <p:spPr>
          <a:xfrm rot="16200000">
            <a:off x="194895" y="4115137"/>
            <a:ext cx="810257" cy="295275"/>
          </a:xfrm>
          <a:prstGeom prst="rect">
            <a:avLst/>
          </a:prstGeom>
          <a:solidFill>
            <a:schemeClr val="accent3">
              <a:alpha val="12000"/>
            </a:scheme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dirty="0">
                <a:solidFill>
                  <a:srgbClr val="EB5600"/>
                </a:solidFill>
                <a:latin typeface="Raleway" pitchFamily="2" charset="-52"/>
              </a:rPr>
              <a:t>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B5600"/>
                </a:solidFill>
                <a:effectLst/>
                <a:uLnTx/>
                <a:uFillTx/>
                <a:latin typeface="Raleway" pitchFamily="2" charset="-52"/>
                <a:cs typeface="Arial"/>
                <a:sym typeface="Arial"/>
              </a:rPr>
              <a:t>eject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3590F-159E-95EC-FE83-7C6EE817B1B9}"/>
              </a:ext>
            </a:extLst>
          </p:cNvPr>
          <p:cNvSpPr txBox="1"/>
          <p:nvPr/>
        </p:nvSpPr>
        <p:spPr>
          <a:xfrm>
            <a:off x="3571859" y="1906364"/>
            <a:ext cx="2284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Failed to reject the null hypothesis. UK and US means are too similar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5BC250-04A9-7629-B89A-FA8D48BFCCAA}"/>
              </a:ext>
            </a:extLst>
          </p:cNvPr>
          <p:cNvSpPr>
            <a:spLocks noChangeAspect="1"/>
          </p:cNvSpPr>
          <p:nvPr/>
        </p:nvSpPr>
        <p:spPr>
          <a:xfrm>
            <a:off x="2293430" y="2913948"/>
            <a:ext cx="661342" cy="660478"/>
          </a:xfrm>
          <a:prstGeom prst="ellipse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200" b="1" dirty="0">
                <a:solidFill>
                  <a:srgbClr val="FFFFFF"/>
                </a:solidFill>
                <a:latin typeface="Raleway" pitchFamily="2" charset="-52"/>
              </a:rPr>
              <a:t>.01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leway" pitchFamily="2" charset="-52"/>
              <a:ea typeface="+mn-ea"/>
              <a:cs typeface="+mn-cs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8FD1DB-D241-21F8-BA0B-1D858207E59B}"/>
              </a:ext>
            </a:extLst>
          </p:cNvPr>
          <p:cNvSpPr txBox="1">
            <a:spLocks/>
          </p:cNvSpPr>
          <p:nvPr/>
        </p:nvSpPr>
        <p:spPr>
          <a:xfrm>
            <a:off x="826325" y="3129136"/>
            <a:ext cx="1416406" cy="2154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6pPr>
            <a:lvl7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7pPr>
            <a:lvl8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8pPr>
            <a:lvl9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lang="en-US" sz="1400" kern="1200" dirty="0">
                <a:solidFill>
                  <a:srgbClr val="1A1A1A"/>
                </a:solidFill>
                <a:latin typeface="Raleway" pitchFamily="2" charset="-52"/>
                <a:ea typeface="+mn-ea"/>
              </a:rPr>
              <a:t>Energy</a:t>
            </a:r>
            <a:endParaRPr kumimoji="0" lang="en-US" sz="1400" i="1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Raleway" pitchFamily="2" charset="-52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AD748A-05C9-8D42-A61D-5EB0EA3A91EB}"/>
              </a:ext>
            </a:extLst>
          </p:cNvPr>
          <p:cNvSpPr txBox="1"/>
          <p:nvPr/>
        </p:nvSpPr>
        <p:spPr>
          <a:xfrm>
            <a:off x="3571859" y="2886466"/>
            <a:ext cx="2284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 the null hypothesis. UK mean is higher than the US mean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F56B0-78DC-D0FE-F059-3CFA6DEF1A1C}"/>
              </a:ext>
            </a:extLst>
          </p:cNvPr>
          <p:cNvSpPr>
            <a:spLocks noChangeAspect="1"/>
          </p:cNvSpPr>
          <p:nvPr/>
        </p:nvSpPr>
        <p:spPr>
          <a:xfrm>
            <a:off x="2294060" y="3904566"/>
            <a:ext cx="661342" cy="660478"/>
          </a:xfrm>
          <a:prstGeom prst="ellipse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200" b="1" dirty="0">
                <a:solidFill>
                  <a:srgbClr val="FFFFFF"/>
                </a:solidFill>
                <a:latin typeface="Raleway" pitchFamily="2" charset="-52"/>
              </a:rPr>
              <a:t>.03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leway" pitchFamily="2" charset="-52"/>
              <a:ea typeface="+mn-ea"/>
              <a:cs typeface="+mn-cs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109252-C8EA-074F-F5D7-82EF8054AFCE}"/>
              </a:ext>
            </a:extLst>
          </p:cNvPr>
          <p:cNvSpPr txBox="1">
            <a:spLocks/>
          </p:cNvSpPr>
          <p:nvPr/>
        </p:nvSpPr>
        <p:spPr>
          <a:xfrm>
            <a:off x="826955" y="4135252"/>
            <a:ext cx="1416406" cy="21544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6pPr>
            <a:lvl7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7pPr>
            <a:lvl8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8pPr>
            <a:lvl9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None/>
              <a:tabLst/>
              <a:defRPr/>
            </a:pPr>
            <a:r>
              <a:rPr lang="en-US" sz="1400" kern="1200" dirty="0">
                <a:solidFill>
                  <a:srgbClr val="1A1A1A"/>
                </a:solidFill>
                <a:latin typeface="Raleway" pitchFamily="2" charset="-52"/>
                <a:ea typeface="+mn-ea"/>
              </a:rPr>
              <a:t>Valence</a:t>
            </a:r>
            <a:endParaRPr kumimoji="0" lang="en-US" sz="1400" i="1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Raleway" pitchFamily="2" charset="-52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6AB90-9C6F-C274-93EA-0E1BE6355280}"/>
              </a:ext>
            </a:extLst>
          </p:cNvPr>
          <p:cNvSpPr txBox="1"/>
          <p:nvPr/>
        </p:nvSpPr>
        <p:spPr>
          <a:xfrm>
            <a:off x="3572489" y="3892582"/>
            <a:ext cx="2284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 the null hypothesis. UK mean is higher than the US mean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42C42-8231-D0FD-5724-29A405C20730}"/>
              </a:ext>
            </a:extLst>
          </p:cNvPr>
          <p:cNvSpPr txBox="1"/>
          <p:nvPr/>
        </p:nvSpPr>
        <p:spPr>
          <a:xfrm>
            <a:off x="8833485" y="482772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8647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3"/>
          <p:cNvSpPr txBox="1">
            <a:spLocks noGrp="1"/>
          </p:cNvSpPr>
          <p:nvPr>
            <p:ph type="title"/>
          </p:nvPr>
        </p:nvSpPr>
        <p:spPr>
          <a:xfrm>
            <a:off x="452387" y="368512"/>
            <a:ext cx="821035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Conclusion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8D733E-D804-8926-C843-777E46A0EC50}"/>
              </a:ext>
            </a:extLst>
          </p:cNvPr>
          <p:cNvGrpSpPr/>
          <p:nvPr/>
        </p:nvGrpSpPr>
        <p:grpSpPr>
          <a:xfrm>
            <a:off x="466825" y="1494109"/>
            <a:ext cx="8210350" cy="1474568"/>
            <a:chOff x="466825" y="1494109"/>
            <a:chExt cx="8210350" cy="1474568"/>
          </a:xfrm>
        </p:grpSpPr>
        <p:sp>
          <p:nvSpPr>
            <p:cNvPr id="3" name="Google Shape;282;p11">
              <a:extLst>
                <a:ext uri="{FF2B5EF4-FFF2-40B4-BE49-F238E27FC236}">
                  <a16:creationId xmlns:a16="http://schemas.microsoft.com/office/drawing/2014/main" id="{EADEA992-45DA-B81A-406B-0A7B50EEBC4C}"/>
                </a:ext>
              </a:extLst>
            </p:cNvPr>
            <p:cNvSpPr txBox="1"/>
            <p:nvPr/>
          </p:nvSpPr>
          <p:spPr>
            <a:xfrm>
              <a:off x="466825" y="1494109"/>
              <a:ext cx="8210350" cy="846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i="0" u="none" strike="noStrike" cap="none" dirty="0">
                  <a:solidFill>
                    <a:schemeClr val="bg2"/>
                  </a:solidFill>
                  <a:latin typeface="Arial"/>
                  <a:ea typeface="Arial"/>
                  <a:cs typeface="Arial"/>
                  <a:sym typeface="Arial"/>
                </a:rPr>
                <a:t>Although we expected each variable to have higher means for the UK than the US, only Energy and Valence had significantly greater averages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lang="en-US" sz="200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lang="en-US" sz="2000" dirty="0">
                <a:solidFill>
                  <a:schemeClr val="bg2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dirty="0">
                  <a:solidFill>
                    <a:schemeClr val="tx1"/>
                  </a:solidFill>
                </a:rPr>
                <a:t>From this, we can conclude that there is a difference in music characteristics among countries that speak the same language</a:t>
              </a:r>
              <a:endParaRPr sz="140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" name="LineContentSeparatorDefault 142">
              <a:extLst>
                <a:ext uri="{FF2B5EF4-FFF2-40B4-BE49-F238E27FC236}">
                  <a16:creationId xmlns:a16="http://schemas.microsoft.com/office/drawing/2014/main" id="{D28C0800-1942-A639-5253-62415576E554}"/>
                </a:ext>
              </a:extLst>
            </p:cNvPr>
            <p:cNvCxnSpPr>
              <a:cxnSpLocks/>
            </p:cNvCxnSpPr>
            <p:nvPr>
              <p:custDataLst>
                <p:tags r:id="rId1"/>
              </p:custDataLst>
            </p:nvPr>
          </p:nvCxnSpPr>
          <p:spPr>
            <a:xfrm>
              <a:off x="977861" y="2968677"/>
              <a:ext cx="7188278" cy="0"/>
            </a:xfrm>
            <a:prstGeom prst="straightConnector1">
              <a:avLst/>
            </a:prstGeom>
            <a:ln w="12700" cap="flat">
              <a:solidFill>
                <a:schemeClr val="bg2">
                  <a:alpha val="9311"/>
                </a:schemeClr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900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E1B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1"/>
          <p:cNvSpPr txBox="1"/>
          <p:nvPr/>
        </p:nvSpPr>
        <p:spPr>
          <a:xfrm>
            <a:off x="466825" y="2036549"/>
            <a:ext cx="8210350" cy="846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Has music become louder over time?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FAD33-9315-81BE-2CC8-D068A8B008F1}"/>
              </a:ext>
            </a:extLst>
          </p:cNvPr>
          <p:cNvSpPr txBox="1"/>
          <p:nvPr/>
        </p:nvSpPr>
        <p:spPr>
          <a:xfrm>
            <a:off x="8833485" y="482772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27227-6A70-82B7-7587-507BC1703414}"/>
              </a:ext>
            </a:extLst>
          </p:cNvPr>
          <p:cNvSpPr txBox="1"/>
          <p:nvPr/>
        </p:nvSpPr>
        <p:spPr>
          <a:xfrm>
            <a:off x="43311" y="92990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Decades</a:t>
            </a:r>
          </a:p>
        </p:txBody>
      </p:sp>
    </p:spTree>
    <p:extLst>
      <p:ext uri="{BB962C8B-B14F-4D97-AF65-F5344CB8AC3E}">
        <p14:creationId xmlns:p14="http://schemas.microsoft.com/office/powerpoint/2010/main" val="4111260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DDA91E-E1F6-49A9-370E-8CB1A047637C}"/>
              </a:ext>
            </a:extLst>
          </p:cNvPr>
          <p:cNvSpPr/>
          <p:nvPr/>
        </p:nvSpPr>
        <p:spPr>
          <a:xfrm>
            <a:off x="6285297" y="0"/>
            <a:ext cx="2858703" cy="5143500"/>
          </a:xfrm>
          <a:prstGeom prst="rect">
            <a:avLst/>
          </a:prstGeom>
          <a:solidFill>
            <a:srgbClr val="0E1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5F1E3B19-E91E-4429-B72D-A8803145B52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5F1E3B19-E91E-4429-B72D-A8803145B5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F80FC594-2BC1-4232-9617-0542DE73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87" y="349462"/>
            <a:ext cx="5171173" cy="535200"/>
          </a:xfrm>
        </p:spPr>
        <p:txBody>
          <a:bodyPr vert="horz" lIns="0"/>
          <a:lstStyle/>
          <a:p>
            <a:r>
              <a:rPr lang="en-US" dirty="0">
                <a:latin typeface="Raleway" pitchFamily="2" charset="-52"/>
              </a:rPr>
              <a:t>EDA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600D33F-1D2F-425F-8B73-1DB8FDBA97C0}"/>
              </a:ext>
            </a:extLst>
          </p:cNvPr>
          <p:cNvSpPr>
            <a:spLocks/>
          </p:cNvSpPr>
          <p:nvPr/>
        </p:nvSpPr>
        <p:spPr>
          <a:xfrm>
            <a:off x="6650287" y="1201868"/>
            <a:ext cx="2211261" cy="28012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pitchFamily="2" charset="-52"/>
                <a:cs typeface="Arial"/>
                <a:sym typeface="Arial"/>
              </a:rPr>
              <a:t>Key observations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83CDCF8-408B-498B-8675-D92CBA32AC9D}"/>
              </a:ext>
            </a:extLst>
          </p:cNvPr>
          <p:cNvSpPr txBox="1">
            <a:spLocks/>
          </p:cNvSpPr>
          <p:nvPr/>
        </p:nvSpPr>
        <p:spPr>
          <a:xfrm>
            <a:off x="6650287" y="1592263"/>
            <a:ext cx="2211261" cy="252376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6pPr>
            <a:lvl7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7pPr>
            <a:lvl8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8pPr>
            <a:lvl9pPr marL="9144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>
                <a:cs typeface="Arial" panose="020B0604020202020204" pitchFamily="34" charset="0"/>
              </a:defRPr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 pitchFamily="2" charset="-52"/>
                <a:ea typeface="+mn-ea"/>
                <a:cs typeface="Arial" panose="020B0604020202020204" pitchFamily="34" charset="0"/>
                <a:sym typeface="Arial"/>
              </a:rPr>
              <a:t>There are clear differences among the variables scores across all decades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kern="1200" dirty="0">
                <a:solidFill>
                  <a:srgbClr val="FFFFFF"/>
                </a:solidFill>
                <a:latin typeface="Raleway" pitchFamily="2" charset="-52"/>
                <a:ea typeface="+mn-ea"/>
              </a:rPr>
              <a:t>Loudness presented a clear trend going upward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kern="1200" dirty="0">
                <a:solidFill>
                  <a:srgbClr val="FFFFFF"/>
                </a:solidFill>
                <a:latin typeface="Raleway" pitchFamily="2" charset="-52"/>
                <a:ea typeface="+mn-ea"/>
              </a:rPr>
              <a:t>Selected to analyze loudness due to its objective nature (decibels)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1A9988"/>
              </a:solidFill>
              <a:effectLst/>
              <a:uLnTx/>
              <a:uFillTx/>
              <a:latin typeface="Raleway" pitchFamily="2" charset="-52"/>
              <a:ea typeface="+mn-ea"/>
              <a:cs typeface="Arial" panose="020B0604020202020204" pitchFamily="34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DBA186-1930-89A6-5B14-D919D81C8D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387" y="1201868"/>
            <a:ext cx="5320663" cy="38004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11E066-C8BC-A0E6-21F8-04FEE02FF6C6}"/>
              </a:ext>
            </a:extLst>
          </p:cNvPr>
          <p:cNvSpPr txBox="1"/>
          <p:nvPr/>
        </p:nvSpPr>
        <p:spPr>
          <a:xfrm>
            <a:off x="8833485" y="482772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224864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ContentSeparatorDefault"/>
</p:tagLst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897</Words>
  <Application>Microsoft Macintosh PowerPoint</Application>
  <PresentationFormat>On-screen Show (16:9)</PresentationFormat>
  <Paragraphs>164</Paragraphs>
  <Slides>24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Quattrocento Sans</vt:lpstr>
      <vt:lpstr>Segoe UI</vt:lpstr>
      <vt:lpstr>Wingdings</vt:lpstr>
      <vt:lpstr>Arial</vt:lpstr>
      <vt:lpstr>Noto Sans Symbols</vt:lpstr>
      <vt:lpstr>Raleway</vt:lpstr>
      <vt:lpstr>Lato</vt:lpstr>
      <vt:lpstr>Streamline</vt:lpstr>
      <vt:lpstr>think-cell Slide</vt:lpstr>
      <vt:lpstr>Comparison of Music Taste Across Regions and Generations</vt:lpstr>
      <vt:lpstr>PowerPoint Presentation</vt:lpstr>
      <vt:lpstr>PowerPoint Presentation</vt:lpstr>
      <vt:lpstr>PowerPoint Presentation</vt:lpstr>
      <vt:lpstr>PowerPoint Presentation</vt:lpstr>
      <vt:lpstr>Testing: two sample t-test</vt:lpstr>
      <vt:lpstr>Conclusion</vt:lpstr>
      <vt:lpstr>PowerPoint Presentation</vt:lpstr>
      <vt:lpstr>EDA</vt:lpstr>
      <vt:lpstr>EDA</vt:lpstr>
      <vt:lpstr>Testing: ANOVA, Pairwise t-test</vt:lpstr>
      <vt:lpstr>Conclusion</vt:lpstr>
      <vt:lpstr>PowerPoint Presentation</vt:lpstr>
      <vt:lpstr>EDA</vt:lpstr>
      <vt:lpstr>Testing: MANOVA</vt:lpstr>
      <vt:lpstr>Conclusion</vt:lpstr>
      <vt:lpstr>PowerPoint Presentation</vt:lpstr>
      <vt:lpstr>EDA</vt:lpstr>
      <vt:lpstr>EDA*</vt:lpstr>
      <vt:lpstr>Testing: Regression</vt:lpstr>
      <vt:lpstr>Conclusion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Music Taste Across Regions and Generations</dc:title>
  <cp:lastModifiedBy>eduardo armenta</cp:lastModifiedBy>
  <cp:revision>13</cp:revision>
  <dcterms:modified xsi:type="dcterms:W3CDTF">2022-12-08T05:13:43Z</dcterms:modified>
</cp:coreProperties>
</file>