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Nanum Square" charset="1" panose="020B0600000101010101"/>
      <p:regular r:id="rId15"/>
    </p:embeddedFont>
    <p:embeddedFont>
      <p:font typeface="Nanum Square Bold" charset="1" panose="020B0600000101010101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27747" y="3555813"/>
            <a:ext cx="10913625" cy="3051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92"/>
              </a:lnSpc>
            </a:pPr>
            <a:r>
              <a:rPr lang="en-US" sz="9993" spc="-359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머신러닝 결과</a:t>
            </a:r>
          </a:p>
          <a:p>
            <a:pPr algn="l" marL="0" indent="0" lvl="0">
              <a:lnSpc>
                <a:spcPts val="11892"/>
              </a:lnSpc>
              <a:spcBef>
                <a:spcPct val="0"/>
              </a:spcBef>
            </a:pPr>
            <a:r>
              <a:rPr lang="en-US" sz="9993" spc="-359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중간 보고서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90738" y="7317415"/>
            <a:ext cx="5317153" cy="46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517"/>
              </a:lnSpc>
              <a:spcBef>
                <a:spcPct val="0"/>
              </a:spcBef>
            </a:pPr>
            <a:r>
              <a:rPr lang="en-US" b="true" sz="2955" spc="-10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최치송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37289" y="3775513"/>
            <a:ext cx="854190" cy="8541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088767" y="3775513"/>
            <a:ext cx="854190" cy="8541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01460" y="3957616"/>
            <a:ext cx="6714376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  주요기능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49162" y="3957616"/>
            <a:ext cx="5488748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05   모델링 기법 및 이유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437289" y="5098051"/>
            <a:ext cx="854190" cy="85419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088767" y="5098051"/>
            <a:ext cx="854190" cy="85419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601460" y="5268192"/>
            <a:ext cx="6714376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  데이터 설명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49162" y="5268192"/>
            <a:ext cx="5815320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06   모델 학습 결과 및 성능 평가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3437289" y="6420590"/>
            <a:ext cx="854190" cy="85419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601460" y="6578768"/>
            <a:ext cx="6714376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03   데이터 전처리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450637" y="1661108"/>
            <a:ext cx="538672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597897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09650"/>
            <a:ext cx="5704459" cy="7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0"/>
              </a:lnSpc>
              <a:spcBef>
                <a:spcPct val="0"/>
              </a:spcBef>
            </a:pPr>
            <a:r>
              <a:rPr lang="en-US" b="true" sz="5000" spc="-18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 주요기능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028700" y="1787525"/>
            <a:ext cx="3235418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66339" y="3114524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4479" y="6003555"/>
            <a:ext cx="6009922" cy="4019135"/>
          </a:xfrm>
          <a:custGeom>
            <a:avLst/>
            <a:gdLst/>
            <a:ahLst/>
            <a:cxnLst/>
            <a:rect r="r" b="b" t="t" l="l"/>
            <a:pathLst>
              <a:path h="4019135" w="6009922">
                <a:moveTo>
                  <a:pt x="0" y="0"/>
                </a:moveTo>
                <a:lnTo>
                  <a:pt x="6009922" y="0"/>
                </a:lnTo>
                <a:lnTo>
                  <a:pt x="6009922" y="4019135"/>
                </a:lnTo>
                <a:lnTo>
                  <a:pt x="0" y="40191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007650" y="3258097"/>
            <a:ext cx="5180790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산업 내 종사자의 구성 기반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28237" y="4307989"/>
            <a:ext cx="4333616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산업의 종사자 수 </a:t>
            </a:r>
            <a:r>
              <a:rPr lang="en-US" b="true" sz="3599" spc="-129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예측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506878" y="1931233"/>
            <a:ext cx="854190" cy="85419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8671049" y="2113336"/>
            <a:ext cx="6714376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  머신러닝 주요기능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506878" y="5576460"/>
            <a:ext cx="854190" cy="85419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8671049" y="5758563"/>
            <a:ext cx="6714376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  기대효과 및 활용방안</a:t>
            </a:r>
          </a:p>
        </p:txBody>
      </p:sp>
      <p:sp>
        <p:nvSpPr>
          <p:cNvPr name="AutoShape 19" id="19"/>
          <p:cNvSpPr/>
          <p:nvPr/>
        </p:nvSpPr>
        <p:spPr>
          <a:xfrm>
            <a:off x="8007650" y="3911513"/>
            <a:ext cx="4836412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9475077" y="3911513"/>
            <a:ext cx="0" cy="875582"/>
          </a:xfrm>
          <a:prstGeom prst="line">
            <a:avLst/>
          </a:prstGeom>
          <a:ln cap="flat" w="1143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9475553" y="4691847"/>
            <a:ext cx="2286824" cy="19050"/>
          </a:xfrm>
          <a:prstGeom prst="line">
            <a:avLst/>
          </a:prstGeom>
          <a:ln cap="flat" w="114300">
            <a:solidFill>
              <a:srgbClr val="263035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 flipV="true">
            <a:off x="12028237" y="4961405"/>
            <a:ext cx="4031688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8563899" y="7359707"/>
            <a:ext cx="6363716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5" indent="-388618" lvl="1">
              <a:lnSpc>
                <a:spcPts val="5399"/>
              </a:lnSpc>
              <a:buFont typeface="Arial"/>
              <a:buChar char="•"/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산업구조 진단 및 잠재력 분석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563899" y="6487800"/>
            <a:ext cx="7797954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5" indent="-388618" lvl="1">
              <a:lnSpc>
                <a:spcPts val="5399"/>
              </a:lnSpc>
              <a:buFont typeface="Arial"/>
              <a:buChar char="•"/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종사자 수를 통해 산업의 성장성 점검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00785" y="5537319"/>
            <a:ext cx="8016280" cy="3486147"/>
            <a:chOff x="0" y="0"/>
            <a:chExt cx="2111284" cy="9181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11284" cy="918162"/>
            </a:xfrm>
            <a:custGeom>
              <a:avLst/>
              <a:gdLst/>
              <a:ahLst/>
              <a:cxnLst/>
              <a:rect r="r" b="b" t="t" l="l"/>
              <a:pathLst>
                <a:path h="918162" w="2111284">
                  <a:moveTo>
                    <a:pt x="16418" y="0"/>
                  </a:moveTo>
                  <a:lnTo>
                    <a:pt x="2094865" y="0"/>
                  </a:lnTo>
                  <a:cubicBezTo>
                    <a:pt x="2099220" y="0"/>
                    <a:pt x="2103396" y="1730"/>
                    <a:pt x="2106475" y="4809"/>
                  </a:cubicBezTo>
                  <a:cubicBezTo>
                    <a:pt x="2109554" y="7888"/>
                    <a:pt x="2111284" y="12064"/>
                    <a:pt x="2111284" y="16418"/>
                  </a:cubicBezTo>
                  <a:lnTo>
                    <a:pt x="2111284" y="901744"/>
                  </a:lnTo>
                  <a:cubicBezTo>
                    <a:pt x="2111284" y="906098"/>
                    <a:pt x="2109554" y="910274"/>
                    <a:pt x="2106475" y="913353"/>
                  </a:cubicBezTo>
                  <a:cubicBezTo>
                    <a:pt x="2103396" y="916432"/>
                    <a:pt x="2099220" y="918162"/>
                    <a:pt x="2094865" y="918162"/>
                  </a:cubicBezTo>
                  <a:lnTo>
                    <a:pt x="16418" y="918162"/>
                  </a:lnTo>
                  <a:cubicBezTo>
                    <a:pt x="12064" y="918162"/>
                    <a:pt x="7888" y="916432"/>
                    <a:pt x="4809" y="913353"/>
                  </a:cubicBezTo>
                  <a:cubicBezTo>
                    <a:pt x="1730" y="910274"/>
                    <a:pt x="0" y="906098"/>
                    <a:pt x="0" y="901744"/>
                  </a:cubicBezTo>
                  <a:lnTo>
                    <a:pt x="0" y="16418"/>
                  </a:lnTo>
                  <a:cubicBezTo>
                    <a:pt x="0" y="12064"/>
                    <a:pt x="1730" y="7888"/>
                    <a:pt x="4809" y="4809"/>
                  </a:cubicBezTo>
                  <a:cubicBezTo>
                    <a:pt x="7888" y="1730"/>
                    <a:pt x="12064" y="0"/>
                    <a:pt x="16418" y="0"/>
                  </a:cubicBezTo>
                  <a:close/>
                </a:path>
              </a:pathLst>
            </a:custGeom>
            <a:solidFill>
              <a:srgbClr val="09262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2111284" cy="927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192491" y="5667072"/>
            <a:ext cx="7680422" cy="3226641"/>
            <a:chOff x="0" y="0"/>
            <a:chExt cx="2022827" cy="8498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22827" cy="849815"/>
            </a:xfrm>
            <a:custGeom>
              <a:avLst/>
              <a:gdLst/>
              <a:ahLst/>
              <a:cxnLst/>
              <a:rect r="r" b="b" t="t" l="l"/>
              <a:pathLst>
                <a:path h="849815" w="2022827">
                  <a:moveTo>
                    <a:pt x="17136" y="0"/>
                  </a:moveTo>
                  <a:lnTo>
                    <a:pt x="2005691" y="0"/>
                  </a:lnTo>
                  <a:cubicBezTo>
                    <a:pt x="2010236" y="0"/>
                    <a:pt x="2014595" y="1805"/>
                    <a:pt x="2017808" y="5019"/>
                  </a:cubicBezTo>
                  <a:cubicBezTo>
                    <a:pt x="2021022" y="8233"/>
                    <a:pt x="2022827" y="12591"/>
                    <a:pt x="2022827" y="17136"/>
                  </a:cubicBezTo>
                  <a:lnTo>
                    <a:pt x="2022827" y="832679"/>
                  </a:lnTo>
                  <a:cubicBezTo>
                    <a:pt x="2022827" y="837224"/>
                    <a:pt x="2021022" y="841582"/>
                    <a:pt x="2017808" y="844796"/>
                  </a:cubicBezTo>
                  <a:cubicBezTo>
                    <a:pt x="2014595" y="848009"/>
                    <a:pt x="2010236" y="849815"/>
                    <a:pt x="2005691" y="849815"/>
                  </a:cubicBezTo>
                  <a:lnTo>
                    <a:pt x="17136" y="849815"/>
                  </a:lnTo>
                  <a:cubicBezTo>
                    <a:pt x="12591" y="849815"/>
                    <a:pt x="8233" y="848009"/>
                    <a:pt x="5019" y="844796"/>
                  </a:cubicBezTo>
                  <a:cubicBezTo>
                    <a:pt x="1805" y="841582"/>
                    <a:pt x="0" y="837224"/>
                    <a:pt x="0" y="832679"/>
                  </a:cubicBezTo>
                  <a:lnTo>
                    <a:pt x="0" y="17136"/>
                  </a:lnTo>
                  <a:cubicBezTo>
                    <a:pt x="0" y="12591"/>
                    <a:pt x="1805" y="8233"/>
                    <a:pt x="5019" y="5019"/>
                  </a:cubicBezTo>
                  <a:cubicBezTo>
                    <a:pt x="8233" y="1805"/>
                    <a:pt x="12591" y="0"/>
                    <a:pt x="17136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2022827" cy="859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1009650"/>
            <a:ext cx="8286687" cy="7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0"/>
              </a:lnSpc>
              <a:spcBef>
                <a:spcPct val="0"/>
              </a:spcBef>
            </a:pPr>
            <a:r>
              <a:rPr lang="en-US" b="true" sz="5000" spc="-18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 데이터 설명</a:t>
            </a:r>
          </a:p>
        </p:txBody>
      </p:sp>
      <p:sp>
        <p:nvSpPr>
          <p:cNvPr name="AutoShape 12" id="12"/>
          <p:cNvSpPr/>
          <p:nvPr/>
        </p:nvSpPr>
        <p:spPr>
          <a:xfrm flipH="true">
            <a:off x="1028700" y="1787525"/>
            <a:ext cx="4540112" cy="1905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3439126" y="2283403"/>
            <a:ext cx="3074157" cy="3074157"/>
          </a:xfrm>
          <a:custGeom>
            <a:avLst/>
            <a:gdLst/>
            <a:ahLst/>
            <a:cxnLst/>
            <a:rect r="r" b="b" t="t" l="l"/>
            <a:pathLst>
              <a:path h="3074157" w="3074157">
                <a:moveTo>
                  <a:pt x="0" y="0"/>
                </a:moveTo>
                <a:lnTo>
                  <a:pt x="3074157" y="0"/>
                </a:lnTo>
                <a:lnTo>
                  <a:pt x="3074157" y="3074157"/>
                </a:lnTo>
                <a:lnTo>
                  <a:pt x="0" y="30741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439126" y="5852860"/>
            <a:ext cx="3074157" cy="3074157"/>
          </a:xfrm>
          <a:custGeom>
            <a:avLst/>
            <a:gdLst/>
            <a:ahLst/>
            <a:cxnLst/>
            <a:rect r="r" b="b" t="t" l="l"/>
            <a:pathLst>
              <a:path h="3074157" w="3074157">
                <a:moveTo>
                  <a:pt x="0" y="0"/>
                </a:moveTo>
                <a:lnTo>
                  <a:pt x="3074157" y="0"/>
                </a:lnTo>
                <a:lnTo>
                  <a:pt x="3074157" y="3074157"/>
                </a:lnTo>
                <a:lnTo>
                  <a:pt x="0" y="30741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7000785" y="1979043"/>
            <a:ext cx="8016280" cy="3558276"/>
            <a:chOff x="0" y="0"/>
            <a:chExt cx="2111284" cy="93715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11284" cy="937159"/>
            </a:xfrm>
            <a:custGeom>
              <a:avLst/>
              <a:gdLst/>
              <a:ahLst/>
              <a:cxnLst/>
              <a:rect r="r" b="b" t="t" l="l"/>
              <a:pathLst>
                <a:path h="937159" w="2111284">
                  <a:moveTo>
                    <a:pt x="16418" y="0"/>
                  </a:moveTo>
                  <a:lnTo>
                    <a:pt x="2094865" y="0"/>
                  </a:lnTo>
                  <a:cubicBezTo>
                    <a:pt x="2099220" y="0"/>
                    <a:pt x="2103396" y="1730"/>
                    <a:pt x="2106475" y="4809"/>
                  </a:cubicBezTo>
                  <a:cubicBezTo>
                    <a:pt x="2109554" y="7888"/>
                    <a:pt x="2111284" y="12064"/>
                    <a:pt x="2111284" y="16418"/>
                  </a:cubicBezTo>
                  <a:lnTo>
                    <a:pt x="2111284" y="920741"/>
                  </a:lnTo>
                  <a:cubicBezTo>
                    <a:pt x="2111284" y="925095"/>
                    <a:pt x="2109554" y="929271"/>
                    <a:pt x="2106475" y="932350"/>
                  </a:cubicBezTo>
                  <a:cubicBezTo>
                    <a:pt x="2103396" y="935429"/>
                    <a:pt x="2099220" y="937159"/>
                    <a:pt x="2094865" y="937159"/>
                  </a:cubicBezTo>
                  <a:lnTo>
                    <a:pt x="16418" y="937159"/>
                  </a:lnTo>
                  <a:cubicBezTo>
                    <a:pt x="12064" y="937159"/>
                    <a:pt x="7888" y="935429"/>
                    <a:pt x="4809" y="932350"/>
                  </a:cubicBezTo>
                  <a:cubicBezTo>
                    <a:pt x="1730" y="929271"/>
                    <a:pt x="0" y="925095"/>
                    <a:pt x="0" y="920741"/>
                  </a:cubicBezTo>
                  <a:lnTo>
                    <a:pt x="0" y="16418"/>
                  </a:lnTo>
                  <a:cubicBezTo>
                    <a:pt x="0" y="12064"/>
                    <a:pt x="1730" y="7888"/>
                    <a:pt x="4809" y="4809"/>
                  </a:cubicBezTo>
                  <a:cubicBezTo>
                    <a:pt x="7888" y="1730"/>
                    <a:pt x="12064" y="0"/>
                    <a:pt x="16418" y="0"/>
                  </a:cubicBezTo>
                  <a:close/>
                </a:path>
              </a:pathLst>
            </a:custGeom>
            <a:solidFill>
              <a:srgbClr val="09262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2111284" cy="9466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192491" y="2057400"/>
            <a:ext cx="7680422" cy="3378516"/>
            <a:chOff x="0" y="0"/>
            <a:chExt cx="2022827" cy="8898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22827" cy="889815"/>
            </a:xfrm>
            <a:custGeom>
              <a:avLst/>
              <a:gdLst/>
              <a:ahLst/>
              <a:cxnLst/>
              <a:rect r="r" b="b" t="t" l="l"/>
              <a:pathLst>
                <a:path h="889815" w="2022827">
                  <a:moveTo>
                    <a:pt x="17136" y="0"/>
                  </a:moveTo>
                  <a:lnTo>
                    <a:pt x="2005691" y="0"/>
                  </a:lnTo>
                  <a:cubicBezTo>
                    <a:pt x="2010236" y="0"/>
                    <a:pt x="2014595" y="1805"/>
                    <a:pt x="2017808" y="5019"/>
                  </a:cubicBezTo>
                  <a:cubicBezTo>
                    <a:pt x="2021022" y="8233"/>
                    <a:pt x="2022827" y="12591"/>
                    <a:pt x="2022827" y="17136"/>
                  </a:cubicBezTo>
                  <a:lnTo>
                    <a:pt x="2022827" y="872679"/>
                  </a:lnTo>
                  <a:cubicBezTo>
                    <a:pt x="2022827" y="877224"/>
                    <a:pt x="2021022" y="881582"/>
                    <a:pt x="2017808" y="884796"/>
                  </a:cubicBezTo>
                  <a:cubicBezTo>
                    <a:pt x="2014595" y="888010"/>
                    <a:pt x="2010236" y="889815"/>
                    <a:pt x="2005691" y="889815"/>
                  </a:cubicBezTo>
                  <a:lnTo>
                    <a:pt x="17136" y="889815"/>
                  </a:lnTo>
                  <a:cubicBezTo>
                    <a:pt x="12591" y="889815"/>
                    <a:pt x="8233" y="888010"/>
                    <a:pt x="5019" y="884796"/>
                  </a:cubicBezTo>
                  <a:cubicBezTo>
                    <a:pt x="1805" y="881582"/>
                    <a:pt x="0" y="877224"/>
                    <a:pt x="0" y="872679"/>
                  </a:cubicBezTo>
                  <a:lnTo>
                    <a:pt x="0" y="17136"/>
                  </a:lnTo>
                  <a:cubicBezTo>
                    <a:pt x="0" y="12591"/>
                    <a:pt x="1805" y="8233"/>
                    <a:pt x="5019" y="5019"/>
                  </a:cubicBezTo>
                  <a:cubicBezTo>
                    <a:pt x="8233" y="1805"/>
                    <a:pt x="12591" y="0"/>
                    <a:pt x="17136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"/>
              <a:ext cx="2022827" cy="899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363304" y="2050670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노동패널조사 2005~2019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63304" y="5748085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전국사업체조사 2006~2020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363304" y="2658169"/>
            <a:ext cx="7116788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한국노동연구원 홈페이지에서 다운로드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363304" y="3371592"/>
            <a:ext cx="7116788" cy="901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3508"/>
              </a:lnSpc>
              <a:buFont typeface="Arial"/>
              <a:buChar char="•"/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주요 데이터: 성별(남/녀), </a:t>
            </a:r>
          </a:p>
          <a:p>
            <a:pPr algn="l">
              <a:lnSpc>
                <a:spcPts val="3508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      </a:t>
            </a: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나이(살), 월급(만원)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363304" y="4475540"/>
            <a:ext cx="7116788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월급: 미기입 있음. 그외 에는 이상 없음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450531" y="6371020"/>
            <a:ext cx="7116788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KOSIS 웹포털에서 다운로드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450531" y="7108255"/>
            <a:ext cx="7116788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주요 데이터:</a:t>
            </a: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산업내 종사자 수(명)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450531" y="7902640"/>
            <a:ext cx="7116788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대분류 산업코드로 조사됨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8781" y="460518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93994" y="2605373"/>
            <a:ext cx="6368901" cy="2314566"/>
            <a:chOff x="0" y="0"/>
            <a:chExt cx="1677406" cy="6095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77406" cy="609598"/>
            </a:xfrm>
            <a:custGeom>
              <a:avLst/>
              <a:gdLst/>
              <a:ahLst/>
              <a:cxnLst/>
              <a:rect r="r" b="b" t="t" l="l"/>
              <a:pathLst>
                <a:path h="609598" w="1677406">
                  <a:moveTo>
                    <a:pt x="20665" y="0"/>
                  </a:moveTo>
                  <a:lnTo>
                    <a:pt x="1656741" y="0"/>
                  </a:lnTo>
                  <a:cubicBezTo>
                    <a:pt x="1668154" y="0"/>
                    <a:pt x="1677406" y="9252"/>
                    <a:pt x="1677406" y="20665"/>
                  </a:cubicBezTo>
                  <a:lnTo>
                    <a:pt x="1677406" y="588933"/>
                  </a:lnTo>
                  <a:cubicBezTo>
                    <a:pt x="1677406" y="594413"/>
                    <a:pt x="1675229" y="599670"/>
                    <a:pt x="1671353" y="603545"/>
                  </a:cubicBezTo>
                  <a:cubicBezTo>
                    <a:pt x="1667478" y="607420"/>
                    <a:pt x="1662222" y="609598"/>
                    <a:pt x="1656741" y="609598"/>
                  </a:cubicBezTo>
                  <a:lnTo>
                    <a:pt x="20665" y="609598"/>
                  </a:lnTo>
                  <a:cubicBezTo>
                    <a:pt x="15184" y="609598"/>
                    <a:pt x="9928" y="607420"/>
                    <a:pt x="6053" y="603545"/>
                  </a:cubicBezTo>
                  <a:cubicBezTo>
                    <a:pt x="2177" y="599670"/>
                    <a:pt x="0" y="594413"/>
                    <a:pt x="0" y="588933"/>
                  </a:cubicBezTo>
                  <a:lnTo>
                    <a:pt x="0" y="20665"/>
                  </a:lnTo>
                  <a:cubicBezTo>
                    <a:pt x="0" y="15184"/>
                    <a:pt x="2177" y="9928"/>
                    <a:pt x="6053" y="6053"/>
                  </a:cubicBezTo>
                  <a:cubicBezTo>
                    <a:pt x="9928" y="2177"/>
                    <a:pt x="15184" y="0"/>
                    <a:pt x="20665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677406" cy="6191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1009650"/>
            <a:ext cx="8286687" cy="7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0"/>
              </a:lnSpc>
              <a:spcBef>
                <a:spcPct val="0"/>
              </a:spcBef>
            </a:pPr>
            <a:r>
              <a:rPr lang="en-US" b="true" sz="5000" spc="-18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03  데이터 전처리</a:t>
            </a:r>
          </a:p>
        </p:txBody>
      </p:sp>
      <p:sp>
        <p:nvSpPr>
          <p:cNvPr name="AutoShape 9" id="9"/>
          <p:cNvSpPr/>
          <p:nvPr/>
        </p:nvSpPr>
        <p:spPr>
          <a:xfrm flipH="true">
            <a:off x="1028700" y="1787525"/>
            <a:ext cx="4540112" cy="1905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763026" y="2888752"/>
            <a:ext cx="854190" cy="85419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88176" y="3827431"/>
            <a:ext cx="216287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성별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45111" y="2768468"/>
            <a:ext cx="6714376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  노동패널조사 - 개인 단위 정보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44252" y="3803283"/>
            <a:ext cx="216287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월급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42249" y="3827431"/>
            <a:ext cx="216287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나이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20860" y="3803283"/>
            <a:ext cx="216287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직업코드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062895" y="3145390"/>
            <a:ext cx="2057406" cy="1195103"/>
            <a:chOff x="0" y="0"/>
            <a:chExt cx="1083736" cy="6295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83736" cy="629519"/>
            </a:xfrm>
            <a:custGeom>
              <a:avLst/>
              <a:gdLst/>
              <a:ahLst/>
              <a:cxnLst/>
              <a:rect r="r" b="b" t="t" l="l"/>
              <a:pathLst>
                <a:path h="629519" w="1083736">
                  <a:moveTo>
                    <a:pt x="1083736" y="314760"/>
                  </a:moveTo>
                  <a:lnTo>
                    <a:pt x="677336" y="0"/>
                  </a:lnTo>
                  <a:lnTo>
                    <a:pt x="677336" y="203200"/>
                  </a:lnTo>
                  <a:lnTo>
                    <a:pt x="0" y="203200"/>
                  </a:lnTo>
                  <a:lnTo>
                    <a:pt x="0" y="426319"/>
                  </a:lnTo>
                  <a:lnTo>
                    <a:pt x="677336" y="426319"/>
                  </a:lnTo>
                  <a:lnTo>
                    <a:pt x="677336" y="629519"/>
                  </a:lnTo>
                  <a:lnTo>
                    <a:pt x="1083736" y="3147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93675"/>
              <a:ext cx="982136" cy="232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8433447" y="3032632"/>
            <a:ext cx="967773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통계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120301" y="2585658"/>
            <a:ext cx="6103474" cy="2314566"/>
            <a:chOff x="0" y="0"/>
            <a:chExt cx="1607499" cy="60959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607499" cy="609598"/>
            </a:xfrm>
            <a:custGeom>
              <a:avLst/>
              <a:gdLst/>
              <a:ahLst/>
              <a:cxnLst/>
              <a:rect r="r" b="b" t="t" l="l"/>
              <a:pathLst>
                <a:path h="609598" w="1607499">
                  <a:moveTo>
                    <a:pt x="21564" y="0"/>
                  </a:moveTo>
                  <a:lnTo>
                    <a:pt x="1585936" y="0"/>
                  </a:lnTo>
                  <a:cubicBezTo>
                    <a:pt x="1591655" y="0"/>
                    <a:pt x="1597140" y="2272"/>
                    <a:pt x="1601184" y="6316"/>
                  </a:cubicBezTo>
                  <a:cubicBezTo>
                    <a:pt x="1605228" y="10360"/>
                    <a:pt x="1607499" y="15845"/>
                    <a:pt x="1607499" y="21564"/>
                  </a:cubicBezTo>
                  <a:lnTo>
                    <a:pt x="1607499" y="588034"/>
                  </a:lnTo>
                  <a:cubicBezTo>
                    <a:pt x="1607499" y="593753"/>
                    <a:pt x="1605228" y="599238"/>
                    <a:pt x="1601184" y="603282"/>
                  </a:cubicBezTo>
                  <a:cubicBezTo>
                    <a:pt x="1597140" y="607326"/>
                    <a:pt x="1591655" y="609598"/>
                    <a:pt x="1585936" y="609598"/>
                  </a:cubicBezTo>
                  <a:lnTo>
                    <a:pt x="21564" y="609598"/>
                  </a:lnTo>
                  <a:cubicBezTo>
                    <a:pt x="15845" y="609598"/>
                    <a:pt x="10360" y="607326"/>
                    <a:pt x="6316" y="603282"/>
                  </a:cubicBezTo>
                  <a:cubicBezTo>
                    <a:pt x="2272" y="599238"/>
                    <a:pt x="0" y="593753"/>
                    <a:pt x="0" y="588034"/>
                  </a:cubicBezTo>
                  <a:lnTo>
                    <a:pt x="0" y="21564"/>
                  </a:lnTo>
                  <a:cubicBezTo>
                    <a:pt x="0" y="15845"/>
                    <a:pt x="2272" y="10360"/>
                    <a:pt x="6316" y="6316"/>
                  </a:cubicBezTo>
                  <a:cubicBezTo>
                    <a:pt x="10360" y="2272"/>
                    <a:pt x="15845" y="0"/>
                    <a:pt x="21564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"/>
              <a:ext cx="1607499" cy="6191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1770136" y="2768468"/>
            <a:ext cx="2803804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산업 단위 정보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126295" y="3259018"/>
            <a:ext cx="216287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성별 구성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825090" y="4259866"/>
            <a:ext cx="49767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최소/최대/평균 월급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120301" y="3739078"/>
            <a:ext cx="3615178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40세 기준 나이 구분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888312" y="3739078"/>
            <a:ext cx="216287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산업코드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541858" y="3259018"/>
            <a:ext cx="216287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종사자 수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693994" y="5796904"/>
            <a:ext cx="6368901" cy="2314566"/>
            <a:chOff x="0" y="0"/>
            <a:chExt cx="1677406" cy="60959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677406" cy="609598"/>
            </a:xfrm>
            <a:custGeom>
              <a:avLst/>
              <a:gdLst/>
              <a:ahLst/>
              <a:cxnLst/>
              <a:rect r="r" b="b" t="t" l="l"/>
              <a:pathLst>
                <a:path h="609598" w="1677406">
                  <a:moveTo>
                    <a:pt x="20665" y="0"/>
                  </a:moveTo>
                  <a:lnTo>
                    <a:pt x="1656741" y="0"/>
                  </a:lnTo>
                  <a:cubicBezTo>
                    <a:pt x="1668154" y="0"/>
                    <a:pt x="1677406" y="9252"/>
                    <a:pt x="1677406" y="20665"/>
                  </a:cubicBezTo>
                  <a:lnTo>
                    <a:pt x="1677406" y="588933"/>
                  </a:lnTo>
                  <a:cubicBezTo>
                    <a:pt x="1677406" y="594413"/>
                    <a:pt x="1675229" y="599670"/>
                    <a:pt x="1671353" y="603545"/>
                  </a:cubicBezTo>
                  <a:cubicBezTo>
                    <a:pt x="1667478" y="607420"/>
                    <a:pt x="1662222" y="609598"/>
                    <a:pt x="1656741" y="609598"/>
                  </a:cubicBezTo>
                  <a:lnTo>
                    <a:pt x="20665" y="609598"/>
                  </a:lnTo>
                  <a:cubicBezTo>
                    <a:pt x="15184" y="609598"/>
                    <a:pt x="9928" y="607420"/>
                    <a:pt x="6053" y="603545"/>
                  </a:cubicBezTo>
                  <a:cubicBezTo>
                    <a:pt x="2177" y="599670"/>
                    <a:pt x="0" y="594413"/>
                    <a:pt x="0" y="588933"/>
                  </a:cubicBezTo>
                  <a:lnTo>
                    <a:pt x="0" y="20665"/>
                  </a:lnTo>
                  <a:cubicBezTo>
                    <a:pt x="0" y="15184"/>
                    <a:pt x="2177" y="9928"/>
                    <a:pt x="6053" y="6053"/>
                  </a:cubicBezTo>
                  <a:cubicBezTo>
                    <a:pt x="9928" y="2177"/>
                    <a:pt x="15184" y="0"/>
                    <a:pt x="20665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1677406" cy="6191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845111" y="5999670"/>
            <a:ext cx="6714376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  전국 사업체 조사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190121" y="6718499"/>
            <a:ext cx="5381896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4349"/>
              </a:lnSpc>
              <a:buFont typeface="Arial"/>
              <a:buChar char="•"/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전국 산업 대분류 별</a:t>
            </a:r>
          </a:p>
          <a:p>
            <a:pPr algn="l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     </a:t>
            </a: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사업체 수, 종사자 수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180141" y="6243249"/>
            <a:ext cx="3983794" cy="1071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데이터프레임에 맞게 간단한 편집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8115297" y="6262299"/>
            <a:ext cx="2057406" cy="1195103"/>
            <a:chOff x="0" y="0"/>
            <a:chExt cx="1083736" cy="62951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83736" cy="629519"/>
            </a:xfrm>
            <a:custGeom>
              <a:avLst/>
              <a:gdLst/>
              <a:ahLst/>
              <a:cxnLst/>
              <a:rect r="r" b="b" t="t" l="l"/>
              <a:pathLst>
                <a:path h="629519" w="1083736">
                  <a:moveTo>
                    <a:pt x="1083736" y="314760"/>
                  </a:moveTo>
                  <a:lnTo>
                    <a:pt x="677336" y="0"/>
                  </a:lnTo>
                  <a:lnTo>
                    <a:pt x="677336" y="203200"/>
                  </a:lnTo>
                  <a:lnTo>
                    <a:pt x="0" y="203200"/>
                  </a:lnTo>
                  <a:lnTo>
                    <a:pt x="0" y="426319"/>
                  </a:lnTo>
                  <a:lnTo>
                    <a:pt x="677336" y="426319"/>
                  </a:lnTo>
                  <a:lnTo>
                    <a:pt x="677336" y="629519"/>
                  </a:lnTo>
                  <a:lnTo>
                    <a:pt x="1083736" y="3147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193675"/>
              <a:ext cx="982136" cy="232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8781" y="460518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09650"/>
            <a:ext cx="8286687" cy="7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0"/>
              </a:lnSpc>
              <a:spcBef>
                <a:spcPct val="0"/>
              </a:spcBef>
            </a:pPr>
            <a:r>
              <a:rPr lang="en-US" b="true" sz="5000" spc="-18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03  데이터 전처리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028700" y="1787525"/>
            <a:ext cx="4540112" cy="1905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252839" y="2638104"/>
            <a:ext cx="8891777" cy="4557036"/>
          </a:xfrm>
          <a:custGeom>
            <a:avLst/>
            <a:gdLst/>
            <a:ahLst/>
            <a:cxnLst/>
            <a:rect r="r" b="b" t="t" l="l"/>
            <a:pathLst>
              <a:path h="4557036" w="8891777">
                <a:moveTo>
                  <a:pt x="0" y="0"/>
                </a:moveTo>
                <a:lnTo>
                  <a:pt x="8891777" y="0"/>
                </a:lnTo>
                <a:lnTo>
                  <a:pt x="8891777" y="4557036"/>
                </a:lnTo>
                <a:lnTo>
                  <a:pt x="0" y="4557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2031" y="2297028"/>
            <a:ext cx="5849339" cy="2831398"/>
          </a:xfrm>
          <a:custGeom>
            <a:avLst/>
            <a:gdLst/>
            <a:ahLst/>
            <a:cxnLst/>
            <a:rect r="r" b="b" t="t" l="l"/>
            <a:pathLst>
              <a:path h="2831398" w="5849339">
                <a:moveTo>
                  <a:pt x="0" y="0"/>
                </a:moveTo>
                <a:lnTo>
                  <a:pt x="5849339" y="0"/>
                </a:lnTo>
                <a:lnTo>
                  <a:pt x="5849339" y="2831398"/>
                </a:lnTo>
                <a:lnTo>
                  <a:pt x="0" y="28313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133" r="0" b="-513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48613" y="5283575"/>
            <a:ext cx="4989574" cy="3249460"/>
          </a:xfrm>
          <a:custGeom>
            <a:avLst/>
            <a:gdLst/>
            <a:ahLst/>
            <a:cxnLst/>
            <a:rect r="r" b="b" t="t" l="l"/>
            <a:pathLst>
              <a:path h="3249460" w="4989574">
                <a:moveTo>
                  <a:pt x="0" y="0"/>
                </a:moveTo>
                <a:lnTo>
                  <a:pt x="4989574" y="0"/>
                </a:lnTo>
                <a:lnTo>
                  <a:pt x="4989574" y="3249460"/>
                </a:lnTo>
                <a:lnTo>
                  <a:pt x="0" y="32494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289437" y="6404874"/>
            <a:ext cx="2405888" cy="1109176"/>
            <a:chOff x="0" y="0"/>
            <a:chExt cx="1122715" cy="5176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22715" cy="517601"/>
            </a:xfrm>
            <a:custGeom>
              <a:avLst/>
              <a:gdLst/>
              <a:ahLst/>
              <a:cxnLst/>
              <a:rect r="r" b="b" t="t" l="l"/>
              <a:pathLst>
                <a:path h="517601" w="1122715">
                  <a:moveTo>
                    <a:pt x="1122715" y="258800"/>
                  </a:moveTo>
                  <a:lnTo>
                    <a:pt x="716315" y="0"/>
                  </a:lnTo>
                  <a:lnTo>
                    <a:pt x="716315" y="203200"/>
                  </a:lnTo>
                  <a:lnTo>
                    <a:pt x="0" y="203200"/>
                  </a:lnTo>
                  <a:lnTo>
                    <a:pt x="0" y="314401"/>
                  </a:lnTo>
                  <a:lnTo>
                    <a:pt x="716315" y="314401"/>
                  </a:lnTo>
                  <a:lnTo>
                    <a:pt x="716315" y="517601"/>
                  </a:lnTo>
                  <a:lnTo>
                    <a:pt x="1122715" y="258800"/>
                  </a:lnTo>
                  <a:close/>
                </a:path>
              </a:pathLst>
            </a:custGeom>
            <a:solidFill>
              <a:srgbClr val="FF3131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93675"/>
              <a:ext cx="1021115" cy="120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180146" y="1917391"/>
            <a:ext cx="3983794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Input 8개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51612" y="5071276"/>
            <a:ext cx="3983794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Input 6개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03040" y="6121660"/>
            <a:ext cx="3983794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제거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04281" y="2319740"/>
            <a:ext cx="467812" cy="482903"/>
            <a:chOff x="0" y="0"/>
            <a:chExt cx="123210" cy="12718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3210" cy="127184"/>
            </a:xfrm>
            <a:custGeom>
              <a:avLst/>
              <a:gdLst/>
              <a:ahLst/>
              <a:cxnLst/>
              <a:rect r="r" b="b" t="t" l="l"/>
              <a:pathLst>
                <a:path h="127184" w="123210">
                  <a:moveTo>
                    <a:pt x="0" y="0"/>
                  </a:moveTo>
                  <a:lnTo>
                    <a:pt x="123210" y="0"/>
                  </a:lnTo>
                  <a:lnTo>
                    <a:pt x="123210" y="127184"/>
                  </a:lnTo>
                  <a:lnTo>
                    <a:pt x="0" y="127184"/>
                  </a:lnTo>
                  <a:close/>
                </a:path>
              </a:pathLst>
            </a:custGeom>
            <a:solidFill>
              <a:srgbClr val="2A77A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"/>
              <a:ext cx="123210" cy="136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320496" y="2380255"/>
            <a:ext cx="467812" cy="482903"/>
            <a:chOff x="0" y="0"/>
            <a:chExt cx="123210" cy="12718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3210" cy="127184"/>
            </a:xfrm>
            <a:custGeom>
              <a:avLst/>
              <a:gdLst/>
              <a:ahLst/>
              <a:cxnLst/>
              <a:rect r="r" b="b" t="t" l="l"/>
              <a:pathLst>
                <a:path h="127184" w="123210">
                  <a:moveTo>
                    <a:pt x="0" y="0"/>
                  </a:moveTo>
                  <a:lnTo>
                    <a:pt x="123210" y="0"/>
                  </a:lnTo>
                  <a:lnTo>
                    <a:pt x="123210" y="127184"/>
                  </a:lnTo>
                  <a:lnTo>
                    <a:pt x="0" y="127184"/>
                  </a:lnTo>
                  <a:close/>
                </a:path>
              </a:pathLst>
            </a:custGeom>
            <a:solidFill>
              <a:srgbClr val="FA802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"/>
              <a:ext cx="123210" cy="136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706831" y="1389063"/>
            <a:ext cx="4377125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통계 내 40세 기준 분리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706831" y="2277978"/>
            <a:ext cx="3983794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40 미만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930238" y="2277978"/>
            <a:ext cx="3983794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40 이상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797599" y="6649988"/>
            <a:ext cx="4755328" cy="1071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2"/>
              </a:lnSpc>
            </a:pPr>
            <a:r>
              <a:rPr lang="en-US" sz="3506" spc="-126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Input에서 제거시</a:t>
            </a:r>
          </a:p>
          <a:p>
            <a:pPr algn="l" marL="0" indent="0" lvl="0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스코어가 큰폭으로 낮아짐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521391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09650"/>
            <a:ext cx="8286687" cy="7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0"/>
              </a:lnSpc>
              <a:spcBef>
                <a:spcPct val="0"/>
              </a:spcBef>
            </a:pPr>
            <a:r>
              <a:rPr lang="en-US" b="true" sz="5000" spc="-18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03  데이터 전처리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028700" y="1787525"/>
            <a:ext cx="4540112" cy="1905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6918636" y="3185554"/>
            <a:ext cx="3675693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train_test_split()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475548" y="3061482"/>
            <a:ext cx="3086100" cy="1346367"/>
            <a:chOff x="0" y="0"/>
            <a:chExt cx="812800" cy="35459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354599"/>
            </a:xfrm>
            <a:custGeom>
              <a:avLst/>
              <a:gdLst/>
              <a:ahLst/>
              <a:cxnLst/>
              <a:rect r="r" b="b" t="t" l="l"/>
              <a:pathLst>
                <a:path h="354599" w="812800">
                  <a:moveTo>
                    <a:pt x="42647" y="0"/>
                  </a:moveTo>
                  <a:lnTo>
                    <a:pt x="770153" y="0"/>
                  </a:lnTo>
                  <a:cubicBezTo>
                    <a:pt x="781464" y="0"/>
                    <a:pt x="792311" y="4493"/>
                    <a:pt x="800309" y="12491"/>
                  </a:cubicBezTo>
                  <a:cubicBezTo>
                    <a:pt x="808307" y="20489"/>
                    <a:pt x="812800" y="31336"/>
                    <a:pt x="812800" y="42647"/>
                  </a:cubicBezTo>
                  <a:lnTo>
                    <a:pt x="812800" y="311952"/>
                  </a:lnTo>
                  <a:cubicBezTo>
                    <a:pt x="812800" y="335505"/>
                    <a:pt x="793706" y="354599"/>
                    <a:pt x="770153" y="354599"/>
                  </a:cubicBezTo>
                  <a:lnTo>
                    <a:pt x="42647" y="354599"/>
                  </a:lnTo>
                  <a:cubicBezTo>
                    <a:pt x="31336" y="354599"/>
                    <a:pt x="20489" y="350106"/>
                    <a:pt x="12491" y="342108"/>
                  </a:cubicBezTo>
                  <a:cubicBezTo>
                    <a:pt x="4493" y="334110"/>
                    <a:pt x="0" y="323262"/>
                    <a:pt x="0" y="311952"/>
                  </a:cubicBezTo>
                  <a:lnTo>
                    <a:pt x="0" y="42647"/>
                  </a:lnTo>
                  <a:cubicBezTo>
                    <a:pt x="0" y="31336"/>
                    <a:pt x="4493" y="20489"/>
                    <a:pt x="12491" y="12491"/>
                  </a:cubicBezTo>
                  <a:cubicBezTo>
                    <a:pt x="20489" y="4493"/>
                    <a:pt x="31336" y="0"/>
                    <a:pt x="42647" y="0"/>
                  </a:cubicBezTo>
                  <a:close/>
                </a:path>
              </a:pathLst>
            </a:custGeom>
            <a:solidFill>
              <a:srgbClr val="C81F1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812800" cy="3641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475548" y="6613023"/>
            <a:ext cx="3086100" cy="1346367"/>
            <a:chOff x="0" y="0"/>
            <a:chExt cx="812800" cy="35459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354599"/>
            </a:xfrm>
            <a:custGeom>
              <a:avLst/>
              <a:gdLst/>
              <a:ahLst/>
              <a:cxnLst/>
              <a:rect r="r" b="b" t="t" l="l"/>
              <a:pathLst>
                <a:path h="354599" w="812800">
                  <a:moveTo>
                    <a:pt x="42647" y="0"/>
                  </a:moveTo>
                  <a:lnTo>
                    <a:pt x="770153" y="0"/>
                  </a:lnTo>
                  <a:cubicBezTo>
                    <a:pt x="781464" y="0"/>
                    <a:pt x="792311" y="4493"/>
                    <a:pt x="800309" y="12491"/>
                  </a:cubicBezTo>
                  <a:cubicBezTo>
                    <a:pt x="808307" y="20489"/>
                    <a:pt x="812800" y="31336"/>
                    <a:pt x="812800" y="42647"/>
                  </a:cubicBezTo>
                  <a:lnTo>
                    <a:pt x="812800" y="311952"/>
                  </a:lnTo>
                  <a:cubicBezTo>
                    <a:pt x="812800" y="335505"/>
                    <a:pt x="793706" y="354599"/>
                    <a:pt x="770153" y="354599"/>
                  </a:cubicBezTo>
                  <a:lnTo>
                    <a:pt x="42647" y="354599"/>
                  </a:lnTo>
                  <a:cubicBezTo>
                    <a:pt x="31336" y="354599"/>
                    <a:pt x="20489" y="350106"/>
                    <a:pt x="12491" y="342108"/>
                  </a:cubicBezTo>
                  <a:cubicBezTo>
                    <a:pt x="4493" y="334110"/>
                    <a:pt x="0" y="323262"/>
                    <a:pt x="0" y="311952"/>
                  </a:cubicBezTo>
                  <a:lnTo>
                    <a:pt x="0" y="42647"/>
                  </a:lnTo>
                  <a:cubicBezTo>
                    <a:pt x="0" y="31336"/>
                    <a:pt x="4493" y="20489"/>
                    <a:pt x="12491" y="12491"/>
                  </a:cubicBezTo>
                  <a:cubicBezTo>
                    <a:pt x="20489" y="4493"/>
                    <a:pt x="31336" y="0"/>
                    <a:pt x="42647" y="0"/>
                  </a:cubicBezTo>
                  <a:close/>
                </a:path>
              </a:pathLst>
            </a:custGeom>
            <a:solidFill>
              <a:srgbClr val="00A41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812800" cy="3641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352978" y="4547913"/>
            <a:ext cx="1331239" cy="133123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203200" y="-9525"/>
              <a:ext cx="406400" cy="720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  <a:r>
                <a:rPr lang="en-US" sz="2255" spc="-81">
                  <a:solidFill>
                    <a:srgbClr val="000000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선형보간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6918636" y="3546768"/>
            <a:ext cx="3675693" cy="3675693"/>
          </a:xfrm>
          <a:custGeom>
            <a:avLst/>
            <a:gdLst/>
            <a:ahLst/>
            <a:cxnLst/>
            <a:rect r="r" b="b" t="t" l="l"/>
            <a:pathLst>
              <a:path h="3675693" w="3675693">
                <a:moveTo>
                  <a:pt x="0" y="0"/>
                </a:moveTo>
                <a:lnTo>
                  <a:pt x="3675693" y="0"/>
                </a:lnTo>
                <a:lnTo>
                  <a:pt x="3675693" y="3675693"/>
                </a:lnTo>
                <a:lnTo>
                  <a:pt x="0" y="3675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765716" y="2072066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561124" y="3227334"/>
            <a:ext cx="2914948" cy="1071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2"/>
              </a:lnSpc>
            </a:pPr>
            <a:r>
              <a:rPr lang="en-US" b="true" sz="3506" spc="-126">
                <a:solidFill>
                  <a:srgbClr val="F6F6F6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전처리 데이터 수</a:t>
            </a:r>
          </a:p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F6F6F6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253개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188509" y="2308560"/>
            <a:ext cx="1660178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단위: 1년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561124" y="6778875"/>
            <a:ext cx="2914948" cy="1071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2"/>
              </a:lnSpc>
            </a:pPr>
            <a:r>
              <a:rPr lang="en-US" b="true" sz="3506" spc="-126">
                <a:solidFill>
                  <a:srgbClr val="F6F6F6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전처리 데이터 수</a:t>
            </a:r>
          </a:p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F6F6F6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970개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993916" y="5860102"/>
            <a:ext cx="2049363" cy="5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2"/>
              </a:lnSpc>
              <a:spcBef>
                <a:spcPct val="0"/>
              </a:spcBef>
            </a:pPr>
            <a:r>
              <a:rPr lang="en-US" b="true" sz="3506" spc="-12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단위: 3개월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597897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09650"/>
            <a:ext cx="6128046" cy="7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0"/>
              </a:lnSpc>
              <a:spcBef>
                <a:spcPct val="0"/>
              </a:spcBef>
            </a:pPr>
            <a:r>
              <a:rPr lang="en-US" b="true" sz="5000" spc="-18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04  모델링 기법 및 이유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028700" y="1787525"/>
            <a:ext cx="5941856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736965" y="2550115"/>
            <a:ext cx="11301259" cy="5791895"/>
          </a:xfrm>
          <a:custGeom>
            <a:avLst/>
            <a:gdLst/>
            <a:ahLst/>
            <a:cxnLst/>
            <a:rect r="r" b="b" t="t" l="l"/>
            <a:pathLst>
              <a:path h="5791895" w="11301259">
                <a:moveTo>
                  <a:pt x="0" y="0"/>
                </a:moveTo>
                <a:lnTo>
                  <a:pt x="11301259" y="0"/>
                </a:lnTo>
                <a:lnTo>
                  <a:pt x="11301259" y="5791895"/>
                </a:lnTo>
                <a:lnTo>
                  <a:pt x="0" y="5791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31048" y="7431416"/>
            <a:ext cx="6363716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5" indent="-388618" lvl="1">
              <a:lnSpc>
                <a:spcPts val="5399"/>
              </a:lnSpc>
              <a:buFont typeface="Arial"/>
              <a:buChar char="•"/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선형회귀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95584" y="7431416"/>
            <a:ext cx="6363716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5" indent="-388618" lvl="1">
              <a:lnSpc>
                <a:spcPts val="5399"/>
              </a:lnSpc>
              <a:buFont typeface="Arial"/>
              <a:buChar char="•"/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결정트리 회귀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30296" y="4314737"/>
            <a:ext cx="6363716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Train Score: 12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77536" y="4314737"/>
            <a:ext cx="6363716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Train Score: 99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30296" y="4992754"/>
            <a:ext cx="6363716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Train Score: 11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77536" y="4959749"/>
            <a:ext cx="6363716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Train Score: 84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99153" y="1831929"/>
            <a:ext cx="6363716" cy="718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b="true" sz="3899" spc="-140">
                <a:solidFill>
                  <a:srgbClr val="FF3131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비선형 모델 채택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597897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09650"/>
            <a:ext cx="7834940" cy="77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0"/>
              </a:lnSpc>
              <a:spcBef>
                <a:spcPct val="0"/>
              </a:spcBef>
            </a:pPr>
            <a:r>
              <a:rPr lang="en-US" b="true" sz="5000" spc="-18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5. 모델 학습 결과 및 성능 평가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37377" y="1787525"/>
            <a:ext cx="18002035" cy="9226043"/>
          </a:xfrm>
          <a:custGeom>
            <a:avLst/>
            <a:gdLst/>
            <a:ahLst/>
            <a:cxnLst/>
            <a:rect r="r" b="b" t="t" l="l"/>
            <a:pathLst>
              <a:path h="9226043" w="18002035">
                <a:moveTo>
                  <a:pt x="0" y="0"/>
                </a:moveTo>
                <a:lnTo>
                  <a:pt x="18002035" y="0"/>
                </a:lnTo>
                <a:lnTo>
                  <a:pt x="18002035" y="9226043"/>
                </a:lnTo>
                <a:lnTo>
                  <a:pt x="0" y="9226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H="true">
            <a:off x="1028700" y="1787525"/>
            <a:ext cx="7596890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255622" y="8009033"/>
            <a:ext cx="2506046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결정트리R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0819" y="8604884"/>
            <a:ext cx="1537847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99, 87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38613" y="8576516"/>
            <a:ext cx="2506046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RFR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53790" y="9172368"/>
            <a:ext cx="1537847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97, 90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42450" y="8009033"/>
            <a:ext cx="2506046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엑스트라RFR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34569" y="8576516"/>
            <a:ext cx="1537847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97, 89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85486" y="8633252"/>
            <a:ext cx="2506046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GBR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02736" y="9186552"/>
            <a:ext cx="1537847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86, 78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91532" y="8335326"/>
            <a:ext cx="2506046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HGBR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75634" y="8916994"/>
            <a:ext cx="1537847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96, 88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43779" y="8285682"/>
            <a:ext cx="2506046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XGBR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027881" y="8867350"/>
            <a:ext cx="1537847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99, 90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319801" y="8242226"/>
            <a:ext cx="2506046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XGBR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203903" y="8823893"/>
            <a:ext cx="1537847" cy="65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3599" spc="-129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82, 74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DAGs0kGu1Zs</dc:identifier>
  <dcterms:modified xsi:type="dcterms:W3CDTF">2011-08-01T06:04:30Z</dcterms:modified>
  <cp:revision>1</cp:revision>
  <dc:title>결과보고서</dc:title>
</cp:coreProperties>
</file>