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54"/>
  </p:notesMasterIdLst>
  <p:sldIdLst>
    <p:sldId id="344" r:id="rId2"/>
    <p:sldId id="345" r:id="rId3"/>
    <p:sldId id="353" r:id="rId4"/>
    <p:sldId id="354" r:id="rId5"/>
    <p:sldId id="260" r:id="rId6"/>
    <p:sldId id="355" r:id="rId7"/>
    <p:sldId id="346" r:id="rId8"/>
    <p:sldId id="258" r:id="rId9"/>
    <p:sldId id="259" r:id="rId10"/>
    <p:sldId id="349" r:id="rId11"/>
    <p:sldId id="348" r:id="rId12"/>
    <p:sldId id="350" r:id="rId13"/>
    <p:sldId id="261" r:id="rId14"/>
    <p:sldId id="262" r:id="rId15"/>
    <p:sldId id="356" r:id="rId16"/>
    <p:sldId id="265" r:id="rId17"/>
    <p:sldId id="269" r:id="rId18"/>
    <p:sldId id="308" r:id="rId19"/>
    <p:sldId id="310" r:id="rId20"/>
    <p:sldId id="309" r:id="rId21"/>
    <p:sldId id="311" r:id="rId22"/>
    <p:sldId id="312" r:id="rId23"/>
    <p:sldId id="324" r:id="rId24"/>
    <p:sldId id="321" r:id="rId25"/>
    <p:sldId id="325" r:id="rId26"/>
    <p:sldId id="362" r:id="rId27"/>
    <p:sldId id="351" r:id="rId28"/>
    <p:sldId id="352" r:id="rId29"/>
    <p:sldId id="363" r:id="rId30"/>
    <p:sldId id="364" r:id="rId31"/>
    <p:sldId id="297" r:id="rId32"/>
    <p:sldId id="306" r:id="rId33"/>
    <p:sldId id="327" r:id="rId34"/>
    <p:sldId id="303" r:id="rId35"/>
    <p:sldId id="304" r:id="rId36"/>
    <p:sldId id="328" r:id="rId37"/>
    <p:sldId id="299" r:id="rId38"/>
    <p:sldId id="279" r:id="rId39"/>
    <p:sldId id="280" r:id="rId40"/>
    <p:sldId id="329" r:id="rId41"/>
    <p:sldId id="281" r:id="rId42"/>
    <p:sldId id="293" r:id="rId43"/>
    <p:sldId id="294" r:id="rId44"/>
    <p:sldId id="295" r:id="rId45"/>
    <p:sldId id="283" r:id="rId46"/>
    <p:sldId id="284" r:id="rId47"/>
    <p:sldId id="357" r:id="rId48"/>
    <p:sldId id="358" r:id="rId49"/>
    <p:sldId id="359" r:id="rId50"/>
    <p:sldId id="360" r:id="rId51"/>
    <p:sldId id="291" r:id="rId52"/>
    <p:sldId id="292" r:id="rId53"/>
  </p:sldIdLst>
  <p:sldSz cx="9144000" cy="6858000" type="screen4x3"/>
  <p:notesSz cx="9926638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inpatri1" initials="" lastIdx="4" clrIdx="0"/>
  <p:cmAuthor id="1" name="Hartung, Niklas" initials="HN" lastIdx="4" clrIdx="1"/>
  <p:cmAuthor id="2" name="Parra Guillen, Zinnia Patricia" initials="PGZP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0F58BB6-0829-4ECF-A957-32DA22FF42D0}">
  <a:tblStyle styleId="{80F58BB6-0829-4ECF-A957-32DA22FF42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1F5F2"/>
          </a:solidFill>
        </a:fill>
      </a:tcStyle>
    </a:wholeTbl>
    <a:band1H>
      <a:tcStyle>
        <a:tcBdr/>
        <a:fill>
          <a:solidFill>
            <a:srgbClr val="E2EBE3"/>
          </a:solidFill>
        </a:fill>
      </a:tcStyle>
    </a:band1H>
    <a:band1V>
      <a:tcStyle>
        <a:tcBdr/>
        <a:fill>
          <a:solidFill>
            <a:srgbClr val="E2EBE3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E7699-1482-42AD-86D1-A8528505AD60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1DF8108D-BE68-4AB9-B12E-B9304DB3C58C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err="1" smtClean="0"/>
            <a:t>Estimation</a:t>
          </a:r>
          <a:endParaRPr lang="en-GB" dirty="0"/>
        </a:p>
      </dgm:t>
    </dgm:pt>
    <dgm:pt modelId="{D827AD8B-1EE2-4A36-8AE8-1CDA2C760231}" type="parTrans" cxnId="{21AE5191-547C-4B3A-93A4-9B83A39E14ED}">
      <dgm:prSet/>
      <dgm:spPr/>
      <dgm:t>
        <a:bodyPr/>
        <a:lstStyle/>
        <a:p>
          <a:endParaRPr lang="en-GB"/>
        </a:p>
      </dgm:t>
    </dgm:pt>
    <dgm:pt modelId="{97EF41E3-1059-4C90-9322-C69A0E59DD56}" type="sibTrans" cxnId="{21AE5191-547C-4B3A-93A4-9B83A39E14ED}">
      <dgm:prSet/>
      <dgm:spPr/>
      <dgm:t>
        <a:bodyPr/>
        <a:lstStyle/>
        <a:p>
          <a:endParaRPr lang="en-GB"/>
        </a:p>
      </dgm:t>
    </dgm:pt>
    <dgm:pt modelId="{F08B6872-FC70-4AF1-82F2-C0388EEBA14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Model </a:t>
          </a:r>
          <a:r>
            <a:rPr lang="de-DE" dirty="0" err="1" smtClean="0"/>
            <a:t>evaluation</a:t>
          </a:r>
          <a:endParaRPr lang="en-GB" dirty="0"/>
        </a:p>
      </dgm:t>
    </dgm:pt>
    <dgm:pt modelId="{DCA949CE-475A-4281-9E10-1F132666C229}" type="parTrans" cxnId="{7795336B-03CE-4349-9814-03635EE0E082}">
      <dgm:prSet/>
      <dgm:spPr/>
      <dgm:t>
        <a:bodyPr/>
        <a:lstStyle/>
        <a:p>
          <a:endParaRPr lang="en-GB"/>
        </a:p>
      </dgm:t>
    </dgm:pt>
    <dgm:pt modelId="{3F2A9989-8D83-44A8-8942-F59A5CF11130}" type="sibTrans" cxnId="{7795336B-03CE-4349-9814-03635EE0E082}">
      <dgm:prSet/>
      <dgm:spPr/>
      <dgm:t>
        <a:bodyPr/>
        <a:lstStyle/>
        <a:p>
          <a:endParaRPr lang="en-GB"/>
        </a:p>
      </dgm:t>
    </dgm:pt>
    <dgm:pt modelId="{8CACA3D3-DD19-457B-802E-39D6912626B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Simulation/</a:t>
          </a:r>
          <a:br>
            <a:rPr lang="de-DE" dirty="0" smtClean="0"/>
          </a:br>
          <a:r>
            <a:rPr lang="de-DE" dirty="0" err="1" smtClean="0"/>
            <a:t>Prediction</a:t>
          </a:r>
          <a:endParaRPr lang="en-GB" dirty="0"/>
        </a:p>
      </dgm:t>
    </dgm:pt>
    <dgm:pt modelId="{EE1887DC-C611-410C-9913-9ED350C4AEE8}" type="parTrans" cxnId="{323E7801-7CB2-4DD0-A1CF-B1864C7DBA7F}">
      <dgm:prSet/>
      <dgm:spPr/>
      <dgm:t>
        <a:bodyPr/>
        <a:lstStyle/>
        <a:p>
          <a:endParaRPr lang="en-GB"/>
        </a:p>
      </dgm:t>
    </dgm:pt>
    <dgm:pt modelId="{3222BF96-007D-4E46-A19C-AEAD83EB148F}" type="sibTrans" cxnId="{323E7801-7CB2-4DD0-A1CF-B1864C7DBA7F}">
      <dgm:prSet/>
      <dgm:spPr/>
      <dgm:t>
        <a:bodyPr/>
        <a:lstStyle/>
        <a:p>
          <a:endParaRPr lang="en-GB"/>
        </a:p>
      </dgm:t>
    </dgm:pt>
    <dgm:pt modelId="{B0A45E28-B286-476D-84D6-E45C3B4FF73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Optimal Design</a:t>
          </a:r>
          <a:endParaRPr lang="en-GB" dirty="0"/>
        </a:p>
      </dgm:t>
    </dgm:pt>
    <dgm:pt modelId="{71750F3C-920A-4074-B3A7-60F47E66ABF3}" type="parTrans" cxnId="{526CF5FD-C455-42E9-8BAA-1C60CCC29D67}">
      <dgm:prSet/>
      <dgm:spPr/>
      <dgm:t>
        <a:bodyPr/>
        <a:lstStyle/>
        <a:p>
          <a:endParaRPr lang="en-GB"/>
        </a:p>
      </dgm:t>
    </dgm:pt>
    <dgm:pt modelId="{3DD7BC8D-20CE-496F-B6D0-079390E9D22A}" type="sibTrans" cxnId="{526CF5FD-C455-42E9-8BAA-1C60CCC29D67}">
      <dgm:prSet/>
      <dgm:spPr/>
      <dgm:t>
        <a:bodyPr/>
        <a:lstStyle/>
        <a:p>
          <a:endParaRPr lang="en-GB"/>
        </a:p>
      </dgm:t>
    </dgm:pt>
    <dgm:pt modelId="{44F437DB-2625-4AD2-81C5-79CC5F1A0CD3}" type="pres">
      <dgm:prSet presAssocID="{FFFE7699-1482-42AD-86D1-A8528505AD60}" presName="Name0" presStyleCnt="0">
        <dgm:presLayoutVars>
          <dgm:dir/>
          <dgm:resizeHandles val="exact"/>
        </dgm:presLayoutVars>
      </dgm:prSet>
      <dgm:spPr/>
    </dgm:pt>
    <dgm:pt modelId="{C92DA8FD-FB4A-4080-8C7B-12C2BEFAE74F}" type="pres">
      <dgm:prSet presAssocID="{1DF8108D-BE68-4AB9-B12E-B9304DB3C5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DA7CB7-C55A-4476-B607-002192601B0F}" type="pres">
      <dgm:prSet presAssocID="{97EF41E3-1059-4C90-9322-C69A0E59DD5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2E33E691-F4DF-48DD-B8A2-857BFE026B18}" type="pres">
      <dgm:prSet presAssocID="{97EF41E3-1059-4C90-9322-C69A0E59DD5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3B3CA785-E3BF-4986-8B4B-FCAEF78CC340}" type="pres">
      <dgm:prSet presAssocID="{F08B6872-FC70-4AF1-82F2-C0388EEBA1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7923E1-834D-436C-8B56-C636CD4B7990}" type="pres">
      <dgm:prSet presAssocID="{3F2A9989-8D83-44A8-8942-F59A5CF1113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9D10A769-595E-4E07-9550-84CDB85D4518}" type="pres">
      <dgm:prSet presAssocID="{3F2A9989-8D83-44A8-8942-F59A5CF1113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1C2A829D-1995-45F4-842D-FF6D464082C1}" type="pres">
      <dgm:prSet presAssocID="{8CACA3D3-DD19-457B-802E-39D6912626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CE6D0-883A-4A28-8A1D-FD2E8E600843}" type="pres">
      <dgm:prSet presAssocID="{3222BF96-007D-4E46-A19C-AEAD83EB148F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DA5455D-BF78-4768-A41C-9F08A3FC7BED}" type="pres">
      <dgm:prSet presAssocID="{3222BF96-007D-4E46-A19C-AEAD83EB148F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DA80E0C6-9EBE-4F19-A6FE-A68FD22C965E}" type="pres">
      <dgm:prSet presAssocID="{B0A45E28-B286-476D-84D6-E45C3B4FF73A}" presName="node" presStyleLbl="node1" presStyleIdx="3" presStyleCnt="4" custLinFactNeighborX="5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2EF10D-F2DB-4120-8ADF-93FFAA8E099D}" type="presOf" srcId="{F08B6872-FC70-4AF1-82F2-C0388EEBA14A}" destId="{3B3CA785-E3BF-4986-8B4B-FCAEF78CC340}" srcOrd="0" destOrd="0" presId="urn:microsoft.com/office/officeart/2005/8/layout/process1"/>
    <dgm:cxn modelId="{353BAF1E-5D60-48C6-A567-E70C3B719B94}" type="presOf" srcId="{97EF41E3-1059-4C90-9322-C69A0E59DD56}" destId="{27DA7CB7-C55A-4476-B607-002192601B0F}" srcOrd="0" destOrd="0" presId="urn:microsoft.com/office/officeart/2005/8/layout/process1"/>
    <dgm:cxn modelId="{29172899-7F26-412E-8FB5-907DDA74361A}" type="presOf" srcId="{3222BF96-007D-4E46-A19C-AEAD83EB148F}" destId="{888CE6D0-883A-4A28-8A1D-FD2E8E600843}" srcOrd="0" destOrd="0" presId="urn:microsoft.com/office/officeart/2005/8/layout/process1"/>
    <dgm:cxn modelId="{51289C7A-6211-4168-8E7C-4A6F308B12A0}" type="presOf" srcId="{1DF8108D-BE68-4AB9-B12E-B9304DB3C58C}" destId="{C92DA8FD-FB4A-4080-8C7B-12C2BEFAE74F}" srcOrd="0" destOrd="0" presId="urn:microsoft.com/office/officeart/2005/8/layout/process1"/>
    <dgm:cxn modelId="{526CF5FD-C455-42E9-8BAA-1C60CCC29D67}" srcId="{FFFE7699-1482-42AD-86D1-A8528505AD60}" destId="{B0A45E28-B286-476D-84D6-E45C3B4FF73A}" srcOrd="3" destOrd="0" parTransId="{71750F3C-920A-4074-B3A7-60F47E66ABF3}" sibTransId="{3DD7BC8D-20CE-496F-B6D0-079390E9D22A}"/>
    <dgm:cxn modelId="{2C69B9BE-5D65-4E54-9F70-53C5978F185F}" type="presOf" srcId="{3F2A9989-8D83-44A8-8942-F59A5CF11130}" destId="{9D10A769-595E-4E07-9550-84CDB85D4518}" srcOrd="1" destOrd="0" presId="urn:microsoft.com/office/officeart/2005/8/layout/process1"/>
    <dgm:cxn modelId="{0D06A3AD-B32A-4066-BB60-402155E63C25}" type="presOf" srcId="{FFFE7699-1482-42AD-86D1-A8528505AD60}" destId="{44F437DB-2625-4AD2-81C5-79CC5F1A0CD3}" srcOrd="0" destOrd="0" presId="urn:microsoft.com/office/officeart/2005/8/layout/process1"/>
    <dgm:cxn modelId="{9556413A-AA75-4BB1-92BE-43D9ED043479}" type="presOf" srcId="{3222BF96-007D-4E46-A19C-AEAD83EB148F}" destId="{CDA5455D-BF78-4768-A41C-9F08A3FC7BED}" srcOrd="1" destOrd="0" presId="urn:microsoft.com/office/officeart/2005/8/layout/process1"/>
    <dgm:cxn modelId="{21AE5191-547C-4B3A-93A4-9B83A39E14ED}" srcId="{FFFE7699-1482-42AD-86D1-A8528505AD60}" destId="{1DF8108D-BE68-4AB9-B12E-B9304DB3C58C}" srcOrd="0" destOrd="0" parTransId="{D827AD8B-1EE2-4A36-8AE8-1CDA2C760231}" sibTransId="{97EF41E3-1059-4C90-9322-C69A0E59DD56}"/>
    <dgm:cxn modelId="{A1486C28-4198-4011-8362-21C63A6B4E99}" type="presOf" srcId="{8CACA3D3-DD19-457B-802E-39D6912626BA}" destId="{1C2A829D-1995-45F4-842D-FF6D464082C1}" srcOrd="0" destOrd="0" presId="urn:microsoft.com/office/officeart/2005/8/layout/process1"/>
    <dgm:cxn modelId="{E0DCBC48-7B63-4A09-8D3F-05B95DA86F0C}" type="presOf" srcId="{97EF41E3-1059-4C90-9322-C69A0E59DD56}" destId="{2E33E691-F4DF-48DD-B8A2-857BFE026B18}" srcOrd="1" destOrd="0" presId="urn:microsoft.com/office/officeart/2005/8/layout/process1"/>
    <dgm:cxn modelId="{0E46C555-5E11-49E6-B332-FB4AB5D5F3EA}" type="presOf" srcId="{B0A45E28-B286-476D-84D6-E45C3B4FF73A}" destId="{DA80E0C6-9EBE-4F19-A6FE-A68FD22C965E}" srcOrd="0" destOrd="0" presId="urn:microsoft.com/office/officeart/2005/8/layout/process1"/>
    <dgm:cxn modelId="{18B6BD04-7BD7-4C14-A29B-8A65B87F222F}" type="presOf" srcId="{3F2A9989-8D83-44A8-8942-F59A5CF11130}" destId="{6F7923E1-834D-436C-8B56-C636CD4B7990}" srcOrd="0" destOrd="0" presId="urn:microsoft.com/office/officeart/2005/8/layout/process1"/>
    <dgm:cxn modelId="{7795336B-03CE-4349-9814-03635EE0E082}" srcId="{FFFE7699-1482-42AD-86D1-A8528505AD60}" destId="{F08B6872-FC70-4AF1-82F2-C0388EEBA14A}" srcOrd="1" destOrd="0" parTransId="{DCA949CE-475A-4281-9E10-1F132666C229}" sibTransId="{3F2A9989-8D83-44A8-8942-F59A5CF11130}"/>
    <dgm:cxn modelId="{323E7801-7CB2-4DD0-A1CF-B1864C7DBA7F}" srcId="{FFFE7699-1482-42AD-86D1-A8528505AD60}" destId="{8CACA3D3-DD19-457B-802E-39D6912626BA}" srcOrd="2" destOrd="0" parTransId="{EE1887DC-C611-410C-9913-9ED350C4AEE8}" sibTransId="{3222BF96-007D-4E46-A19C-AEAD83EB148F}"/>
    <dgm:cxn modelId="{2DBB5073-EF66-4E6B-823A-7C42C78AEF8E}" type="presParOf" srcId="{44F437DB-2625-4AD2-81C5-79CC5F1A0CD3}" destId="{C92DA8FD-FB4A-4080-8C7B-12C2BEFAE74F}" srcOrd="0" destOrd="0" presId="urn:microsoft.com/office/officeart/2005/8/layout/process1"/>
    <dgm:cxn modelId="{47A3FBA5-125B-4AD8-B64A-5B94EA745677}" type="presParOf" srcId="{44F437DB-2625-4AD2-81C5-79CC5F1A0CD3}" destId="{27DA7CB7-C55A-4476-B607-002192601B0F}" srcOrd="1" destOrd="0" presId="urn:microsoft.com/office/officeart/2005/8/layout/process1"/>
    <dgm:cxn modelId="{6599692C-C7F3-42A7-B0F2-77FEAEDFDA47}" type="presParOf" srcId="{27DA7CB7-C55A-4476-B607-002192601B0F}" destId="{2E33E691-F4DF-48DD-B8A2-857BFE026B18}" srcOrd="0" destOrd="0" presId="urn:microsoft.com/office/officeart/2005/8/layout/process1"/>
    <dgm:cxn modelId="{93173A67-0FC8-4C91-9C6E-380F105F3456}" type="presParOf" srcId="{44F437DB-2625-4AD2-81C5-79CC5F1A0CD3}" destId="{3B3CA785-E3BF-4986-8B4B-FCAEF78CC340}" srcOrd="2" destOrd="0" presId="urn:microsoft.com/office/officeart/2005/8/layout/process1"/>
    <dgm:cxn modelId="{DC9CCC10-F80E-4852-9E44-F31214BE887E}" type="presParOf" srcId="{44F437DB-2625-4AD2-81C5-79CC5F1A0CD3}" destId="{6F7923E1-834D-436C-8B56-C636CD4B7990}" srcOrd="3" destOrd="0" presId="urn:microsoft.com/office/officeart/2005/8/layout/process1"/>
    <dgm:cxn modelId="{89D341FB-2CD2-4B62-B709-41AB8B585061}" type="presParOf" srcId="{6F7923E1-834D-436C-8B56-C636CD4B7990}" destId="{9D10A769-595E-4E07-9550-84CDB85D4518}" srcOrd="0" destOrd="0" presId="urn:microsoft.com/office/officeart/2005/8/layout/process1"/>
    <dgm:cxn modelId="{A21A1C57-ABB6-4FDC-B8AC-577AA1E925CD}" type="presParOf" srcId="{44F437DB-2625-4AD2-81C5-79CC5F1A0CD3}" destId="{1C2A829D-1995-45F4-842D-FF6D464082C1}" srcOrd="4" destOrd="0" presId="urn:microsoft.com/office/officeart/2005/8/layout/process1"/>
    <dgm:cxn modelId="{03A242FC-92DE-4377-AC7A-0643E64EAD58}" type="presParOf" srcId="{44F437DB-2625-4AD2-81C5-79CC5F1A0CD3}" destId="{888CE6D0-883A-4A28-8A1D-FD2E8E600843}" srcOrd="5" destOrd="0" presId="urn:microsoft.com/office/officeart/2005/8/layout/process1"/>
    <dgm:cxn modelId="{9FB23C92-6F5B-4468-AA66-8894E20311C8}" type="presParOf" srcId="{888CE6D0-883A-4A28-8A1D-FD2E8E600843}" destId="{CDA5455D-BF78-4768-A41C-9F08A3FC7BED}" srcOrd="0" destOrd="0" presId="urn:microsoft.com/office/officeart/2005/8/layout/process1"/>
    <dgm:cxn modelId="{6DEA3C69-2597-4BD7-BBB2-FEBC9453A003}" type="presParOf" srcId="{44F437DB-2625-4AD2-81C5-79CC5F1A0CD3}" destId="{DA80E0C6-9EBE-4F19-A6FE-A68FD22C96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A8FD-FB4A-4080-8C7B-12C2BEFAE74F}">
      <dsp:nvSpPr>
        <dsp:cNvPr id="0" name=""/>
        <dsp:cNvSpPr/>
      </dsp:nvSpPr>
      <dsp:spPr>
        <a:xfrm>
          <a:off x="3479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Estimation</a:t>
          </a:r>
          <a:endParaRPr lang="en-GB" sz="2100" kern="1200" dirty="0"/>
        </a:p>
      </dsp:txBody>
      <dsp:txXfrm>
        <a:off x="30213" y="1566340"/>
        <a:ext cx="1467829" cy="859310"/>
      </dsp:txXfrm>
    </dsp:sp>
    <dsp:sp modelId="{27DA7CB7-C55A-4476-B607-002192601B0F}">
      <dsp:nvSpPr>
        <dsp:cNvPr id="0" name=""/>
        <dsp:cNvSpPr/>
      </dsp:nvSpPr>
      <dsp:spPr>
        <a:xfrm>
          <a:off x="1676906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676906" y="1882811"/>
        <a:ext cx="225761" cy="226369"/>
      </dsp:txXfrm>
    </dsp:sp>
    <dsp:sp modelId="{3B3CA785-E3BF-4986-8B4B-FCAEF78CC340}">
      <dsp:nvSpPr>
        <dsp:cNvPr id="0" name=""/>
        <dsp:cNvSpPr/>
      </dsp:nvSpPr>
      <dsp:spPr>
        <a:xfrm>
          <a:off x="2133295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Model </a:t>
          </a:r>
          <a:r>
            <a:rPr lang="de-DE" sz="2100" kern="1200" dirty="0" err="1" smtClean="0"/>
            <a:t>evaluation</a:t>
          </a:r>
          <a:endParaRPr lang="en-GB" sz="2100" kern="1200" dirty="0"/>
        </a:p>
      </dsp:txBody>
      <dsp:txXfrm>
        <a:off x="2160029" y="1566340"/>
        <a:ext cx="1467829" cy="859310"/>
      </dsp:txXfrm>
    </dsp:sp>
    <dsp:sp modelId="{6F7923E1-834D-436C-8B56-C636CD4B7990}">
      <dsp:nvSpPr>
        <dsp:cNvPr id="0" name=""/>
        <dsp:cNvSpPr/>
      </dsp:nvSpPr>
      <dsp:spPr>
        <a:xfrm>
          <a:off x="3806723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806723" y="1882811"/>
        <a:ext cx="225761" cy="226369"/>
      </dsp:txXfrm>
    </dsp:sp>
    <dsp:sp modelId="{1C2A829D-1995-45F4-842D-FF6D464082C1}">
      <dsp:nvSpPr>
        <dsp:cNvPr id="0" name=""/>
        <dsp:cNvSpPr/>
      </dsp:nvSpPr>
      <dsp:spPr>
        <a:xfrm>
          <a:off x="4263112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Simulation/</a:t>
          </a:r>
          <a:br>
            <a:rPr lang="de-DE" sz="2100" kern="1200" dirty="0" smtClean="0"/>
          </a:br>
          <a:r>
            <a:rPr lang="de-DE" sz="2100" kern="1200" dirty="0" err="1" smtClean="0"/>
            <a:t>Prediction</a:t>
          </a:r>
          <a:endParaRPr lang="en-GB" sz="2100" kern="1200" dirty="0"/>
        </a:p>
      </dsp:txBody>
      <dsp:txXfrm>
        <a:off x="4289846" y="1566340"/>
        <a:ext cx="1467829" cy="859310"/>
      </dsp:txXfrm>
    </dsp:sp>
    <dsp:sp modelId="{888CE6D0-883A-4A28-8A1D-FD2E8E600843}">
      <dsp:nvSpPr>
        <dsp:cNvPr id="0" name=""/>
        <dsp:cNvSpPr/>
      </dsp:nvSpPr>
      <dsp:spPr>
        <a:xfrm>
          <a:off x="5937409" y="1807355"/>
          <a:ext cx="324359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5937409" y="1882811"/>
        <a:ext cx="227051" cy="226369"/>
      </dsp:txXfrm>
    </dsp:sp>
    <dsp:sp modelId="{DA80E0C6-9EBE-4F19-A6FE-A68FD22C965E}">
      <dsp:nvSpPr>
        <dsp:cNvPr id="0" name=""/>
        <dsp:cNvSpPr/>
      </dsp:nvSpPr>
      <dsp:spPr>
        <a:xfrm>
          <a:off x="6396408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Optimal Design</a:t>
          </a:r>
          <a:endParaRPr lang="en-GB" sz="2100" kern="1200" dirty="0"/>
        </a:p>
      </dsp:txBody>
      <dsp:txXfrm>
        <a:off x="6423142" y="1566340"/>
        <a:ext cx="1467829" cy="85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2285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48025" y="514350"/>
            <a:ext cx="3430587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416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Different and growing number of tools &amp; languages currently available (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NMTRAN</a:t>
            </a:r>
            <a:r>
              <a:rPr lang="en-GB" dirty="0" smtClean="0"/>
              <a:t> for </a:t>
            </a:r>
            <a:r>
              <a:rPr lang="en-GB" dirty="0" err="1" smtClean="0"/>
              <a:t>Nonmem</a:t>
            </a:r>
            <a:r>
              <a:rPr lang="en-GB" dirty="0" smtClean="0"/>
              <a:t> or </a:t>
            </a:r>
            <a:r>
              <a:rPr lang="en-GB" dirty="0" err="1" smtClean="0"/>
              <a:t>MLXTRAN</a:t>
            </a:r>
            <a:r>
              <a:rPr lang="en-GB" dirty="0" smtClean="0"/>
              <a:t> for </a:t>
            </a:r>
            <a:r>
              <a:rPr lang="en-GB" dirty="0" err="1" smtClean="0"/>
              <a:t>Monolix</a:t>
            </a:r>
            <a:r>
              <a:rPr lang="en-GB" dirty="0" smtClean="0"/>
              <a:t>)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Lack of language standards in the pharmacometrics field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Modelling and simulation tasks </a:t>
            </a:r>
            <a:r>
              <a:rPr lang="en-GB" dirty="0" err="1" smtClean="0"/>
              <a:t>ofen</a:t>
            </a:r>
            <a:r>
              <a:rPr lang="en-GB" dirty="0" smtClean="0"/>
              <a:t> require the use of multiple tools, which are not always interoperable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Recoded of models needed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</p:spPr>
        <p:txBody>
          <a:bodyPr lIns="95900" tIns="47950" rIns="95900" bIns="479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9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1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23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94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8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8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3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801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80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15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0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64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56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892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7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94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359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310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58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563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6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make it easier, clearer to see what’s going on.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intentions / unambiguous.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shortcuts are written out in full.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for others to use.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NB: HOW TO PLAY IT is still open to artistic input.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MDL is a human writeable and human readable language to express the information required to describe pharmacometric models and tasks using these models.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a standard for coding models and executing tasks.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independent of any specific target modelling software.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the user to specify the model in a consistent manner and facilitates understanding of the model and associated tasks, regardless of the software used to build the model.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modelling applications may take advantage of the standard without having to re-invent how to describe common modelling processes.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concept in the MDL is the separation of data, parameters, model and task descriptions in terms of separate objects.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32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8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5 MCL objects: data, design, parameters, model and tasks  that are combined to specify the MOG, which parts are required will depend on the specified task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TOG defines the tasks to be executed via TEL commands taking as arguments the MOG and returning an standardised output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groups can be retrieved as a whole or in part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73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0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56376" y="5445224"/>
            <a:ext cx="81826" cy="1412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956376" y="0"/>
            <a:ext cx="1187624" cy="5445224"/>
          </a:xfrm>
          <a:prstGeom prst="rect">
            <a:avLst/>
          </a:prstGeom>
          <a:solidFill>
            <a:srgbClr val="EAEAEA"/>
          </a:soli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8310563" y="6251575"/>
            <a:ext cx="654050" cy="358775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9818"/>
            <a:ext cx="6895202" cy="6895202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Rectangle 1"/>
          <p:cNvSpPr/>
          <p:nvPr/>
        </p:nvSpPr>
        <p:spPr>
          <a:xfrm>
            <a:off x="0" y="23963"/>
            <a:ext cx="9144000" cy="6834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"/>
                </a:schemeClr>
              </a:gs>
              <a:gs pos="50000">
                <a:schemeClr val="accent3">
                  <a:lumMod val="95000"/>
                  <a:alpha val="71000"/>
                </a:schemeClr>
              </a:gs>
              <a:gs pos="81000">
                <a:schemeClr val="accent3">
                  <a:lumMod val="85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240088" y="6436568"/>
            <a:ext cx="29162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400" dirty="0">
                <a:latin typeface="Calibri" pitchFamily="34" charset="0"/>
                <a:ea typeface="ＭＳ Ｐゴシック" pitchFamily="34" charset="-128"/>
                <a:cs typeface="Arial" charset="0"/>
              </a:rPr>
              <a:t>On behalf of the DDMoRe consortium</a:t>
            </a:r>
          </a:p>
        </p:txBody>
      </p:sp>
      <p:sp>
        <p:nvSpPr>
          <p:cNvPr id="54308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3963"/>
            <a:ext cx="9144000" cy="1460821"/>
          </a:xfrm>
          <a:noFill/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4309" name="Rectangle 3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5157192"/>
            <a:ext cx="6889243" cy="1207369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2243" y="5229200"/>
            <a:ext cx="1143000" cy="16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76" y="5535116"/>
            <a:ext cx="973450" cy="3536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96" y="6381328"/>
            <a:ext cx="613410" cy="41084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79" y="5984835"/>
            <a:ext cx="537845" cy="32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8616"/>
            <a:ext cx="6408712" cy="8509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484784"/>
            <a:ext cx="8363272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5"/>
          <p:cNvGraphicFramePr>
            <a:graphicFrameLocks/>
          </p:cNvGraphicFramePr>
          <p:nvPr/>
        </p:nvGraphicFramePr>
        <p:xfrm>
          <a:off x="395288" y="1246188"/>
          <a:ext cx="8496300" cy="5064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2492"/>
                <a:gridCol w="2780819"/>
                <a:gridCol w="2932989"/>
              </a:tblGrid>
              <a:tr h="535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804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18467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444" marR="91444" marT="45723" marB="45723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653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9464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9" y="1527770"/>
            <a:ext cx="4032447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499991" y="1527770"/>
            <a:ext cx="4186809" cy="4781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700"/>
            <a:ext cx="6948488" cy="115888"/>
          </a:xfrm>
          <a:prstGeom prst="rect">
            <a:avLst/>
          </a:prstGeom>
          <a:solidFill>
            <a:srgbClr val="0076A3"/>
          </a:solidFill>
          <a:ln>
            <a:solidFill>
              <a:srgbClr val="00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027" name="Picture 12" descr="Description: ddmore_logo_epsilon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20447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23838"/>
            <a:ext cx="64087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3629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08738"/>
            <a:ext cx="730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libri" panose="020F0502020204030204" pitchFamily="34" charset="0"/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Chord 7"/>
          <p:cNvSpPr/>
          <p:nvPr/>
        </p:nvSpPr>
        <p:spPr>
          <a:xfrm>
            <a:off x="6816725" y="7938"/>
            <a:ext cx="276225" cy="336550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74625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2000">
          <a:solidFill>
            <a:schemeClr val="tx1"/>
          </a:solidFill>
          <a:latin typeface="+mn-lt"/>
        </a:defRPr>
      </a:lvl2pPr>
      <a:lvl3pPr marL="984250" indent="-182563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Arial" panose="020B0604020202020204" pitchFamily="34" charset="0"/>
        <a:buChar char="-"/>
        <a:defRPr>
          <a:solidFill>
            <a:schemeClr val="tx1"/>
          </a:solidFill>
          <a:latin typeface="+mn-lt"/>
        </a:defRPr>
      </a:lvl3pPr>
      <a:lvl4pPr marL="1341438" indent="-177800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600">
          <a:solidFill>
            <a:schemeClr val="tx1"/>
          </a:solidFill>
          <a:latin typeface="+mn-lt"/>
        </a:defRPr>
      </a:lvl4pPr>
      <a:lvl5pPr marL="17002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5pPr>
      <a:lvl6pPr marL="21574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6pPr>
      <a:lvl7pPr marL="26146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7pPr>
      <a:lvl8pPr marL="30718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8pPr>
      <a:lvl9pPr marL="35290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21" Type="http://schemas.openxmlformats.org/officeDocument/2006/relationships/image" Target="../media/image19.pn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gif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_GGUkhbiP3t0Q7wTqkQdMAw7yuC8xWa-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dmore.eu/instructions/user-guid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Introduction to Model Description Language:</a:t>
            </a:r>
            <a:br>
              <a:rPr lang="en-GB" dirty="0"/>
            </a:br>
            <a:r>
              <a:rPr lang="en-GB" sz="2800" b="0" dirty="0"/>
              <a:t>a new </a:t>
            </a:r>
            <a:r>
              <a:rPr lang="en-GB" sz="2800" b="0" dirty="0" err="1"/>
              <a:t>pharmacometric</a:t>
            </a:r>
            <a:r>
              <a:rPr lang="en-GB" sz="2800" b="0" dirty="0"/>
              <a:t> standard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143000" y="5475514"/>
            <a:ext cx="6889243" cy="889047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Material prepared by: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Mike K Smith, Stuart Moodie &amp; Zinnia P Parra-Guillen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750" y="6408738"/>
            <a:ext cx="730250" cy="449262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</a:t>
            </a:r>
            <a:r>
              <a:rPr lang="en-GB" dirty="0" smtClean="0"/>
              <a:t>standards facilitate interoperability</a:t>
            </a:r>
          </a:p>
          <a:p>
            <a:pPr lvl="1"/>
            <a:r>
              <a:rPr lang="en-GB" dirty="0" smtClean="0"/>
              <a:t>Encode the model once, use it in whatever tools you like.</a:t>
            </a:r>
          </a:p>
          <a:p>
            <a:pPr lvl="1"/>
            <a:r>
              <a:rPr lang="en-GB" dirty="0" smtClean="0"/>
              <a:t>Conversion of the MDL / </a:t>
            </a:r>
            <a:r>
              <a:rPr lang="en-GB" dirty="0" err="1" smtClean="0"/>
              <a:t>PharmML</a:t>
            </a:r>
            <a:r>
              <a:rPr lang="en-GB" dirty="0" smtClean="0"/>
              <a:t> to many different target tools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Today</a:t>
            </a:r>
          </a:p>
          <a:p>
            <a:pPr lvl="1"/>
            <a:r>
              <a:rPr lang="en-GB" dirty="0" smtClean="0"/>
              <a:t>MDL -&gt; </a:t>
            </a:r>
            <a:r>
              <a:rPr lang="en-GB" dirty="0" err="1" smtClean="0"/>
              <a:t>PharmML</a:t>
            </a:r>
            <a:r>
              <a:rPr lang="en-GB" dirty="0" smtClean="0"/>
              <a:t> -&gt; target tool conversion via IOR R package + converter software (Java).</a:t>
            </a:r>
          </a:p>
          <a:p>
            <a:pPr lvl="1"/>
            <a:r>
              <a:rPr lang="en-GB" dirty="0" smtClean="0"/>
              <a:t>Target software:</a:t>
            </a:r>
          </a:p>
          <a:p>
            <a:pPr lvl="2"/>
            <a:r>
              <a:rPr lang="en-GB" dirty="0" smtClean="0"/>
              <a:t>NONMEM, </a:t>
            </a:r>
            <a:r>
              <a:rPr lang="en-GB" dirty="0" err="1" smtClean="0"/>
              <a:t>Monolix</a:t>
            </a:r>
            <a:r>
              <a:rPr lang="en-GB" dirty="0" smtClean="0"/>
              <a:t>, </a:t>
            </a:r>
            <a:r>
              <a:rPr lang="en-GB" dirty="0" err="1" smtClean="0"/>
              <a:t>WinBUGS</a:t>
            </a:r>
            <a:r>
              <a:rPr lang="en-GB" dirty="0" smtClean="0"/>
              <a:t>, PFIM, </a:t>
            </a:r>
            <a:r>
              <a:rPr lang="en-GB" dirty="0" err="1" smtClean="0"/>
              <a:t>PopED</a:t>
            </a:r>
            <a:endParaRPr lang="en-GB" dirty="0"/>
          </a:p>
          <a:p>
            <a:pPr lvl="1"/>
            <a:r>
              <a:rPr lang="en-GB" dirty="0" smtClean="0"/>
              <a:t>Conversion softwar</a:t>
            </a:r>
            <a:r>
              <a:rPr lang="en-GB" dirty="0" smtClean="0"/>
              <a:t>e is “work in progress”</a:t>
            </a:r>
          </a:p>
          <a:p>
            <a:pPr lvl="2"/>
            <a:r>
              <a:rPr lang="en-GB" dirty="0" smtClean="0"/>
              <a:t>Some features in MDL / </a:t>
            </a:r>
            <a:r>
              <a:rPr lang="en-GB" dirty="0" err="1" smtClean="0"/>
              <a:t>PharmML</a:t>
            </a:r>
            <a:r>
              <a:rPr lang="en-GB" dirty="0" smtClean="0"/>
              <a:t> are not supported by some converters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5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</a:t>
            </a:r>
            <a:r>
              <a:rPr lang="en-GB" dirty="0" smtClean="0"/>
              <a:t>standards facilitate workflow</a:t>
            </a:r>
          </a:p>
          <a:p>
            <a:pPr lvl="1"/>
            <a:r>
              <a:rPr lang="en-GB" dirty="0" smtClean="0"/>
              <a:t>Standard output means that modelling outputs can be converted and passed to model diagnostic code that is agnostic about the tool used for estimation.</a:t>
            </a:r>
          </a:p>
          <a:p>
            <a:pPr lvl="2"/>
            <a:r>
              <a:rPr lang="en-GB" dirty="0" smtClean="0"/>
              <a:t>E.g. BUGS output -&gt; </a:t>
            </a:r>
            <a:r>
              <a:rPr lang="en-GB" dirty="0" err="1" smtClean="0"/>
              <a:t>xpose</a:t>
            </a:r>
            <a:r>
              <a:rPr lang="en-GB" dirty="0" smtClean="0"/>
              <a:t>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Automated conversion facilitates unbroken workflow</a:t>
            </a:r>
          </a:p>
          <a:p>
            <a:pPr lvl="2"/>
            <a:r>
              <a:rPr lang="en-GB" dirty="0" smtClean="0"/>
              <a:t>Estimation -&gt; Diagnostics -&gt; Simulation -&gt; Optimal design</a:t>
            </a:r>
          </a:p>
          <a:p>
            <a:pPr lvl="2"/>
            <a:r>
              <a:rPr lang="en-GB" dirty="0" smtClean="0"/>
              <a:t>Agnostic to tools used to perform the task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4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</a:t>
            </a:r>
            <a:r>
              <a:rPr lang="en-GB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modeller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works with</a:t>
            </a:r>
            <a:endParaRPr lang="en-GB" sz="240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and tasks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description of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understanding across </a:t>
            </a:r>
            <a:r>
              <a:rPr lang="en-GB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pharmacometricians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disciplines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tool </a:t>
            </a: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(as much as possible) target software specific “tricks”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swap Data Objects, Task Objects, Prior 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Parameter O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bjects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re-usability and interchange</a:t>
            </a:r>
          </a:p>
          <a:p>
            <a:pPr marL="447675" marR="0" lvl="1" indent="-3175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/>
              <a:t>Description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</a:t>
            </a:r>
            <a:r>
              <a:rPr lang="en-GB" dirty="0"/>
              <a:t>D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has </a:t>
            </a:r>
            <a:r>
              <a:rPr lang="en-GB" dirty="0"/>
              <a:t>7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describes the source of the data and the attributes of each of the data variables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Object: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trial design and may substitute the data object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Parameter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(initial) values for the model structural and variability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b="1" dirty="0" smtClean="0">
                <a:solidFill>
                  <a:srgbClr val="7030A0"/>
                </a:solidFill>
              </a:rPr>
              <a:t>Prior Object:</a:t>
            </a:r>
            <a:r>
              <a:rPr lang="en-GB" dirty="0" smtClean="0"/>
              <a:t> provides prior distributions for model parameters.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defines the structural and statistical model equations based on the data input variables and 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Task Properties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properties which are used to interface with the TEL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Modelling Object Group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specifies the objects that constitute the </a:t>
            </a: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example workflow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4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19270" b="9017"/>
          <a:stretch/>
        </p:blipFill>
        <p:spPr>
          <a:xfrm>
            <a:off x="348796" y="1121229"/>
            <a:ext cx="8425089" cy="5551714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0" name="Shape 14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76" y="733198"/>
            <a:ext cx="5382423" cy="570179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Content Placeholder 6"/>
          <p:cNvSpPr txBox="1">
            <a:spLocks/>
          </p:cNvSpPr>
          <p:nvPr/>
        </p:nvSpPr>
        <p:spPr>
          <a:xfrm>
            <a:off x="5072743" y="2134883"/>
            <a:ext cx="3902142" cy="348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DE" sz="2000" dirty="0" smtClean="0"/>
              <a:t>Data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provided</a:t>
            </a:r>
            <a:r>
              <a:rPr lang="de-DE" sz="2000" dirty="0" smtClean="0"/>
              <a:t> via an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(Data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specifying</a:t>
            </a:r>
            <a:r>
              <a:rPr lang="de-DE" sz="2000" dirty="0" smtClean="0"/>
              <a:t> a design (Design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</a:t>
            </a:r>
            <a:endParaRPr lang="en-GB" sz="2000" dirty="0" smtClean="0"/>
          </a:p>
          <a:p>
            <a:r>
              <a:rPr lang="de-DE" sz="2000" dirty="0" smtClean="0"/>
              <a:t>The 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defines</a:t>
            </a:r>
            <a:r>
              <a:rPr lang="de-DE" sz="2000" dirty="0" smtClean="0"/>
              <a:t> </a:t>
            </a:r>
            <a:r>
              <a:rPr lang="en-GB" sz="2000" dirty="0" smtClean="0"/>
              <a:t>variables used for modelling tasks and its use, as well as the source of the data</a:t>
            </a:r>
          </a:p>
          <a:p>
            <a:r>
              <a:rPr lang="en-GB" sz="2000" dirty="0" smtClean="0"/>
              <a:t>For simulation or optimal design tasks, data might be specified via the Design Object</a:t>
            </a:r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122099"/>
            <a:ext cx="5072743" cy="5420215"/>
            <a:chOff x="-503979" y="662709"/>
            <a:chExt cx="5304434" cy="5588962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-503979" y="694222"/>
              <a:ext cx="5304434" cy="5557449"/>
            </a:xfrm>
            <a:prstGeom prst="flowChartAlternateProcess">
              <a:avLst/>
            </a:prstGeom>
            <a:solidFill>
              <a:srgbClr val="FF9B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757" tIns="35378" rIns="70757" bIns="35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3192" y="662709"/>
              <a:ext cx="1035772" cy="41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DA006D"/>
                  </a:solidFill>
                </a:rPr>
                <a:t>DATA</a:t>
              </a:r>
              <a:endParaRPr lang="en-GB" sz="1800" b="1" dirty="0">
                <a:solidFill>
                  <a:srgbClr val="DA006D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21285" y="3014684"/>
              <a:ext cx="2756319" cy="2881290"/>
              <a:chOff x="846903" y="1989241"/>
              <a:chExt cx="2756319" cy="288129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46903" y="1989241"/>
                <a:ext cx="2756319" cy="2881290"/>
                <a:chOff x="850635" y="5788702"/>
                <a:chExt cx="2756319" cy="288129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50635" y="5798141"/>
                  <a:ext cx="529547" cy="28718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tx1"/>
                      </a:solidFill>
                    </a:rPr>
                    <a:t>Design</a:t>
                  </a:r>
                  <a:br>
                    <a:rPr lang="en-GB" dirty="0" smtClean="0">
                      <a:solidFill>
                        <a:schemeClr val="tx1"/>
                      </a:solidFill>
                    </a:rPr>
                  </a:br>
                  <a:r>
                    <a:rPr lang="en-GB" dirty="0" smtClean="0">
                      <a:solidFill>
                        <a:schemeClr val="tx1"/>
                      </a:solidFill>
                    </a:rPr>
                    <a:t> Object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379366" y="5788702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DECLARED_VARIABLES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381109" y="6146190"/>
                  <a:ext cx="2225845" cy="727813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INTERVENTION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81064" y="6874003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STUDY_DESIGN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377331" y="3430878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SAMPLING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7331" y="3787405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DESIGN_SPACES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09141" y="5529626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POPULATION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9141" y="5172905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DESIGN_PARAMETERS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5610" y="1121990"/>
              <a:ext cx="4486873" cy="1660267"/>
              <a:chOff x="1059063" y="3291098"/>
              <a:chExt cx="4486873" cy="166026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59063" y="3291098"/>
                <a:ext cx="4486873" cy="1660267"/>
                <a:chOff x="356948" y="1365930"/>
                <a:chExt cx="4486873" cy="166026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56948" y="1365930"/>
                  <a:ext cx="2755245" cy="1660267"/>
                  <a:chOff x="842196" y="-9250"/>
                  <a:chExt cx="2755245" cy="1660267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842196" y="-9250"/>
                    <a:ext cx="529200" cy="1658824"/>
                  </a:xfrm>
                  <a:prstGeom prst="rect">
                    <a:avLst/>
                  </a:prstGeom>
                  <a:solidFill>
                    <a:srgbClr val="FF33C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Data </a:t>
                    </a:r>
                    <a:br>
                      <a:rPr lang="en-GB" sz="1200" b="1" dirty="0" smtClean="0">
                        <a:solidFill>
                          <a:schemeClr val="tx1"/>
                        </a:solidFill>
                      </a:rPr>
                    </a:br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Object</a:t>
                    </a:r>
                    <a:endParaRPr lang="en-GB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371598" y="230476"/>
                    <a:ext cx="2225843" cy="717176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DATA_INPUT_VARIABLES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371538" y="1170144"/>
                    <a:ext cx="2225845" cy="480873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SOURCE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371597" y="947652"/>
                    <a:ext cx="2225844" cy="232911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DATA_DERIVED_VARIABLES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371335" y="-9141"/>
                    <a:ext cx="2225845" cy="238968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DECLARED_VARIABLES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3111933" y="1365930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112134" y="1843035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mapping to 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112135" y="2552757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path/file name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112135" y="2788002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NONMEM Format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12135" y="2080866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definition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of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categories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12221" y="2322021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transformation data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3814249" y="3531157"/>
                <a:ext cx="1731600" cy="2376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900" dirty="0" err="1" smtClean="0">
                    <a:solidFill>
                      <a:schemeClr val="tx1"/>
                    </a:solidFill>
                  </a:rPr>
                  <a:t>use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dataset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variables</a:t>
                </a:r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725461" y="4494421"/>
              <a:ext cx="721079" cy="360000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44845" y="4494648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simple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44845" y="4673289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combi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3291" y="3371812"/>
              <a:ext cx="721079" cy="728173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54370" y="3373798"/>
              <a:ext cx="968537" cy="158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bolus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56065" y="3543464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infusion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65590" y="3723773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5590" y="3902490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resetAll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35104" y="5538602"/>
              <a:ext cx="1689498" cy="180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dirty="0" err="1" smtClean="0">
                  <a:solidFill>
                    <a:schemeClr val="tx1"/>
                  </a:solidFill>
                </a:rPr>
                <a:t>Probonto</a:t>
              </a:r>
              <a:r>
                <a:rPr lang="en-GB" sz="900" dirty="0" smtClean="0">
                  <a:solidFill>
                    <a:schemeClr val="tx1"/>
                  </a:solidFill>
                </a:rPr>
                <a:t> distribution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4585735" y="1744554"/>
            <a:ext cx="4114800" cy="38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17462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84250" indent="-18256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341438" indent="-1778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700213" indent="-1793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1574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6146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0718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5290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 smtClean="0"/>
              <a:t>Collects </a:t>
            </a:r>
            <a:r>
              <a:rPr lang="en-GB" sz="2000" dirty="0"/>
              <a:t>all the relevant model parameter values</a:t>
            </a:r>
          </a:p>
          <a:p>
            <a:r>
              <a:rPr lang="en-GB" sz="2000" dirty="0"/>
              <a:t>Structural and variability parameters are kept </a:t>
            </a:r>
            <a:r>
              <a:rPr lang="en-GB" sz="2000" dirty="0" smtClean="0"/>
              <a:t>separated</a:t>
            </a:r>
          </a:p>
          <a:p>
            <a:r>
              <a:rPr lang="en-GB" sz="2000" dirty="0" smtClean="0"/>
              <a:t>Could be used as a library of parameters</a:t>
            </a:r>
            <a:endParaRPr lang="en-GB" sz="2000" dirty="0"/>
          </a:p>
          <a:p>
            <a:r>
              <a:rPr lang="en-GB" sz="2000" dirty="0" smtClean="0"/>
              <a:t>Parameter attributes might be over-written </a:t>
            </a:r>
            <a:r>
              <a:rPr lang="en-GB" sz="2000" dirty="0" err="1" smtClean="0"/>
              <a:t>ddmore</a:t>
            </a:r>
            <a:r>
              <a:rPr lang="en-GB" sz="2000" dirty="0" smtClean="0"/>
              <a:t> R package</a:t>
            </a:r>
          </a:p>
          <a:p>
            <a:r>
              <a:rPr lang="en-GB" sz="2000" kern="0" dirty="0" smtClean="0"/>
              <a:t>Prior distributions defined for all model parameters, may include fixed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1" y="1930084"/>
            <a:ext cx="4469914" cy="32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2000" dirty="0" smtClean="0"/>
              <a:t>Lecture: Overview of MDL (getting started with MDL)</a:t>
            </a:r>
          </a:p>
          <a:p>
            <a:pPr lvl="1"/>
            <a:r>
              <a:rPr lang="en-GB" sz="1800" dirty="0" smtClean="0"/>
              <a:t>Structure, components</a:t>
            </a:r>
          </a:p>
          <a:p>
            <a:pPr lvl="1"/>
            <a:r>
              <a:rPr lang="en-GB" sz="1800" dirty="0" smtClean="0"/>
              <a:t>Model Object</a:t>
            </a:r>
          </a:p>
          <a:p>
            <a:pPr lvl="2"/>
            <a:r>
              <a:rPr lang="en-GB" sz="1600" dirty="0" smtClean="0"/>
              <a:t>IDV, Covariates, Variability, Variability levels, Group variables, RV definition, individual variables, model prediction, compartments, DEQ, Observation blocks.</a:t>
            </a:r>
          </a:p>
          <a:p>
            <a:pPr lvl="1"/>
            <a:r>
              <a:rPr lang="en-GB" sz="1800" dirty="0" smtClean="0"/>
              <a:t>Parameter Object</a:t>
            </a:r>
          </a:p>
          <a:p>
            <a:pPr lvl="1"/>
            <a:r>
              <a:rPr lang="en-GB" sz="1800" dirty="0" smtClean="0"/>
              <a:t>Data Object</a:t>
            </a:r>
          </a:p>
          <a:p>
            <a:r>
              <a:rPr lang="en-GB" sz="2000" dirty="0" smtClean="0"/>
              <a:t>Hands – on with the MDL-IDE</a:t>
            </a:r>
          </a:p>
          <a:p>
            <a:pPr lvl="1"/>
            <a:r>
              <a:rPr lang="en-GB" sz="1800" dirty="0" smtClean="0"/>
              <a:t>Use Case 1 - </a:t>
            </a:r>
            <a:r>
              <a:rPr lang="en-GB" sz="1800" dirty="0"/>
              <a:t>Looking at an entire </a:t>
            </a:r>
            <a:r>
              <a:rPr lang="en-GB" sz="1800" dirty="0" smtClean="0"/>
              <a:t>model, combining model objects</a:t>
            </a:r>
          </a:p>
          <a:p>
            <a:pPr lvl="1"/>
            <a:r>
              <a:rPr lang="en-GB" sz="1800" dirty="0" smtClean="0"/>
              <a:t>Use Case 4 – Converting Use Case 1 from ODE to Compartments &amp; making sure the models are equivalent</a:t>
            </a:r>
          </a:p>
          <a:p>
            <a:pPr lvl="1"/>
            <a:r>
              <a:rPr lang="en-GB" sz="1800" dirty="0" smtClean="0"/>
              <a:t>Use Case 5 – Specifying covariates, covariate transformations, categorical covariates</a:t>
            </a:r>
          </a:p>
          <a:p>
            <a:pPr lvl="1"/>
            <a:r>
              <a:rPr lang="en-GB" sz="1800" dirty="0" smtClean="0"/>
              <a:t>Exercise – fixing a “broken” model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60" y="931585"/>
            <a:ext cx="4555497" cy="5926415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323850" y="1662809"/>
            <a:ext cx="3322712" cy="4421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smtClean="0"/>
              <a:t>Defines the structural and statistical part of the model</a:t>
            </a:r>
          </a:p>
          <a:p>
            <a:r>
              <a:rPr lang="en-GB" sz="2000" i="1" smtClean="0"/>
              <a:t>Independent</a:t>
            </a:r>
            <a:r>
              <a:rPr lang="en-GB" sz="2000" smtClean="0"/>
              <a:t> of target software language</a:t>
            </a:r>
          </a:p>
          <a:p>
            <a:r>
              <a:rPr lang="en-GB" sz="2000" smtClean="0"/>
              <a:t>Wide variety of models and different ways of encoding them</a:t>
            </a:r>
          </a:p>
          <a:p>
            <a:r>
              <a:rPr lang="en-GB" sz="2000" smtClean="0"/>
              <a:t>Blocks to be used according to the content and context of the model</a:t>
            </a:r>
          </a:p>
          <a:p>
            <a:r>
              <a:rPr lang="en-GB" sz="2000" smtClean="0"/>
              <a:t>Specified models might not be usable with all target software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5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97" y="2288406"/>
            <a:ext cx="5017443" cy="257273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69956" y="2699289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Provide general settings and options regarding a specific tasks</a:t>
            </a:r>
          </a:p>
          <a:p>
            <a:r>
              <a:rPr lang="en-GB" sz="2000" dirty="0" smtClean="0"/>
              <a:t>Provide specific settings for concrete target tools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8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3209" y="2870237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Combine objects needed to perform a concrete task</a:t>
            </a:r>
          </a:p>
          <a:p>
            <a:r>
              <a:rPr lang="de-DE" sz="2000" dirty="0" smtClean="0"/>
              <a:t>Validation </a:t>
            </a:r>
            <a:r>
              <a:rPr lang="de-DE" sz="2000" dirty="0" err="1" smtClean="0"/>
              <a:t>across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performed</a:t>
            </a:r>
            <a:r>
              <a:rPr lang="de-DE" sz="2000" dirty="0" smtClean="0"/>
              <a:t> at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level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MDL-IDE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13" y="2870237"/>
            <a:ext cx="4480948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recall…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MDL-IDE 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83773" y="1268759"/>
            <a:ext cx="8363272" cy="558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 (MDL-IDE) provides the framework within which files containing MDL code can be created and edited </a:t>
            </a: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browser,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warnings &amp; errors flagged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showing MDL structure – 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“jump to…” functionality.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User-friendly, highly customisable</a:t>
            </a:r>
          </a:p>
          <a:p>
            <a:pPr marL="268288" lvl="3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 </a:t>
            </a:r>
          </a:p>
          <a:p>
            <a:pPr marL="268287" lvl="3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and </a:t>
            </a: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engine</a:t>
            </a:r>
          </a:p>
          <a:p>
            <a:pPr marL="622300" lvl="2" indent="-190500">
              <a:spcBef>
                <a:spcPts val="800"/>
              </a:spcBef>
              <a:buClr>
                <a:srgbClr val="009146"/>
              </a:buClr>
              <a:buSzPct val="111111"/>
              <a:buFont typeface="Noto Sans Symbols"/>
              <a:buChar char="•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MDL -&gt; valid </a:t>
            </a:r>
            <a:r>
              <a:rPr lang="en-GB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endParaRPr lang="en-GB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lvl="0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MDL to </a:t>
            </a:r>
            <a:r>
              <a:rPr lang="en-GB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more features…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74" y="2111121"/>
            <a:ext cx="4794943" cy="4208220"/>
          </a:xfrm>
          <a:prstGeom prst="rect">
            <a:avLst/>
          </a:prstGeom>
        </p:spPr>
      </p:pic>
      <p:sp>
        <p:nvSpPr>
          <p:cNvPr id="19" name="Shape 359"/>
          <p:cNvSpPr/>
          <p:nvPr/>
        </p:nvSpPr>
        <p:spPr>
          <a:xfrm>
            <a:off x="4156188" y="2111121"/>
            <a:ext cx="1767534" cy="419029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attributes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idx="1"/>
          </p:nvPr>
        </p:nvSpPr>
        <p:spPr>
          <a:xfrm>
            <a:off x="323529" y="1239353"/>
            <a:ext cx="8363272" cy="5116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Aim </a:t>
            </a:r>
            <a:r>
              <a:rPr lang="en-GB" sz="2000" dirty="0" smtClean="0"/>
              <a:t>to be clear and consistent rather than concise: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b="1" dirty="0" smtClean="0"/>
              <a:t>Some </a:t>
            </a:r>
            <a:r>
              <a:rPr lang="en-GB" sz="1800" b="1" dirty="0"/>
              <a:t>things which may be implicit in other languages have to be </a:t>
            </a:r>
            <a:r>
              <a:rPr lang="en-GB" sz="1800" b="1" dirty="0" smtClean="0"/>
              <a:t>explicit</a:t>
            </a:r>
            <a:r>
              <a:rPr lang="en-GB" sz="1800" b="1" dirty="0"/>
              <a:t> </a:t>
            </a:r>
            <a:r>
              <a:rPr lang="en-GB" sz="1800" b="1" dirty="0" smtClean="0"/>
              <a:t>in MDL.</a:t>
            </a:r>
            <a:endParaRPr lang="en-GB" sz="1800" b="1" dirty="0" smtClean="0"/>
          </a:p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MDL has NO reserved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Use names that mean something in YOUR context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Makes it easier to express models without employing “tricks”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CANNOT / DO NOT infer meaning just from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Need to be explicit what these variables ARE and what they DO</a:t>
            </a:r>
            <a:endParaRPr lang="en-GB" sz="1800" dirty="0"/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Each object in MDL is self-contained in its declaration and definitions.</a:t>
            </a:r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MDL describes WHAT rather than HOW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2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– Key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 is a “declarative” language rather than “imperative”</a:t>
            </a:r>
          </a:p>
          <a:p>
            <a:endParaRPr lang="en-GB" dirty="0"/>
          </a:p>
          <a:p>
            <a:r>
              <a:rPr lang="en-GB" dirty="0" smtClean="0"/>
              <a:t>What does this mean and why should I care?</a:t>
            </a:r>
          </a:p>
          <a:p>
            <a:pPr lvl="1"/>
            <a:r>
              <a:rPr lang="en-GB" dirty="0" smtClean="0"/>
              <a:t>Variables should be defined </a:t>
            </a:r>
            <a:r>
              <a:rPr lang="en-GB" b="1" i="1" dirty="0" smtClean="0"/>
              <a:t>ONCE</a:t>
            </a:r>
            <a:r>
              <a:rPr lang="en-GB" dirty="0" smtClean="0"/>
              <a:t> only</a:t>
            </a:r>
            <a:endParaRPr lang="en-GB" dirty="0"/>
          </a:p>
          <a:p>
            <a:pPr lvl="1"/>
            <a:r>
              <a:rPr lang="en-GB" dirty="0" smtClean="0"/>
              <a:t>Variables appear on the left-hand-side of “=“, “:”, “~”</a:t>
            </a:r>
            <a:endParaRPr lang="en-GB" dirty="0"/>
          </a:p>
          <a:p>
            <a:pPr lvl="1"/>
            <a:r>
              <a:rPr lang="en-GB" dirty="0" smtClean="0"/>
              <a:t>If… then… else… conditionals appear on the RIGHT of equations NOT on the left / as wrappers around assignments.</a:t>
            </a:r>
          </a:p>
          <a:p>
            <a:pPr lvl="2"/>
            <a:r>
              <a:rPr lang="en-GB" dirty="0" smtClean="0"/>
              <a:t>But better to use piecewise functions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0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warfarin Pop PK </a:t>
            </a:r>
            <a:br>
              <a:rPr lang="en-GB" dirty="0" smtClean="0"/>
            </a:br>
            <a:r>
              <a:rPr lang="en-GB" dirty="0" smtClean="0"/>
              <a:t>(Use Case 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dose with structural model as ODEs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Dosing regimen: single oral administration (at time 0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Structural </a:t>
            </a:r>
            <a:r>
              <a:rPr lang="en-GB" dirty="0"/>
              <a:t>model : 1 compartment model (CL,V and TLAG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Covariate model : Weight on V and CL </a:t>
            </a:r>
            <a:endParaRPr lang="en-GB" dirty="0" smtClean="0"/>
          </a:p>
          <a:p>
            <a:pPr lvl="1"/>
            <a:r>
              <a:rPr lang="en-GB" dirty="0"/>
              <a:t>Variability model: </a:t>
            </a:r>
            <a:endParaRPr lang="en-GB" dirty="0" smtClean="0"/>
          </a:p>
          <a:p>
            <a:pPr lvl="2"/>
            <a:r>
              <a:rPr lang="en-GB" dirty="0" smtClean="0"/>
              <a:t> </a:t>
            </a:r>
            <a:r>
              <a:rPr lang="en-GB" dirty="0"/>
              <a:t>IIV on CL, V, </a:t>
            </a:r>
            <a:r>
              <a:rPr lang="en-GB" dirty="0" smtClean="0"/>
              <a:t>KA and </a:t>
            </a:r>
            <a:r>
              <a:rPr lang="en-GB" dirty="0" smtClean="0"/>
              <a:t>TLAG</a:t>
            </a:r>
          </a:p>
          <a:p>
            <a:pPr lvl="2"/>
            <a:r>
              <a:rPr lang="en-GB" dirty="0" smtClean="0"/>
              <a:t>Correlation </a:t>
            </a:r>
            <a:r>
              <a:rPr lang="en-GB" dirty="0"/>
              <a:t>between CL and V random </a:t>
            </a:r>
            <a:r>
              <a:rPr lang="en-GB" dirty="0" smtClean="0"/>
              <a:t>variables</a:t>
            </a:r>
          </a:p>
          <a:p>
            <a:pPr lvl="2"/>
            <a:r>
              <a:rPr lang="en-GB" dirty="0" smtClean="0"/>
              <a:t>Combined </a:t>
            </a:r>
            <a:r>
              <a:rPr lang="en-GB" dirty="0"/>
              <a:t>residual error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1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–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7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Model definitions need to map into Data (or Design) Object attributes</a:t>
            </a:r>
          </a:p>
          <a:p>
            <a:pPr lvl="1"/>
            <a:r>
              <a:rPr lang="en-GB" sz="1800" dirty="0" smtClean="0"/>
              <a:t>IDV</a:t>
            </a:r>
          </a:p>
          <a:p>
            <a:pPr lvl="1"/>
            <a:r>
              <a:rPr lang="en-GB" sz="1800" dirty="0" smtClean="0"/>
              <a:t>COVARIATES</a:t>
            </a:r>
          </a:p>
          <a:p>
            <a:pPr lvl="1"/>
            <a:r>
              <a:rPr lang="en-GB" sz="1800" dirty="0" smtClean="0"/>
              <a:t>VARIABILITY_LEVELS</a:t>
            </a:r>
          </a:p>
          <a:p>
            <a:pPr lvl="1"/>
            <a:r>
              <a:rPr lang="en-GB" sz="1800" dirty="0" smtClean="0"/>
              <a:t>MODEL_PREDICTION inputs e.g. dosing (implicit in UseCase1, explicit in UseCase2)</a:t>
            </a:r>
          </a:p>
          <a:p>
            <a:r>
              <a:rPr lang="en-GB" sz="2000" dirty="0" smtClean="0"/>
              <a:t>Model parameters need to map into Parameter (or Prior) Object parameters</a:t>
            </a:r>
          </a:p>
          <a:p>
            <a:r>
              <a:rPr lang="en-GB" sz="2000" dirty="0" smtClean="0"/>
              <a:t>RATEIN definition if… then… else… dictates that this model does not handle beyond single dosing.</a:t>
            </a:r>
          </a:p>
          <a:p>
            <a:pPr lvl="1"/>
            <a:r>
              <a:rPr lang="en-GB" sz="1800" dirty="0" smtClean="0"/>
              <a:t>Additional doses would not have TLAG honoured (as T would be &gt;= TLAG)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1600" dirty="0" smtClean="0"/>
              <a:t>Lecture: A deeper understanding of MDL – why is it written like that?</a:t>
            </a:r>
          </a:p>
          <a:p>
            <a:pPr lvl="1"/>
            <a:r>
              <a:rPr lang="en-GB" sz="1400" dirty="0" smtClean="0"/>
              <a:t>Declarative nature of MDL</a:t>
            </a:r>
          </a:p>
          <a:p>
            <a:pPr lvl="2"/>
            <a:r>
              <a:rPr lang="en-GB" sz="1200" dirty="0" smtClean="0"/>
              <a:t>Declaring variables &amp; a further look at the Data Object</a:t>
            </a:r>
          </a:p>
          <a:p>
            <a:pPr lvl="1"/>
            <a:r>
              <a:rPr lang="en-GB" sz="1600" dirty="0" smtClean="0"/>
              <a:t>List objects, defining types</a:t>
            </a:r>
          </a:p>
          <a:p>
            <a:pPr lvl="2"/>
            <a:r>
              <a:rPr lang="en-GB" sz="1400" dirty="0" smtClean="0"/>
              <a:t>Using Use Case 5 example</a:t>
            </a:r>
          </a:p>
          <a:p>
            <a:pPr lvl="1"/>
            <a:r>
              <a:rPr lang="en-GB" sz="1600" dirty="0" smtClean="0"/>
              <a:t>Random variable definition &amp; </a:t>
            </a:r>
            <a:r>
              <a:rPr lang="en-GB" sz="1600" dirty="0" err="1" smtClean="0"/>
              <a:t>ProbOnto</a:t>
            </a:r>
            <a:endParaRPr lang="en-GB" sz="1600" dirty="0" smtClean="0"/>
          </a:p>
          <a:p>
            <a:pPr lvl="1"/>
            <a:r>
              <a:rPr lang="en-GB" sz="1600" dirty="0" smtClean="0"/>
              <a:t>Using “anonymous lists” i.e. ::</a:t>
            </a:r>
          </a:p>
          <a:p>
            <a:pPr lvl="1"/>
            <a:r>
              <a:rPr lang="en-GB" sz="1600" dirty="0" smtClean="0"/>
              <a:t>Category definition</a:t>
            </a:r>
          </a:p>
          <a:p>
            <a:pPr lvl="2"/>
            <a:r>
              <a:rPr lang="en-GB" sz="1400" dirty="0" smtClean="0"/>
              <a:t>Non-continuous outcomes e.g. Poisson (Use Case 11)</a:t>
            </a:r>
          </a:p>
          <a:p>
            <a:pPr lvl="1"/>
            <a:r>
              <a:rPr lang="en-GB" sz="1600" dirty="0" smtClean="0"/>
              <a:t>Conditions and piecewise functions.</a:t>
            </a:r>
          </a:p>
          <a:p>
            <a:pPr lvl="2"/>
            <a:r>
              <a:rPr lang="en-GB" sz="1400" dirty="0" smtClean="0"/>
              <a:t>Properly dealing with multiple outcomes WITHOUT using DVID</a:t>
            </a:r>
          </a:p>
          <a:p>
            <a:pPr lvl="2"/>
            <a:r>
              <a:rPr lang="en-GB" sz="1400" dirty="0" smtClean="0"/>
              <a:t>Dealing with piecewise residual errors.</a:t>
            </a:r>
          </a:p>
          <a:p>
            <a:pPr lvl="1"/>
            <a:r>
              <a:rPr lang="en-GB" sz="1600" dirty="0" smtClean="0"/>
              <a:t>Property definitions</a:t>
            </a:r>
          </a:p>
          <a:p>
            <a:pPr lvl="2"/>
            <a:r>
              <a:rPr lang="en-GB" sz="1400" dirty="0" smtClean="0"/>
              <a:t>“use is…”, “type is..”</a:t>
            </a:r>
          </a:p>
          <a:p>
            <a:pPr lvl="1"/>
            <a:r>
              <a:rPr lang="en-GB" sz="1600" dirty="0" smtClean="0"/>
              <a:t>MDL Grammar </a:t>
            </a:r>
          </a:p>
          <a:p>
            <a:pPr lvl="2"/>
            <a:r>
              <a:rPr lang="en-GB" sz="1400" dirty="0" smtClean="0"/>
              <a:t>MDL User Guide</a:t>
            </a:r>
          </a:p>
          <a:p>
            <a:pPr lvl="1"/>
            <a:endParaRPr lang="en-GB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6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additional covariates AGE and categorical SEX covariate</a:t>
            </a:r>
          </a:p>
          <a:p>
            <a:r>
              <a:rPr lang="en-GB" dirty="0" smtClean="0"/>
              <a:t>Use COMPARTMENT block rather than ODEs</a:t>
            </a:r>
          </a:p>
          <a:p>
            <a:pPr lvl="1"/>
            <a:r>
              <a:rPr lang="en-GB" dirty="0" smtClean="0"/>
              <a:t>Makes specification of PK models easier</a:t>
            </a:r>
          </a:p>
          <a:p>
            <a:pPr lvl="1"/>
            <a:r>
              <a:rPr lang="en-GB" dirty="0" smtClean="0"/>
              <a:t>Analogous to </a:t>
            </a:r>
            <a:r>
              <a:rPr lang="en-GB" dirty="0" err="1" smtClean="0"/>
              <a:t>Monolix</a:t>
            </a:r>
            <a:r>
              <a:rPr lang="en-GB" dirty="0" smtClean="0"/>
              <a:t> PK Macros</a:t>
            </a:r>
          </a:p>
          <a:p>
            <a:r>
              <a:rPr lang="en-GB" dirty="0" smtClean="0"/>
              <a:t>Dosing to PK COMPARTMENT definition rather than ODE compartment</a:t>
            </a:r>
          </a:p>
          <a:p>
            <a:pPr lvl="1"/>
            <a:r>
              <a:rPr lang="en-GB" dirty="0" smtClean="0"/>
              <a:t>Depot compartment definition handles repeated dosing 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3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GB" sz="1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748" y="2023208"/>
            <a:ext cx="75603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DATA_INPUT_VARIABLES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ID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TIME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idv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WT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covariate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AGE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covariate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SEX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catCov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withCategories</a:t>
            </a:r>
            <a:r>
              <a:rPr lang="en-GB" sz="1800" b="1" dirty="0">
                <a:latin typeface="Consolas" panose="020B0609020204030204" pitchFamily="49" charset="0"/>
              </a:rPr>
              <a:t>{female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GB" sz="1800" b="1" dirty="0">
                <a:latin typeface="Consolas" panose="020B0609020204030204" pitchFamily="49" charset="0"/>
              </a:rPr>
              <a:t> 0, </a:t>
            </a:r>
            <a:endParaRPr lang="en-GB" sz="1800" b="1" dirty="0" smtClean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                                           male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GB" sz="1800" b="1" dirty="0">
                <a:latin typeface="Consolas" panose="020B0609020204030204" pitchFamily="49" charset="0"/>
              </a:rPr>
              <a:t> 1}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AMT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amt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sz="1800" b="1" dirty="0">
                <a:latin typeface="Consolas" panose="020B0609020204030204" pitchFamily="49" charset="0"/>
              </a:rPr>
              <a:t> = GUT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DVID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dvid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 : 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dv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define</a:t>
            </a:r>
            <a:r>
              <a:rPr lang="en-GB" sz="1800" b="1" dirty="0">
                <a:latin typeface="Consolas" panose="020B0609020204030204" pitchFamily="49" charset="0"/>
              </a:rPr>
              <a:t>={1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GB" sz="1800" b="1" dirty="0">
                <a:latin typeface="Consolas" panose="020B0609020204030204" pitchFamily="49" charset="0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</a:rPr>
              <a:t>CP_obs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endParaRPr lang="en-GB" sz="1800" b="1" dirty="0" smtClean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                                 2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GB" sz="1800" b="1" dirty="0">
                <a:latin typeface="Consolas" panose="020B0609020204030204" pitchFamily="49" charset="0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</a:rPr>
              <a:t>PCA_obs</a:t>
            </a:r>
            <a:r>
              <a:rPr lang="en-GB" sz="1800" b="1" dirty="0">
                <a:latin typeface="Consolas" panose="020B0609020204030204" pitchFamily="49" charset="0"/>
              </a:rPr>
              <a:t>}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MDV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mdv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}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DATA_INPUT_VARIABLES</a:t>
            </a:r>
            <a:endParaRPr lang="en-GB" sz="1800" dirty="0"/>
          </a:p>
        </p:txBody>
      </p:sp>
      <p:sp>
        <p:nvSpPr>
          <p:cNvPr id="2" name="Oval 1"/>
          <p:cNvSpPr/>
          <p:nvPr/>
        </p:nvSpPr>
        <p:spPr>
          <a:xfrm>
            <a:off x="5747657" y="3233056"/>
            <a:ext cx="2155371" cy="10559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17572" y="4321625"/>
            <a:ext cx="3200401" cy="990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</a:t>
            </a:r>
            <a:r>
              <a:rPr lang="en-GB" dirty="0" smtClean="0"/>
              <a:t>random variables</a:t>
            </a:r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2468051"/>
            <a:ext cx="851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RANDOM_VARIABLE_DEFINITION</a:t>
            </a:r>
            <a:r>
              <a:rPr lang="en-GB" sz="1800" b="1" dirty="0"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>
                <a:latin typeface="Consolas" panose="020B0609020204030204" pitchFamily="49" charset="0"/>
              </a:rPr>
              <a:t>=ID) 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ETA_CL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PPV_CL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ETA_V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PPV_V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ETA_KA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PPV_KA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correlation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rv1</a:t>
            </a:r>
            <a:r>
              <a:rPr lang="en-GB" sz="1800" b="1" dirty="0">
                <a:latin typeface="Consolas" panose="020B0609020204030204" pitchFamily="49" charset="0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rv2</a:t>
            </a:r>
            <a:r>
              <a:rPr lang="en-GB" sz="1800" b="1" dirty="0">
                <a:latin typeface="Consolas" panose="020B0609020204030204" pitchFamily="49" charset="0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sz="1800" b="1" dirty="0">
                <a:latin typeface="Consolas" panose="020B0609020204030204" pitchFamily="49" charset="0"/>
              </a:rPr>
              <a:t>=CORR_CL_V}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ETA_TLAG ~ </a:t>
            </a:r>
            <a:r>
              <a:rPr lang="en-GB" sz="1800" dirty="0" smtClean="0">
                <a:latin typeface="Consolas" panose="020B0609020204030204" pitchFamily="49" charset="0"/>
              </a:rPr>
              <a:t>Normal(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0,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PPV_TLAG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RANDOM_VARIABLE_DEFINITION </a:t>
            </a:r>
          </a:p>
        </p:txBody>
      </p:sp>
    </p:spTree>
    <p:extLst>
      <p:ext uri="{BB962C8B-B14F-4D97-AF65-F5344CB8AC3E}">
        <p14:creationId xmlns:p14="http://schemas.microsoft.com/office/powerpoint/2010/main" val="42340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</a:t>
            </a:r>
            <a:r>
              <a:rPr lang="en-GB" dirty="0" smtClean="0"/>
              <a:t>random variables</a:t>
            </a:r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86" y="2468051"/>
            <a:ext cx="851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RANDOM_VARIABLE_DEFINITION</a:t>
            </a:r>
            <a:r>
              <a:rPr lang="en-GB" sz="1800" b="1" dirty="0"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>
                <a:latin typeface="Consolas" panose="020B0609020204030204" pitchFamily="49" charset="0"/>
              </a:rPr>
              <a:t>=ID) 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ETA_CL ~ </a:t>
            </a:r>
            <a:r>
              <a:rPr lang="en-GB" sz="1800" dirty="0" smtClean="0">
                <a:latin typeface="Consolas" panose="020B0609020204030204" pitchFamily="49" charset="0"/>
              </a:rPr>
              <a:t>StudentT1(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=0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scale </a:t>
            </a:r>
            <a:r>
              <a:rPr lang="en-GB" sz="1800" b="1" dirty="0" smtClean="0">
                <a:latin typeface="Consolas" panose="020B0609020204030204" pitchFamily="49" charset="0"/>
              </a:rPr>
              <a:t>= PPV_CL,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degreesOfFreedom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= DF)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ETA_V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PPV_V)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ETA_KA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PPV_KA)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correlation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rv1</a:t>
            </a:r>
            <a:r>
              <a:rPr lang="en-GB" sz="1800" b="1" dirty="0">
                <a:latin typeface="Consolas" panose="020B0609020204030204" pitchFamily="49" charset="0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rv2</a:t>
            </a:r>
            <a:r>
              <a:rPr lang="en-GB" sz="1800" b="1" dirty="0">
                <a:latin typeface="Consolas" panose="020B0609020204030204" pitchFamily="49" charset="0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sz="1800" b="1" dirty="0">
                <a:latin typeface="Consolas" panose="020B0609020204030204" pitchFamily="49" charset="0"/>
              </a:rPr>
              <a:t>=CORR_CL_V}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ETA_TLAG ~ </a:t>
            </a:r>
            <a:r>
              <a:rPr lang="en-GB" sz="1800" dirty="0" smtClean="0">
                <a:latin typeface="Consolas" panose="020B0609020204030204" pitchFamily="49" charset="0"/>
              </a:rPr>
              <a:t>Normal(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0,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PPV_TLAG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RANDOM_VARIABLE_DEFINITION </a:t>
            </a:r>
          </a:p>
        </p:txBody>
      </p:sp>
    </p:spTree>
    <p:extLst>
      <p:ext uri="{BB962C8B-B14F-4D97-AF65-F5344CB8AC3E}">
        <p14:creationId xmlns:p14="http://schemas.microsoft.com/office/powerpoint/2010/main" val="7425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de-DE" dirty="0" smtClean="0"/>
              <a:t>To support interoperability , some relationships need to be more explicit (when they can be)...</a:t>
            </a:r>
            <a:endParaRPr lang="de-DE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2" y="3770514"/>
            <a:ext cx="7643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INDIVIDUAL_VARIABLES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 </a:t>
            </a:r>
            <a:r>
              <a:rPr lang="en-GB" sz="1800" dirty="0" smtClean="0">
                <a:latin typeface="Consolas" panose="020B0609020204030204" pitchFamily="49" charset="0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 smtClean="0">
                <a:latin typeface="Consolas" panose="020B0609020204030204" pitchFamily="49" charset="0"/>
              </a:rPr>
              <a:t> is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linear</a:t>
            </a:r>
            <a:r>
              <a:rPr lang="en-GB" sz="1800" dirty="0" smtClean="0">
                <a:latin typeface="Consolas" panose="020B0609020204030204" pitchFamily="49" charset="0"/>
              </a:rPr>
              <a:t>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trans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 POP_CL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[{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coeff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BETA_CL_WT,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cov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logtWT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ranEff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ETA_CL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endParaRPr lang="en-GB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INDIVIDUAL_VARIABLES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7569" y="2656242"/>
                <a:ext cx="2388859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𝑊𝑇</m:t>
                                  </m:r>
                                </m:num>
                                <m:den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𝐶𝐿</m:t>
                              </m:r>
                            </m:sub>
                          </m:sSub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9" y="2656242"/>
                <a:ext cx="2388859" cy="527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501714" y="2946513"/>
            <a:ext cx="647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54286" y="2633780"/>
                <a:ext cx="3757678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𝐶𝐿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𝑊𝑇</m:t>
                                      </m:r>
                                    </m:num>
                                    <m:den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𝐶𝐿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6" y="2633780"/>
                <a:ext cx="3757678" cy="5532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dirty="0" smtClean="0"/>
              <a:t>Similarly, for residual error models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460" y="2238663"/>
            <a:ext cx="8588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OBSERVATION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CP_obs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 smtClean="0">
                <a:latin typeface="Consolas" panose="020B0609020204030204" pitchFamily="49" charset="0"/>
              </a:rPr>
              <a:t> is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combinedError1</a:t>
            </a:r>
            <a:r>
              <a:rPr lang="en-GB" sz="18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   additive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RUV_ADD,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proportional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RUV_PROP, 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       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prediction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</a:t>
            </a:r>
            <a:r>
              <a:rPr lang="en-GB" sz="1800" dirty="0" smtClean="0">
                <a:latin typeface="Consolas" panose="020B0609020204030204" pitchFamily="49" charset="0"/>
              </a:rPr>
              <a:t>CC,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eps</a:t>
            </a:r>
            <a:r>
              <a:rPr lang="en-GB" sz="1800" dirty="0">
                <a:latin typeface="Consolas" panose="020B0609020204030204" pitchFamily="49" charset="0"/>
              </a:rPr>
              <a:t> = EPS_CP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) </a:t>
            </a:r>
            <a:endParaRPr lang="en-GB" sz="1800" dirty="0" smtClean="0"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PCA_obs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: </a:t>
            </a:r>
            <a:r>
              <a:rPr lang="en-GB" sz="1800" dirty="0">
                <a:latin typeface="Consolas" panose="020B0609020204030204" pitchFamily="49" charset="0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latin typeface="Consolas" panose="020B0609020204030204" pitchFamily="49" charset="0"/>
              </a:rPr>
              <a:t> is </a:t>
            </a:r>
            <a:r>
              <a:rPr lang="en-GB" sz="1800" b="1" dirty="0" err="1" smtClean="0">
                <a:solidFill>
                  <a:srgbClr val="7F9FBF"/>
                </a:solidFill>
                <a:latin typeface="Consolas" panose="020B0609020204030204" pitchFamily="49" charset="0"/>
              </a:rPr>
              <a:t>additiveError</a:t>
            </a:r>
            <a:r>
              <a:rPr lang="en-GB" sz="1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                    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additive</a:t>
            </a:r>
            <a:r>
              <a:rPr lang="en-GB" sz="1800" dirty="0">
                <a:latin typeface="Consolas" panose="020B0609020204030204" pitchFamily="49" charset="0"/>
              </a:rPr>
              <a:t> = RUV_FX, 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     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eps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EPS_PCA,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prediction</a:t>
            </a:r>
            <a:r>
              <a:rPr lang="en-GB" sz="1800" dirty="0">
                <a:latin typeface="Consolas" panose="020B0609020204030204" pitchFamily="49" charset="0"/>
              </a:rPr>
              <a:t> = PCA ) </a:t>
            </a:r>
            <a:endParaRPr lang="en-GB" sz="1800" dirty="0" smtClean="0">
              <a:latin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</a:rPr>
              <a:t> 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OBSERVATION</a:t>
            </a:r>
            <a:endParaRPr lang="en-NZ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855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68288">
              <a:spcAft>
                <a:spcPts val="0"/>
              </a:spcAft>
            </a:pPr>
            <a:r>
              <a:rPr lang="de-DE" dirty="0" smtClean="0"/>
              <a:t>BUT user-defined </a:t>
            </a:r>
            <a:r>
              <a:rPr lang="de-DE" dirty="0"/>
              <a:t>error models can also be </a:t>
            </a:r>
            <a:r>
              <a:rPr lang="de-DE" dirty="0" smtClean="0"/>
              <a:t>implemented</a:t>
            </a:r>
            <a:r>
              <a:rPr lang="en-GB" dirty="0" smtClean="0"/>
              <a:t> </a:t>
            </a:r>
          </a:p>
          <a:p>
            <a:pPr lvl="1" indent="-268288">
              <a:spcAft>
                <a:spcPts val="0"/>
              </a:spcAft>
              <a:buFont typeface="Noto Sans Symbols"/>
              <a:buChar char="▪"/>
            </a:pPr>
            <a:r>
              <a:rPr lang="en-GB" dirty="0" smtClean="0"/>
              <a:t>Here the DV and prediction Y are on the log scale.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9870" y="2562413"/>
            <a:ext cx="65101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en-GB" sz="2000" b="1" dirty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2000" b="1" dirty="0">
                <a:latin typeface="Consolas"/>
              </a:rPr>
              <a:t> {</a:t>
            </a:r>
          </a:p>
          <a:p>
            <a:pPr marL="152400"/>
            <a:r>
              <a:rPr lang="en-GB" sz="2000" dirty="0">
                <a:latin typeface="Consolas"/>
              </a:rPr>
              <a:t>   W = </a:t>
            </a:r>
            <a:r>
              <a:rPr lang="en-GB" sz="2000" dirty="0" err="1">
                <a:latin typeface="Consolas"/>
              </a:rPr>
              <a:t>sqrt</a:t>
            </a:r>
            <a:r>
              <a:rPr lang="en-GB" sz="2000" dirty="0">
                <a:latin typeface="Consolas"/>
              </a:rPr>
              <a:t>(RUV_PROP^2+RUV_ADD^2/CC^2)</a:t>
            </a:r>
          </a:p>
          <a:p>
            <a:pPr marL="152400"/>
            <a:r>
              <a:rPr lang="en-GB" sz="2000" dirty="0">
                <a:latin typeface="Consolas"/>
              </a:rPr>
              <a:t>   Y : {</a:t>
            </a:r>
            <a:r>
              <a:rPr lang="en-GB" sz="20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2000" b="1" dirty="0">
                <a:latin typeface="Consolas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nsolas"/>
              </a:rPr>
              <a:t>is</a:t>
            </a:r>
            <a:r>
              <a:rPr lang="en-GB" sz="2000" b="1" dirty="0">
                <a:latin typeface="Consolas"/>
              </a:rPr>
              <a:t> </a:t>
            </a:r>
            <a:r>
              <a:rPr lang="en-GB" sz="2000" b="1" dirty="0" err="1">
                <a:solidFill>
                  <a:srgbClr val="7F9FBF"/>
                </a:solidFill>
                <a:latin typeface="Consolas"/>
              </a:rPr>
              <a:t>userDefined</a:t>
            </a:r>
            <a:r>
              <a:rPr lang="en-GB" sz="2000" b="1" dirty="0">
                <a:latin typeface="Consolas"/>
              </a:rPr>
              <a:t>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>
                <a:solidFill>
                  <a:srgbClr val="7F0055"/>
                </a:solidFill>
                <a:latin typeface="Consolas"/>
              </a:rPr>
              <a:t>value</a:t>
            </a:r>
            <a:r>
              <a:rPr lang="en-GB" sz="2000" b="1" dirty="0">
                <a:latin typeface="Consolas"/>
              </a:rPr>
              <a:t> = ln(CC)+W*EPS_Y,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 smtClean="0">
                <a:solidFill>
                  <a:srgbClr val="7F0055"/>
                </a:solidFill>
                <a:latin typeface="Consolas"/>
              </a:rPr>
              <a:t>weight </a:t>
            </a:r>
            <a:r>
              <a:rPr lang="en-GB" sz="2000" b="1" dirty="0" smtClean="0">
                <a:latin typeface="Consolas"/>
              </a:rPr>
              <a:t>= W</a:t>
            </a:r>
            <a:r>
              <a:rPr lang="en-GB" sz="2000" b="1" dirty="0">
                <a:latin typeface="Consolas"/>
              </a:rPr>
              <a:t>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 smtClean="0">
                <a:solidFill>
                  <a:srgbClr val="7F0055"/>
                </a:solidFill>
                <a:latin typeface="Consolas"/>
              </a:rPr>
              <a:t>prediction </a:t>
            </a:r>
            <a:r>
              <a:rPr lang="en-GB" sz="2000" b="1" dirty="0" smtClean="0">
                <a:latin typeface="Consolas"/>
              </a:rPr>
              <a:t>= ln(CC</a:t>
            </a:r>
            <a:r>
              <a:rPr lang="en-GB" sz="2000" b="1" dirty="0">
                <a:latin typeface="Consolas"/>
              </a:rPr>
              <a:t>)}</a:t>
            </a:r>
          </a:p>
          <a:p>
            <a:pPr marL="152400"/>
            <a:r>
              <a:rPr lang="en-GB" sz="2000" dirty="0">
                <a:latin typeface="Consolas"/>
              </a:rPr>
              <a:t>} </a:t>
            </a:r>
            <a:r>
              <a:rPr lang="en-GB" sz="2000" dirty="0">
                <a:solidFill>
                  <a:srgbClr val="3F7F5F"/>
                </a:solidFill>
                <a:latin typeface="Consolas"/>
              </a:rPr>
              <a:t># end OBSERVATION</a:t>
            </a:r>
          </a:p>
        </p:txBody>
      </p:sp>
    </p:spTree>
    <p:extLst>
      <p:ext uri="{BB962C8B-B14F-4D97-AF65-F5344CB8AC3E}">
        <p14:creationId xmlns:p14="http://schemas.microsoft.com/office/powerpoint/2010/main" val="30064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288835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variability levels </a:t>
            </a:r>
            <a:endParaRPr lang="en-GB" dirty="0" smtClean="0"/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1799" y="4139858"/>
            <a:ext cx="52544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 smtClean="0">
                <a:latin typeface="Consolas" panose="020B0609020204030204" pitchFamily="49" charset="0"/>
              </a:rPr>
              <a:t>warfarin_PK_BOV_par</a:t>
            </a:r>
            <a:r>
              <a:rPr lang="en-GB" sz="1800" dirty="0" smtClean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mdlObj</a:t>
            </a:r>
            <a:r>
              <a:rPr lang="en-GB" sz="1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de-DE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en-GB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VARIABILITY_LEVELS</a:t>
            </a:r>
            <a:r>
              <a:rPr lang="en-GB" sz="1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ID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=3,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parameter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OCC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=2,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parameter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DV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=1,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observation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}</a:t>
            </a:r>
            <a:endParaRPr lang="de-DE" sz="1800" dirty="0" smtClean="0">
              <a:latin typeface="Consolas" panose="020B0609020204030204" pitchFamily="49" charset="0"/>
            </a:endParaRPr>
          </a:p>
          <a:p>
            <a:r>
              <a:rPr lang="de-DE" sz="18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de-DE" sz="1800" dirty="0" smtClean="0">
                <a:latin typeface="Consolas" panose="020B0609020204030204" pitchFamily="49" charset="0"/>
              </a:rPr>
              <a:t>}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269105" y="1702606"/>
            <a:ext cx="52826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>
                <a:latin typeface="Consolas" panose="020B0609020204030204" pitchFamily="49" charset="0"/>
              </a:rPr>
              <a:t>warfarin_PK_BOV_dat</a:t>
            </a:r>
            <a:r>
              <a:rPr lang="en-GB" sz="1800" dirty="0"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dataObj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DATA_INPUT_VARIABLES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ID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latin typeface="Consolas" panose="020B0609020204030204" pitchFamily="49" charset="0"/>
              </a:rPr>
              <a:t> }  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TIME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idv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   OCC </a:t>
            </a:r>
            <a:r>
              <a:rPr lang="en-GB" sz="1800" dirty="0">
                <a:latin typeface="Consolas" panose="020B0609020204030204" pitchFamily="49" charset="0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varLevel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dv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sz="1800" b="1" dirty="0">
                <a:latin typeface="Consolas" panose="020B0609020204030204" pitchFamily="49" charset="0"/>
              </a:rPr>
              <a:t> = Y </a:t>
            </a:r>
            <a:r>
              <a:rPr lang="en-GB" sz="18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de-DE" sz="1800" b="1" dirty="0">
                <a:latin typeface="Consolas" panose="020B0609020204030204" pitchFamily="49" charset="0"/>
              </a:rPr>
              <a:t> </a:t>
            </a:r>
            <a:r>
              <a:rPr lang="de-DE" sz="1800" b="1" dirty="0" smtClean="0">
                <a:latin typeface="Consolas" panose="020B0609020204030204" pitchFamily="49" charset="0"/>
              </a:rPr>
              <a:t>     …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</a:rPr>
              <a:t>}</a:t>
            </a:r>
            <a:r>
              <a:rPr lang="en-GB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end </a:t>
            </a:r>
            <a:r>
              <a:rPr lang="en-GB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DATA_INPUT_VARIABLES</a:t>
            </a:r>
          </a:p>
          <a:p>
            <a:r>
              <a:rPr lang="de-DE" sz="1800" dirty="0">
                <a:latin typeface="Consolas" panose="020B0609020204030204" pitchFamily="49" charset="0"/>
              </a:rPr>
              <a:t>…</a:t>
            </a:r>
          </a:p>
          <a:p>
            <a:r>
              <a:rPr lang="de-DE" sz="1800" dirty="0"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3046680">
            <a:off x="1682146" y="4094932"/>
            <a:ext cx="2456531" cy="701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Some things are easier…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702" y="1313775"/>
            <a:ext cx="7789184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RANDOM_VARIABLE_DEFINITION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=ID){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eta_BSV_CL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=PPV_CL)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</a:t>
            </a:r>
            <a:r>
              <a:rPr lang="en-GB" sz="1600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600" dirty="0" smtClean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  <a:r>
              <a:rPr lang="en-GB" sz="1600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600" b="1" dirty="0" smtClean="0">
                <a:latin typeface="Consolas"/>
                <a:ea typeface="Consolas"/>
                <a:cs typeface="Consolas"/>
                <a:sym typeface="Consolas"/>
              </a:rPr>
              <a:t>=OCC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447675" lvl="1" indent="-3175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eta_BOV_CL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=BOV_CL)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RANDOM_VARIABLE_DEFINITION</a:t>
            </a: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GB" sz="16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INDIVIDUAL_VARIABLES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	CL : {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trans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ln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POP_CL, 				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fixEff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=BETA_CL_WT,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cov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logtWT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} , 				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eta_BSV_CL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eta_BOV_CL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]}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INDIVIDUAL_VARIABLES</a:t>
            </a:r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Some things are easier…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idx="1"/>
          </p:nvPr>
        </p:nvSpPr>
        <p:spPr>
          <a:xfrm>
            <a:off x="323529" y="1354151"/>
            <a:ext cx="8363272" cy="1483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uses the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ProbOnto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knowledge base for statistical distributions used in Random Variable Definitions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8828" y="2236057"/>
            <a:ext cx="710837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2" lvl="1" indent="-11111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lnLAMBDA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 = ln(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BASECOUNT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) + BETA*CP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LAMBDA 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  = </a:t>
            </a: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lnLAMBDA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=DV){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Y ~ 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Poisson1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rate</a:t>
            </a:r>
            <a:r>
              <a:rPr lang="en-GB" sz="1800" b="1" dirty="0" smtClean="0">
                <a:latin typeface="Consolas"/>
                <a:ea typeface="Consolas"/>
                <a:cs typeface="Consolas"/>
                <a:sym typeface="Consolas"/>
              </a:rPr>
              <a:t>=LAMBDA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OBSERVATION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:: {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= Y}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GB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ESTIMATION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the tutorial, attendees </a:t>
            </a:r>
            <a:r>
              <a:rPr lang="en-GB" dirty="0" smtClean="0"/>
              <a:t>will</a:t>
            </a:r>
          </a:p>
          <a:p>
            <a:pPr lvl="1"/>
            <a:r>
              <a:rPr lang="en-GB" dirty="0"/>
              <a:t>be able to </a:t>
            </a:r>
            <a:r>
              <a:rPr lang="en-GB" dirty="0" smtClean="0"/>
              <a:t>understand </a:t>
            </a:r>
            <a:r>
              <a:rPr lang="en-GB" dirty="0"/>
              <a:t>and use concepts presented in the MDL User Guide to encode </a:t>
            </a:r>
            <a:r>
              <a:rPr lang="en-GB" dirty="0" smtClean="0"/>
              <a:t>model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ill be familiar with the MDL Editor and will be able to use its features to edit and troubleshoot MDL issues</a:t>
            </a:r>
          </a:p>
          <a:p>
            <a:pPr lvl="1"/>
            <a:r>
              <a:rPr lang="en-GB" dirty="0" smtClean="0"/>
              <a:t>have </a:t>
            </a:r>
            <a:r>
              <a:rPr lang="en-GB" dirty="0"/>
              <a:t>a basic grasp of MDL sufficient for them to encode simpler models and to troubleshoot when models are incorrectly </a:t>
            </a:r>
            <a:r>
              <a:rPr lang="en-GB" dirty="0" smtClean="0"/>
              <a:t>specified</a:t>
            </a:r>
          </a:p>
          <a:p>
            <a:pPr lvl="1"/>
            <a:r>
              <a:rPr lang="en-GB" dirty="0" smtClean="0"/>
              <a:t>be understand MDL grammar and constructs well enough to be able to use the MDL User Guide to help encode more intermediate / advanced features in MDL.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0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MDL – </a:t>
            </a:r>
            <a:r>
              <a:rPr lang="en-GB" dirty="0" err="1" smtClean="0"/>
              <a:t>ProbOnto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80ddfa21-a-62cb3a1a-s-sites.googlegroups.com/site/probonto/screenshots/ProbOnto_paper_CountData.png?attachauth=ANoY7cp8o00nNMdXJrIMR4m-IoZM5zTtjVK5BAiU_0pMolmvnTCnE_zhc5x6F8l52M30qlY646uX19EPLlfNXaJfnOmzn7RGwqOFeGmF3bJh6sLrAIKxQRSC3Q_1Q7oMAnYnkdY5yeoTSKLuHHMKsALF5_YRZsWkApZMrcrkd5GBN73miTy99d2-aegiSA-NMi-gqQQ1dfxsArQPIgF9ISlJ2RfnCsVKyl5YdD8NAs7g3e3JNjqrvWs-6Md0h4Ucb7nPPtW4_K08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5" y="1436913"/>
            <a:ext cx="7205663" cy="48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Differential equations and Compartments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the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can be done using compartment definitions (like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Monolix’s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Macros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endParaRPr lang="en-GB" dirty="0">
              <a:ea typeface="Consolas"/>
              <a:cs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r>
              <a:rPr lang="en-GB" sz="1800" b="1" i="0" u="none" strike="noStrike" cap="none" dirty="0" err="1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r>
              <a:rPr lang="en-GB" sz="1800" b="1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COMPARTMENT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INPUT_KA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depot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ka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=KA,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tlag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TLAG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CENTRAL 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compartment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elimination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=VC,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=CL}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PERIPHERAL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endParaRPr lang="en-GB" sz="1800" b="1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800" b="1" i="0" u="none" strike="noStrike" cap="none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kin</a:t>
            </a:r>
            <a:r>
              <a:rPr lang="en-GB" sz="1800" b="1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=Q/VC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kout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=Q/VP}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GB" sz="18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end COMPARTMENT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CC=CENTRAL/VC </a:t>
            </a:r>
            <a:endParaRPr lang="en-GB"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GB" sz="18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lang="en-GB" sz="18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endParaRPr lang="en-GB" sz="1800" b="0" i="0" u="none" strike="noStrike" cap="none" dirty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xfrm>
            <a:off x="323529" y="1052736"/>
            <a:ext cx="8363272" cy="5213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demonstrate functionality, model features.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Warfarin Pop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as the basis.</a:t>
            </a:r>
          </a:p>
          <a:p>
            <a:pPr marL="1073150" marR="0" lvl="1" indent="-3571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with differential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equations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Analytical solution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Joint model of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(&gt;1 outcome)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IV and oral administration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Covariate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models including categorical covariate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Correlation between V, CL, KA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UseCase7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specified by Compartments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Between-occasion variability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UseCase9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Infusion rates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3" name="Oval 2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8" name="Oval 7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5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lvl="1" indent="-357188"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UseCase10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2 distribution compartments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Poisson count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Categorical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Binary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Time to event (Exact time of event known)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log-transformed DV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BLQ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UseCase17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Steady State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Pharmacokinetics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7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marR="0" lvl="0" indent="-357188" algn="l" rtl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UseCase18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Interpolation of covariates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UseCase19 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L2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UseCase20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Transit compartment for absorption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Mixture models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Complex PK (&gt;1 absorption compartment)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UseCase23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Conditional observation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24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NONMEM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8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FAQs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“I’m only using 1 tool for modelling, why should I express my model in MDL?”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you’re only using 1 tool for estimation, but you may use other tools for simulation / prediction / optimal design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communication. 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probably wish to share your model with others for peer review or collaboration. </a:t>
            </a: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have the software you have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3" indent="-184150">
              <a:spcBef>
                <a:spcPts val="720"/>
              </a:spcBef>
              <a:spcAft>
                <a:spcPts val="0"/>
              </a:spcAft>
            </a:pPr>
            <a:r>
              <a:rPr lang="en-GB" dirty="0"/>
              <a:t>If you’ve programmed all your modelling and simulation tasks in SAS then you may want to consider MDL for model communication / sharing with others…</a:t>
            </a: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be familiar with the “tricks” necessary for your favourite software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- FAQs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language feature you describe isn’t available in software X…”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ETA_CL_V ~ MultivariateStudentT1( … )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at least be clear from the MDL WHAT the model is doing…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possible to go from the MDL to at least ONE tool that supports that feature…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Reproducibility through MDL should mean that it’s possible to recreate the model in the tool that you’ve used.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hidden tricks.</a:t>
            </a:r>
          </a:p>
          <a:p>
            <a:pPr marL="622300" marR="0" lvl="1" indent="-17780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should mean that you can switch tools (seamlessly) when necessary.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Structure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definitions describe which Blocks are valid within each Object.</a:t>
            </a:r>
          </a:p>
          <a:p>
            <a:endParaRPr lang="en-GB" dirty="0" smtClean="0"/>
          </a:p>
          <a:p>
            <a:r>
              <a:rPr lang="en-GB" dirty="0" smtClean="0"/>
              <a:t>Block </a:t>
            </a:r>
            <a:r>
              <a:rPr lang="en-GB" dirty="0"/>
              <a:t>definitions describe</a:t>
            </a:r>
          </a:p>
          <a:p>
            <a:pPr lvl="1"/>
            <a:r>
              <a:rPr lang="en-GB" dirty="0"/>
              <a:t>what arguments are associated with the block</a:t>
            </a:r>
          </a:p>
          <a:p>
            <a:pPr lvl="1"/>
            <a:r>
              <a:rPr lang="en-GB" dirty="0"/>
              <a:t>what types of statements can be made within the block</a:t>
            </a:r>
          </a:p>
          <a:p>
            <a:pPr lvl="1"/>
            <a:r>
              <a:rPr lang="en-GB" dirty="0"/>
              <a:t>what sub-blocks are permitted within the block</a:t>
            </a:r>
          </a:p>
          <a:p>
            <a:pPr lvl="1"/>
            <a:r>
              <a:rPr lang="en-GB" dirty="0"/>
              <a:t>what list types are to be used with the block</a:t>
            </a:r>
          </a:p>
          <a:p>
            <a:pPr lvl="1"/>
            <a:r>
              <a:rPr lang="en-GB" dirty="0"/>
              <a:t>what properties are permitted within the block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0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types define</a:t>
            </a:r>
          </a:p>
          <a:p>
            <a:pPr lvl="1"/>
            <a:r>
              <a:rPr lang="en-GB" dirty="0"/>
              <a:t>whether the list can be anonymous i.e. using ::{ type is … }</a:t>
            </a:r>
          </a:p>
          <a:p>
            <a:pPr lvl="1"/>
            <a:r>
              <a:rPr lang="en-GB" dirty="0"/>
              <a:t>whether the list can define categories</a:t>
            </a:r>
          </a:p>
          <a:p>
            <a:pPr lvl="1"/>
            <a:r>
              <a:rPr lang="en-GB" dirty="0"/>
              <a:t>what types are associated with the list i.e. type is …</a:t>
            </a:r>
          </a:p>
          <a:p>
            <a:pPr lvl="1"/>
            <a:r>
              <a:rPr lang="en-GB" dirty="0"/>
              <a:t>what attributes are permitted </a:t>
            </a:r>
            <a:r>
              <a:rPr lang="en-GB" dirty="0" err="1"/>
              <a:t>withing</a:t>
            </a:r>
            <a:r>
              <a:rPr lang="en-GB" dirty="0"/>
              <a:t> the list.</a:t>
            </a:r>
          </a:p>
          <a:p>
            <a:pPr lvl="1"/>
            <a:r>
              <a:rPr lang="en-GB" dirty="0"/>
              <a:t>what the “signature” of the list looks like, including identifying which attributes are optional.</a:t>
            </a:r>
          </a:p>
          <a:p>
            <a:pPr lvl="1"/>
            <a:r>
              <a:rPr lang="en-GB" dirty="0"/>
              <a:t>NB: list type names do not necessarily match the names used in MDL e.g. in defining individual parameters we type CL : {type is linear, … } but the type of the list in the Reference Guide is “</a:t>
            </a:r>
            <a:r>
              <a:rPr lang="en-GB" dirty="0" err="1"/>
              <a:t>IndivParamLinear</a:t>
            </a:r>
            <a:r>
              <a:rPr lang="en-GB" dirty="0"/>
              <a:t>”. However the list type is given in the Block definition List table (left hand column) with the associated MDL key value in the right hand column.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5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Sublist</a:t>
            </a:r>
            <a:r>
              <a:rPr lang="en-GB" dirty="0"/>
              <a:t> definitions define the (small number of) cases where list types contain other lists, for example in definition of the fixed effect model within a </a:t>
            </a:r>
            <a:r>
              <a:rPr lang="en-GB" dirty="0" err="1"/>
              <a:t>IndivParamLinear</a:t>
            </a:r>
            <a:r>
              <a:rPr lang="en-GB" dirty="0"/>
              <a:t> list. The </a:t>
            </a:r>
            <a:r>
              <a:rPr lang="en-GB" dirty="0" err="1"/>
              <a:t>sublist</a:t>
            </a:r>
            <a:r>
              <a:rPr lang="en-GB" dirty="0"/>
              <a:t> definition defines:</a:t>
            </a:r>
          </a:p>
          <a:p>
            <a:pPr lvl="1"/>
            <a:r>
              <a:rPr lang="en-GB" dirty="0"/>
              <a:t>what attributes are permitted within the </a:t>
            </a:r>
            <a:r>
              <a:rPr lang="en-GB" dirty="0" err="1"/>
              <a:t>sublist</a:t>
            </a:r>
            <a:endParaRPr lang="en-GB" dirty="0"/>
          </a:p>
          <a:p>
            <a:pPr lvl="1"/>
            <a:r>
              <a:rPr lang="en-GB" dirty="0"/>
              <a:t>the permitted signature of the </a:t>
            </a:r>
            <a:r>
              <a:rPr lang="en-GB" dirty="0" err="1"/>
              <a:t>sublist</a:t>
            </a:r>
            <a:r>
              <a:rPr lang="en-GB" dirty="0"/>
              <a:t> and which attributes are optional.</a:t>
            </a:r>
          </a:p>
          <a:p>
            <a:endParaRPr lang="en-GB" dirty="0" smtClean="0"/>
          </a:p>
          <a:p>
            <a:r>
              <a:rPr lang="en-GB" dirty="0" smtClean="0"/>
              <a:t>Function </a:t>
            </a:r>
            <a:r>
              <a:rPr lang="en-GB" dirty="0"/>
              <a:t>definitions define:</a:t>
            </a:r>
          </a:p>
          <a:p>
            <a:pPr lvl="1"/>
            <a:r>
              <a:rPr lang="en-GB" dirty="0"/>
              <a:t>Arguments of the function</a:t>
            </a:r>
          </a:p>
          <a:p>
            <a:pPr lvl="1"/>
            <a:r>
              <a:rPr lang="en-GB" dirty="0"/>
              <a:t>Type returned from the function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sz="quarter" idx="10"/>
          </p:nvPr>
        </p:nvSpPr>
        <p:spPr>
          <a:xfrm>
            <a:off x="7956550" y="3632469"/>
            <a:ext cx="730200" cy="449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815707449"/>
              </p:ext>
            </p:extLst>
          </p:nvPr>
        </p:nvGraphicFramePr>
        <p:xfrm>
          <a:off x="614734" y="527716"/>
          <a:ext cx="7917706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4" y="3289999"/>
            <a:ext cx="1191394" cy="471872"/>
          </a:xfrm>
          <a:prstGeom prst="rect">
            <a:avLst/>
          </a:prstGeom>
        </p:spPr>
      </p:pic>
      <p:pic>
        <p:nvPicPr>
          <p:cNvPr id="22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70" y="3040951"/>
            <a:ext cx="1242533" cy="2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 Ver imagen en tamaño completo 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18" y="3765183"/>
            <a:ext cx="649185" cy="8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6559" y="3089249"/>
            <a:ext cx="1069317" cy="414537"/>
          </a:xfrm>
          <a:prstGeom prst="rect">
            <a:avLst/>
          </a:prstGeom>
        </p:spPr>
      </p:pic>
      <p:pic>
        <p:nvPicPr>
          <p:cNvPr id="25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8" y="3645303"/>
            <a:ext cx="1377283" cy="2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6918" y="3118171"/>
            <a:ext cx="1042209" cy="433881"/>
          </a:xfrm>
          <a:prstGeom prst="rect">
            <a:avLst/>
          </a:prstGeom>
        </p:spPr>
      </p:pic>
      <p:pic>
        <p:nvPicPr>
          <p:cNvPr id="27" name="Picture 12" descr=" Ver imagen en tamaño completo  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3676829"/>
            <a:ext cx="1076134" cy="5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08" y="4471418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44" y="4101070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997779" y="3118171"/>
            <a:ext cx="947488" cy="729273"/>
            <a:chOff x="6869733" y="3758361"/>
            <a:chExt cx="947488" cy="7292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33" y="3758361"/>
              <a:ext cx="797814" cy="45774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76255" y="4149080"/>
              <a:ext cx="94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+mn-lt"/>
                </a:rPr>
                <a:t>PopED</a:t>
              </a:r>
              <a:endParaRPr lang="en-GB" sz="1600" dirty="0">
                <a:latin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05608" y="3089249"/>
            <a:ext cx="729385" cy="795350"/>
            <a:chOff x="7072805" y="5949926"/>
            <a:chExt cx="729385" cy="7953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805" y="5949926"/>
              <a:ext cx="594742" cy="5947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087418" y="6406722"/>
              <a:ext cx="714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+mn-lt"/>
                </a:rPr>
                <a:t>PFIM</a:t>
              </a:r>
              <a:endParaRPr lang="en-GB" sz="1600" dirty="0">
                <a:latin typeface="+mn-lt"/>
              </a:endParaRPr>
            </a:p>
          </p:txBody>
        </p:sp>
      </p:grpSp>
      <p:pic>
        <p:nvPicPr>
          <p:cNvPr id="1026" name="Picture 2" descr="http://mrgsolve.github.io/images/mrgsolve_sticker_812418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4301494"/>
            <a:ext cx="819150" cy="9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ulo example screenshot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3986" r="8604" b="66309"/>
          <a:stretch/>
        </p:blipFill>
        <p:spPr bwMode="auto">
          <a:xfrm>
            <a:off x="5933052" y="3464137"/>
            <a:ext cx="1255813" cy="4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lmixrdevelopment.github.io/nlmixr_bookdown/figures/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2" y="4640465"/>
            <a:ext cx="1172855" cy="5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xODE logo (by Justin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25" y="4308775"/>
            <a:ext cx="819150" cy="9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upharmacometrics.github.io/xpose/reference/figures/logo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8" y="3922972"/>
            <a:ext cx="824478" cy="9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n-dev.github.io log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4" y="3775867"/>
            <a:ext cx="824614" cy="8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2312" y="5518963"/>
            <a:ext cx="608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“…But I only use NONMEM…”</a:t>
            </a:r>
            <a:endParaRPr lang="en-GB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definitions define</a:t>
            </a:r>
          </a:p>
          <a:p>
            <a:pPr lvl="1"/>
            <a:r>
              <a:rPr lang="en-GB" dirty="0"/>
              <a:t>the types and associated type classes.</a:t>
            </a:r>
          </a:p>
          <a:p>
            <a:pPr lvl="1"/>
            <a:r>
              <a:rPr lang="en-GB" dirty="0"/>
              <a:t>the keyword types and associated enumeration types. e.g. type is combinedError1; set </a:t>
            </a:r>
            <a:r>
              <a:rPr lang="en-GB" dirty="0" err="1"/>
              <a:t>algo</a:t>
            </a:r>
            <a:r>
              <a:rPr lang="en-GB" dirty="0"/>
              <a:t> is </a:t>
            </a:r>
            <a:r>
              <a:rPr lang="en-GB" dirty="0" err="1"/>
              <a:t>saem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2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clips for installation and testing of demonstrator: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https://www.youtube.com/playlist?list=PL_GGUkhbiP3t0Q7wTqkQdMAw7yuC8xWa-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User Guide documentation: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http://ddmore.eu/instructions/user-guides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5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understanding and knowledge sharing across tools:</a:t>
            </a:r>
          </a:p>
          <a:p>
            <a:pPr lvl="1"/>
            <a:r>
              <a:rPr lang="en-GB" dirty="0" smtClean="0"/>
              <a:t>We all “know” what a 1 compartment Pop PK model looks like</a:t>
            </a:r>
          </a:p>
          <a:p>
            <a:pPr lvl="1"/>
            <a:r>
              <a:rPr lang="en-GB" dirty="0" smtClean="0"/>
              <a:t>BUT if we ask 10 modellers to encode it across the tools listed previously, would we get </a:t>
            </a:r>
            <a:r>
              <a:rPr lang="en-GB" b="1" i="1" dirty="0" smtClean="0"/>
              <a:t>the same or a consistent</a:t>
            </a:r>
            <a:r>
              <a:rPr lang="en-GB" dirty="0" smtClean="0"/>
              <a:t> model across these?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7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own notation</a:t>
            </a:r>
          </a:p>
        </p:txBody>
      </p:sp>
      <p:pic>
        <p:nvPicPr>
          <p:cNvPr id="84" name="Shape 8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3733" y="1317164"/>
            <a:ext cx="6683544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sz="quarter" idx="10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notation</a:t>
            </a:r>
          </a:p>
        </p:txBody>
      </p:sp>
      <p:pic>
        <p:nvPicPr>
          <p:cNvPr id="91" name="Shape 9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19938"/>
            <a:ext cx="6945086" cy="60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604_Slide template DDMoR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46"/>
      </a:accent1>
      <a:accent2>
        <a:srgbClr val="0076A3"/>
      </a:accent2>
      <a:accent3>
        <a:srgbClr val="FFFFFF"/>
      </a:accent3>
      <a:accent4>
        <a:srgbClr val="000000"/>
      </a:accent4>
      <a:accent5>
        <a:srgbClr val="AAC7B0"/>
      </a:accent5>
      <a:accent6>
        <a:srgbClr val="0070C0"/>
      </a:accent6>
      <a:hlink>
        <a:srgbClr val="0076A3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raft template ddmore2 1">
        <a:dk1>
          <a:srgbClr val="000000"/>
        </a:dk1>
        <a:lt1>
          <a:srgbClr val="FFFFFF"/>
        </a:lt1>
        <a:dk2>
          <a:srgbClr val="000000"/>
        </a:dk2>
        <a:lt2>
          <a:srgbClr val="E40017"/>
        </a:lt2>
        <a:accent1>
          <a:srgbClr val="0099CC"/>
        </a:accent1>
        <a:accent2>
          <a:srgbClr val="339933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8A2D"/>
        </a:accent6>
        <a:hlink>
          <a:srgbClr val="FF9900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2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E700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3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2DB9E7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4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33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00E7"/>
        </a:accent6>
        <a:hlink>
          <a:srgbClr val="D60093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5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CC00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B9E78A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14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7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160604_Slide template DDMoRe</Template>
  <TotalTime>664</TotalTime>
  <Words>3288</Words>
  <Application>Microsoft Office PowerPoint</Application>
  <PresentationFormat>On-screen Show (4:3)</PresentationFormat>
  <Paragraphs>533</Paragraphs>
  <Slides>52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160604_Slide template DDMoRe</vt:lpstr>
      <vt:lpstr>Introduction to Model Description Language: a new pharmacometric standard</vt:lpstr>
      <vt:lpstr>Agenda</vt:lpstr>
      <vt:lpstr>Agenda (2)</vt:lpstr>
      <vt:lpstr>Learning Objective</vt:lpstr>
      <vt:lpstr>Motivation</vt:lpstr>
      <vt:lpstr>DDMoRe Standards</vt:lpstr>
      <vt:lpstr>Motivation</vt:lpstr>
      <vt:lpstr>Composer’s own notation</vt:lpstr>
      <vt:lpstr>Standard notation</vt:lpstr>
      <vt:lpstr>Motivation</vt:lpstr>
      <vt:lpstr>Motivation</vt:lpstr>
      <vt:lpstr>DDMoRe Standards</vt:lpstr>
      <vt:lpstr>Model Description Language Definition</vt:lpstr>
      <vt:lpstr>Model Description Language Structure</vt:lpstr>
      <vt:lpstr>Modularity – example workflow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Modularity – recall…</vt:lpstr>
      <vt:lpstr>MDL-IDE  Overview</vt:lpstr>
      <vt:lpstr>MDL – Key attributes</vt:lpstr>
      <vt:lpstr>MDL – Key attributes</vt:lpstr>
      <vt:lpstr>Introduction: warfarin Pop PK  (Use Case 1)</vt:lpstr>
      <vt:lpstr>Hands-on – UseCase1</vt:lpstr>
      <vt:lpstr>Understanding UseCase1</vt:lpstr>
      <vt:lpstr>Extending UseCase1 -&gt; UseCase5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Some things are easier…</vt:lpstr>
      <vt:lpstr>MDL – Some things are easier…</vt:lpstr>
      <vt:lpstr>MDL – ProbOnto</vt:lpstr>
      <vt:lpstr>MDL – Differential equations and Compartments</vt:lpstr>
      <vt:lpstr>UseCases</vt:lpstr>
      <vt:lpstr>UseCases (continued)</vt:lpstr>
      <vt:lpstr>UseCases (continued)</vt:lpstr>
      <vt:lpstr>MDL – FAQs</vt:lpstr>
      <vt:lpstr>MDL - FAQs</vt:lpstr>
      <vt:lpstr>MDL Structure hierarchy</vt:lpstr>
      <vt:lpstr>PowerPoint Presentation</vt:lpstr>
      <vt:lpstr>PowerPoint Presentation</vt:lpstr>
      <vt:lpstr>PowerPoint Presentation</vt:lpstr>
      <vt:lpstr>Demonstration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 Description Language: a new pharmacometric standard</dc:title>
  <dc:creator>Parra Guillen, Zinnia Patricia</dc:creator>
  <cp:lastModifiedBy>Smith, Mike K</cp:lastModifiedBy>
  <cp:revision>115</cp:revision>
  <dcterms:modified xsi:type="dcterms:W3CDTF">2018-07-05T15:31:19Z</dcterms:modified>
</cp:coreProperties>
</file>