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54"/>
  </p:notesMasterIdLst>
  <p:sldIdLst>
    <p:sldId id="344" r:id="rId2"/>
    <p:sldId id="345" r:id="rId3"/>
    <p:sldId id="353" r:id="rId4"/>
    <p:sldId id="354" r:id="rId5"/>
    <p:sldId id="260" r:id="rId6"/>
    <p:sldId id="355" r:id="rId7"/>
    <p:sldId id="346" r:id="rId8"/>
    <p:sldId id="258" r:id="rId9"/>
    <p:sldId id="259" r:id="rId10"/>
    <p:sldId id="349" r:id="rId11"/>
    <p:sldId id="348" r:id="rId12"/>
    <p:sldId id="350" r:id="rId13"/>
    <p:sldId id="261" r:id="rId14"/>
    <p:sldId id="262" r:id="rId15"/>
    <p:sldId id="356" r:id="rId16"/>
    <p:sldId id="265" r:id="rId17"/>
    <p:sldId id="269" r:id="rId18"/>
    <p:sldId id="308" r:id="rId19"/>
    <p:sldId id="310" r:id="rId20"/>
    <p:sldId id="309" r:id="rId21"/>
    <p:sldId id="311" r:id="rId22"/>
    <p:sldId id="312" r:id="rId23"/>
    <p:sldId id="324" r:id="rId24"/>
    <p:sldId id="321" r:id="rId25"/>
    <p:sldId id="325" r:id="rId26"/>
    <p:sldId id="362" r:id="rId27"/>
    <p:sldId id="351" r:id="rId28"/>
    <p:sldId id="352" r:id="rId29"/>
    <p:sldId id="363" r:id="rId30"/>
    <p:sldId id="364" r:id="rId31"/>
    <p:sldId id="297" r:id="rId32"/>
    <p:sldId id="306" r:id="rId33"/>
    <p:sldId id="327" r:id="rId34"/>
    <p:sldId id="303" r:id="rId35"/>
    <p:sldId id="304" r:id="rId36"/>
    <p:sldId id="328" r:id="rId37"/>
    <p:sldId id="299" r:id="rId38"/>
    <p:sldId id="279" r:id="rId39"/>
    <p:sldId id="280" r:id="rId40"/>
    <p:sldId id="329" r:id="rId41"/>
    <p:sldId id="281" r:id="rId42"/>
    <p:sldId id="293" r:id="rId43"/>
    <p:sldId id="294" r:id="rId44"/>
    <p:sldId id="295" r:id="rId45"/>
    <p:sldId id="283" r:id="rId46"/>
    <p:sldId id="284" r:id="rId47"/>
    <p:sldId id="357" r:id="rId48"/>
    <p:sldId id="358" r:id="rId49"/>
    <p:sldId id="359" r:id="rId50"/>
    <p:sldId id="360" r:id="rId51"/>
    <p:sldId id="291" r:id="rId52"/>
    <p:sldId id="292" r:id="rId53"/>
  </p:sldIdLst>
  <p:sldSz cx="9144000" cy="6858000" type="screen4x3"/>
  <p:notesSz cx="9926638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inpatri1" initials="" lastIdx="4" clrIdx="0"/>
  <p:cmAuthor id="1" name="Hartung, Niklas" initials="HN" lastIdx="4" clrIdx="1"/>
  <p:cmAuthor id="2" name="Parra Guillen, Zinnia Patricia" initials="PGZP" lastIdx="7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0F58BB6-0829-4ECF-A957-32DA22FF42D0}">
  <a:tblStyle styleId="{80F58BB6-0829-4ECF-A957-32DA22FF42D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1F5F2"/>
          </a:solidFill>
        </a:fill>
      </a:tcStyle>
    </a:wholeTbl>
    <a:band1H>
      <a:tcStyle>
        <a:tcBdr/>
        <a:fill>
          <a:solidFill>
            <a:srgbClr val="E2EBE3"/>
          </a:solidFill>
        </a:fill>
      </a:tcStyle>
    </a:band1H>
    <a:band1V>
      <a:tcStyle>
        <a:tcBdr/>
        <a:fill>
          <a:solidFill>
            <a:srgbClr val="E2EBE3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5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FE7699-1482-42AD-86D1-A8528505AD60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1DF8108D-BE68-4AB9-B12E-B9304DB3C58C}">
      <dgm:prSet phldrT="[Text]"/>
      <dgm:spPr>
        <a:solidFill>
          <a:srgbClr val="BDDEFF"/>
        </a:solidFill>
      </dgm:spPr>
      <dgm:t>
        <a:bodyPr/>
        <a:lstStyle/>
        <a:p>
          <a:r>
            <a:rPr lang="de-DE" dirty="0" err="1" smtClean="0"/>
            <a:t>Estimation</a:t>
          </a:r>
          <a:endParaRPr lang="en-GB" dirty="0"/>
        </a:p>
      </dgm:t>
    </dgm:pt>
    <dgm:pt modelId="{D827AD8B-1EE2-4A36-8AE8-1CDA2C760231}" type="parTrans" cxnId="{21AE5191-547C-4B3A-93A4-9B83A39E14ED}">
      <dgm:prSet/>
      <dgm:spPr/>
      <dgm:t>
        <a:bodyPr/>
        <a:lstStyle/>
        <a:p>
          <a:endParaRPr lang="en-GB"/>
        </a:p>
      </dgm:t>
    </dgm:pt>
    <dgm:pt modelId="{97EF41E3-1059-4C90-9322-C69A0E59DD56}" type="sibTrans" cxnId="{21AE5191-547C-4B3A-93A4-9B83A39E14ED}">
      <dgm:prSet/>
      <dgm:spPr/>
      <dgm:t>
        <a:bodyPr/>
        <a:lstStyle/>
        <a:p>
          <a:endParaRPr lang="en-GB"/>
        </a:p>
      </dgm:t>
    </dgm:pt>
    <dgm:pt modelId="{F08B6872-FC70-4AF1-82F2-C0388EEBA14A}">
      <dgm:prSet phldrT="[Text]"/>
      <dgm:spPr>
        <a:solidFill>
          <a:srgbClr val="BDDEFF"/>
        </a:solidFill>
      </dgm:spPr>
      <dgm:t>
        <a:bodyPr/>
        <a:lstStyle/>
        <a:p>
          <a:r>
            <a:rPr lang="de-DE" dirty="0" smtClean="0"/>
            <a:t>Model </a:t>
          </a:r>
          <a:r>
            <a:rPr lang="de-DE" dirty="0" err="1" smtClean="0"/>
            <a:t>evaluation</a:t>
          </a:r>
          <a:endParaRPr lang="en-GB" dirty="0"/>
        </a:p>
      </dgm:t>
    </dgm:pt>
    <dgm:pt modelId="{DCA949CE-475A-4281-9E10-1F132666C229}" type="parTrans" cxnId="{7795336B-03CE-4349-9814-03635EE0E082}">
      <dgm:prSet/>
      <dgm:spPr/>
      <dgm:t>
        <a:bodyPr/>
        <a:lstStyle/>
        <a:p>
          <a:endParaRPr lang="en-GB"/>
        </a:p>
      </dgm:t>
    </dgm:pt>
    <dgm:pt modelId="{3F2A9989-8D83-44A8-8942-F59A5CF11130}" type="sibTrans" cxnId="{7795336B-03CE-4349-9814-03635EE0E082}">
      <dgm:prSet/>
      <dgm:spPr/>
      <dgm:t>
        <a:bodyPr/>
        <a:lstStyle/>
        <a:p>
          <a:endParaRPr lang="en-GB"/>
        </a:p>
      </dgm:t>
    </dgm:pt>
    <dgm:pt modelId="{8CACA3D3-DD19-457B-802E-39D6912626BA}">
      <dgm:prSet phldrT="[Text]"/>
      <dgm:spPr>
        <a:solidFill>
          <a:srgbClr val="BDDEFF"/>
        </a:solidFill>
      </dgm:spPr>
      <dgm:t>
        <a:bodyPr/>
        <a:lstStyle/>
        <a:p>
          <a:r>
            <a:rPr lang="de-DE" dirty="0" smtClean="0"/>
            <a:t>Simulation/</a:t>
          </a:r>
          <a:br>
            <a:rPr lang="de-DE" dirty="0" smtClean="0"/>
          </a:br>
          <a:r>
            <a:rPr lang="de-DE" dirty="0" err="1" smtClean="0"/>
            <a:t>Prediction</a:t>
          </a:r>
          <a:endParaRPr lang="en-GB" dirty="0"/>
        </a:p>
      </dgm:t>
    </dgm:pt>
    <dgm:pt modelId="{EE1887DC-C611-410C-9913-9ED350C4AEE8}" type="parTrans" cxnId="{323E7801-7CB2-4DD0-A1CF-B1864C7DBA7F}">
      <dgm:prSet/>
      <dgm:spPr/>
      <dgm:t>
        <a:bodyPr/>
        <a:lstStyle/>
        <a:p>
          <a:endParaRPr lang="en-GB"/>
        </a:p>
      </dgm:t>
    </dgm:pt>
    <dgm:pt modelId="{3222BF96-007D-4E46-A19C-AEAD83EB148F}" type="sibTrans" cxnId="{323E7801-7CB2-4DD0-A1CF-B1864C7DBA7F}">
      <dgm:prSet/>
      <dgm:spPr/>
      <dgm:t>
        <a:bodyPr/>
        <a:lstStyle/>
        <a:p>
          <a:endParaRPr lang="en-GB"/>
        </a:p>
      </dgm:t>
    </dgm:pt>
    <dgm:pt modelId="{B0A45E28-B286-476D-84D6-E45C3B4FF73A}">
      <dgm:prSet phldrT="[Text]"/>
      <dgm:spPr>
        <a:solidFill>
          <a:srgbClr val="BDDEFF"/>
        </a:solidFill>
      </dgm:spPr>
      <dgm:t>
        <a:bodyPr/>
        <a:lstStyle/>
        <a:p>
          <a:r>
            <a:rPr lang="de-DE" dirty="0" smtClean="0"/>
            <a:t>Optimal Design</a:t>
          </a:r>
          <a:endParaRPr lang="en-GB" dirty="0"/>
        </a:p>
      </dgm:t>
    </dgm:pt>
    <dgm:pt modelId="{71750F3C-920A-4074-B3A7-60F47E66ABF3}" type="parTrans" cxnId="{526CF5FD-C455-42E9-8BAA-1C60CCC29D67}">
      <dgm:prSet/>
      <dgm:spPr/>
      <dgm:t>
        <a:bodyPr/>
        <a:lstStyle/>
        <a:p>
          <a:endParaRPr lang="en-GB"/>
        </a:p>
      </dgm:t>
    </dgm:pt>
    <dgm:pt modelId="{3DD7BC8D-20CE-496F-B6D0-079390E9D22A}" type="sibTrans" cxnId="{526CF5FD-C455-42E9-8BAA-1C60CCC29D67}">
      <dgm:prSet/>
      <dgm:spPr/>
      <dgm:t>
        <a:bodyPr/>
        <a:lstStyle/>
        <a:p>
          <a:endParaRPr lang="en-GB"/>
        </a:p>
      </dgm:t>
    </dgm:pt>
    <dgm:pt modelId="{44F437DB-2625-4AD2-81C5-79CC5F1A0CD3}" type="pres">
      <dgm:prSet presAssocID="{FFFE7699-1482-42AD-86D1-A8528505AD60}" presName="Name0" presStyleCnt="0">
        <dgm:presLayoutVars>
          <dgm:dir/>
          <dgm:resizeHandles val="exact"/>
        </dgm:presLayoutVars>
      </dgm:prSet>
      <dgm:spPr/>
    </dgm:pt>
    <dgm:pt modelId="{C92DA8FD-FB4A-4080-8C7B-12C2BEFAE74F}" type="pres">
      <dgm:prSet presAssocID="{1DF8108D-BE68-4AB9-B12E-B9304DB3C5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DA7CB7-C55A-4476-B607-002192601B0F}" type="pres">
      <dgm:prSet presAssocID="{97EF41E3-1059-4C90-9322-C69A0E59DD56}" presName="sibTrans" presStyleLbl="sibTrans2D1" presStyleIdx="0" presStyleCnt="3"/>
      <dgm:spPr/>
      <dgm:t>
        <a:bodyPr/>
        <a:lstStyle/>
        <a:p>
          <a:endParaRPr lang="en-GB"/>
        </a:p>
      </dgm:t>
    </dgm:pt>
    <dgm:pt modelId="{2E33E691-F4DF-48DD-B8A2-857BFE026B18}" type="pres">
      <dgm:prSet presAssocID="{97EF41E3-1059-4C90-9322-C69A0E59DD56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3B3CA785-E3BF-4986-8B4B-FCAEF78CC340}" type="pres">
      <dgm:prSet presAssocID="{F08B6872-FC70-4AF1-82F2-C0388EEBA14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7923E1-834D-436C-8B56-C636CD4B7990}" type="pres">
      <dgm:prSet presAssocID="{3F2A9989-8D83-44A8-8942-F59A5CF11130}" presName="sibTrans" presStyleLbl="sibTrans2D1" presStyleIdx="1" presStyleCnt="3"/>
      <dgm:spPr/>
      <dgm:t>
        <a:bodyPr/>
        <a:lstStyle/>
        <a:p>
          <a:endParaRPr lang="en-GB"/>
        </a:p>
      </dgm:t>
    </dgm:pt>
    <dgm:pt modelId="{9D10A769-595E-4E07-9550-84CDB85D4518}" type="pres">
      <dgm:prSet presAssocID="{3F2A9989-8D83-44A8-8942-F59A5CF11130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1C2A829D-1995-45F4-842D-FF6D464082C1}" type="pres">
      <dgm:prSet presAssocID="{8CACA3D3-DD19-457B-802E-39D6912626B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88CE6D0-883A-4A28-8A1D-FD2E8E600843}" type="pres">
      <dgm:prSet presAssocID="{3222BF96-007D-4E46-A19C-AEAD83EB148F}" presName="sibTrans" presStyleLbl="sibTrans2D1" presStyleIdx="2" presStyleCnt="3"/>
      <dgm:spPr/>
      <dgm:t>
        <a:bodyPr/>
        <a:lstStyle/>
        <a:p>
          <a:endParaRPr lang="en-GB"/>
        </a:p>
      </dgm:t>
    </dgm:pt>
    <dgm:pt modelId="{CDA5455D-BF78-4768-A41C-9F08A3FC7BED}" type="pres">
      <dgm:prSet presAssocID="{3222BF96-007D-4E46-A19C-AEAD83EB148F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DA80E0C6-9EBE-4F19-A6FE-A68FD22C965E}" type="pres">
      <dgm:prSet presAssocID="{B0A45E28-B286-476D-84D6-E45C3B4FF73A}" presName="node" presStyleLbl="node1" presStyleIdx="3" presStyleCnt="4" custLinFactNeighborX="57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32EF10D-F2DB-4120-8ADF-93FFAA8E099D}" type="presOf" srcId="{F08B6872-FC70-4AF1-82F2-C0388EEBA14A}" destId="{3B3CA785-E3BF-4986-8B4B-FCAEF78CC340}" srcOrd="0" destOrd="0" presId="urn:microsoft.com/office/officeart/2005/8/layout/process1"/>
    <dgm:cxn modelId="{353BAF1E-5D60-48C6-A567-E70C3B719B94}" type="presOf" srcId="{97EF41E3-1059-4C90-9322-C69A0E59DD56}" destId="{27DA7CB7-C55A-4476-B607-002192601B0F}" srcOrd="0" destOrd="0" presId="urn:microsoft.com/office/officeart/2005/8/layout/process1"/>
    <dgm:cxn modelId="{29172899-7F26-412E-8FB5-907DDA74361A}" type="presOf" srcId="{3222BF96-007D-4E46-A19C-AEAD83EB148F}" destId="{888CE6D0-883A-4A28-8A1D-FD2E8E600843}" srcOrd="0" destOrd="0" presId="urn:microsoft.com/office/officeart/2005/8/layout/process1"/>
    <dgm:cxn modelId="{51289C7A-6211-4168-8E7C-4A6F308B12A0}" type="presOf" srcId="{1DF8108D-BE68-4AB9-B12E-B9304DB3C58C}" destId="{C92DA8FD-FB4A-4080-8C7B-12C2BEFAE74F}" srcOrd="0" destOrd="0" presId="urn:microsoft.com/office/officeart/2005/8/layout/process1"/>
    <dgm:cxn modelId="{526CF5FD-C455-42E9-8BAA-1C60CCC29D67}" srcId="{FFFE7699-1482-42AD-86D1-A8528505AD60}" destId="{B0A45E28-B286-476D-84D6-E45C3B4FF73A}" srcOrd="3" destOrd="0" parTransId="{71750F3C-920A-4074-B3A7-60F47E66ABF3}" sibTransId="{3DD7BC8D-20CE-496F-B6D0-079390E9D22A}"/>
    <dgm:cxn modelId="{2C69B9BE-5D65-4E54-9F70-53C5978F185F}" type="presOf" srcId="{3F2A9989-8D83-44A8-8942-F59A5CF11130}" destId="{9D10A769-595E-4E07-9550-84CDB85D4518}" srcOrd="1" destOrd="0" presId="urn:microsoft.com/office/officeart/2005/8/layout/process1"/>
    <dgm:cxn modelId="{0D06A3AD-B32A-4066-BB60-402155E63C25}" type="presOf" srcId="{FFFE7699-1482-42AD-86D1-A8528505AD60}" destId="{44F437DB-2625-4AD2-81C5-79CC5F1A0CD3}" srcOrd="0" destOrd="0" presId="urn:microsoft.com/office/officeart/2005/8/layout/process1"/>
    <dgm:cxn modelId="{9556413A-AA75-4BB1-92BE-43D9ED043479}" type="presOf" srcId="{3222BF96-007D-4E46-A19C-AEAD83EB148F}" destId="{CDA5455D-BF78-4768-A41C-9F08A3FC7BED}" srcOrd="1" destOrd="0" presId="urn:microsoft.com/office/officeart/2005/8/layout/process1"/>
    <dgm:cxn modelId="{21AE5191-547C-4B3A-93A4-9B83A39E14ED}" srcId="{FFFE7699-1482-42AD-86D1-A8528505AD60}" destId="{1DF8108D-BE68-4AB9-B12E-B9304DB3C58C}" srcOrd="0" destOrd="0" parTransId="{D827AD8B-1EE2-4A36-8AE8-1CDA2C760231}" sibTransId="{97EF41E3-1059-4C90-9322-C69A0E59DD56}"/>
    <dgm:cxn modelId="{A1486C28-4198-4011-8362-21C63A6B4E99}" type="presOf" srcId="{8CACA3D3-DD19-457B-802E-39D6912626BA}" destId="{1C2A829D-1995-45F4-842D-FF6D464082C1}" srcOrd="0" destOrd="0" presId="urn:microsoft.com/office/officeart/2005/8/layout/process1"/>
    <dgm:cxn modelId="{E0DCBC48-7B63-4A09-8D3F-05B95DA86F0C}" type="presOf" srcId="{97EF41E3-1059-4C90-9322-C69A0E59DD56}" destId="{2E33E691-F4DF-48DD-B8A2-857BFE026B18}" srcOrd="1" destOrd="0" presId="urn:microsoft.com/office/officeart/2005/8/layout/process1"/>
    <dgm:cxn modelId="{0E46C555-5E11-49E6-B332-FB4AB5D5F3EA}" type="presOf" srcId="{B0A45E28-B286-476D-84D6-E45C3B4FF73A}" destId="{DA80E0C6-9EBE-4F19-A6FE-A68FD22C965E}" srcOrd="0" destOrd="0" presId="urn:microsoft.com/office/officeart/2005/8/layout/process1"/>
    <dgm:cxn modelId="{18B6BD04-7BD7-4C14-A29B-8A65B87F222F}" type="presOf" srcId="{3F2A9989-8D83-44A8-8942-F59A5CF11130}" destId="{6F7923E1-834D-436C-8B56-C636CD4B7990}" srcOrd="0" destOrd="0" presId="urn:microsoft.com/office/officeart/2005/8/layout/process1"/>
    <dgm:cxn modelId="{7795336B-03CE-4349-9814-03635EE0E082}" srcId="{FFFE7699-1482-42AD-86D1-A8528505AD60}" destId="{F08B6872-FC70-4AF1-82F2-C0388EEBA14A}" srcOrd="1" destOrd="0" parTransId="{DCA949CE-475A-4281-9E10-1F132666C229}" sibTransId="{3F2A9989-8D83-44A8-8942-F59A5CF11130}"/>
    <dgm:cxn modelId="{323E7801-7CB2-4DD0-A1CF-B1864C7DBA7F}" srcId="{FFFE7699-1482-42AD-86D1-A8528505AD60}" destId="{8CACA3D3-DD19-457B-802E-39D6912626BA}" srcOrd="2" destOrd="0" parTransId="{EE1887DC-C611-410C-9913-9ED350C4AEE8}" sibTransId="{3222BF96-007D-4E46-A19C-AEAD83EB148F}"/>
    <dgm:cxn modelId="{2DBB5073-EF66-4E6B-823A-7C42C78AEF8E}" type="presParOf" srcId="{44F437DB-2625-4AD2-81C5-79CC5F1A0CD3}" destId="{C92DA8FD-FB4A-4080-8C7B-12C2BEFAE74F}" srcOrd="0" destOrd="0" presId="urn:microsoft.com/office/officeart/2005/8/layout/process1"/>
    <dgm:cxn modelId="{47A3FBA5-125B-4AD8-B64A-5B94EA745677}" type="presParOf" srcId="{44F437DB-2625-4AD2-81C5-79CC5F1A0CD3}" destId="{27DA7CB7-C55A-4476-B607-002192601B0F}" srcOrd="1" destOrd="0" presId="urn:microsoft.com/office/officeart/2005/8/layout/process1"/>
    <dgm:cxn modelId="{6599692C-C7F3-42A7-B0F2-77FEAEDFDA47}" type="presParOf" srcId="{27DA7CB7-C55A-4476-B607-002192601B0F}" destId="{2E33E691-F4DF-48DD-B8A2-857BFE026B18}" srcOrd="0" destOrd="0" presId="urn:microsoft.com/office/officeart/2005/8/layout/process1"/>
    <dgm:cxn modelId="{93173A67-0FC8-4C91-9C6E-380F105F3456}" type="presParOf" srcId="{44F437DB-2625-4AD2-81C5-79CC5F1A0CD3}" destId="{3B3CA785-E3BF-4986-8B4B-FCAEF78CC340}" srcOrd="2" destOrd="0" presId="urn:microsoft.com/office/officeart/2005/8/layout/process1"/>
    <dgm:cxn modelId="{DC9CCC10-F80E-4852-9E44-F31214BE887E}" type="presParOf" srcId="{44F437DB-2625-4AD2-81C5-79CC5F1A0CD3}" destId="{6F7923E1-834D-436C-8B56-C636CD4B7990}" srcOrd="3" destOrd="0" presId="urn:microsoft.com/office/officeart/2005/8/layout/process1"/>
    <dgm:cxn modelId="{89D341FB-2CD2-4B62-B709-41AB8B585061}" type="presParOf" srcId="{6F7923E1-834D-436C-8B56-C636CD4B7990}" destId="{9D10A769-595E-4E07-9550-84CDB85D4518}" srcOrd="0" destOrd="0" presId="urn:microsoft.com/office/officeart/2005/8/layout/process1"/>
    <dgm:cxn modelId="{A21A1C57-ABB6-4FDC-B8AC-577AA1E925CD}" type="presParOf" srcId="{44F437DB-2625-4AD2-81C5-79CC5F1A0CD3}" destId="{1C2A829D-1995-45F4-842D-FF6D464082C1}" srcOrd="4" destOrd="0" presId="urn:microsoft.com/office/officeart/2005/8/layout/process1"/>
    <dgm:cxn modelId="{03A242FC-92DE-4377-AC7A-0643E64EAD58}" type="presParOf" srcId="{44F437DB-2625-4AD2-81C5-79CC5F1A0CD3}" destId="{888CE6D0-883A-4A28-8A1D-FD2E8E600843}" srcOrd="5" destOrd="0" presId="urn:microsoft.com/office/officeart/2005/8/layout/process1"/>
    <dgm:cxn modelId="{9FB23C92-6F5B-4468-AA66-8894E20311C8}" type="presParOf" srcId="{888CE6D0-883A-4A28-8A1D-FD2E8E600843}" destId="{CDA5455D-BF78-4768-A41C-9F08A3FC7BED}" srcOrd="0" destOrd="0" presId="urn:microsoft.com/office/officeart/2005/8/layout/process1"/>
    <dgm:cxn modelId="{6DEA3C69-2597-4BD7-BBB2-FEBC9453A003}" type="presParOf" srcId="{44F437DB-2625-4AD2-81C5-79CC5F1A0CD3}" destId="{DA80E0C6-9EBE-4F19-A6FE-A68FD22C965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DA8FD-FB4A-4080-8C7B-12C2BEFAE74F}">
      <dsp:nvSpPr>
        <dsp:cNvPr id="0" name=""/>
        <dsp:cNvSpPr/>
      </dsp:nvSpPr>
      <dsp:spPr>
        <a:xfrm>
          <a:off x="3479" y="1539606"/>
          <a:ext cx="1521297" cy="912778"/>
        </a:xfrm>
        <a:prstGeom prst="roundRect">
          <a:avLst>
            <a:gd name="adj" fmla="val 10000"/>
          </a:avLst>
        </a:prstGeom>
        <a:solidFill>
          <a:srgbClr val="BDDE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/>
            <a:t>Estimation</a:t>
          </a:r>
          <a:endParaRPr lang="en-GB" sz="2100" kern="1200" dirty="0"/>
        </a:p>
      </dsp:txBody>
      <dsp:txXfrm>
        <a:off x="30213" y="1566340"/>
        <a:ext cx="1467829" cy="859310"/>
      </dsp:txXfrm>
    </dsp:sp>
    <dsp:sp modelId="{27DA7CB7-C55A-4476-B607-002192601B0F}">
      <dsp:nvSpPr>
        <dsp:cNvPr id="0" name=""/>
        <dsp:cNvSpPr/>
      </dsp:nvSpPr>
      <dsp:spPr>
        <a:xfrm>
          <a:off x="1676906" y="1807355"/>
          <a:ext cx="322515" cy="377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1676906" y="1882811"/>
        <a:ext cx="225761" cy="226369"/>
      </dsp:txXfrm>
    </dsp:sp>
    <dsp:sp modelId="{3B3CA785-E3BF-4986-8B4B-FCAEF78CC340}">
      <dsp:nvSpPr>
        <dsp:cNvPr id="0" name=""/>
        <dsp:cNvSpPr/>
      </dsp:nvSpPr>
      <dsp:spPr>
        <a:xfrm>
          <a:off x="2133295" y="1539606"/>
          <a:ext cx="1521297" cy="912778"/>
        </a:xfrm>
        <a:prstGeom prst="roundRect">
          <a:avLst>
            <a:gd name="adj" fmla="val 10000"/>
          </a:avLst>
        </a:prstGeom>
        <a:solidFill>
          <a:srgbClr val="BDDE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Model </a:t>
          </a:r>
          <a:r>
            <a:rPr lang="de-DE" sz="2100" kern="1200" dirty="0" err="1" smtClean="0"/>
            <a:t>evaluation</a:t>
          </a:r>
          <a:endParaRPr lang="en-GB" sz="2100" kern="1200" dirty="0"/>
        </a:p>
      </dsp:txBody>
      <dsp:txXfrm>
        <a:off x="2160029" y="1566340"/>
        <a:ext cx="1467829" cy="859310"/>
      </dsp:txXfrm>
    </dsp:sp>
    <dsp:sp modelId="{6F7923E1-834D-436C-8B56-C636CD4B7990}">
      <dsp:nvSpPr>
        <dsp:cNvPr id="0" name=""/>
        <dsp:cNvSpPr/>
      </dsp:nvSpPr>
      <dsp:spPr>
        <a:xfrm>
          <a:off x="3806723" y="1807355"/>
          <a:ext cx="322515" cy="377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3806723" y="1882811"/>
        <a:ext cx="225761" cy="226369"/>
      </dsp:txXfrm>
    </dsp:sp>
    <dsp:sp modelId="{1C2A829D-1995-45F4-842D-FF6D464082C1}">
      <dsp:nvSpPr>
        <dsp:cNvPr id="0" name=""/>
        <dsp:cNvSpPr/>
      </dsp:nvSpPr>
      <dsp:spPr>
        <a:xfrm>
          <a:off x="4263112" y="1539606"/>
          <a:ext cx="1521297" cy="912778"/>
        </a:xfrm>
        <a:prstGeom prst="roundRect">
          <a:avLst>
            <a:gd name="adj" fmla="val 10000"/>
          </a:avLst>
        </a:prstGeom>
        <a:solidFill>
          <a:srgbClr val="BDDE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Simulation/</a:t>
          </a:r>
          <a:br>
            <a:rPr lang="de-DE" sz="2100" kern="1200" dirty="0" smtClean="0"/>
          </a:br>
          <a:r>
            <a:rPr lang="de-DE" sz="2100" kern="1200" dirty="0" err="1" smtClean="0"/>
            <a:t>Prediction</a:t>
          </a:r>
          <a:endParaRPr lang="en-GB" sz="2100" kern="1200" dirty="0"/>
        </a:p>
      </dsp:txBody>
      <dsp:txXfrm>
        <a:off x="4289846" y="1566340"/>
        <a:ext cx="1467829" cy="859310"/>
      </dsp:txXfrm>
    </dsp:sp>
    <dsp:sp modelId="{888CE6D0-883A-4A28-8A1D-FD2E8E600843}">
      <dsp:nvSpPr>
        <dsp:cNvPr id="0" name=""/>
        <dsp:cNvSpPr/>
      </dsp:nvSpPr>
      <dsp:spPr>
        <a:xfrm>
          <a:off x="5937409" y="1807355"/>
          <a:ext cx="324359" cy="377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5937409" y="1882811"/>
        <a:ext cx="227051" cy="226369"/>
      </dsp:txXfrm>
    </dsp:sp>
    <dsp:sp modelId="{DA80E0C6-9EBE-4F19-A6FE-A68FD22C965E}">
      <dsp:nvSpPr>
        <dsp:cNvPr id="0" name=""/>
        <dsp:cNvSpPr/>
      </dsp:nvSpPr>
      <dsp:spPr>
        <a:xfrm>
          <a:off x="6396408" y="1539606"/>
          <a:ext cx="1521297" cy="912778"/>
        </a:xfrm>
        <a:prstGeom prst="roundRect">
          <a:avLst>
            <a:gd name="adj" fmla="val 10000"/>
          </a:avLst>
        </a:prstGeom>
        <a:solidFill>
          <a:srgbClr val="BDDE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Optimal Design</a:t>
          </a:r>
          <a:endParaRPr lang="en-GB" sz="2100" kern="1200" dirty="0"/>
        </a:p>
      </dsp:txBody>
      <dsp:txXfrm>
        <a:off x="6423142" y="1566340"/>
        <a:ext cx="1467829" cy="85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622285" y="0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248025" y="514350"/>
            <a:ext cx="3430587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2416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100" cy="308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Aft>
                <a:spcPts val="600"/>
              </a:spcAft>
            </a:pPr>
            <a:r>
              <a:rPr lang="en-GB" dirty="0" smtClean="0"/>
              <a:t>Different and growing number of tools &amp; languages currently available (</a:t>
            </a:r>
            <a:r>
              <a:rPr lang="en-GB" dirty="0" err="1" smtClean="0"/>
              <a:t>e.g</a:t>
            </a:r>
            <a:r>
              <a:rPr lang="en-GB" dirty="0" smtClean="0"/>
              <a:t> </a:t>
            </a:r>
            <a:r>
              <a:rPr lang="en-GB" dirty="0" err="1" smtClean="0"/>
              <a:t>NMTRAN</a:t>
            </a:r>
            <a:r>
              <a:rPr lang="en-GB" dirty="0" smtClean="0"/>
              <a:t> for </a:t>
            </a:r>
            <a:r>
              <a:rPr lang="en-GB" dirty="0" err="1" smtClean="0"/>
              <a:t>Nonmem</a:t>
            </a:r>
            <a:r>
              <a:rPr lang="en-GB" dirty="0" smtClean="0"/>
              <a:t> or </a:t>
            </a:r>
            <a:r>
              <a:rPr lang="en-GB" dirty="0" err="1" smtClean="0"/>
              <a:t>MLXTRAN</a:t>
            </a:r>
            <a:r>
              <a:rPr lang="en-GB" dirty="0" smtClean="0"/>
              <a:t> for </a:t>
            </a:r>
            <a:r>
              <a:rPr lang="en-GB" dirty="0" err="1" smtClean="0"/>
              <a:t>Monolix</a:t>
            </a:r>
            <a:r>
              <a:rPr lang="en-GB" dirty="0" smtClean="0"/>
              <a:t>)</a:t>
            </a:r>
          </a:p>
          <a:p>
            <a:pPr marL="457200" lvl="0" indent="-228600" rtl="0">
              <a:lnSpc>
                <a:spcPct val="115000"/>
              </a:lnSpc>
              <a:spcAft>
                <a:spcPts val="600"/>
              </a:spcAft>
            </a:pPr>
            <a:r>
              <a:rPr lang="en-GB" dirty="0" smtClean="0"/>
              <a:t>Lack of language standards in the pharmacometrics field</a:t>
            </a:r>
          </a:p>
          <a:p>
            <a:pPr marL="457200" lvl="0" indent="-228600" rtl="0">
              <a:lnSpc>
                <a:spcPct val="115000"/>
              </a:lnSpc>
              <a:spcAft>
                <a:spcPts val="600"/>
              </a:spcAft>
            </a:pPr>
            <a:r>
              <a:rPr lang="en-GB" dirty="0" smtClean="0"/>
              <a:t>Modelling and simulation tasks </a:t>
            </a:r>
            <a:r>
              <a:rPr lang="en-GB" dirty="0" err="1" smtClean="0"/>
              <a:t>ofen</a:t>
            </a:r>
            <a:r>
              <a:rPr lang="en-GB" dirty="0" smtClean="0"/>
              <a:t> require the use of multiple tools, which are not always interoperable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000" dirty="0" smtClean="0"/>
              <a:t>Recoded of models needed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000" cy="342600"/>
          </a:xfrm>
          <a:prstGeom prst="rect">
            <a:avLst/>
          </a:prstGeom>
        </p:spPr>
        <p:txBody>
          <a:bodyPr lIns="95900" tIns="47950" rIns="95900" bIns="479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91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152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5230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2942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186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186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3130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801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801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8151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0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5664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356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1892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973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5946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3359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5310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4587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563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6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 make it easier, clearer to see what’s going on.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intentions / unambiguous.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Composer’s shortcuts are written out in full.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 for others to use.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NB: HOW TO PLAY IT is still open to artistic input.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43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MDL is a human writeable and human readable language to express the information required to describe pharmacometric models and tasks using these models.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Offers a standard for coding models and executing tasks.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independent of any specific target modelling software.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allows the user to specify the model in a consistent manner and facilitates understanding of the model and associated tasks, regardless of the software used to build the model.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modelling applications may take advantage of the standard without having to re-invent how to describe common modelling processes.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important concept in the MDL is the separation of data, parameters, model and task descriptions in terms of separate objects.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321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48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59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100" cy="308580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5 MCL objects: data, design, parameters, model and tasks  that are combined to specify the MOG, which parts are required will depend on the specified task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TOG defines the tasks to be executed via TEL commands taking as arguments the MOG and returning an standardised output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groups can be retrieved as a whole or in part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000" cy="34260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2739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081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59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956376" y="5445224"/>
            <a:ext cx="81826" cy="1412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143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7956376" y="0"/>
            <a:ext cx="1187624" cy="5445224"/>
          </a:xfrm>
          <a:prstGeom prst="rect">
            <a:avLst/>
          </a:prstGeom>
          <a:solidFill>
            <a:srgbClr val="EAEAEA"/>
          </a:solidFill>
          <a:ln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utoShape 36"/>
          <p:cNvSpPr>
            <a:spLocks noChangeArrowheads="1"/>
          </p:cNvSpPr>
          <p:nvPr/>
        </p:nvSpPr>
        <p:spPr bwMode="auto">
          <a:xfrm>
            <a:off x="8310563" y="6251575"/>
            <a:ext cx="654050" cy="358775"/>
          </a:xfrm>
          <a:prstGeom prst="roundRect">
            <a:avLst>
              <a:gd name="adj" fmla="val 16667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-9818"/>
            <a:ext cx="6895202" cy="6895202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2" name="Rectangle 1"/>
          <p:cNvSpPr/>
          <p:nvPr/>
        </p:nvSpPr>
        <p:spPr>
          <a:xfrm>
            <a:off x="0" y="23963"/>
            <a:ext cx="9144000" cy="683403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000"/>
                </a:schemeClr>
              </a:gs>
              <a:gs pos="50000">
                <a:schemeClr val="accent3">
                  <a:lumMod val="95000"/>
                  <a:alpha val="71000"/>
                </a:schemeClr>
              </a:gs>
              <a:gs pos="81000">
                <a:schemeClr val="accent3">
                  <a:lumMod val="85000"/>
                </a:scheme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3240088" y="6436568"/>
            <a:ext cx="291623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nl-NL" sz="1400" dirty="0">
                <a:latin typeface="Calibri" pitchFamily="34" charset="0"/>
                <a:ea typeface="ＭＳ Ｐゴシック" pitchFamily="34" charset="-128"/>
                <a:cs typeface="Arial" charset="0"/>
              </a:rPr>
              <a:t>On behalf of the DDMoRe consortium</a:t>
            </a:r>
          </a:p>
        </p:txBody>
      </p:sp>
      <p:sp>
        <p:nvSpPr>
          <p:cNvPr id="54308" name="Rectangle 36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3963"/>
            <a:ext cx="9144000" cy="1460821"/>
          </a:xfrm>
          <a:noFill/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4309" name="Rectangle 3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43000" y="5157192"/>
            <a:ext cx="6889243" cy="1207369"/>
          </a:xfrm>
          <a:noFill/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32243" y="5229200"/>
            <a:ext cx="1143000" cy="16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376" y="5535116"/>
            <a:ext cx="973450" cy="3536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396" y="6381328"/>
            <a:ext cx="613410" cy="41084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179" y="5984835"/>
            <a:ext cx="537845" cy="32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31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9" y="248616"/>
            <a:ext cx="6408712" cy="8509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484784"/>
            <a:ext cx="8363272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61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58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5"/>
          <p:cNvGraphicFramePr>
            <a:graphicFrameLocks/>
          </p:cNvGraphicFramePr>
          <p:nvPr/>
        </p:nvGraphicFramePr>
        <p:xfrm>
          <a:off x="395288" y="1246188"/>
          <a:ext cx="8496300" cy="50641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2492"/>
                <a:gridCol w="2780819"/>
                <a:gridCol w="2932989"/>
              </a:tblGrid>
              <a:tr h="535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48044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18467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horzOverflow="overflow"/>
                </a:tc>
                <a:tc>
                  <a:txBody>
                    <a:bodyPr/>
                    <a:lstStyle/>
                    <a:p>
                      <a:endParaRPr lang="nl-NL" sz="1800" dirty="0"/>
                    </a:p>
                  </a:txBody>
                  <a:tcPr marL="91444" marR="91444" marT="45723" marB="45723" horzOverflow="overflow"/>
                </a:tc>
              </a:tr>
              <a:tr h="47650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653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</a:tr>
              <a:tr h="47650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59464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horzOverflow="overflow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3529" y="1527770"/>
            <a:ext cx="4032447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499991" y="1527770"/>
            <a:ext cx="4186809" cy="47811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01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700"/>
            <a:ext cx="6948488" cy="115888"/>
          </a:xfrm>
          <a:prstGeom prst="rect">
            <a:avLst/>
          </a:prstGeom>
          <a:solidFill>
            <a:srgbClr val="0076A3"/>
          </a:solidFill>
          <a:ln>
            <a:solidFill>
              <a:srgbClr val="00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pic>
        <p:nvPicPr>
          <p:cNvPr id="1027" name="Picture 12" descr="Description: ddmore_logo_epsilon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04813"/>
            <a:ext cx="20447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23838"/>
            <a:ext cx="64087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84313"/>
            <a:ext cx="836295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408738"/>
            <a:ext cx="7302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libri" panose="020F0502020204030204" pitchFamily="34" charset="0"/>
              </a:defRPr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8" name="Chord 7"/>
          <p:cNvSpPr/>
          <p:nvPr/>
        </p:nvSpPr>
        <p:spPr>
          <a:xfrm>
            <a:off x="6816725" y="7938"/>
            <a:ext cx="276225" cy="336550"/>
          </a:xfrm>
          <a:prstGeom prst="chor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9pPr>
    </p:titleStyle>
    <p:bodyStyle>
      <a:lvl1pPr marL="268288" indent="-2682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174625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2000">
          <a:solidFill>
            <a:schemeClr val="tx1"/>
          </a:solidFill>
          <a:latin typeface="+mn-lt"/>
        </a:defRPr>
      </a:lvl2pPr>
      <a:lvl3pPr marL="984250" indent="-182563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Font typeface="Arial" panose="020B0604020202020204" pitchFamily="34" charset="0"/>
        <a:buChar char="-"/>
        <a:defRPr>
          <a:solidFill>
            <a:schemeClr val="tx1"/>
          </a:solidFill>
          <a:latin typeface="+mn-lt"/>
        </a:defRPr>
      </a:lvl3pPr>
      <a:lvl4pPr marL="1341438" indent="-177800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600">
          <a:solidFill>
            <a:schemeClr val="tx1"/>
          </a:solidFill>
          <a:latin typeface="+mn-lt"/>
        </a:defRPr>
      </a:lvl4pPr>
      <a:lvl5pPr marL="17002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5pPr>
      <a:lvl6pPr marL="21574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6pPr>
      <a:lvl7pPr marL="26146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7pPr>
      <a:lvl8pPr marL="30718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8pPr>
      <a:lvl9pPr marL="35290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diagramData" Target="../diagrams/data1.xml"/><Relationship Id="rId21" Type="http://schemas.openxmlformats.org/officeDocument/2006/relationships/image" Target="../media/image19.png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gif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3.gif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_GGUkhbiP3t0Q7wTqkQdMAw7yuC8xWa-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dmore.eu/instructions/user-guid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/>
              <a:t>Introduction to Model Description Language:</a:t>
            </a:r>
            <a:br>
              <a:rPr lang="en-GB" dirty="0"/>
            </a:br>
            <a:r>
              <a:rPr lang="en-GB" sz="2800" b="0" dirty="0"/>
              <a:t>a new </a:t>
            </a:r>
            <a:r>
              <a:rPr lang="en-GB" sz="2800" b="0" dirty="0" err="1"/>
              <a:t>pharmacometric</a:t>
            </a:r>
            <a:r>
              <a:rPr lang="en-GB" sz="2800" b="0" dirty="0"/>
              <a:t> standard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>
          <a:xfrm>
            <a:off x="1143000" y="5475514"/>
            <a:ext cx="6889243" cy="889047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Material prepared by: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Mike K Smith, Stuart Moodie &amp; Zinnia P Parra-Guillen</a:t>
            </a:r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3750" y="6408738"/>
            <a:ext cx="730250" cy="449262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2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</a:t>
            </a:r>
            <a:r>
              <a:rPr lang="en-GB" dirty="0" smtClean="0"/>
              <a:t>standards facilitate interoperability</a:t>
            </a:r>
          </a:p>
          <a:p>
            <a:pPr lvl="1"/>
            <a:r>
              <a:rPr lang="en-GB" dirty="0" smtClean="0"/>
              <a:t>Encode the model once, use it in whatever tools you like.</a:t>
            </a:r>
          </a:p>
          <a:p>
            <a:pPr lvl="1"/>
            <a:r>
              <a:rPr lang="en-GB" dirty="0" smtClean="0"/>
              <a:t>Conversion of the MDL / </a:t>
            </a:r>
            <a:r>
              <a:rPr lang="en-GB" dirty="0" err="1" smtClean="0"/>
              <a:t>PharmML</a:t>
            </a:r>
            <a:r>
              <a:rPr lang="en-GB" dirty="0" smtClean="0"/>
              <a:t> to many different target tools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r>
              <a:rPr lang="en-GB" dirty="0" smtClean="0"/>
              <a:t>Today</a:t>
            </a:r>
          </a:p>
          <a:p>
            <a:pPr lvl="1"/>
            <a:r>
              <a:rPr lang="en-GB" dirty="0" smtClean="0"/>
              <a:t>MDL -&gt; </a:t>
            </a:r>
            <a:r>
              <a:rPr lang="en-GB" dirty="0" err="1" smtClean="0"/>
              <a:t>PharmML</a:t>
            </a:r>
            <a:r>
              <a:rPr lang="en-GB" dirty="0" smtClean="0"/>
              <a:t> -&gt; target tool conversion via IOR R package + converter software (Java).</a:t>
            </a:r>
          </a:p>
          <a:p>
            <a:pPr lvl="1"/>
            <a:r>
              <a:rPr lang="en-GB" dirty="0" smtClean="0"/>
              <a:t>Target software:</a:t>
            </a:r>
          </a:p>
          <a:p>
            <a:pPr lvl="2"/>
            <a:r>
              <a:rPr lang="en-GB" dirty="0" smtClean="0"/>
              <a:t>NONMEM, </a:t>
            </a:r>
            <a:r>
              <a:rPr lang="en-GB" dirty="0" err="1" smtClean="0"/>
              <a:t>Monolix</a:t>
            </a:r>
            <a:r>
              <a:rPr lang="en-GB" dirty="0" smtClean="0"/>
              <a:t>, </a:t>
            </a:r>
            <a:r>
              <a:rPr lang="en-GB" dirty="0" err="1" smtClean="0"/>
              <a:t>WinBUGS</a:t>
            </a:r>
            <a:r>
              <a:rPr lang="en-GB" dirty="0" smtClean="0"/>
              <a:t>, PFIM, </a:t>
            </a:r>
            <a:r>
              <a:rPr lang="en-GB" dirty="0" err="1" smtClean="0"/>
              <a:t>PopED</a:t>
            </a:r>
            <a:endParaRPr lang="en-GB" dirty="0"/>
          </a:p>
          <a:p>
            <a:pPr lvl="1"/>
            <a:r>
              <a:rPr lang="en-GB" dirty="0" smtClean="0"/>
              <a:t>Conversion softwar</a:t>
            </a:r>
            <a:r>
              <a:rPr lang="en-GB" dirty="0" smtClean="0"/>
              <a:t>e is “work in progress”</a:t>
            </a:r>
          </a:p>
          <a:p>
            <a:pPr lvl="2"/>
            <a:r>
              <a:rPr lang="en-GB" dirty="0" smtClean="0"/>
              <a:t>Some features in MDL / </a:t>
            </a:r>
            <a:r>
              <a:rPr lang="en-GB" dirty="0" err="1" smtClean="0"/>
              <a:t>PharmML</a:t>
            </a:r>
            <a:r>
              <a:rPr lang="en-GB" dirty="0" smtClean="0"/>
              <a:t> are not supported by some converters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15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</a:t>
            </a:r>
            <a:r>
              <a:rPr lang="en-GB" dirty="0" smtClean="0"/>
              <a:t>standards facilitate workflow</a:t>
            </a:r>
          </a:p>
          <a:p>
            <a:pPr lvl="1"/>
            <a:r>
              <a:rPr lang="en-GB" dirty="0" smtClean="0"/>
              <a:t>Standard output means that modelling outputs can be converted and passed to model diagnostic code that is agnostic about the tool used for estimation.</a:t>
            </a:r>
          </a:p>
          <a:p>
            <a:pPr lvl="2"/>
            <a:r>
              <a:rPr lang="en-GB" dirty="0" smtClean="0"/>
              <a:t>E.g. BUGS output -&gt; </a:t>
            </a:r>
            <a:r>
              <a:rPr lang="en-GB" dirty="0" err="1" smtClean="0"/>
              <a:t>xpose</a:t>
            </a:r>
            <a:r>
              <a:rPr lang="en-GB" dirty="0" smtClean="0"/>
              <a:t> </a:t>
            </a:r>
            <a:r>
              <a:rPr lang="en-GB" dirty="0" smtClean="0"/>
              <a:t>object</a:t>
            </a:r>
          </a:p>
          <a:p>
            <a:pPr lvl="1"/>
            <a:r>
              <a:rPr lang="en-GB" dirty="0" smtClean="0"/>
              <a:t>Automated conversion facilitates unbroken workflow</a:t>
            </a:r>
          </a:p>
          <a:p>
            <a:pPr lvl="2"/>
            <a:r>
              <a:rPr lang="en-GB" dirty="0" smtClean="0"/>
              <a:t>Estimation -&gt; Diagnostics -&gt; Simulation -&gt; Optimal design</a:t>
            </a:r>
          </a:p>
          <a:p>
            <a:pPr lvl="2"/>
            <a:r>
              <a:rPr lang="en-GB" dirty="0" smtClean="0"/>
              <a:t>Agnostic to tools used to perform the task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17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Standards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MDL: Model Description Language</a:t>
            </a:r>
          </a:p>
          <a:p>
            <a:pPr lvl="1"/>
            <a:r>
              <a:rPr lang="en-GB" dirty="0" smtClean="0"/>
              <a:t>What the modeller uses to describe and encode the model</a:t>
            </a:r>
          </a:p>
          <a:p>
            <a:pPr lvl="1"/>
            <a:r>
              <a:rPr lang="en-GB" dirty="0" smtClean="0"/>
              <a:t>Emphasis on language being clear and consistent, rather than concise.</a:t>
            </a:r>
          </a:p>
          <a:p>
            <a:r>
              <a:rPr lang="en-GB" dirty="0" err="1" smtClean="0"/>
              <a:t>PharmML</a:t>
            </a:r>
            <a:r>
              <a:rPr lang="en-GB" dirty="0" smtClean="0"/>
              <a:t>: </a:t>
            </a:r>
            <a:r>
              <a:rPr lang="en-GB" dirty="0" err="1" smtClean="0"/>
              <a:t>Pharmacometrics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</a:p>
          <a:p>
            <a:pPr lvl="1"/>
            <a:r>
              <a:rPr lang="en-GB" dirty="0" smtClean="0"/>
              <a:t>Basis for interoperability between software</a:t>
            </a:r>
          </a:p>
          <a:p>
            <a:pPr lvl="1"/>
            <a:r>
              <a:rPr lang="en-GB" dirty="0" smtClean="0"/>
              <a:t>Includes </a:t>
            </a:r>
            <a:r>
              <a:rPr lang="en-GB" dirty="0" err="1" smtClean="0"/>
              <a:t>ProbOnto</a:t>
            </a:r>
            <a:r>
              <a:rPr lang="en-GB" dirty="0" smtClean="0"/>
              <a:t> (Probability distribution Ontology) which defines probability distributions and how they are related.</a:t>
            </a:r>
          </a:p>
          <a:p>
            <a:r>
              <a:rPr lang="en-GB" dirty="0" smtClean="0"/>
              <a:t>SO: Standard Output</a:t>
            </a:r>
          </a:p>
          <a:p>
            <a:pPr lvl="1"/>
            <a:r>
              <a:rPr lang="en-GB" dirty="0" smtClean="0"/>
              <a:t>XML standard for modelling and simulation output.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41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Description Language</a:t>
            </a:r>
            <a:b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1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the </a:t>
            </a:r>
            <a:r>
              <a:rPr lang="en-GB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modeller</a:t>
            </a:r>
            <a:r>
              <a:rPr lang="en-GB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works with</a:t>
            </a:r>
            <a:endParaRPr lang="en-GB" sz="240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8" marR="0" lvl="0" indent="-268288" algn="l" rtl="0">
              <a:spcBef>
                <a:spcPts val="1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describe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pharmacometric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models and tasks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 description of 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Facilitate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understanding across </a:t>
            </a:r>
            <a:r>
              <a:rPr lang="en-GB" sz="20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pharmacometricians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disciplines</a:t>
            </a:r>
          </a:p>
          <a:p>
            <a:pPr marL="268288" marR="0" lvl="0" indent="-268288" algn="l" rtl="0">
              <a:spcBef>
                <a:spcPts val="1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tool </a:t>
            </a:r>
            <a:r>
              <a:rPr lang="en-GB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Eliminate (as much as possible) target software specific “tricks”</a:t>
            </a:r>
          </a:p>
          <a:p>
            <a:pPr marL="268288" marR="0" lvl="0" indent="-268288" algn="l" rtl="0">
              <a:spcBef>
                <a:spcPts val="1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structure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swap Data Objects, Task Objects, Prior </a:t>
            </a:r>
            <a:r>
              <a:rPr lang="en-GB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Parameter O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bjects</a:t>
            </a: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Flexibility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re-usability and interchange</a:t>
            </a:r>
          </a:p>
          <a:p>
            <a:pPr marL="447675" marR="0" lvl="1" indent="-3175" algn="l" rtl="0">
              <a:spcBef>
                <a:spcPts val="180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/>
              <a:t>Description</a:t>
            </a: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Language</a:t>
            </a:r>
            <a:b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</a:t>
            </a:r>
            <a:r>
              <a:rPr lang="en-GB" dirty="0"/>
              <a:t>D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has </a:t>
            </a:r>
            <a:r>
              <a:rPr lang="en-GB" dirty="0"/>
              <a:t>7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objects</a:t>
            </a:r>
            <a:endParaRPr lang="en-GB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Object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describes the source of the data and the attributes of each of the data variables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 Object: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describes the trial design and may substitute the data object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Parameter Object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provides (initial) values for the model structural and variability 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b="1" dirty="0" smtClean="0">
                <a:solidFill>
                  <a:srgbClr val="7030A0"/>
                </a:solidFill>
              </a:rPr>
              <a:t>Prior Object:</a:t>
            </a:r>
            <a:r>
              <a:rPr lang="en-GB" dirty="0" smtClean="0"/>
              <a:t> provides prior distributions for model parameters.</a:t>
            </a: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Object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defines the structural and statistical model equations based on the data input variables and parameters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Task Properties Object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provides properties which are used to interface with the TEL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Modelling Object Group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specifies the objects that constitute the </a:t>
            </a:r>
            <a:r>
              <a:rPr lang="en-GB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MOG</a:t>
            </a: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Modularity – example workflow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Monolix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Bayesian estimation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Priors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BUGS Task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VPC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NONMEM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/ simulation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GB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Simulation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design / evaluation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PFIM / PopED Task Properties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648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Description Language </a:t>
            </a:r>
            <a:r>
              <a:rPr lang="en-GB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</a:p>
        </p:txBody>
      </p:sp>
      <p:pic>
        <p:nvPicPr>
          <p:cNvPr id="141" name="Shape 14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t="19270" b="9017"/>
          <a:stretch/>
        </p:blipFill>
        <p:spPr>
          <a:xfrm>
            <a:off x="348796" y="1121229"/>
            <a:ext cx="8425089" cy="5551714"/>
          </a:xfrm>
          <a:prstGeom prst="rect">
            <a:avLst/>
          </a:prstGeom>
          <a:noFill/>
          <a:ln w="9525" cap="flat" cmpd="sng">
            <a:solidFill>
              <a:srgbClr val="434343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0" name="Shape 140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Description Language </a:t>
            </a:r>
            <a:r>
              <a:rPr lang="en-GB" sz="2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76" y="733198"/>
            <a:ext cx="5382423" cy="5701794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Content Placeholder 6"/>
          <p:cNvSpPr txBox="1">
            <a:spLocks/>
          </p:cNvSpPr>
          <p:nvPr/>
        </p:nvSpPr>
        <p:spPr>
          <a:xfrm>
            <a:off x="5072743" y="2134883"/>
            <a:ext cx="3902142" cy="34827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82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rgbClr val="009146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23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9146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4250" marR="0" lvl="2" indent="-69850" algn="l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rgbClr val="009146"/>
              </a:buClr>
              <a:buSzPct val="1000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41438" marR="0" lvl="3" indent="-84137" algn="l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rgbClr val="009146"/>
              </a:buClr>
              <a:buSzPct val="1000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213" marR="0" lvl="4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57413" marR="0" lvl="5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14613" marR="0" lvl="6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1813" marR="0" lvl="7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29013" marR="0" lvl="8" indent="-100012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de-DE" sz="2000" dirty="0" smtClean="0"/>
              <a:t>Data </a:t>
            </a:r>
            <a:r>
              <a:rPr lang="de-DE" sz="2000" dirty="0" err="1" smtClean="0"/>
              <a:t>can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provided</a:t>
            </a:r>
            <a:r>
              <a:rPr lang="de-DE" sz="2000" dirty="0" smtClean="0"/>
              <a:t> via an </a:t>
            </a:r>
            <a:r>
              <a:rPr lang="de-DE" sz="2000" dirty="0" err="1" smtClean="0"/>
              <a:t>external</a:t>
            </a:r>
            <a:r>
              <a:rPr lang="de-DE" sz="2000" dirty="0" smtClean="0"/>
              <a:t> </a:t>
            </a:r>
            <a:r>
              <a:rPr lang="de-DE" sz="2000" dirty="0" err="1" smtClean="0"/>
              <a:t>dataset</a:t>
            </a:r>
            <a:r>
              <a:rPr lang="de-DE" sz="2000" dirty="0" smtClean="0"/>
              <a:t> (Data </a:t>
            </a:r>
            <a:r>
              <a:rPr lang="de-DE" sz="2000" dirty="0" err="1" smtClean="0"/>
              <a:t>Object</a:t>
            </a:r>
            <a:r>
              <a:rPr lang="de-DE" sz="2000" dirty="0" smtClean="0"/>
              <a:t>)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specifying</a:t>
            </a:r>
            <a:r>
              <a:rPr lang="de-DE" sz="2000" dirty="0" smtClean="0"/>
              <a:t> a design (Design </a:t>
            </a:r>
            <a:r>
              <a:rPr lang="de-DE" sz="2000" dirty="0" err="1" smtClean="0"/>
              <a:t>Object</a:t>
            </a:r>
            <a:r>
              <a:rPr lang="de-DE" sz="2000" dirty="0" smtClean="0"/>
              <a:t>)</a:t>
            </a:r>
            <a:endParaRPr lang="en-GB" sz="2000" dirty="0" smtClean="0"/>
          </a:p>
          <a:p>
            <a:r>
              <a:rPr lang="de-DE" sz="2000" dirty="0" smtClean="0"/>
              <a:t>The Data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/>
              <a:t>defines</a:t>
            </a:r>
            <a:r>
              <a:rPr lang="de-DE" sz="2000" dirty="0" smtClean="0"/>
              <a:t> </a:t>
            </a:r>
            <a:r>
              <a:rPr lang="en-GB" sz="2000" dirty="0" smtClean="0"/>
              <a:t>variables used for modelling tasks and its use, as well as the source of the data</a:t>
            </a:r>
          </a:p>
          <a:p>
            <a:r>
              <a:rPr lang="en-GB" sz="2000" dirty="0" smtClean="0"/>
              <a:t>For simulation or optimal design tasks, data might be specified via the Design Object</a:t>
            </a:r>
          </a:p>
          <a:p>
            <a:pPr marL="0" indent="0">
              <a:buFont typeface="Noto Sans Symbols"/>
              <a:buNone/>
            </a:pPr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pPr marL="0" indent="0">
              <a:buFont typeface="Noto Sans Symbols"/>
              <a:buNone/>
            </a:pPr>
            <a:endParaRPr lang="en-GB" sz="2000" dirty="0" smtClean="0"/>
          </a:p>
          <a:p>
            <a:endParaRPr lang="en-GB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122099"/>
            <a:ext cx="5072743" cy="5420215"/>
            <a:chOff x="-503979" y="662709"/>
            <a:chExt cx="5304434" cy="5588962"/>
          </a:xfrm>
        </p:grpSpPr>
        <p:sp>
          <p:nvSpPr>
            <p:cNvPr id="6" name="Flowchart: Alternate Process 5"/>
            <p:cNvSpPr/>
            <p:nvPr/>
          </p:nvSpPr>
          <p:spPr>
            <a:xfrm>
              <a:off x="-503979" y="694222"/>
              <a:ext cx="5304434" cy="5557449"/>
            </a:xfrm>
            <a:prstGeom prst="flowChartAlternateProcess">
              <a:avLst/>
            </a:prstGeom>
            <a:solidFill>
              <a:srgbClr val="FF9B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757" tIns="35378" rIns="70757" bIns="35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23192" y="662709"/>
              <a:ext cx="1035772" cy="41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rgbClr val="DA006D"/>
                  </a:solidFill>
                </a:rPr>
                <a:t>DATA</a:t>
              </a:r>
              <a:endParaRPr lang="en-GB" sz="1800" b="1" dirty="0">
                <a:solidFill>
                  <a:srgbClr val="DA006D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-21285" y="3014684"/>
              <a:ext cx="2756319" cy="2881290"/>
              <a:chOff x="846903" y="1989241"/>
              <a:chExt cx="2756319" cy="288129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46903" y="1989241"/>
                <a:ext cx="2756319" cy="2881290"/>
                <a:chOff x="850635" y="5788702"/>
                <a:chExt cx="2756319" cy="2881290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850635" y="5798141"/>
                  <a:ext cx="529547" cy="287185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dirty="0" smtClean="0">
                      <a:solidFill>
                        <a:schemeClr val="tx1"/>
                      </a:solidFill>
                    </a:rPr>
                    <a:t>Design</a:t>
                  </a:r>
                  <a:br>
                    <a:rPr lang="en-GB" dirty="0" smtClean="0">
                      <a:solidFill>
                        <a:schemeClr val="tx1"/>
                      </a:solidFill>
                    </a:rPr>
                  </a:br>
                  <a:r>
                    <a:rPr lang="en-GB" dirty="0" smtClean="0">
                      <a:solidFill>
                        <a:schemeClr val="tx1"/>
                      </a:solidFill>
                    </a:rPr>
                    <a:t> Object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379366" y="5788702"/>
                  <a:ext cx="2225845" cy="358902"/>
                </a:xfrm>
                <a:prstGeom prst="rect">
                  <a:avLst/>
                </a:prstGeom>
                <a:solidFill>
                  <a:srgbClr val="FF4747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100" dirty="0" smtClean="0">
                      <a:solidFill>
                        <a:schemeClr val="tx1"/>
                      </a:solidFill>
                    </a:rPr>
                    <a:t>DECLARED_VARIABLES</a:t>
                  </a:r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381109" y="6146190"/>
                  <a:ext cx="2225845" cy="727813"/>
                </a:xfrm>
                <a:prstGeom prst="rect">
                  <a:avLst/>
                </a:prstGeom>
                <a:solidFill>
                  <a:srgbClr val="FF4747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100" dirty="0" smtClean="0">
                      <a:solidFill>
                        <a:schemeClr val="tx1"/>
                      </a:solidFill>
                    </a:rPr>
                    <a:t>INTERVENTION</a:t>
                  </a:r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381064" y="6874003"/>
                  <a:ext cx="2225845" cy="358902"/>
                </a:xfrm>
                <a:prstGeom prst="rect">
                  <a:avLst/>
                </a:prstGeom>
                <a:solidFill>
                  <a:srgbClr val="FF4747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100" dirty="0" smtClean="0">
                      <a:solidFill>
                        <a:schemeClr val="tx1"/>
                      </a:solidFill>
                    </a:rPr>
                    <a:t>STUDY_DESIGN</a:t>
                  </a:r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1377331" y="3430878"/>
                <a:ext cx="2225845" cy="358902"/>
              </a:xfrm>
              <a:prstGeom prst="rect">
                <a:avLst/>
              </a:prstGeom>
              <a:solidFill>
                <a:srgbClr val="FF474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100" dirty="0" smtClean="0">
                    <a:solidFill>
                      <a:schemeClr val="tx1"/>
                    </a:solidFill>
                  </a:rPr>
                  <a:t>SAMPLING</a:t>
                </a:r>
                <a:endParaRPr lang="en-GB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77331" y="3787405"/>
                <a:ext cx="2225845" cy="358902"/>
              </a:xfrm>
              <a:prstGeom prst="rect">
                <a:avLst/>
              </a:prstGeom>
              <a:solidFill>
                <a:srgbClr val="FF474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100" dirty="0" smtClean="0">
                    <a:solidFill>
                      <a:schemeClr val="tx1"/>
                    </a:solidFill>
                  </a:rPr>
                  <a:t>DESIGN_SPACES</a:t>
                </a:r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509141" y="5529626"/>
              <a:ext cx="2225845" cy="358902"/>
            </a:xfrm>
            <a:prstGeom prst="rect">
              <a:avLst/>
            </a:prstGeom>
            <a:solidFill>
              <a:srgbClr val="FF474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</a:rPr>
                <a:t>POPULATION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9141" y="5172905"/>
              <a:ext cx="2225845" cy="358902"/>
            </a:xfrm>
            <a:prstGeom prst="rect">
              <a:avLst/>
            </a:prstGeom>
            <a:solidFill>
              <a:srgbClr val="FF474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</a:rPr>
                <a:t>DESIGN_PARAMETERS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-5610" y="1121990"/>
              <a:ext cx="4486873" cy="1660267"/>
              <a:chOff x="1059063" y="3291098"/>
              <a:chExt cx="4486873" cy="166026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059063" y="3291098"/>
                <a:ext cx="4486873" cy="1660267"/>
                <a:chOff x="356948" y="1365930"/>
                <a:chExt cx="4486873" cy="166026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356948" y="1365930"/>
                  <a:ext cx="2755245" cy="1660267"/>
                  <a:chOff x="842196" y="-9250"/>
                  <a:chExt cx="2755245" cy="1660267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842196" y="-9250"/>
                    <a:ext cx="529200" cy="1658824"/>
                  </a:xfrm>
                  <a:prstGeom prst="rect">
                    <a:avLst/>
                  </a:prstGeom>
                  <a:solidFill>
                    <a:srgbClr val="FF33C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vert270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200" b="1" dirty="0" smtClean="0">
                        <a:solidFill>
                          <a:schemeClr val="tx1"/>
                        </a:solidFill>
                      </a:rPr>
                      <a:t>Data </a:t>
                    </a:r>
                    <a:br>
                      <a:rPr lang="en-GB" sz="1200" b="1" dirty="0" smtClean="0">
                        <a:solidFill>
                          <a:schemeClr val="tx1"/>
                        </a:solidFill>
                      </a:rPr>
                    </a:br>
                    <a:r>
                      <a:rPr lang="en-GB" sz="1200" b="1" dirty="0" smtClean="0">
                        <a:solidFill>
                          <a:schemeClr val="tx1"/>
                        </a:solidFill>
                      </a:rPr>
                      <a:t>Object</a:t>
                    </a:r>
                    <a:endParaRPr lang="en-GB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371598" y="230476"/>
                    <a:ext cx="2225843" cy="717176"/>
                  </a:xfrm>
                  <a:prstGeom prst="rect">
                    <a:avLst/>
                  </a:prstGeom>
                  <a:solidFill>
                    <a:srgbClr val="FF79D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100" dirty="0" smtClean="0">
                        <a:solidFill>
                          <a:schemeClr val="tx1"/>
                        </a:solidFill>
                      </a:rPr>
                      <a:t>DATA_INPUT_VARIABLES</a:t>
                    </a:r>
                    <a:endParaRPr lang="en-GB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1371538" y="1170144"/>
                    <a:ext cx="2225845" cy="480873"/>
                  </a:xfrm>
                  <a:prstGeom prst="rect">
                    <a:avLst/>
                  </a:prstGeom>
                  <a:solidFill>
                    <a:srgbClr val="FF79D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100" dirty="0" smtClean="0">
                        <a:solidFill>
                          <a:schemeClr val="tx1"/>
                        </a:solidFill>
                      </a:rPr>
                      <a:t>SOURCE</a:t>
                    </a:r>
                    <a:endParaRPr lang="en-GB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1371597" y="947652"/>
                    <a:ext cx="2225844" cy="232911"/>
                  </a:xfrm>
                  <a:prstGeom prst="rect">
                    <a:avLst/>
                  </a:prstGeom>
                  <a:solidFill>
                    <a:srgbClr val="FF79D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100" dirty="0" smtClean="0">
                        <a:solidFill>
                          <a:schemeClr val="tx1"/>
                        </a:solidFill>
                      </a:rPr>
                      <a:t>DATA_DERIVED_VARIABLES</a:t>
                    </a:r>
                    <a:endParaRPr lang="en-GB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1371335" y="-9141"/>
                    <a:ext cx="2225845" cy="238968"/>
                  </a:xfrm>
                  <a:prstGeom prst="rect">
                    <a:avLst/>
                  </a:prstGeom>
                  <a:solidFill>
                    <a:srgbClr val="FF79D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100" dirty="0" smtClean="0">
                        <a:solidFill>
                          <a:schemeClr val="tx1"/>
                        </a:solidFill>
                      </a:rPr>
                      <a:t>DECLARED_VARIABLES</a:t>
                    </a:r>
                    <a:endParaRPr lang="en-GB" sz="1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/>
                <p:cNvSpPr/>
                <p:nvPr/>
              </p:nvSpPr>
              <p:spPr>
                <a:xfrm>
                  <a:off x="3111933" y="1365930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Model variables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112134" y="1843035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mapping to model variables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112135" y="2552757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path/file name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112135" y="2788002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NONMEM Format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12135" y="2080866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900" dirty="0" err="1" smtClean="0">
                      <a:solidFill>
                        <a:schemeClr val="tx1"/>
                      </a:solidFill>
                    </a:rPr>
                    <a:t>definition</a:t>
                  </a:r>
                  <a:r>
                    <a:rPr lang="de-DE" sz="9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de-DE" sz="900" dirty="0" err="1" smtClean="0">
                      <a:solidFill>
                        <a:schemeClr val="tx1"/>
                      </a:solidFill>
                    </a:rPr>
                    <a:t>of</a:t>
                  </a:r>
                  <a:r>
                    <a:rPr lang="de-DE" sz="9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de-DE" sz="900" dirty="0" err="1" smtClean="0">
                      <a:solidFill>
                        <a:schemeClr val="tx1"/>
                      </a:solidFill>
                    </a:rPr>
                    <a:t>categories</a:t>
                  </a:r>
                  <a:r>
                    <a:rPr lang="de-DE" sz="900" dirty="0" smtClean="0">
                      <a:solidFill>
                        <a:schemeClr val="tx1"/>
                      </a:solidFill>
                    </a:rPr>
                    <a:t> 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112221" y="2322021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transformation data variables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3814249" y="3531157"/>
                <a:ext cx="1731600" cy="23760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900" dirty="0" err="1" smtClean="0">
                    <a:solidFill>
                      <a:schemeClr val="tx1"/>
                    </a:solidFill>
                  </a:rPr>
                  <a:t>use</a:t>
                </a:r>
                <a:r>
                  <a:rPr lang="de-DE" sz="9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900" dirty="0" err="1" smtClean="0">
                    <a:solidFill>
                      <a:schemeClr val="tx1"/>
                    </a:solidFill>
                  </a:rPr>
                  <a:t>of</a:t>
                </a:r>
                <a:r>
                  <a:rPr lang="de-DE" sz="9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900" dirty="0" err="1" smtClean="0">
                    <a:solidFill>
                      <a:schemeClr val="tx1"/>
                    </a:solidFill>
                  </a:rPr>
                  <a:t>dataset</a:t>
                </a:r>
                <a:r>
                  <a:rPr lang="de-DE" sz="900" dirty="0" smtClean="0">
                    <a:solidFill>
                      <a:schemeClr val="tx1"/>
                    </a:solidFill>
                  </a:rPr>
                  <a:t> variables</a:t>
                </a:r>
                <a:endParaRPr lang="en-GB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725461" y="4494421"/>
              <a:ext cx="721079" cy="360000"/>
            </a:xfrm>
            <a:prstGeom prst="rect">
              <a:avLst/>
            </a:prstGeom>
            <a:solidFill>
              <a:srgbClr val="FF8585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type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444845" y="4494648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simple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44845" y="4673289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combi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33291" y="3371812"/>
              <a:ext cx="721079" cy="728173"/>
            </a:xfrm>
            <a:prstGeom prst="rect">
              <a:avLst/>
            </a:prstGeom>
            <a:solidFill>
              <a:srgbClr val="FF8585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type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54370" y="3373798"/>
              <a:ext cx="968537" cy="158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bolus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456065" y="3543464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infusion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65590" y="3723773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reset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65590" y="3902490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resetAll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735104" y="5538602"/>
              <a:ext cx="1689498" cy="18000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 dirty="0" err="1" smtClean="0">
                  <a:solidFill>
                    <a:schemeClr val="tx1"/>
                  </a:solidFill>
                </a:rPr>
                <a:t>Probonto</a:t>
              </a:r>
              <a:r>
                <a:rPr lang="en-GB" sz="900" dirty="0" smtClean="0">
                  <a:solidFill>
                    <a:schemeClr val="tx1"/>
                  </a:solidFill>
                </a:rPr>
                <a:t> distribution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53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 bwMode="auto">
          <a:xfrm>
            <a:off x="4585735" y="1744554"/>
            <a:ext cx="4114800" cy="38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2300" indent="-174625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984250" indent="-182563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341438" indent="-1778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700213" indent="-17938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157413" indent="-179388" algn="l" rtl="0" fontAlgn="base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614613" indent="-179388" algn="l" rtl="0" fontAlgn="base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071813" indent="-179388" algn="l" rtl="0" fontAlgn="base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529013" indent="-179388" algn="l" rtl="0" fontAlgn="base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dirty="0" smtClean="0"/>
              <a:t>Collects </a:t>
            </a:r>
            <a:r>
              <a:rPr lang="en-GB" sz="2000" dirty="0"/>
              <a:t>all the relevant model parameter values</a:t>
            </a:r>
          </a:p>
          <a:p>
            <a:r>
              <a:rPr lang="en-GB" sz="2000" dirty="0"/>
              <a:t>Structural and variability parameters are kept </a:t>
            </a:r>
            <a:r>
              <a:rPr lang="en-GB" sz="2000" dirty="0" smtClean="0"/>
              <a:t>separated</a:t>
            </a:r>
          </a:p>
          <a:p>
            <a:r>
              <a:rPr lang="en-GB" sz="2000" dirty="0" smtClean="0"/>
              <a:t>Could be used as a library of parameters</a:t>
            </a:r>
            <a:endParaRPr lang="en-GB" sz="2000" dirty="0"/>
          </a:p>
          <a:p>
            <a:r>
              <a:rPr lang="en-GB" sz="2000" dirty="0" smtClean="0"/>
              <a:t>Parameter attributes might be over-written </a:t>
            </a:r>
            <a:r>
              <a:rPr lang="en-GB" sz="2000" dirty="0" err="1" smtClean="0"/>
              <a:t>ddmore</a:t>
            </a:r>
            <a:r>
              <a:rPr lang="en-GB" sz="2000" dirty="0" smtClean="0"/>
              <a:t> R package</a:t>
            </a:r>
          </a:p>
          <a:p>
            <a:r>
              <a:rPr lang="en-GB" sz="2000" kern="0" dirty="0" smtClean="0"/>
              <a:t>Prior distributions defined for all model parameters, may include fixed values.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1" y="1930084"/>
            <a:ext cx="4469914" cy="321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141111"/>
            <a:ext cx="8363272" cy="5125223"/>
          </a:xfrm>
        </p:spPr>
        <p:txBody>
          <a:bodyPr/>
          <a:lstStyle/>
          <a:p>
            <a:r>
              <a:rPr lang="en-GB" sz="2000" dirty="0" smtClean="0"/>
              <a:t>Lecture: Overview of MDL (getting started with MDL)</a:t>
            </a:r>
          </a:p>
          <a:p>
            <a:pPr lvl="1"/>
            <a:r>
              <a:rPr lang="en-GB" sz="1800" dirty="0" smtClean="0"/>
              <a:t>Structure, components</a:t>
            </a:r>
          </a:p>
          <a:p>
            <a:pPr lvl="1"/>
            <a:r>
              <a:rPr lang="en-GB" sz="1800" dirty="0" smtClean="0"/>
              <a:t>Model Object</a:t>
            </a:r>
          </a:p>
          <a:p>
            <a:pPr lvl="2"/>
            <a:r>
              <a:rPr lang="en-GB" sz="1600" dirty="0" smtClean="0"/>
              <a:t>IDV, Covariates, Variability, Variability levels, Group variables, RV definition, individual variables, model prediction, compartments, DEQ, Observation blocks.</a:t>
            </a:r>
          </a:p>
          <a:p>
            <a:pPr lvl="1"/>
            <a:r>
              <a:rPr lang="en-GB" sz="1800" dirty="0" smtClean="0"/>
              <a:t>Parameter Object</a:t>
            </a:r>
          </a:p>
          <a:p>
            <a:pPr lvl="1"/>
            <a:r>
              <a:rPr lang="en-GB" sz="1800" dirty="0" smtClean="0"/>
              <a:t>Data Object</a:t>
            </a:r>
          </a:p>
          <a:p>
            <a:r>
              <a:rPr lang="en-GB" sz="2000" dirty="0" smtClean="0"/>
              <a:t>Hands – on with the MDL-IDE</a:t>
            </a:r>
          </a:p>
          <a:p>
            <a:pPr lvl="1"/>
            <a:r>
              <a:rPr lang="en-GB" sz="1800" dirty="0" smtClean="0"/>
              <a:t>Use Case 1 - </a:t>
            </a:r>
            <a:r>
              <a:rPr lang="en-GB" sz="1800" dirty="0"/>
              <a:t>Looking at an entire </a:t>
            </a:r>
            <a:r>
              <a:rPr lang="en-GB" sz="1800" dirty="0" smtClean="0"/>
              <a:t>model, combining model objects</a:t>
            </a:r>
          </a:p>
          <a:p>
            <a:pPr lvl="1"/>
            <a:r>
              <a:rPr lang="en-GB" sz="1800" dirty="0" smtClean="0"/>
              <a:t>Use Case 4 – Converting Use Case 1 from ODE to Compartments &amp; making sure the models are equivalent</a:t>
            </a:r>
          </a:p>
          <a:p>
            <a:pPr lvl="1"/>
            <a:r>
              <a:rPr lang="en-GB" sz="1800" dirty="0" smtClean="0"/>
              <a:t>Use Case 5 – Specifying covariates, covariate transformations, categorical covariates</a:t>
            </a:r>
          </a:p>
          <a:p>
            <a:pPr lvl="1"/>
            <a:r>
              <a:rPr lang="en-GB" sz="1800" dirty="0" smtClean="0"/>
              <a:t>Exercise – fixing a “broken” model</a:t>
            </a:r>
          </a:p>
          <a:p>
            <a:pPr lvl="1"/>
            <a:endParaRPr lang="en-GB" sz="1800" dirty="0" smtClean="0"/>
          </a:p>
          <a:p>
            <a:pPr lvl="1"/>
            <a:endParaRPr lang="en-GB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660" y="931585"/>
            <a:ext cx="4555497" cy="5926415"/>
          </a:xfrm>
          <a:prstGeom prst="rect">
            <a:avLst/>
          </a:prstGeom>
        </p:spPr>
      </p:pic>
      <p:sp>
        <p:nvSpPr>
          <p:cNvPr id="7" name="Content Placeholder 6"/>
          <p:cNvSpPr txBox="1">
            <a:spLocks/>
          </p:cNvSpPr>
          <p:nvPr/>
        </p:nvSpPr>
        <p:spPr>
          <a:xfrm>
            <a:off x="323850" y="1662809"/>
            <a:ext cx="3322712" cy="44215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82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rgbClr val="009146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23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9146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4250" marR="0" lvl="2" indent="-69850" algn="l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rgbClr val="009146"/>
              </a:buClr>
              <a:buSzPct val="1000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41438" marR="0" lvl="3" indent="-84137" algn="l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rgbClr val="009146"/>
              </a:buClr>
              <a:buSzPct val="1000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213" marR="0" lvl="4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57413" marR="0" lvl="5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14613" marR="0" lvl="6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1813" marR="0" lvl="7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29013" marR="0" lvl="8" indent="-100012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sz="2000" smtClean="0"/>
              <a:t>Defines the structural and statistical part of the model</a:t>
            </a:r>
          </a:p>
          <a:p>
            <a:r>
              <a:rPr lang="en-GB" sz="2000" i="1" smtClean="0"/>
              <a:t>Independent</a:t>
            </a:r>
            <a:r>
              <a:rPr lang="en-GB" sz="2000" smtClean="0"/>
              <a:t> of target software language</a:t>
            </a:r>
          </a:p>
          <a:p>
            <a:r>
              <a:rPr lang="en-GB" sz="2000" smtClean="0"/>
              <a:t>Wide variety of models and different ways of encoding them</a:t>
            </a:r>
          </a:p>
          <a:p>
            <a:r>
              <a:rPr lang="en-GB" sz="2000" smtClean="0"/>
              <a:t>Blocks to be used according to the content and context of the model</a:t>
            </a:r>
          </a:p>
          <a:p>
            <a:r>
              <a:rPr lang="en-GB" sz="2000" smtClean="0"/>
              <a:t>Specified models might not be usable with all target software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458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297" y="2288406"/>
            <a:ext cx="5017443" cy="2572735"/>
          </a:xfrm>
          <a:prstGeom prst="rect">
            <a:avLst/>
          </a:prstGeom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169956" y="2699289"/>
            <a:ext cx="3877089" cy="2161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82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rgbClr val="009146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23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9146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4250" marR="0" lvl="2" indent="-69850" algn="l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rgbClr val="009146"/>
              </a:buClr>
              <a:buSzPct val="1000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41438" marR="0" lvl="3" indent="-84137" algn="l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rgbClr val="009146"/>
              </a:buClr>
              <a:buSzPct val="1000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213" marR="0" lvl="4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57413" marR="0" lvl="5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14613" marR="0" lvl="6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1813" marR="0" lvl="7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29013" marR="0" lvl="8" indent="-100012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sz="2000" dirty="0" smtClean="0"/>
              <a:t>Provide general settings and options regarding a specific tasks</a:t>
            </a:r>
          </a:p>
          <a:p>
            <a:r>
              <a:rPr lang="en-GB" sz="2000" dirty="0" smtClean="0"/>
              <a:t>Provide specific settings for concrete target tools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6865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83209" y="2870237"/>
            <a:ext cx="3877089" cy="2161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82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rgbClr val="009146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23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9146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4250" marR="0" lvl="2" indent="-69850" algn="l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rgbClr val="009146"/>
              </a:buClr>
              <a:buSzPct val="1000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41438" marR="0" lvl="3" indent="-84137" algn="l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rgbClr val="009146"/>
              </a:buClr>
              <a:buSzPct val="1000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213" marR="0" lvl="4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57413" marR="0" lvl="5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14613" marR="0" lvl="6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1813" marR="0" lvl="7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29013" marR="0" lvl="8" indent="-100012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sz="2000" dirty="0" smtClean="0"/>
              <a:t>Combine objects needed to perform a concrete task</a:t>
            </a:r>
          </a:p>
          <a:p>
            <a:r>
              <a:rPr lang="de-DE" sz="2000" dirty="0" smtClean="0"/>
              <a:t>Validation </a:t>
            </a:r>
            <a:r>
              <a:rPr lang="de-DE" sz="2000" dirty="0" err="1" smtClean="0"/>
              <a:t>across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performed</a:t>
            </a:r>
            <a:r>
              <a:rPr lang="de-DE" sz="2000" dirty="0" smtClean="0"/>
              <a:t> at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level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MDL-IDE</a:t>
            </a:r>
            <a:endParaRPr lang="en-GB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113" y="2870237"/>
            <a:ext cx="4480948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Modularity – </a:t>
            </a:r>
            <a:r>
              <a:rPr lang="en-GB" sz="3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recall…</a:t>
            </a:r>
            <a:endParaRPr lang="en-GB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Monolix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Bayesian estimation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Priors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BUGS Task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VPC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NONMEM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/ simulation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GB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Simulation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design / evaluation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PFIM / PopED Task Properties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5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MDL-IDE </a:t>
            </a:r>
            <a:b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283773" y="1268759"/>
            <a:ext cx="8363272" cy="5589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ntegrated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evelopment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nvironment (MDL-IDE) provides the framework within which files containing MDL code can be created and edited </a:t>
            </a:r>
            <a:endParaRPr lang="en-GB"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8" lvl="0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browser,</a:t>
            </a:r>
            <a:b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warnings &amp; errors flagged</a:t>
            </a:r>
          </a:p>
          <a:p>
            <a:pPr marL="268288" lvl="0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 showing MDL structure – </a:t>
            </a:r>
            <a:b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“jump to…” functionality.</a:t>
            </a:r>
          </a:p>
          <a:p>
            <a:pPr marL="268288" lvl="0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User-friendly, highly customisable</a:t>
            </a:r>
          </a:p>
          <a:p>
            <a:pPr marL="268288" lvl="3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</a:t>
            </a: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highlighting </a:t>
            </a:r>
          </a:p>
          <a:p>
            <a:pPr marL="268287" lvl="3" indent="-268287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and </a:t>
            </a: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immediate</a:t>
            </a:r>
            <a:b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engine</a:t>
            </a:r>
          </a:p>
          <a:p>
            <a:pPr marL="622300" lvl="2" indent="-190500">
              <a:spcBef>
                <a:spcPts val="800"/>
              </a:spcBef>
              <a:buClr>
                <a:srgbClr val="009146"/>
              </a:buClr>
              <a:buSzPct val="111111"/>
              <a:buFont typeface="Noto Sans Symbols"/>
              <a:buChar char="•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MDL -&gt; valid </a:t>
            </a:r>
            <a:r>
              <a:rPr lang="en-GB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PharmML</a:t>
            </a:r>
            <a:endParaRPr lang="en-GB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lvl="0" indent="-268287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</a:t>
            </a: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MDL to </a:t>
            </a:r>
            <a:r>
              <a:rPr lang="en-GB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PharmML</a:t>
            </a: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</a:p>
          <a:p>
            <a:pPr marL="268288" lvl="0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more features…</a:t>
            </a:r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374" y="2111121"/>
            <a:ext cx="4794943" cy="4208220"/>
          </a:xfrm>
          <a:prstGeom prst="rect">
            <a:avLst/>
          </a:prstGeom>
        </p:spPr>
      </p:pic>
      <p:sp>
        <p:nvSpPr>
          <p:cNvPr id="19" name="Shape 359"/>
          <p:cNvSpPr/>
          <p:nvPr/>
        </p:nvSpPr>
        <p:spPr>
          <a:xfrm>
            <a:off x="4156188" y="2111121"/>
            <a:ext cx="1767534" cy="4190295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9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</a:t>
            </a:r>
            <a:r>
              <a:rPr lang="en-GB" sz="3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attributes</a:t>
            </a:r>
            <a:endParaRPr lang="en-GB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idx="1"/>
          </p:nvPr>
        </p:nvSpPr>
        <p:spPr>
          <a:xfrm>
            <a:off x="323529" y="1239353"/>
            <a:ext cx="8363272" cy="5116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177800">
              <a:spcBef>
                <a:spcPts val="1200"/>
              </a:spcBef>
              <a:spcAft>
                <a:spcPts val="0"/>
              </a:spcAft>
            </a:pPr>
            <a:r>
              <a:rPr lang="en-GB" sz="2000" dirty="0" smtClean="0"/>
              <a:t>Aim </a:t>
            </a:r>
            <a:r>
              <a:rPr lang="en-GB" sz="2000" dirty="0" smtClean="0"/>
              <a:t>to be clear and consistent rather than concise:</a:t>
            </a:r>
          </a:p>
          <a:p>
            <a:pPr lvl="1" indent="-177800">
              <a:spcBef>
                <a:spcPts val="1200"/>
              </a:spcBef>
              <a:spcAft>
                <a:spcPts val="0"/>
              </a:spcAft>
            </a:pPr>
            <a:r>
              <a:rPr lang="en-GB" sz="1800" b="1" dirty="0" smtClean="0"/>
              <a:t>Some </a:t>
            </a:r>
            <a:r>
              <a:rPr lang="en-GB" sz="1800" b="1" dirty="0"/>
              <a:t>things which may be implicit in other languages have to be </a:t>
            </a:r>
            <a:r>
              <a:rPr lang="en-GB" sz="1800" b="1" dirty="0" smtClean="0"/>
              <a:t>explicit</a:t>
            </a:r>
            <a:r>
              <a:rPr lang="en-GB" sz="1800" b="1" dirty="0"/>
              <a:t> </a:t>
            </a:r>
            <a:r>
              <a:rPr lang="en-GB" sz="1800" b="1" dirty="0" smtClean="0"/>
              <a:t>in MDL.</a:t>
            </a:r>
            <a:endParaRPr lang="en-GB" sz="1800" b="1" dirty="0" smtClean="0"/>
          </a:p>
          <a:p>
            <a:pPr indent="-177800">
              <a:spcBef>
                <a:spcPts val="1200"/>
              </a:spcBef>
              <a:spcAft>
                <a:spcPts val="0"/>
              </a:spcAft>
            </a:pPr>
            <a:r>
              <a:rPr lang="en-GB" sz="2000" dirty="0" smtClean="0"/>
              <a:t>MDL has NO reserved variable names</a:t>
            </a:r>
          </a:p>
          <a:p>
            <a:pPr lvl="1" indent="-177800">
              <a:spcBef>
                <a:spcPts val="1200"/>
              </a:spcBef>
              <a:spcAft>
                <a:spcPts val="0"/>
              </a:spcAft>
            </a:pPr>
            <a:r>
              <a:rPr lang="en-GB" sz="1800" dirty="0" smtClean="0"/>
              <a:t>+</a:t>
            </a:r>
            <a:r>
              <a:rPr lang="en-GB" sz="1800" dirty="0" err="1" smtClean="0"/>
              <a:t>ve</a:t>
            </a:r>
            <a:r>
              <a:rPr lang="en-GB" sz="1800" dirty="0" smtClean="0"/>
              <a:t> Use names that mean something in YOUR context</a:t>
            </a:r>
          </a:p>
          <a:p>
            <a:pPr lvl="1" indent="-177800">
              <a:spcBef>
                <a:spcPts val="1200"/>
              </a:spcBef>
              <a:spcAft>
                <a:spcPts val="0"/>
              </a:spcAft>
            </a:pPr>
            <a:r>
              <a:rPr lang="en-GB" sz="1800" dirty="0" smtClean="0"/>
              <a:t>+</a:t>
            </a:r>
            <a:r>
              <a:rPr lang="en-GB" sz="1800" dirty="0" err="1" smtClean="0"/>
              <a:t>ve</a:t>
            </a:r>
            <a:r>
              <a:rPr lang="en-GB" sz="1800" dirty="0" smtClean="0"/>
              <a:t> Makes it easier to express models without employing “tricks”</a:t>
            </a:r>
          </a:p>
          <a:p>
            <a:pPr lvl="1" indent="-177800">
              <a:spcBef>
                <a:spcPts val="1200"/>
              </a:spcBef>
              <a:spcAft>
                <a:spcPts val="0"/>
              </a:spcAft>
            </a:pPr>
            <a:r>
              <a:rPr lang="en-GB" sz="1800" dirty="0" smtClean="0"/>
              <a:t>-</a:t>
            </a:r>
            <a:r>
              <a:rPr lang="en-GB" sz="1800" dirty="0" err="1" smtClean="0"/>
              <a:t>ve</a:t>
            </a:r>
            <a:r>
              <a:rPr lang="en-GB" sz="1800" dirty="0" smtClean="0"/>
              <a:t> CANNOT / DO NOT infer meaning just from variable names</a:t>
            </a:r>
          </a:p>
          <a:p>
            <a:pPr lvl="1" indent="-177800">
              <a:spcBef>
                <a:spcPts val="1200"/>
              </a:spcBef>
              <a:spcAft>
                <a:spcPts val="0"/>
              </a:spcAft>
            </a:pPr>
            <a:r>
              <a:rPr lang="en-GB" sz="1800" dirty="0" smtClean="0"/>
              <a:t>-</a:t>
            </a:r>
            <a:r>
              <a:rPr lang="en-GB" sz="1800" dirty="0" err="1" smtClean="0"/>
              <a:t>ve</a:t>
            </a:r>
            <a:r>
              <a:rPr lang="en-GB" sz="1800" dirty="0" smtClean="0"/>
              <a:t> Need to be explicit what these variables ARE and what they DO</a:t>
            </a:r>
            <a:endParaRPr lang="en-GB" sz="1800" dirty="0"/>
          </a:p>
          <a:p>
            <a:pPr lvl="0" indent="-268288">
              <a:spcBef>
                <a:spcPts val="1800"/>
              </a:spcBef>
              <a:spcAft>
                <a:spcPts val="0"/>
              </a:spcAft>
            </a:pPr>
            <a:r>
              <a:rPr lang="en-GB" sz="2000" dirty="0" smtClean="0"/>
              <a:t>Each object in MDL is self-contained in its declaration and definitions.</a:t>
            </a:r>
          </a:p>
          <a:p>
            <a:pPr lvl="0" indent="-268288">
              <a:spcBef>
                <a:spcPts val="1800"/>
              </a:spcBef>
              <a:spcAft>
                <a:spcPts val="0"/>
              </a:spcAft>
            </a:pPr>
            <a:r>
              <a:rPr lang="en-GB" sz="2000" dirty="0" smtClean="0"/>
              <a:t>MDL describes WHAT rather than HOW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20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MDL – Key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MDL is a “declarative” language rather than “imperative”</a:t>
            </a:r>
          </a:p>
          <a:p>
            <a:endParaRPr lang="en-GB" dirty="0"/>
          </a:p>
          <a:p>
            <a:r>
              <a:rPr lang="en-GB" dirty="0" smtClean="0"/>
              <a:t>What does this mean and why should I care?</a:t>
            </a:r>
          </a:p>
          <a:p>
            <a:pPr lvl="1"/>
            <a:r>
              <a:rPr lang="en-GB" dirty="0" smtClean="0"/>
              <a:t>Variables should be defined </a:t>
            </a:r>
            <a:r>
              <a:rPr lang="en-GB" b="1" i="1" dirty="0" smtClean="0"/>
              <a:t>ONCE</a:t>
            </a:r>
            <a:r>
              <a:rPr lang="en-GB" dirty="0" smtClean="0"/>
              <a:t> only</a:t>
            </a:r>
            <a:endParaRPr lang="en-GB" dirty="0"/>
          </a:p>
          <a:p>
            <a:pPr lvl="1"/>
            <a:r>
              <a:rPr lang="en-GB" dirty="0" smtClean="0"/>
              <a:t>Variables appear on the left-hand-side of “=“, “:”, “~”</a:t>
            </a:r>
            <a:endParaRPr lang="en-GB" dirty="0"/>
          </a:p>
          <a:p>
            <a:pPr lvl="1"/>
            <a:r>
              <a:rPr lang="en-GB" dirty="0" smtClean="0"/>
              <a:t>If… then… else… conditionals appear on the RIGHT of equations NOT on the left / as wrappers around assignments.</a:t>
            </a:r>
          </a:p>
          <a:p>
            <a:pPr lvl="2"/>
            <a:r>
              <a:rPr lang="en-GB" dirty="0" smtClean="0"/>
              <a:t>But better to use piecewise functions if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01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warfarin Pop PK </a:t>
            </a:r>
            <a:br>
              <a:rPr lang="en-GB" dirty="0" smtClean="0"/>
            </a:br>
            <a:r>
              <a:rPr lang="en-GB" dirty="0" smtClean="0"/>
              <a:t>(Use Case 1)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Features:</a:t>
            </a:r>
          </a:p>
          <a:p>
            <a:pPr lvl="1"/>
            <a:r>
              <a:rPr lang="en-GB" dirty="0" smtClean="0"/>
              <a:t>Single </a:t>
            </a:r>
            <a:r>
              <a:rPr lang="en-GB" dirty="0"/>
              <a:t>dose with structural model as ODEs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Dosing regimen: single oral administration (at time 0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Structural </a:t>
            </a:r>
            <a:r>
              <a:rPr lang="en-GB" dirty="0"/>
              <a:t>model : 1 compartment model (CL,V and TLAG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Covariate model : Weight on V and CL </a:t>
            </a:r>
            <a:endParaRPr lang="en-GB" dirty="0" smtClean="0"/>
          </a:p>
          <a:p>
            <a:pPr lvl="1"/>
            <a:r>
              <a:rPr lang="en-GB" dirty="0"/>
              <a:t>Variability model: </a:t>
            </a:r>
            <a:endParaRPr lang="en-GB" dirty="0" smtClean="0"/>
          </a:p>
          <a:p>
            <a:pPr lvl="2"/>
            <a:r>
              <a:rPr lang="en-GB" dirty="0" smtClean="0"/>
              <a:t> </a:t>
            </a:r>
            <a:r>
              <a:rPr lang="en-GB" dirty="0"/>
              <a:t>IIV on CL, V, </a:t>
            </a:r>
            <a:r>
              <a:rPr lang="en-GB" dirty="0" smtClean="0"/>
              <a:t>KA and </a:t>
            </a:r>
            <a:r>
              <a:rPr lang="en-GB" dirty="0" smtClean="0"/>
              <a:t>TLAG</a:t>
            </a:r>
          </a:p>
          <a:p>
            <a:pPr lvl="2"/>
            <a:r>
              <a:rPr lang="en-GB" dirty="0" smtClean="0"/>
              <a:t>Correlation </a:t>
            </a:r>
            <a:r>
              <a:rPr lang="en-GB" dirty="0"/>
              <a:t>between CL and V random </a:t>
            </a:r>
            <a:r>
              <a:rPr lang="en-GB" dirty="0" smtClean="0"/>
              <a:t>variables</a:t>
            </a:r>
          </a:p>
          <a:p>
            <a:pPr lvl="2"/>
            <a:r>
              <a:rPr lang="en-GB" dirty="0" smtClean="0"/>
              <a:t>Combined </a:t>
            </a:r>
            <a:r>
              <a:rPr lang="en-GB" dirty="0"/>
              <a:t>residual error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11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Hands-on – UseCase1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077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UseCase1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Model definitions need to map into Data (or Design) Object attributes</a:t>
            </a:r>
          </a:p>
          <a:p>
            <a:pPr lvl="1"/>
            <a:r>
              <a:rPr lang="en-GB" sz="1800" dirty="0" smtClean="0"/>
              <a:t>IDV</a:t>
            </a:r>
          </a:p>
          <a:p>
            <a:pPr lvl="1"/>
            <a:r>
              <a:rPr lang="en-GB" sz="1800" dirty="0" smtClean="0"/>
              <a:t>COVARIATES</a:t>
            </a:r>
          </a:p>
          <a:p>
            <a:pPr lvl="1"/>
            <a:r>
              <a:rPr lang="en-GB" sz="1800" dirty="0" smtClean="0"/>
              <a:t>VARIABILITY_LEVELS</a:t>
            </a:r>
          </a:p>
          <a:p>
            <a:pPr lvl="1"/>
            <a:r>
              <a:rPr lang="en-GB" sz="1800" dirty="0" smtClean="0"/>
              <a:t>MODEL_PREDICTION inputs e.g. dosing (implicit in UseCase1, explicit in UseCase2)</a:t>
            </a:r>
          </a:p>
          <a:p>
            <a:r>
              <a:rPr lang="en-GB" sz="2000" dirty="0" smtClean="0"/>
              <a:t>Model parameters need to map into Parameter (or Prior) Object parameters</a:t>
            </a:r>
          </a:p>
          <a:p>
            <a:r>
              <a:rPr lang="en-GB" sz="2000" dirty="0" smtClean="0"/>
              <a:t>RATEIN definition if… then… else… dictates that this model does not handle beyond single dosing.</a:t>
            </a:r>
          </a:p>
          <a:p>
            <a:pPr lvl="1"/>
            <a:r>
              <a:rPr lang="en-GB" sz="1800" dirty="0" smtClean="0"/>
              <a:t>Additional doses would not have TLAG honoured (as T would be &gt;= TLAG)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103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141111"/>
            <a:ext cx="8363272" cy="5125223"/>
          </a:xfrm>
        </p:spPr>
        <p:txBody>
          <a:bodyPr/>
          <a:lstStyle/>
          <a:p>
            <a:r>
              <a:rPr lang="en-GB" sz="1600" dirty="0" smtClean="0"/>
              <a:t>Lecture: A deeper understanding of MDL – why is it written like that?</a:t>
            </a:r>
          </a:p>
          <a:p>
            <a:pPr lvl="1"/>
            <a:r>
              <a:rPr lang="en-GB" sz="1400" dirty="0" smtClean="0"/>
              <a:t>Declarative nature of MDL</a:t>
            </a:r>
          </a:p>
          <a:p>
            <a:pPr lvl="2"/>
            <a:r>
              <a:rPr lang="en-GB" sz="1200" dirty="0" smtClean="0"/>
              <a:t>Declaring variables &amp; a further look at the Data Object</a:t>
            </a:r>
          </a:p>
          <a:p>
            <a:pPr lvl="1"/>
            <a:r>
              <a:rPr lang="en-GB" sz="1600" dirty="0" smtClean="0"/>
              <a:t>List objects, defining types</a:t>
            </a:r>
          </a:p>
          <a:p>
            <a:pPr lvl="2"/>
            <a:r>
              <a:rPr lang="en-GB" sz="1400" dirty="0" smtClean="0"/>
              <a:t>Using Use Case 5 example</a:t>
            </a:r>
          </a:p>
          <a:p>
            <a:pPr lvl="1"/>
            <a:r>
              <a:rPr lang="en-GB" sz="1600" dirty="0" smtClean="0"/>
              <a:t>Random variable definition &amp; </a:t>
            </a:r>
            <a:r>
              <a:rPr lang="en-GB" sz="1600" dirty="0" err="1" smtClean="0"/>
              <a:t>ProbOnto</a:t>
            </a:r>
            <a:endParaRPr lang="en-GB" sz="1600" dirty="0" smtClean="0"/>
          </a:p>
          <a:p>
            <a:pPr lvl="1"/>
            <a:r>
              <a:rPr lang="en-GB" sz="1600" dirty="0" smtClean="0"/>
              <a:t>Using “anonymous lists” i.e. ::</a:t>
            </a:r>
          </a:p>
          <a:p>
            <a:pPr lvl="1"/>
            <a:r>
              <a:rPr lang="en-GB" sz="1600" dirty="0" smtClean="0"/>
              <a:t>Category definition</a:t>
            </a:r>
          </a:p>
          <a:p>
            <a:pPr lvl="2"/>
            <a:r>
              <a:rPr lang="en-GB" sz="1400" dirty="0" smtClean="0"/>
              <a:t>Non-continuous outcomes e.g. Poisson (Use Case 11)</a:t>
            </a:r>
          </a:p>
          <a:p>
            <a:pPr lvl="1"/>
            <a:r>
              <a:rPr lang="en-GB" sz="1600" dirty="0" smtClean="0"/>
              <a:t>Conditions and piecewise functions.</a:t>
            </a:r>
          </a:p>
          <a:p>
            <a:pPr lvl="2"/>
            <a:r>
              <a:rPr lang="en-GB" sz="1400" dirty="0" smtClean="0"/>
              <a:t>Properly dealing with multiple outcomes WITHOUT using DVID</a:t>
            </a:r>
          </a:p>
          <a:p>
            <a:pPr lvl="2"/>
            <a:r>
              <a:rPr lang="en-GB" sz="1400" dirty="0" smtClean="0"/>
              <a:t>Dealing with piecewise residual errors.</a:t>
            </a:r>
          </a:p>
          <a:p>
            <a:pPr lvl="1"/>
            <a:r>
              <a:rPr lang="en-GB" sz="1600" dirty="0" smtClean="0"/>
              <a:t>Property definitions</a:t>
            </a:r>
          </a:p>
          <a:p>
            <a:pPr lvl="2"/>
            <a:r>
              <a:rPr lang="en-GB" sz="1400" dirty="0" smtClean="0"/>
              <a:t>“use is…”, “type is..”</a:t>
            </a:r>
          </a:p>
          <a:p>
            <a:pPr lvl="1"/>
            <a:r>
              <a:rPr lang="en-GB" sz="1600" dirty="0" smtClean="0"/>
              <a:t>MDL Grammar </a:t>
            </a:r>
          </a:p>
          <a:p>
            <a:pPr lvl="2"/>
            <a:r>
              <a:rPr lang="en-GB" sz="1400" dirty="0" smtClean="0"/>
              <a:t>MDL User Guide</a:t>
            </a:r>
          </a:p>
          <a:p>
            <a:pPr lvl="1"/>
            <a:endParaRPr lang="en-GB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969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Extending UseCase1 -&gt; UseCase5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additional covariates AGE and categorical SEX covariate</a:t>
            </a:r>
          </a:p>
          <a:p>
            <a:r>
              <a:rPr lang="en-GB" dirty="0" smtClean="0"/>
              <a:t>Use COMPARTMENT block rather than ODEs</a:t>
            </a:r>
          </a:p>
          <a:p>
            <a:pPr lvl="1"/>
            <a:r>
              <a:rPr lang="en-GB" dirty="0" smtClean="0"/>
              <a:t>Makes specification of PK models easier</a:t>
            </a:r>
          </a:p>
          <a:p>
            <a:pPr lvl="1"/>
            <a:r>
              <a:rPr lang="en-GB" dirty="0" smtClean="0"/>
              <a:t>Analogous to </a:t>
            </a:r>
            <a:r>
              <a:rPr lang="en-GB" dirty="0" err="1" smtClean="0"/>
              <a:t>Monolix</a:t>
            </a:r>
            <a:r>
              <a:rPr lang="en-GB" dirty="0" smtClean="0"/>
              <a:t> PK Macros</a:t>
            </a:r>
          </a:p>
          <a:p>
            <a:r>
              <a:rPr lang="en-GB" dirty="0" smtClean="0"/>
              <a:t>Dosing to PK COMPARTMENT definition rather than ODE compartment</a:t>
            </a:r>
          </a:p>
          <a:p>
            <a:pPr lvl="1"/>
            <a:r>
              <a:rPr lang="en-GB" dirty="0" smtClean="0"/>
              <a:t>Depot compartment definition handles repeated </a:t>
            </a:r>
            <a:r>
              <a:rPr lang="en-GB" smtClean="0"/>
              <a:t>dosing appropriately.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835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How is it different?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68288">
              <a:spcAft>
                <a:spcPts val="0"/>
              </a:spcAft>
            </a:pPr>
            <a:r>
              <a:rPr lang="de-DE" dirty="0" smtClean="0"/>
              <a:t>Definition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variables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en-GB" sz="16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9748" y="2023208"/>
            <a:ext cx="75603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DATA_INPUT_VARIABLES</a:t>
            </a:r>
            <a:r>
              <a:rPr lang="en-GB" sz="1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ID : 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TIME :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idv</a:t>
            </a:r>
            <a:r>
              <a:rPr lang="en-GB" sz="1800" b="1" dirty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WT : 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covariate</a:t>
            </a:r>
            <a:r>
              <a:rPr lang="en-GB" sz="1800" b="1" dirty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AGE : 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covariate</a:t>
            </a:r>
            <a:r>
              <a:rPr lang="en-GB" sz="1800" b="1" dirty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SEX : 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catCov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withCategories</a:t>
            </a:r>
            <a:r>
              <a:rPr lang="en-GB" sz="1800" b="1" dirty="0">
                <a:latin typeface="Consolas" panose="020B0609020204030204" pitchFamily="49" charset="0"/>
              </a:rPr>
              <a:t>{female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when</a:t>
            </a:r>
            <a:r>
              <a:rPr lang="en-GB" sz="1800" b="1" dirty="0">
                <a:latin typeface="Consolas" panose="020B0609020204030204" pitchFamily="49" charset="0"/>
              </a:rPr>
              <a:t> 0, </a:t>
            </a:r>
            <a:endParaRPr lang="en-GB" sz="1800" b="1" dirty="0" smtClean="0">
              <a:latin typeface="Consolas" panose="020B0609020204030204" pitchFamily="49" charset="0"/>
            </a:endParaRPr>
          </a:p>
          <a:p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latin typeface="Consolas" panose="020B0609020204030204" pitchFamily="49" charset="0"/>
              </a:rPr>
              <a:t>                                           male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when</a:t>
            </a:r>
            <a:r>
              <a:rPr lang="en-GB" sz="1800" b="1" dirty="0">
                <a:latin typeface="Consolas" panose="020B0609020204030204" pitchFamily="49" charset="0"/>
              </a:rPr>
              <a:t> 1}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AMT : 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amt</a:t>
            </a:r>
            <a:r>
              <a:rPr lang="en-GB" sz="1800" b="1" dirty="0"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variable</a:t>
            </a:r>
            <a:r>
              <a:rPr lang="en-GB" sz="1800" b="1" dirty="0">
                <a:latin typeface="Consolas" panose="020B0609020204030204" pitchFamily="49" charset="0"/>
              </a:rPr>
              <a:t> = GUT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DVID :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dvid</a:t>
            </a:r>
            <a:r>
              <a:rPr lang="en-GB" sz="1800" b="1" dirty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DV :  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dv</a:t>
            </a:r>
            <a:r>
              <a:rPr lang="en-GB" sz="1800" b="1" dirty="0"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define</a:t>
            </a:r>
            <a:r>
              <a:rPr lang="en-GB" sz="1800" b="1" dirty="0">
                <a:latin typeface="Consolas" panose="020B0609020204030204" pitchFamily="49" charset="0"/>
              </a:rPr>
              <a:t>={1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</a:t>
            </a:r>
            <a:r>
              <a:rPr lang="en-GB" sz="1800" b="1" dirty="0">
                <a:latin typeface="Consolas" panose="020B0609020204030204" pitchFamily="49" charset="0"/>
              </a:rPr>
              <a:t> DVID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latin typeface="Consolas" panose="020B0609020204030204" pitchFamily="49" charset="0"/>
              </a:rPr>
              <a:t>CP_obs</a:t>
            </a:r>
            <a:r>
              <a:rPr lang="en-GB" sz="1800" b="1" dirty="0">
                <a:latin typeface="Consolas" panose="020B0609020204030204" pitchFamily="49" charset="0"/>
              </a:rPr>
              <a:t>, </a:t>
            </a:r>
            <a:endParaRPr lang="en-GB" sz="1800" b="1" dirty="0" smtClean="0">
              <a:latin typeface="Consolas" panose="020B0609020204030204" pitchFamily="49" charset="0"/>
            </a:endParaRPr>
          </a:p>
          <a:p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latin typeface="Consolas" panose="020B0609020204030204" pitchFamily="49" charset="0"/>
              </a:rPr>
              <a:t>                                 2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</a:t>
            </a:r>
            <a:r>
              <a:rPr lang="en-GB" sz="1800" b="1" dirty="0">
                <a:latin typeface="Consolas" panose="020B0609020204030204" pitchFamily="49" charset="0"/>
              </a:rPr>
              <a:t> DVID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latin typeface="Consolas" panose="020B0609020204030204" pitchFamily="49" charset="0"/>
              </a:rPr>
              <a:t>PCA_obs</a:t>
            </a:r>
            <a:r>
              <a:rPr lang="en-GB" sz="1800" b="1" dirty="0">
                <a:latin typeface="Consolas" panose="020B0609020204030204" pitchFamily="49" charset="0"/>
              </a:rPr>
              <a:t>}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MDV : 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mdv</a:t>
            </a:r>
            <a:r>
              <a:rPr lang="en-GB" sz="1800" b="1" dirty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}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# end DATA_INPUT_VARIABLES</a:t>
            </a:r>
            <a:endParaRPr lang="en-GB" sz="1800" dirty="0"/>
          </a:p>
        </p:txBody>
      </p:sp>
      <p:sp>
        <p:nvSpPr>
          <p:cNvPr id="2" name="Oval 1"/>
          <p:cNvSpPr/>
          <p:nvPr/>
        </p:nvSpPr>
        <p:spPr>
          <a:xfrm>
            <a:off x="5747657" y="3233056"/>
            <a:ext cx="2155371" cy="105591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517572" y="4321625"/>
            <a:ext cx="3200401" cy="9906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8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How is it different?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xfrm>
            <a:off x="323529" y="1484783"/>
            <a:ext cx="8363272" cy="1313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68288">
              <a:spcAft>
                <a:spcPts val="0"/>
              </a:spcAft>
            </a:pPr>
            <a:r>
              <a:rPr lang="en-GB" dirty="0" smtClean="0"/>
              <a:t>Definition </a:t>
            </a:r>
            <a:r>
              <a:rPr lang="en-GB" dirty="0"/>
              <a:t>of </a:t>
            </a:r>
            <a:r>
              <a:rPr lang="en-GB" dirty="0" smtClean="0"/>
              <a:t>random variables</a:t>
            </a:r>
          </a:p>
          <a:p>
            <a:pPr marL="444500" lvl="1" indent="0">
              <a:spcBef>
                <a:spcPts val="960"/>
              </a:spcBef>
              <a:spcAft>
                <a:spcPts val="0"/>
              </a:spcAft>
              <a:buNone/>
            </a:pPr>
            <a:endParaRPr lang="en-GB"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886" y="2468051"/>
            <a:ext cx="85126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RANDOM_VARIABLE_DEFINITION</a:t>
            </a:r>
            <a:r>
              <a:rPr lang="en-GB" sz="1800" b="1" dirty="0"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level</a:t>
            </a:r>
            <a:r>
              <a:rPr lang="en-GB" sz="1800" b="1" dirty="0">
                <a:latin typeface="Consolas" panose="020B0609020204030204" pitchFamily="49" charset="0"/>
              </a:rPr>
              <a:t>=ID) {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ETA_CL ~ Normal(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sz="1800" b="1" dirty="0">
                <a:latin typeface="Consolas" panose="020B0609020204030204" pitchFamily="49" charset="0"/>
              </a:rPr>
              <a:t> = 0,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sd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latin typeface="Consolas" panose="020B0609020204030204" pitchFamily="49" charset="0"/>
              </a:rPr>
              <a:t>= </a:t>
            </a:r>
            <a:r>
              <a:rPr lang="en-GB" sz="1800" b="1" dirty="0" err="1" smtClean="0">
                <a:latin typeface="Consolas" panose="020B0609020204030204" pitchFamily="49" charset="0"/>
              </a:rPr>
              <a:t>PPV_CL</a:t>
            </a:r>
            <a:r>
              <a:rPr lang="en-GB" sz="1800" b="1" dirty="0" smtClean="0">
                <a:latin typeface="Consolas" panose="020B0609020204030204" pitchFamily="49" charset="0"/>
              </a:rPr>
              <a:t>)</a:t>
            </a:r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ETA_V ~ Normal(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sz="1800" b="1" dirty="0">
                <a:latin typeface="Consolas" panose="020B0609020204030204" pitchFamily="49" charset="0"/>
              </a:rPr>
              <a:t> = 0,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sd</a:t>
            </a:r>
            <a:r>
              <a:rPr lang="en-GB" sz="1800" b="1" dirty="0">
                <a:latin typeface="Consolas" panose="020B0609020204030204" pitchFamily="49" charset="0"/>
              </a:rPr>
              <a:t> = </a:t>
            </a:r>
            <a:r>
              <a:rPr lang="en-GB" sz="1800" b="1" dirty="0" err="1" smtClean="0">
                <a:latin typeface="Consolas" panose="020B0609020204030204" pitchFamily="49" charset="0"/>
              </a:rPr>
              <a:t>PPV_V</a:t>
            </a:r>
            <a:r>
              <a:rPr lang="en-GB" sz="1800" b="1" dirty="0" smtClean="0">
                <a:latin typeface="Consolas" panose="020B0609020204030204" pitchFamily="49" charset="0"/>
              </a:rPr>
              <a:t>)</a:t>
            </a:r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ETA_KA ~ Normal(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sz="1800" b="1" dirty="0">
                <a:latin typeface="Consolas" panose="020B0609020204030204" pitchFamily="49" charset="0"/>
              </a:rPr>
              <a:t> = 0,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sd</a:t>
            </a:r>
            <a:r>
              <a:rPr lang="en-GB" sz="1800" b="1" dirty="0">
                <a:latin typeface="Consolas" panose="020B0609020204030204" pitchFamily="49" charset="0"/>
              </a:rPr>
              <a:t> = </a:t>
            </a:r>
            <a:r>
              <a:rPr lang="en-GB" sz="1800" b="1" dirty="0" err="1" smtClean="0">
                <a:latin typeface="Consolas" panose="020B0609020204030204" pitchFamily="49" charset="0"/>
              </a:rPr>
              <a:t>PPV_KA</a:t>
            </a:r>
            <a:r>
              <a:rPr lang="en-GB" sz="1800" b="1" dirty="0" smtClean="0">
                <a:latin typeface="Consolas" panose="020B0609020204030204" pitchFamily="49" charset="0"/>
              </a:rPr>
              <a:t>)</a:t>
            </a:r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:: {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correlation</a:t>
            </a:r>
            <a:r>
              <a:rPr lang="en-GB" sz="1800" b="1" dirty="0"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rv1</a:t>
            </a:r>
            <a:r>
              <a:rPr lang="en-GB" sz="1800" b="1" dirty="0">
                <a:latin typeface="Consolas" panose="020B0609020204030204" pitchFamily="49" charset="0"/>
              </a:rPr>
              <a:t>=ETA_CL,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rv2</a:t>
            </a:r>
            <a:r>
              <a:rPr lang="en-GB" sz="1800" b="1" dirty="0">
                <a:latin typeface="Consolas" panose="020B0609020204030204" pitchFamily="49" charset="0"/>
              </a:rPr>
              <a:t>=ETA_V,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value</a:t>
            </a:r>
            <a:r>
              <a:rPr lang="en-GB" sz="1800" b="1" dirty="0">
                <a:latin typeface="Consolas" panose="020B0609020204030204" pitchFamily="49" charset="0"/>
              </a:rPr>
              <a:t>=CORR_CL_V}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ETA_TLAG ~ </a:t>
            </a:r>
            <a:r>
              <a:rPr lang="en-GB" sz="1800" dirty="0" smtClean="0">
                <a:latin typeface="Consolas" panose="020B0609020204030204" pitchFamily="49" charset="0"/>
              </a:rPr>
              <a:t>Normal(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sz="1800" b="1" dirty="0" smtClean="0">
                <a:latin typeface="Consolas" panose="020B0609020204030204" pitchFamily="49" charset="0"/>
              </a:rPr>
              <a:t> </a:t>
            </a:r>
            <a:r>
              <a:rPr lang="en-GB" sz="1800" b="1" dirty="0">
                <a:latin typeface="Consolas" panose="020B0609020204030204" pitchFamily="49" charset="0"/>
              </a:rPr>
              <a:t>= 0, </a:t>
            </a:r>
            <a:r>
              <a:rPr lang="en-GB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sd</a:t>
            </a:r>
            <a:r>
              <a:rPr lang="en-GB" sz="1800" b="1" dirty="0" smtClean="0">
                <a:latin typeface="Consolas" panose="020B0609020204030204" pitchFamily="49" charset="0"/>
              </a:rPr>
              <a:t> </a:t>
            </a:r>
            <a:r>
              <a:rPr lang="en-GB" sz="1800" b="1" dirty="0">
                <a:latin typeface="Consolas" panose="020B0609020204030204" pitchFamily="49" charset="0"/>
              </a:rPr>
              <a:t>= </a:t>
            </a:r>
            <a:r>
              <a:rPr lang="en-GB" sz="1800" b="1" dirty="0" err="1" smtClean="0">
                <a:latin typeface="Consolas" panose="020B0609020204030204" pitchFamily="49" charset="0"/>
              </a:rPr>
              <a:t>PPV_TLAG</a:t>
            </a:r>
            <a:r>
              <a:rPr lang="en-GB" sz="1800" b="1" dirty="0" smtClean="0">
                <a:latin typeface="Consolas" panose="020B0609020204030204" pitchFamily="49" charset="0"/>
              </a:rPr>
              <a:t>)</a:t>
            </a:r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} 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# end RANDOM_VARIABLE_DEFINITION </a:t>
            </a:r>
          </a:p>
        </p:txBody>
      </p:sp>
    </p:spTree>
    <p:extLst>
      <p:ext uri="{BB962C8B-B14F-4D97-AF65-F5344CB8AC3E}">
        <p14:creationId xmlns:p14="http://schemas.microsoft.com/office/powerpoint/2010/main" val="423405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How is it different?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xfrm>
            <a:off x="323529" y="1484783"/>
            <a:ext cx="8363272" cy="1313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68288">
              <a:spcAft>
                <a:spcPts val="0"/>
              </a:spcAft>
            </a:pPr>
            <a:r>
              <a:rPr lang="en-GB" dirty="0" smtClean="0"/>
              <a:t>Definition </a:t>
            </a:r>
            <a:r>
              <a:rPr lang="en-GB" dirty="0"/>
              <a:t>of </a:t>
            </a:r>
            <a:r>
              <a:rPr lang="en-GB" dirty="0" smtClean="0"/>
              <a:t>random variables</a:t>
            </a:r>
          </a:p>
          <a:p>
            <a:pPr marL="444500" lvl="1" indent="0">
              <a:spcBef>
                <a:spcPts val="960"/>
              </a:spcBef>
              <a:spcAft>
                <a:spcPts val="0"/>
              </a:spcAft>
              <a:buNone/>
            </a:pPr>
            <a:endParaRPr lang="en-GB"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1886" y="2468051"/>
            <a:ext cx="85126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RANDOM_VARIABLE_DEFINITION</a:t>
            </a:r>
            <a:r>
              <a:rPr lang="en-GB" sz="1800" b="1" dirty="0"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level</a:t>
            </a:r>
            <a:r>
              <a:rPr lang="en-GB" sz="1800" b="1" dirty="0">
                <a:latin typeface="Consolas" panose="020B0609020204030204" pitchFamily="49" charset="0"/>
              </a:rPr>
              <a:t>=ID) {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ETA_CL ~ </a:t>
            </a:r>
            <a:r>
              <a:rPr lang="en-GB" sz="1800" dirty="0" smtClean="0">
                <a:latin typeface="Consolas" panose="020B0609020204030204" pitchFamily="49" charset="0"/>
              </a:rPr>
              <a:t>StudentT1(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sz="1800" b="1" dirty="0" smtClean="0">
                <a:latin typeface="Consolas" panose="020B0609020204030204" pitchFamily="49" charset="0"/>
              </a:rPr>
              <a:t>=0</a:t>
            </a:r>
            <a:r>
              <a:rPr lang="en-GB" sz="1800" b="1" dirty="0">
                <a:latin typeface="Consolas" panose="020B0609020204030204" pitchFamily="49" charset="0"/>
              </a:rPr>
              <a:t>,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scale </a:t>
            </a:r>
            <a:r>
              <a:rPr lang="en-GB" sz="1800" b="1" dirty="0" smtClean="0">
                <a:latin typeface="Consolas" panose="020B0609020204030204" pitchFamily="49" charset="0"/>
              </a:rPr>
              <a:t>= PPV_CL, </a:t>
            </a:r>
            <a:r>
              <a:rPr lang="en-GB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degreesOfFreedom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latin typeface="Consolas" panose="020B0609020204030204" pitchFamily="49" charset="0"/>
              </a:rPr>
              <a:t>= DF)</a:t>
            </a:r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ETA_V ~ Normal(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sz="1800" b="1" dirty="0">
                <a:latin typeface="Consolas" panose="020B0609020204030204" pitchFamily="49" charset="0"/>
              </a:rPr>
              <a:t> = 0,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sd</a:t>
            </a:r>
            <a:r>
              <a:rPr lang="en-GB" sz="1800" b="1" dirty="0">
                <a:latin typeface="Consolas" panose="020B0609020204030204" pitchFamily="49" charset="0"/>
              </a:rPr>
              <a:t> = PPV_V)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ETA_KA ~ Normal(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sz="1800" b="1" dirty="0">
                <a:latin typeface="Consolas" panose="020B0609020204030204" pitchFamily="49" charset="0"/>
              </a:rPr>
              <a:t> = 0,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sd</a:t>
            </a:r>
            <a:r>
              <a:rPr lang="en-GB" sz="1800" b="1" dirty="0">
                <a:latin typeface="Consolas" panose="020B0609020204030204" pitchFamily="49" charset="0"/>
              </a:rPr>
              <a:t> = PPV_KA)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:: {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correlation</a:t>
            </a:r>
            <a:r>
              <a:rPr lang="en-GB" sz="1800" b="1" dirty="0"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rv1</a:t>
            </a:r>
            <a:r>
              <a:rPr lang="en-GB" sz="1800" b="1" dirty="0">
                <a:latin typeface="Consolas" panose="020B0609020204030204" pitchFamily="49" charset="0"/>
              </a:rPr>
              <a:t>=ETA_CL,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rv2</a:t>
            </a:r>
            <a:r>
              <a:rPr lang="en-GB" sz="1800" b="1" dirty="0">
                <a:latin typeface="Consolas" panose="020B0609020204030204" pitchFamily="49" charset="0"/>
              </a:rPr>
              <a:t>=ETA_V,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value</a:t>
            </a:r>
            <a:r>
              <a:rPr lang="en-GB" sz="1800" b="1" dirty="0">
                <a:latin typeface="Consolas" panose="020B0609020204030204" pitchFamily="49" charset="0"/>
              </a:rPr>
              <a:t>=CORR_CL_V}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ETA_TLAG ~ </a:t>
            </a:r>
            <a:r>
              <a:rPr lang="en-GB" sz="1800" dirty="0" smtClean="0">
                <a:latin typeface="Consolas" panose="020B0609020204030204" pitchFamily="49" charset="0"/>
              </a:rPr>
              <a:t>Normal(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sz="1800" b="1" dirty="0" smtClean="0">
                <a:latin typeface="Consolas" panose="020B0609020204030204" pitchFamily="49" charset="0"/>
              </a:rPr>
              <a:t> </a:t>
            </a:r>
            <a:r>
              <a:rPr lang="en-GB" sz="1800" b="1" dirty="0">
                <a:latin typeface="Consolas" panose="020B0609020204030204" pitchFamily="49" charset="0"/>
              </a:rPr>
              <a:t>= 0, </a:t>
            </a:r>
            <a:r>
              <a:rPr lang="en-GB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sd</a:t>
            </a:r>
            <a:r>
              <a:rPr lang="en-GB" sz="1800" b="1" dirty="0" smtClean="0">
                <a:latin typeface="Consolas" panose="020B0609020204030204" pitchFamily="49" charset="0"/>
              </a:rPr>
              <a:t> </a:t>
            </a:r>
            <a:r>
              <a:rPr lang="en-GB" sz="1800" b="1" dirty="0">
                <a:latin typeface="Consolas" panose="020B0609020204030204" pitchFamily="49" charset="0"/>
              </a:rPr>
              <a:t>= </a:t>
            </a:r>
            <a:r>
              <a:rPr lang="en-GB" sz="1800" b="1" dirty="0" err="1" smtClean="0">
                <a:latin typeface="Consolas" panose="020B0609020204030204" pitchFamily="49" charset="0"/>
              </a:rPr>
              <a:t>PPV_TLAG</a:t>
            </a:r>
            <a:r>
              <a:rPr lang="en-GB" sz="1800" b="1" dirty="0" smtClean="0">
                <a:latin typeface="Consolas" panose="020B0609020204030204" pitchFamily="49" charset="0"/>
              </a:rPr>
              <a:t>)</a:t>
            </a:r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} 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# end RANDOM_VARIABLE_DEFINITION </a:t>
            </a:r>
          </a:p>
        </p:txBody>
      </p:sp>
    </p:spTree>
    <p:extLst>
      <p:ext uri="{BB962C8B-B14F-4D97-AF65-F5344CB8AC3E}">
        <p14:creationId xmlns:p14="http://schemas.microsoft.com/office/powerpoint/2010/main" val="74250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How is it different?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xfrm>
            <a:off x="323529" y="1484783"/>
            <a:ext cx="8363272" cy="1313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de-DE" dirty="0" smtClean="0"/>
              <a:t>To support interoperability , some relationships need to be more explicit (when they can be)...</a:t>
            </a:r>
            <a:endParaRPr lang="de-DE" dirty="0"/>
          </a:p>
        </p:txBody>
      </p:sp>
      <p:sp>
        <p:nvSpPr>
          <p:cNvPr id="285" name="Shape 285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972" y="3770514"/>
            <a:ext cx="76438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INDIVIDUAL_VARIABLES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CL </a:t>
            </a:r>
            <a:r>
              <a:rPr lang="en-GB" sz="1800" dirty="0" smtClean="0">
                <a:latin typeface="Consolas" panose="020B0609020204030204" pitchFamily="49" charset="0"/>
              </a:rPr>
              <a:t>: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 smtClean="0">
                <a:latin typeface="Consolas" panose="020B0609020204030204" pitchFamily="49" charset="0"/>
              </a:rPr>
              <a:t> is </a:t>
            </a:r>
            <a:r>
              <a:rPr lang="en-GB" sz="1800" b="1" dirty="0" smtClean="0">
                <a:solidFill>
                  <a:srgbClr val="7F9FBF"/>
                </a:solidFill>
                <a:latin typeface="Consolas" panose="020B0609020204030204" pitchFamily="49" charset="0"/>
              </a:rPr>
              <a:t>linear</a:t>
            </a:r>
            <a:r>
              <a:rPr lang="en-GB" sz="1800" dirty="0" smtClean="0">
                <a:latin typeface="Consolas" panose="020B0609020204030204" pitchFamily="49" charset="0"/>
              </a:rPr>
              <a:t>,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trans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ln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pop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= POP_CL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fixEff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[{</a:t>
            </a:r>
            <a:r>
              <a:rPr lang="en-GB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coeff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BETA_CL_WT, </a:t>
            </a:r>
            <a:r>
              <a:rPr lang="en-GB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cov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logtWT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}]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ranEff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ETA_CL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...</a:t>
            </a:r>
            <a:endParaRPr lang="en-GB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# end INDIVIDUAL_VARIABLES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07569" y="2656242"/>
                <a:ext cx="2388859" cy="527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6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𝑊𝑇</m:t>
                                  </m:r>
                                </m:num>
                                <m:den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de-DE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𝐶𝐿</m:t>
                              </m:r>
                            </m:sub>
                          </m:sSub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de-DE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69" y="2656242"/>
                <a:ext cx="2388859" cy="5271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3501714" y="2946513"/>
            <a:ext cx="6473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54286" y="2633780"/>
                <a:ext cx="3757678" cy="553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𝐶𝐿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de-DE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𝐶𝐿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de-DE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16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𝑊𝑇</m:t>
                                      </m:r>
                                    </m:num>
                                    <m:den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70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de-DE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𝐶𝐿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86" y="2633780"/>
                <a:ext cx="3757678" cy="55322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7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How is it different?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xfrm>
            <a:off x="323529" y="1484783"/>
            <a:ext cx="8363272" cy="1313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dirty="0" smtClean="0"/>
              <a:t>Similarly, for residual error models</a:t>
            </a:r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 smtClean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 smtClean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 smtClean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 smtClean="0"/>
          </a:p>
        </p:txBody>
      </p:sp>
      <p:sp>
        <p:nvSpPr>
          <p:cNvPr id="285" name="Shape 285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7460" y="2238663"/>
            <a:ext cx="85888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OBSERVATION</a:t>
            </a:r>
            <a:r>
              <a:rPr lang="en-GB" sz="1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</a:t>
            </a:r>
            <a:r>
              <a:rPr lang="en-GB" sz="1800" dirty="0" err="1">
                <a:latin typeface="Consolas" panose="020B0609020204030204" pitchFamily="49" charset="0"/>
              </a:rPr>
              <a:t>CP_obs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latin typeface="Consolas" panose="020B0609020204030204" pitchFamily="49" charset="0"/>
              </a:rPr>
              <a:t>: {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 smtClean="0">
                <a:latin typeface="Consolas" panose="020B0609020204030204" pitchFamily="49" charset="0"/>
              </a:rPr>
              <a:t> is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combinedError1</a:t>
            </a:r>
            <a:r>
              <a:rPr lang="en-GB" sz="1800" dirty="0" smtClean="0">
                <a:latin typeface="Consolas" panose="020B0609020204030204" pitchFamily="49" charset="0"/>
              </a:rPr>
              <a:t>, 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      additive</a:t>
            </a:r>
            <a:r>
              <a:rPr lang="en-GB" sz="1800" dirty="0" smtClean="0">
                <a:latin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</a:rPr>
              <a:t>= RUV_ADD,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proportional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</a:rPr>
              <a:t>= RUV_PROP, </a:t>
            </a:r>
          </a:p>
          <a:p>
            <a:r>
              <a:rPr lang="en-GB" sz="1800" dirty="0" smtClean="0">
                <a:latin typeface="Consolas" panose="020B0609020204030204" pitchFamily="49" charset="0"/>
              </a:rPr>
              <a:t>                    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prediction</a:t>
            </a:r>
            <a:r>
              <a:rPr lang="en-GB" sz="1800" dirty="0" smtClean="0">
                <a:latin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</a:rPr>
              <a:t>= </a:t>
            </a:r>
            <a:r>
              <a:rPr lang="en-GB" sz="1800" dirty="0" smtClean="0">
                <a:latin typeface="Consolas" panose="020B0609020204030204" pitchFamily="49" charset="0"/>
              </a:rPr>
              <a:t>CC,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eps</a:t>
            </a:r>
            <a:r>
              <a:rPr lang="en-GB" sz="1800" dirty="0">
                <a:latin typeface="Consolas" panose="020B0609020204030204" pitchFamily="49" charset="0"/>
              </a:rPr>
              <a:t> = EPS_CP</a:t>
            </a:r>
            <a:r>
              <a:rPr lang="en-GB" sz="1800" dirty="0" smtClean="0">
                <a:latin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</a:rPr>
              <a:t>) </a:t>
            </a:r>
            <a:endParaRPr lang="en-GB" sz="1800" dirty="0" smtClean="0">
              <a:latin typeface="Consolas" panose="020B0609020204030204" pitchFamily="49" charset="0"/>
            </a:endParaRPr>
          </a:p>
          <a:p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   </a:t>
            </a:r>
            <a:r>
              <a:rPr lang="en-GB" sz="1800" dirty="0" err="1">
                <a:latin typeface="Consolas" panose="020B0609020204030204" pitchFamily="49" charset="0"/>
              </a:rPr>
              <a:t>PCA_obs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latin typeface="Consolas" panose="020B0609020204030204" pitchFamily="49" charset="0"/>
              </a:rPr>
              <a:t>: </a:t>
            </a:r>
            <a:r>
              <a:rPr lang="en-GB" sz="1800" dirty="0">
                <a:latin typeface="Consolas" panose="020B0609020204030204" pitchFamily="49" charset="0"/>
              </a:rPr>
              <a:t>{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latin typeface="Consolas" panose="020B0609020204030204" pitchFamily="49" charset="0"/>
              </a:rPr>
              <a:t> is </a:t>
            </a:r>
            <a:r>
              <a:rPr lang="en-GB" sz="1800" b="1" dirty="0" err="1" smtClean="0">
                <a:solidFill>
                  <a:srgbClr val="7F9FBF"/>
                </a:solidFill>
                <a:latin typeface="Consolas" panose="020B0609020204030204" pitchFamily="49" charset="0"/>
              </a:rPr>
              <a:t>additiveError</a:t>
            </a:r>
            <a:r>
              <a:rPr lang="en-GB" sz="18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latin typeface="Consolas" panose="020B0609020204030204" pitchFamily="49" charset="0"/>
              </a:rPr>
              <a:t>                    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additive</a:t>
            </a:r>
            <a:r>
              <a:rPr lang="en-GB" sz="1800" dirty="0">
                <a:latin typeface="Consolas" panose="020B0609020204030204" pitchFamily="49" charset="0"/>
              </a:rPr>
              <a:t> = RUV_FX, 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               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eps</a:t>
            </a:r>
            <a:r>
              <a:rPr lang="en-GB" sz="1800" dirty="0" smtClean="0">
                <a:latin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</a:rPr>
              <a:t>= EPS_PCA,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prediction</a:t>
            </a:r>
            <a:r>
              <a:rPr lang="en-GB" sz="1800" dirty="0">
                <a:latin typeface="Consolas" panose="020B0609020204030204" pitchFamily="49" charset="0"/>
              </a:rPr>
              <a:t> = PCA ) </a:t>
            </a:r>
            <a:endParaRPr lang="en-GB" sz="1800" dirty="0" smtClean="0">
              <a:latin typeface="Consolas" panose="020B0609020204030204" pitchFamily="49" charset="0"/>
            </a:endParaRPr>
          </a:p>
          <a:p>
            <a:r>
              <a:rPr lang="en-GB" sz="1800" dirty="0" smtClean="0">
                <a:latin typeface="Consolas" panose="020B0609020204030204" pitchFamily="49" charset="0"/>
              </a:rPr>
              <a:t> </a:t>
            </a:r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}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# end OBSERVATION</a:t>
            </a:r>
            <a:endParaRPr lang="en-NZ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0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How is it different?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xfrm>
            <a:off x="323529" y="1484783"/>
            <a:ext cx="8363272" cy="8556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68288">
              <a:spcAft>
                <a:spcPts val="0"/>
              </a:spcAft>
            </a:pPr>
            <a:r>
              <a:rPr lang="de-DE" dirty="0" smtClean="0"/>
              <a:t>BUT user-defined </a:t>
            </a:r>
            <a:r>
              <a:rPr lang="de-DE" dirty="0"/>
              <a:t>error models can also be </a:t>
            </a:r>
            <a:r>
              <a:rPr lang="de-DE" dirty="0" smtClean="0"/>
              <a:t>implemented</a:t>
            </a:r>
            <a:r>
              <a:rPr lang="en-GB" dirty="0" smtClean="0"/>
              <a:t> </a:t>
            </a:r>
          </a:p>
          <a:p>
            <a:pPr lvl="1" indent="-268288">
              <a:spcAft>
                <a:spcPts val="0"/>
              </a:spcAft>
              <a:buFont typeface="Noto Sans Symbols"/>
              <a:buChar char="▪"/>
            </a:pPr>
            <a:r>
              <a:rPr lang="en-GB" dirty="0" smtClean="0"/>
              <a:t>Here the DV and prediction Y are on the log scale.</a:t>
            </a:r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None/>
            </a:pPr>
            <a:endParaRPr lang="de-DE" dirty="0" smtClean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 smtClean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 smtClean="0"/>
          </a:p>
        </p:txBody>
      </p:sp>
      <p:sp>
        <p:nvSpPr>
          <p:cNvPr id="285" name="Shape 285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9870" y="2562413"/>
            <a:ext cx="65101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/>
            <a:r>
              <a:rPr lang="en-GB" sz="2000" b="1" dirty="0">
                <a:solidFill>
                  <a:srgbClr val="7F0055"/>
                </a:solidFill>
                <a:latin typeface="Consolas"/>
              </a:rPr>
              <a:t>OBSERVATION</a:t>
            </a:r>
            <a:r>
              <a:rPr lang="en-GB" sz="2000" b="1" dirty="0">
                <a:latin typeface="Consolas"/>
              </a:rPr>
              <a:t> {</a:t>
            </a:r>
          </a:p>
          <a:p>
            <a:pPr marL="152400"/>
            <a:r>
              <a:rPr lang="en-GB" sz="2000" dirty="0">
                <a:latin typeface="Consolas"/>
              </a:rPr>
              <a:t>   W = </a:t>
            </a:r>
            <a:r>
              <a:rPr lang="en-GB" sz="2000" dirty="0" err="1">
                <a:latin typeface="Consolas"/>
              </a:rPr>
              <a:t>sqrt</a:t>
            </a:r>
            <a:r>
              <a:rPr lang="en-GB" sz="2000" dirty="0">
                <a:latin typeface="Consolas"/>
              </a:rPr>
              <a:t>(RUV_PROP^2+RUV_ADD^2/CC^2)</a:t>
            </a:r>
          </a:p>
          <a:p>
            <a:pPr marL="152400"/>
            <a:r>
              <a:rPr lang="en-GB" sz="2000" dirty="0">
                <a:latin typeface="Consolas"/>
              </a:rPr>
              <a:t>   Y : {</a:t>
            </a:r>
            <a:r>
              <a:rPr lang="en-GB" sz="20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2000" b="1" dirty="0">
                <a:latin typeface="Consolas"/>
              </a:rPr>
              <a:t> </a:t>
            </a:r>
            <a:r>
              <a:rPr lang="en-GB" sz="2000" b="1" dirty="0">
                <a:solidFill>
                  <a:schemeClr val="tx1"/>
                </a:solidFill>
                <a:latin typeface="Consolas"/>
              </a:rPr>
              <a:t>is</a:t>
            </a:r>
            <a:r>
              <a:rPr lang="en-GB" sz="2000" b="1" dirty="0">
                <a:latin typeface="Consolas"/>
              </a:rPr>
              <a:t> </a:t>
            </a:r>
            <a:r>
              <a:rPr lang="en-GB" sz="2000" b="1" dirty="0" err="1">
                <a:solidFill>
                  <a:srgbClr val="7F9FBF"/>
                </a:solidFill>
                <a:latin typeface="Consolas"/>
              </a:rPr>
              <a:t>userDefined</a:t>
            </a:r>
            <a:r>
              <a:rPr lang="en-GB" sz="2000" b="1" dirty="0">
                <a:latin typeface="Consolas"/>
              </a:rPr>
              <a:t>, </a:t>
            </a:r>
          </a:p>
          <a:p>
            <a:pPr marL="152400"/>
            <a:r>
              <a:rPr lang="en-GB" sz="2000" b="1" dirty="0">
                <a:latin typeface="Consolas"/>
              </a:rPr>
              <a:t>	   </a:t>
            </a:r>
            <a:r>
              <a:rPr lang="en-GB" sz="2000" b="1" dirty="0">
                <a:solidFill>
                  <a:srgbClr val="7F0055"/>
                </a:solidFill>
                <a:latin typeface="Consolas"/>
              </a:rPr>
              <a:t>value</a:t>
            </a:r>
            <a:r>
              <a:rPr lang="en-GB" sz="2000" b="1" dirty="0">
                <a:latin typeface="Consolas"/>
              </a:rPr>
              <a:t> = ln(CC)+W*EPS_Y, </a:t>
            </a:r>
          </a:p>
          <a:p>
            <a:pPr marL="152400"/>
            <a:r>
              <a:rPr lang="en-GB" sz="2000" b="1" dirty="0">
                <a:latin typeface="Consolas"/>
              </a:rPr>
              <a:t>	   </a:t>
            </a:r>
            <a:r>
              <a:rPr lang="en-GB" sz="2000" b="1" dirty="0" smtClean="0">
                <a:solidFill>
                  <a:srgbClr val="7F0055"/>
                </a:solidFill>
                <a:latin typeface="Consolas"/>
              </a:rPr>
              <a:t>weight </a:t>
            </a:r>
            <a:r>
              <a:rPr lang="en-GB" sz="2000" b="1" dirty="0" smtClean="0">
                <a:latin typeface="Consolas"/>
              </a:rPr>
              <a:t>= W</a:t>
            </a:r>
            <a:r>
              <a:rPr lang="en-GB" sz="2000" b="1" dirty="0">
                <a:latin typeface="Consolas"/>
              </a:rPr>
              <a:t>, </a:t>
            </a:r>
          </a:p>
          <a:p>
            <a:pPr marL="152400"/>
            <a:r>
              <a:rPr lang="en-GB" sz="2000" b="1" dirty="0">
                <a:latin typeface="Consolas"/>
              </a:rPr>
              <a:t>	   </a:t>
            </a:r>
            <a:r>
              <a:rPr lang="en-GB" sz="2000" b="1" dirty="0" smtClean="0">
                <a:solidFill>
                  <a:srgbClr val="7F0055"/>
                </a:solidFill>
                <a:latin typeface="Consolas"/>
              </a:rPr>
              <a:t>prediction </a:t>
            </a:r>
            <a:r>
              <a:rPr lang="en-GB" sz="2000" b="1" dirty="0" smtClean="0">
                <a:latin typeface="Consolas"/>
              </a:rPr>
              <a:t>= ln(CC</a:t>
            </a:r>
            <a:r>
              <a:rPr lang="en-GB" sz="2000" b="1" dirty="0">
                <a:latin typeface="Consolas"/>
              </a:rPr>
              <a:t>)}</a:t>
            </a:r>
          </a:p>
          <a:p>
            <a:pPr marL="152400"/>
            <a:r>
              <a:rPr lang="en-GB" sz="2000" dirty="0">
                <a:latin typeface="Consolas"/>
              </a:rPr>
              <a:t>} </a:t>
            </a:r>
            <a:r>
              <a:rPr lang="en-GB" sz="2000" dirty="0">
                <a:solidFill>
                  <a:srgbClr val="3F7F5F"/>
                </a:solidFill>
                <a:latin typeface="Consolas"/>
              </a:rPr>
              <a:t># end OBSERVATION</a:t>
            </a:r>
          </a:p>
        </p:txBody>
      </p:sp>
    </p:spTree>
    <p:extLst>
      <p:ext uri="{BB962C8B-B14F-4D97-AF65-F5344CB8AC3E}">
        <p14:creationId xmlns:p14="http://schemas.microsoft.com/office/powerpoint/2010/main" val="30064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How is it different?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xfrm>
            <a:off x="323529" y="1288835"/>
            <a:ext cx="8363272" cy="1313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68288">
              <a:spcAft>
                <a:spcPts val="0"/>
              </a:spcAft>
            </a:pPr>
            <a:r>
              <a:rPr lang="en-GB" dirty="0" smtClean="0"/>
              <a:t>Definition </a:t>
            </a:r>
            <a:r>
              <a:rPr lang="en-GB" dirty="0"/>
              <a:t>of variability levels </a:t>
            </a:r>
            <a:endParaRPr lang="en-GB" dirty="0" smtClean="0"/>
          </a:p>
          <a:p>
            <a:pPr marL="444500" lvl="1" indent="0">
              <a:spcBef>
                <a:spcPts val="960"/>
              </a:spcBef>
              <a:spcAft>
                <a:spcPts val="0"/>
              </a:spcAft>
              <a:buNone/>
            </a:pPr>
            <a:endParaRPr lang="en-GB"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71799" y="4139858"/>
            <a:ext cx="52544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err="1" smtClean="0">
                <a:latin typeface="Consolas" panose="020B0609020204030204" pitchFamily="49" charset="0"/>
              </a:rPr>
              <a:t>warfarin_PK_BOV_par</a:t>
            </a:r>
            <a:r>
              <a:rPr lang="en-GB" sz="1800" dirty="0" smtClean="0">
                <a:latin typeface="Consolas" panose="020B0609020204030204" pitchFamily="49" charset="0"/>
              </a:rPr>
              <a:t> = </a:t>
            </a:r>
            <a:r>
              <a:rPr lang="en-GB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mdlObj</a:t>
            </a:r>
            <a:r>
              <a:rPr lang="en-GB" sz="1800" b="1" dirty="0" smtClean="0">
                <a:latin typeface="Consolas" panose="020B0609020204030204" pitchFamily="49" charset="0"/>
              </a:rPr>
              <a:t>{</a:t>
            </a:r>
          </a:p>
          <a:p>
            <a:r>
              <a:rPr lang="de-DE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…</a:t>
            </a:r>
            <a:endParaRPr lang="en-GB" sz="18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VARIABILITY_LEVELS</a:t>
            </a:r>
            <a:r>
              <a:rPr lang="en-GB" sz="1800" b="1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GB" sz="1800" dirty="0" smtClean="0">
                <a:latin typeface="Consolas" panose="020B0609020204030204" pitchFamily="49" charset="0"/>
              </a:rPr>
              <a:t>ID : {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level</a:t>
            </a:r>
            <a:r>
              <a:rPr lang="en-GB" sz="1800" b="1" dirty="0" smtClean="0">
                <a:latin typeface="Consolas" panose="020B0609020204030204" pitchFamily="49" charset="0"/>
              </a:rPr>
              <a:t>=3,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sz="1800" b="1" dirty="0" smtClean="0">
                <a:latin typeface="Consolas" panose="020B0609020204030204" pitchFamily="49" charset="0"/>
              </a:rPr>
              <a:t> 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 smtClean="0"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rgbClr val="7F9FBF"/>
                </a:solidFill>
                <a:latin typeface="Consolas" panose="020B0609020204030204" pitchFamily="49" charset="0"/>
              </a:rPr>
              <a:t>parameter</a:t>
            </a:r>
            <a:r>
              <a:rPr lang="en-GB" sz="1800" b="1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 smtClean="0">
                <a:latin typeface="Consolas" panose="020B0609020204030204" pitchFamily="49" charset="0"/>
              </a:rPr>
              <a:t>OCC : {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level</a:t>
            </a:r>
            <a:r>
              <a:rPr lang="en-GB" sz="1800" b="1" dirty="0" smtClean="0">
                <a:latin typeface="Consolas" panose="020B0609020204030204" pitchFamily="49" charset="0"/>
              </a:rPr>
              <a:t>=2,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sz="1800" b="1" dirty="0" smtClean="0">
                <a:latin typeface="Consolas" panose="020B0609020204030204" pitchFamily="49" charset="0"/>
              </a:rPr>
              <a:t> 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 smtClean="0"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rgbClr val="7F9FBF"/>
                </a:solidFill>
                <a:latin typeface="Consolas" panose="020B0609020204030204" pitchFamily="49" charset="0"/>
              </a:rPr>
              <a:t>parameter</a:t>
            </a:r>
            <a:r>
              <a:rPr lang="en-GB" sz="1800" b="1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 smtClean="0">
                <a:latin typeface="Consolas" panose="020B0609020204030204" pitchFamily="49" charset="0"/>
              </a:rPr>
              <a:t>DV : {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level</a:t>
            </a:r>
            <a:r>
              <a:rPr lang="en-GB" sz="1800" b="1" dirty="0" smtClean="0">
                <a:latin typeface="Consolas" panose="020B0609020204030204" pitchFamily="49" charset="0"/>
              </a:rPr>
              <a:t>=1,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sz="1800" b="1" dirty="0" smtClean="0">
                <a:latin typeface="Consolas" panose="020B0609020204030204" pitchFamily="49" charset="0"/>
              </a:rPr>
              <a:t> 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 smtClean="0"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rgbClr val="7F9FBF"/>
                </a:solidFill>
                <a:latin typeface="Consolas" panose="020B0609020204030204" pitchFamily="49" charset="0"/>
              </a:rPr>
              <a:t>observation</a:t>
            </a:r>
            <a:r>
              <a:rPr lang="en-GB" sz="1800" b="1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 smtClean="0">
                <a:latin typeface="Consolas" panose="020B0609020204030204" pitchFamily="49" charset="0"/>
              </a:rPr>
              <a:t>   }</a:t>
            </a:r>
            <a:endParaRPr lang="de-DE" sz="1800" dirty="0" smtClean="0">
              <a:latin typeface="Consolas" panose="020B0609020204030204" pitchFamily="49" charset="0"/>
            </a:endParaRPr>
          </a:p>
          <a:p>
            <a:r>
              <a:rPr lang="de-DE" sz="18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de-DE" sz="1800" dirty="0" smtClean="0">
                <a:latin typeface="Consolas" panose="020B0609020204030204" pitchFamily="49" charset="0"/>
              </a:rPr>
              <a:t>}</a:t>
            </a:r>
            <a:endParaRPr lang="en-GB" sz="1800" dirty="0"/>
          </a:p>
        </p:txBody>
      </p:sp>
      <p:sp>
        <p:nvSpPr>
          <p:cNvPr id="4" name="Rectangle 3"/>
          <p:cNvSpPr/>
          <p:nvPr/>
        </p:nvSpPr>
        <p:spPr>
          <a:xfrm>
            <a:off x="269105" y="1702606"/>
            <a:ext cx="52826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err="1">
                <a:latin typeface="Consolas" panose="020B0609020204030204" pitchFamily="49" charset="0"/>
              </a:rPr>
              <a:t>warfarin_PK_BOV_dat</a:t>
            </a:r>
            <a:r>
              <a:rPr lang="en-GB" sz="1800" dirty="0">
                <a:latin typeface="Consolas" panose="020B0609020204030204" pitchFamily="49" charset="0"/>
              </a:rPr>
              <a:t> =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dataObj</a:t>
            </a:r>
            <a:r>
              <a:rPr lang="en-GB" sz="1800" b="1" dirty="0">
                <a:latin typeface="Consolas" panose="020B0609020204030204" pitchFamily="49" charset="0"/>
              </a:rPr>
              <a:t>{</a:t>
            </a:r>
          </a:p>
          <a:p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 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DATA_INPUT_VARIABLES</a:t>
            </a:r>
            <a:r>
              <a:rPr lang="en-GB" sz="1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ID :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latin typeface="Consolas" panose="020B0609020204030204" pitchFamily="49" charset="0"/>
              </a:rPr>
              <a:t> }  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TIME :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idv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GB" sz="1800" dirty="0" smtClean="0">
                <a:latin typeface="Consolas" panose="020B0609020204030204" pitchFamily="49" charset="0"/>
              </a:rPr>
              <a:t>      OCC </a:t>
            </a:r>
            <a:r>
              <a:rPr lang="en-GB" sz="1800" dirty="0">
                <a:latin typeface="Consolas" panose="020B0609020204030204" pitchFamily="49" charset="0"/>
              </a:rPr>
              <a:t>: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varLevel</a:t>
            </a:r>
            <a:r>
              <a:rPr lang="en-GB" sz="1800" b="1" dirty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DV :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dv</a:t>
            </a:r>
            <a:r>
              <a:rPr lang="en-GB" sz="1800" b="1" dirty="0"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variable</a:t>
            </a:r>
            <a:r>
              <a:rPr lang="en-GB" sz="1800" b="1" dirty="0">
                <a:latin typeface="Consolas" panose="020B0609020204030204" pitchFamily="49" charset="0"/>
              </a:rPr>
              <a:t> = Y </a:t>
            </a:r>
            <a:r>
              <a:rPr lang="en-GB" sz="1800" b="1" dirty="0" smtClean="0">
                <a:latin typeface="Consolas" panose="020B0609020204030204" pitchFamily="49" charset="0"/>
              </a:rPr>
              <a:t>}</a:t>
            </a:r>
          </a:p>
          <a:p>
            <a:r>
              <a:rPr lang="de-DE" sz="1800" b="1" dirty="0">
                <a:latin typeface="Consolas" panose="020B0609020204030204" pitchFamily="49" charset="0"/>
              </a:rPr>
              <a:t> </a:t>
            </a:r>
            <a:r>
              <a:rPr lang="de-DE" sz="1800" b="1" dirty="0" smtClean="0">
                <a:latin typeface="Consolas" panose="020B0609020204030204" pitchFamily="49" charset="0"/>
              </a:rPr>
              <a:t>     …</a:t>
            </a:r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dirty="0" smtClean="0">
                <a:latin typeface="Consolas" panose="020B0609020204030204" pitchFamily="49" charset="0"/>
              </a:rPr>
              <a:t>}</a:t>
            </a:r>
            <a:r>
              <a:rPr lang="en-GB" sz="18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# 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end </a:t>
            </a:r>
            <a:r>
              <a:rPr lang="en-GB" sz="18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DATA_INPUT_VARIABLES</a:t>
            </a:r>
          </a:p>
          <a:p>
            <a:r>
              <a:rPr lang="de-DE" sz="1800" dirty="0">
                <a:latin typeface="Consolas" panose="020B0609020204030204" pitchFamily="49" charset="0"/>
              </a:rPr>
              <a:t>…</a:t>
            </a:r>
          </a:p>
          <a:p>
            <a:r>
              <a:rPr lang="de-DE" sz="1800" dirty="0">
                <a:latin typeface="Consolas" panose="020B0609020204030204" pitchFamily="49" charset="0"/>
              </a:rPr>
              <a:t>}</a:t>
            </a:r>
            <a:endParaRPr lang="en-GB" sz="1800" dirty="0"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 rot="3046680">
            <a:off x="1682146" y="4094932"/>
            <a:ext cx="2456531" cy="701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4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Some things are easier…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3702" y="1313775"/>
            <a:ext cx="7789184" cy="4088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800"/>
              </a:spcBef>
              <a:buClr>
                <a:srgbClr val="009146"/>
              </a:buClr>
              <a:buSzPct val="25000"/>
            </a:pPr>
            <a:r>
              <a:rPr lang="en-GB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RANDOM_VARIABLE_DEFINITION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level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=ID){</a:t>
            </a:r>
          </a:p>
          <a:p>
            <a:pPr marL="4476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1600" dirty="0" err="1">
                <a:latin typeface="Consolas"/>
                <a:ea typeface="Consolas"/>
                <a:cs typeface="Consolas"/>
                <a:sym typeface="Consolas"/>
              </a:rPr>
              <a:t>eta_BSV_CL</a:t>
            </a: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~ Normal(</a:t>
            </a:r>
            <a:r>
              <a:rPr lang="en-GB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=0,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=PPV_CL)</a:t>
            </a:r>
          </a:p>
          <a:p>
            <a:pPr marL="4476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6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# end </a:t>
            </a:r>
            <a:r>
              <a:rPr lang="en-GB" sz="1600" dirty="0" smtClean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RANDOM_VARIABLE_DEFINITION</a:t>
            </a:r>
          </a:p>
          <a:p>
            <a:pPr marL="4476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endParaRPr lang="en-GB" sz="1600" dirty="0" smtClean="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20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RANDOM_VARIABLE_DEFINITION</a:t>
            </a:r>
            <a:r>
              <a:rPr lang="en-GB" sz="1600" b="1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level</a:t>
            </a:r>
            <a:r>
              <a:rPr lang="en-GB" sz="1600" b="1" dirty="0" smtClean="0">
                <a:latin typeface="Consolas"/>
                <a:ea typeface="Consolas"/>
                <a:cs typeface="Consolas"/>
                <a:sym typeface="Consolas"/>
              </a:rPr>
              <a:t>=OCC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){</a:t>
            </a:r>
          </a:p>
          <a:p>
            <a:pPr marL="447675" lvl="1" indent="-3175">
              <a:spcBef>
                <a:spcPts val="800"/>
              </a:spcBef>
              <a:buClr>
                <a:srgbClr val="009146"/>
              </a:buClr>
              <a:buSzPct val="25000"/>
            </a:pP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1600" dirty="0" err="1">
                <a:latin typeface="Consolas"/>
                <a:ea typeface="Consolas"/>
                <a:cs typeface="Consolas"/>
                <a:sym typeface="Consolas"/>
              </a:rPr>
              <a:t>eta_BOV_CL</a:t>
            </a: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~ Normal(</a:t>
            </a:r>
            <a:r>
              <a:rPr lang="en-GB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=0,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=BOV_CL)</a:t>
            </a:r>
          </a:p>
          <a:p>
            <a:pPr marL="4476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6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# end RANDOM_VARIABLE_DEFINITION</a:t>
            </a:r>
          </a:p>
          <a:p>
            <a:pPr marL="920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GB" sz="16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920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INDIVIDUAL_VARIABLES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476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	CL : {</a:t>
            </a:r>
            <a:r>
              <a:rPr lang="en-GB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1" dirty="0">
                <a:solidFill>
                  <a:srgbClr val="7F9FBF"/>
                </a:solidFill>
                <a:latin typeface="Consolas"/>
                <a:ea typeface="Consolas"/>
                <a:cs typeface="Consolas"/>
                <a:sym typeface="Consolas"/>
              </a:rPr>
              <a:t>linear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trans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1" dirty="0">
                <a:solidFill>
                  <a:srgbClr val="7F9FBF"/>
                </a:solidFill>
                <a:latin typeface="Consolas"/>
                <a:ea typeface="Consolas"/>
                <a:cs typeface="Consolas"/>
                <a:sym typeface="Consolas"/>
              </a:rPr>
              <a:t>ln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 = POP_CL, 				</a:t>
            </a:r>
            <a:r>
              <a:rPr lang="en-GB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fixEff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lang="en-GB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coeff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=BETA_CL_WT,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cov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 b="1" dirty="0" err="1">
                <a:latin typeface="Consolas"/>
                <a:ea typeface="Consolas"/>
                <a:cs typeface="Consolas"/>
                <a:sym typeface="Consolas"/>
              </a:rPr>
              <a:t>logtWT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} , 				</a:t>
            </a:r>
            <a:r>
              <a:rPr lang="en-GB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ranEff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-GB" sz="1600" b="1" dirty="0" err="1">
                <a:latin typeface="Consolas"/>
                <a:ea typeface="Consolas"/>
                <a:cs typeface="Consolas"/>
                <a:sym typeface="Consolas"/>
              </a:rPr>
              <a:t>eta_BSV_CL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600" b="1" dirty="0" err="1">
                <a:latin typeface="Consolas"/>
                <a:ea typeface="Consolas"/>
                <a:cs typeface="Consolas"/>
                <a:sym typeface="Consolas"/>
              </a:rPr>
              <a:t>eta_BOV_CL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 ]}</a:t>
            </a:r>
          </a:p>
          <a:p>
            <a:pPr marL="4476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	}</a:t>
            </a:r>
            <a:r>
              <a:rPr lang="en-GB" sz="16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# end INDIVIDUAL_VARIABLES</a:t>
            </a:r>
            <a:endParaRPr lang="en-GB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Some things are easier…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idx="1"/>
          </p:nvPr>
        </p:nvSpPr>
        <p:spPr>
          <a:xfrm>
            <a:off x="323529" y="1354151"/>
            <a:ext cx="8363272" cy="1483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uses the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ProbOnto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knowledge base for statistical distributions used in Random Variable Definitions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GB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8828" y="2236057"/>
            <a:ext cx="7108371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2" lvl="1" indent="-11111">
              <a:spcBef>
                <a:spcPts val="80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MODEL_PREDICTION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800" dirty="0" err="1" smtClean="0">
                <a:latin typeface="Consolas"/>
                <a:ea typeface="Consolas"/>
                <a:cs typeface="Consolas"/>
                <a:sym typeface="Consolas"/>
              </a:rPr>
              <a:t>lnLAMBDA</a:t>
            </a:r>
            <a:r>
              <a:rPr lang="en-GB" sz="1800" dirty="0" smtClean="0">
                <a:latin typeface="Consolas"/>
                <a:ea typeface="Consolas"/>
                <a:cs typeface="Consolas"/>
                <a:sym typeface="Consolas"/>
              </a:rPr>
              <a:t> = ln(</a:t>
            </a:r>
            <a:r>
              <a:rPr lang="en-GB" sz="1800" dirty="0" err="1" smtClean="0">
                <a:latin typeface="Consolas"/>
                <a:ea typeface="Consolas"/>
                <a:cs typeface="Consolas"/>
                <a:sym typeface="Consolas"/>
              </a:rPr>
              <a:t>BASECOUNT</a:t>
            </a: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) + BETA*CP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  LAMBDA </a:t>
            </a:r>
            <a:r>
              <a:rPr lang="en-GB" sz="1800" dirty="0" smtClean="0">
                <a:latin typeface="Consolas"/>
                <a:ea typeface="Consolas"/>
                <a:cs typeface="Consolas"/>
                <a:sym typeface="Consolas"/>
              </a:rPr>
              <a:t>  = </a:t>
            </a:r>
            <a:r>
              <a:rPr lang="en-GB" sz="1800" dirty="0" err="1"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dirty="0" err="1">
                <a:latin typeface="Consolas"/>
                <a:ea typeface="Consolas"/>
                <a:cs typeface="Consolas"/>
                <a:sym typeface="Consolas"/>
              </a:rPr>
              <a:t>lnLAMBDA</a:t>
            </a: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endParaRPr lang="en-GB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RANDOM_VARIABLE_DEFINITION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level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=DV){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  Y ~ </a:t>
            </a:r>
            <a:r>
              <a:rPr lang="en-GB" sz="1800" dirty="0" err="1" smtClean="0">
                <a:latin typeface="Consolas"/>
                <a:ea typeface="Consolas"/>
                <a:cs typeface="Consolas"/>
                <a:sym typeface="Consolas"/>
              </a:rPr>
              <a:t>Poisson1</a:t>
            </a:r>
            <a:r>
              <a:rPr lang="en-GB" sz="18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1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rate</a:t>
            </a:r>
            <a:r>
              <a:rPr lang="en-GB" sz="1800" b="1" dirty="0" smtClean="0">
                <a:latin typeface="Consolas"/>
                <a:ea typeface="Consolas"/>
                <a:cs typeface="Consolas"/>
                <a:sym typeface="Consolas"/>
              </a:rPr>
              <a:t>=LAMBDA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endParaRPr lang="en-GB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OBSERVATION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  :: {</a:t>
            </a:r>
            <a:r>
              <a:rPr lang="en-GB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 = Y}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 }</a:t>
            </a:r>
            <a:r>
              <a:rPr lang="en-GB" sz="18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# end ESTIMATION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the end of the tutorial, attendees </a:t>
            </a:r>
            <a:r>
              <a:rPr lang="en-GB" dirty="0" smtClean="0"/>
              <a:t>will</a:t>
            </a:r>
          </a:p>
          <a:p>
            <a:pPr lvl="1"/>
            <a:r>
              <a:rPr lang="en-GB" dirty="0"/>
              <a:t>be able to </a:t>
            </a:r>
            <a:r>
              <a:rPr lang="en-GB" dirty="0" smtClean="0"/>
              <a:t>understand </a:t>
            </a:r>
            <a:r>
              <a:rPr lang="en-GB" dirty="0"/>
              <a:t>and use concepts presented in the MDL User Guide to encode </a:t>
            </a:r>
            <a:r>
              <a:rPr lang="en-GB" dirty="0" smtClean="0"/>
              <a:t>model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ill be familiar with the MDL Editor and will be able to use its features to edit and troubleshoot MDL issues</a:t>
            </a:r>
          </a:p>
          <a:p>
            <a:pPr lvl="1"/>
            <a:r>
              <a:rPr lang="en-GB" dirty="0" smtClean="0"/>
              <a:t>have </a:t>
            </a:r>
            <a:r>
              <a:rPr lang="en-GB" dirty="0"/>
              <a:t>a basic grasp of MDL sufficient for them to encode simpler models and to troubleshoot when models are incorrectly </a:t>
            </a:r>
            <a:r>
              <a:rPr lang="en-GB" dirty="0" smtClean="0"/>
              <a:t>specified</a:t>
            </a:r>
          </a:p>
          <a:p>
            <a:pPr lvl="1"/>
            <a:r>
              <a:rPr lang="en-GB" dirty="0" smtClean="0"/>
              <a:t>be understand MDL grammar and constructs well enough to be able to use the MDL User Guide to help encode more intermediate / advanced features in MDL.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003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MDL – </a:t>
            </a:r>
            <a:r>
              <a:rPr lang="en-GB" dirty="0" err="1" smtClean="0"/>
              <a:t>ProbOnto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80ddfa21-a-62cb3a1a-s-sites.googlegroups.com/site/probonto/screenshots/ProbOnto_paper_CountData.png?attachauth=ANoY7cp8o00nNMdXJrIMR4m-IoZM5zTtjVK5BAiU_0pMolmvnTCnE_zhc5x6F8l52M30qlY646uX19EPLlfNXaJfnOmzn7RGwqOFeGmF3bJh6sLrAIKxQRSC3Q_1Q7oMAnYnkdY5yeoTSKLuHHMKsALF5_YRZsWkApZMrcrkd5GBN73miTy99d2-aegiSA-NMi-gqQQ1dfxsArQPIgF9ISlJ2RfnCsVKyl5YdD8NAs7g3e3JNjqrvWs-6Md0h4Ucb7nPPtW4_K08&amp;attredirects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05" y="1436913"/>
            <a:ext cx="7205663" cy="484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10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Differential equations and Compartments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Specifying the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PK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can be done using compartment definitions (like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Monolix’s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PK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Macros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None/>
            </a:pPr>
            <a:endParaRPr lang="en-GB" dirty="0">
              <a:ea typeface="Consolas"/>
              <a:cs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None/>
            </a:pPr>
            <a:r>
              <a:rPr lang="en-GB" sz="1800" b="1" i="0" u="none" strike="noStrike" cap="none" dirty="0" err="1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MODEL_PREDICTION</a:t>
            </a:r>
            <a:r>
              <a:rPr lang="en-GB" sz="1800" b="1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COMPARTMENT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354012" marR="0" lvl="1" indent="-11111" algn="l" rtl="0">
              <a:spcBef>
                <a:spcPts val="56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onsolas"/>
              <a:buNone/>
            </a:pP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b="0" i="0" u="none" strike="noStrike" cap="non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INPUT_KA</a:t>
            </a: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>
                <a:solidFill>
                  <a:srgbClr val="7F9FBF"/>
                </a:solidFill>
                <a:latin typeface="Consolas"/>
                <a:ea typeface="Consolas"/>
                <a:cs typeface="Consolas"/>
                <a:sym typeface="Consolas"/>
              </a:rPr>
              <a:t>depot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=CENTRAL, </a:t>
            </a:r>
            <a:r>
              <a:rPr lang="en-GB" sz="18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ka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=KA, </a:t>
            </a:r>
            <a:r>
              <a:rPr lang="en-GB" sz="18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tlag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TLAG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354012" marR="0" lvl="1" indent="-11111" algn="l" rtl="0">
              <a:spcBef>
                <a:spcPts val="56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CENTRAL : {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>
                <a:solidFill>
                  <a:srgbClr val="7F9FBF"/>
                </a:solidFill>
                <a:latin typeface="Consolas"/>
                <a:ea typeface="Consolas"/>
                <a:cs typeface="Consolas"/>
                <a:sym typeface="Consolas"/>
              </a:rPr>
              <a:t>compartment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marL="354012" marR="0" lvl="1" indent="-11111" algn="l" rtl="0">
              <a:spcBef>
                <a:spcPts val="56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:: {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>
                <a:solidFill>
                  <a:srgbClr val="7F9FBF"/>
                </a:solidFill>
                <a:latin typeface="Consolas"/>
                <a:ea typeface="Consolas"/>
                <a:cs typeface="Consolas"/>
                <a:sym typeface="Consolas"/>
              </a:rPr>
              <a:t>elimination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=CENTRAL,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=VC,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=CL}</a:t>
            </a:r>
          </a:p>
          <a:p>
            <a:pPr marL="354012" marR="0" lvl="1" indent="-11111" algn="l" rtl="0">
              <a:spcBef>
                <a:spcPts val="56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PERIPHERAL</a:t>
            </a:r>
            <a:r>
              <a:rPr lang="en-GB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>
                <a:solidFill>
                  <a:srgbClr val="7F9FBF"/>
                </a:solidFill>
                <a:latin typeface="Consolas"/>
                <a:ea typeface="Consolas"/>
                <a:cs typeface="Consolas"/>
                <a:sym typeface="Consolas"/>
              </a:rPr>
              <a:t>distribution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=CENTRAL, </a:t>
            </a:r>
            <a:endParaRPr lang="en-GB" sz="1800" b="1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54012" marR="0" lvl="1" indent="-11111" algn="l" rtl="0">
              <a:spcBef>
                <a:spcPts val="56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onsolas"/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800" b="1" i="0" u="none" strike="noStrike" cap="none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kin</a:t>
            </a:r>
            <a:r>
              <a:rPr lang="en-GB" sz="1800" b="1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=Q/VC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kout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=Q/VP}</a:t>
            </a:r>
          </a:p>
          <a:p>
            <a:pPr marL="354012" marR="0" lvl="1" indent="-11111" algn="l" rtl="0">
              <a:spcBef>
                <a:spcPts val="56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800" b="0" i="0" u="none" strike="noStrike" cap="none" dirty="0" smtClean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GB" sz="18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end COMPARTMENT</a:t>
            </a:r>
          </a:p>
          <a:p>
            <a:pPr marL="354012" marR="0" lvl="1" indent="-11111" algn="l" rtl="0">
              <a:spcBef>
                <a:spcPts val="56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onsolas"/>
              <a:buNone/>
            </a:pP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CC=CENTRAL/VC </a:t>
            </a:r>
            <a:endParaRPr lang="en-GB" sz="1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54012" marR="0" lvl="1" indent="-11111" algn="l" rtl="0">
              <a:spcBef>
                <a:spcPts val="56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onsolas"/>
              <a:buNone/>
            </a:pP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800" b="0" i="0" u="none" strike="noStrike" cap="none" dirty="0" smtClean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GB" sz="18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end </a:t>
            </a:r>
            <a:r>
              <a:rPr lang="en-GB" sz="1800" b="0" i="0" u="none" strike="noStrike" cap="none" dirty="0" err="1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MODEL_PREDICTION</a:t>
            </a:r>
            <a:endParaRPr lang="en-GB" sz="1800" b="0" i="0" u="none" strike="noStrike" cap="none" dirty="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UseCases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idx="1"/>
          </p:nvPr>
        </p:nvSpPr>
        <p:spPr>
          <a:xfrm>
            <a:off x="323529" y="1052736"/>
            <a:ext cx="8363272" cy="5213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 demonstrate functionality, model features.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Warfarin Pop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PK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used as the basis.</a:t>
            </a:r>
          </a:p>
          <a:p>
            <a:pPr marL="1073150" marR="0" lvl="1" indent="-3571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sz="20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UseCase1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Structural model with differential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equations</a:t>
            </a:r>
            <a:endParaRPr lang="en-GB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UseCase2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Analytical solution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UseCase3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Joint model of </a:t>
            </a:r>
            <a:r>
              <a:rPr lang="en-GB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PK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PD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(&gt;1 outcome)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UseCase4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IV and oral administration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>
                <a:solidFill>
                  <a:schemeClr val="accent1"/>
                </a:solidFill>
              </a:rPr>
              <a:t>UseCase5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Covariate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models including categorical covariate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UseCase6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Correlation between V, CL, KA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UseCase7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Structural model specified by Compartments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UseCase8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Between-occasion variability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UseCase9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Infusion rates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72213" y="6281528"/>
            <a:ext cx="2572226" cy="339241"/>
            <a:chOff x="503583" y="6069496"/>
            <a:chExt cx="2572226" cy="339241"/>
          </a:xfrm>
        </p:grpSpPr>
        <p:sp>
          <p:nvSpPr>
            <p:cNvPr id="3" name="Oval 2"/>
            <p:cNvSpPr/>
            <p:nvPr/>
          </p:nvSpPr>
          <p:spPr>
            <a:xfrm>
              <a:off x="503583" y="6069496"/>
              <a:ext cx="339241" cy="339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87897" y="6096000"/>
              <a:ext cx="2187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Interoperable </a:t>
              </a:r>
              <a:r>
                <a:rPr lang="de-DE" b="1" dirty="0" err="1" smtClean="0">
                  <a:solidFill>
                    <a:schemeClr val="tx1"/>
                  </a:solidFill>
                </a:rPr>
                <a:t>UseCase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28049" y="6271469"/>
            <a:ext cx="1477620" cy="339241"/>
            <a:chOff x="3147387" y="6059437"/>
            <a:chExt cx="1477620" cy="339241"/>
          </a:xfrm>
        </p:grpSpPr>
        <p:sp>
          <p:nvSpPr>
            <p:cNvPr id="8" name="Oval 7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31702" y="6085941"/>
              <a:ext cx="1093305" cy="312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Valid MDL </a:t>
              </a:r>
              <a:endParaRPr lang="en-GB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10467" y="6278097"/>
            <a:ext cx="1656526" cy="339241"/>
            <a:chOff x="3147387" y="6059437"/>
            <a:chExt cx="1656526" cy="339241"/>
          </a:xfrm>
        </p:grpSpPr>
        <p:sp>
          <p:nvSpPr>
            <p:cNvPr id="12" name="Oval 11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FFCC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1702" y="6085941"/>
              <a:ext cx="127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In </a:t>
              </a:r>
              <a:r>
                <a:rPr lang="de-DE" b="1" dirty="0" err="1" smtClean="0"/>
                <a:t>progress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9551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UseCases (continued)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73150" lvl="1" indent="-357188"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UseCase10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2 distribution compartments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/>
                </a:solidFill>
              </a:rPr>
              <a:t>UseCase11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Poisson count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UseCase12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Categorical outcome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/>
                </a:solidFill>
              </a:rPr>
              <a:t>UseCase13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Binary outcome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UseCase14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Time to event (Exact time of event known)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/>
                </a:solidFill>
              </a:rPr>
              <a:t>UseCase15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log-transformed DV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UseCase16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BLQ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handling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UseCase17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Steady State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Pharmacokinetics</a:t>
            </a:r>
            <a:endParaRPr lang="en-GB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2213" y="6281528"/>
            <a:ext cx="2572226" cy="339241"/>
            <a:chOff x="503583" y="6069496"/>
            <a:chExt cx="2572226" cy="339241"/>
          </a:xfrm>
        </p:grpSpPr>
        <p:sp>
          <p:nvSpPr>
            <p:cNvPr id="6" name="Oval 5"/>
            <p:cNvSpPr/>
            <p:nvPr/>
          </p:nvSpPr>
          <p:spPr>
            <a:xfrm>
              <a:off x="503583" y="6069496"/>
              <a:ext cx="339241" cy="339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7897" y="6096000"/>
              <a:ext cx="2187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Interoperable </a:t>
              </a:r>
              <a:r>
                <a:rPr lang="de-DE" b="1" dirty="0" err="1" smtClean="0">
                  <a:solidFill>
                    <a:schemeClr val="tx1"/>
                  </a:solidFill>
                </a:rPr>
                <a:t>UseCase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28049" y="6271469"/>
            <a:ext cx="1477620" cy="339241"/>
            <a:chOff x="3147387" y="6059437"/>
            <a:chExt cx="1477620" cy="339241"/>
          </a:xfrm>
        </p:grpSpPr>
        <p:sp>
          <p:nvSpPr>
            <p:cNvPr id="9" name="Oval 8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1702" y="6085941"/>
              <a:ext cx="1093305" cy="312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Valid MDL </a:t>
              </a:r>
              <a:endParaRPr lang="en-GB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10467" y="6278097"/>
            <a:ext cx="1656526" cy="339241"/>
            <a:chOff x="3147387" y="6059437"/>
            <a:chExt cx="1656526" cy="339241"/>
          </a:xfrm>
        </p:grpSpPr>
        <p:sp>
          <p:nvSpPr>
            <p:cNvPr id="12" name="Oval 11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FFCC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1702" y="6085941"/>
              <a:ext cx="127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In </a:t>
              </a:r>
              <a:r>
                <a:rPr lang="de-DE" b="1" dirty="0" err="1" smtClean="0"/>
                <a:t>progress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317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UseCases (continued)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73150" marR="0" lvl="0" indent="-357188" algn="l" rtl="0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7030A0"/>
                </a:solidFill>
              </a:rPr>
              <a:t>UseCase18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Interpolation of covariates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FF990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 smtClean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UseCase19 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L2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handling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7030A0"/>
                </a:solidFill>
              </a:rPr>
              <a:t>UseCase20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Transit compartment for absorption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7030A0"/>
                </a:solidFill>
              </a:rPr>
              <a:t>UseCase21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Mixture models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7030A0"/>
                </a:solidFill>
              </a:rPr>
              <a:t>UseCase22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Complex PK (&gt;1 absorption compartment)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UseCase23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Conditional observation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8" marR="0" lvl="0" indent="-268288" algn="l" rtl="0">
              <a:spcBef>
                <a:spcPts val="24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Monolix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 models</a:t>
            </a: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NONMEM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 models</a:t>
            </a: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BUGS example models</a:t>
            </a: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PharmML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 models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2213" y="6281528"/>
            <a:ext cx="2572226" cy="339241"/>
            <a:chOff x="503583" y="6069496"/>
            <a:chExt cx="2572226" cy="339241"/>
          </a:xfrm>
        </p:grpSpPr>
        <p:sp>
          <p:nvSpPr>
            <p:cNvPr id="6" name="Oval 5"/>
            <p:cNvSpPr/>
            <p:nvPr/>
          </p:nvSpPr>
          <p:spPr>
            <a:xfrm>
              <a:off x="503583" y="6069496"/>
              <a:ext cx="339241" cy="339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7897" y="6096000"/>
              <a:ext cx="2187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Interoperable </a:t>
              </a:r>
              <a:r>
                <a:rPr lang="de-DE" b="1" dirty="0" err="1" smtClean="0">
                  <a:solidFill>
                    <a:schemeClr val="tx1"/>
                  </a:solidFill>
                </a:rPr>
                <a:t>UseCase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28049" y="6271469"/>
            <a:ext cx="1477620" cy="339241"/>
            <a:chOff x="3147387" y="6059437"/>
            <a:chExt cx="1477620" cy="339241"/>
          </a:xfrm>
        </p:grpSpPr>
        <p:sp>
          <p:nvSpPr>
            <p:cNvPr id="9" name="Oval 8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1702" y="6085941"/>
              <a:ext cx="1093305" cy="312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Valid MDL </a:t>
              </a:r>
              <a:endParaRPr lang="en-GB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10467" y="6278097"/>
            <a:ext cx="1656526" cy="339241"/>
            <a:chOff x="3147387" y="6059437"/>
            <a:chExt cx="1656526" cy="339241"/>
          </a:xfrm>
        </p:grpSpPr>
        <p:sp>
          <p:nvSpPr>
            <p:cNvPr id="12" name="Oval 11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FFCC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1702" y="6085941"/>
              <a:ext cx="127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In </a:t>
              </a:r>
              <a:r>
                <a:rPr lang="de-DE" b="1" dirty="0" err="1" smtClean="0"/>
                <a:t>progress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1487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FAQs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“I’m only using 1 tool for modelling, why should I express my model in MDL?”</a:t>
            </a:r>
          </a:p>
          <a:p>
            <a:pPr marL="622300" marR="0" lvl="1" indent="-177800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Perhaps you’re only using 1 tool for estimation, but you may use other tools for simulation / prediction / optimal design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1" indent="-17780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communication. </a:t>
            </a:r>
          </a:p>
          <a:p>
            <a:pPr marL="984250" marR="0" lvl="2" indent="-18415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Arial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probably wish to share your model with others for peer review or collaboration. </a:t>
            </a:r>
          </a:p>
          <a:p>
            <a:pPr marL="984250" marR="0" lvl="2" indent="-184150" algn="l" rtl="0">
              <a:spcBef>
                <a:spcPts val="72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Arial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may not have the software you have</a:t>
            </a:r>
            <a:r>
              <a:rPr lang="en-GB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lvl="3" indent="-184150">
              <a:spcBef>
                <a:spcPts val="720"/>
              </a:spcBef>
              <a:spcAft>
                <a:spcPts val="0"/>
              </a:spcAft>
            </a:pPr>
            <a:r>
              <a:rPr lang="en-GB" dirty="0"/>
              <a:t>If you’ve programmed all your modelling and simulation tasks in SAS then you may want to consider MDL for model communication / sharing with others…</a:t>
            </a:r>
            <a:endParaRPr lang="en-GB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84250" marR="0" lvl="2" indent="-184150" algn="l" rtl="0">
              <a:spcBef>
                <a:spcPts val="72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Arial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may not be familiar with the “tricks” necessary for your favourite software</a:t>
            </a:r>
            <a:r>
              <a:rPr lang="en-GB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- FAQs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language feature you describe isn’t available in software X…”</a:t>
            </a:r>
          </a:p>
          <a:p>
            <a:pPr marL="622300" marR="0" lvl="1" indent="-177800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ETA_CL_V ~ MultivariateStudentT1( … )</a:t>
            </a:r>
          </a:p>
          <a:p>
            <a:pPr marL="622300" marR="0" lvl="1" indent="-17780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at least be clear from the MDL WHAT the model is doing…</a:t>
            </a:r>
          </a:p>
          <a:p>
            <a:pPr marL="622300" marR="0" lvl="1" indent="-17780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be possible to go from the MDL to at least ONE tool that supports that feature…</a:t>
            </a:r>
          </a:p>
          <a:p>
            <a:pPr marL="622300" marR="0" lvl="1" indent="-17780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Reproducibility through MDL should mean that it’s possible to recreate the model in the tool that you’ve used.</a:t>
            </a:r>
          </a:p>
          <a:p>
            <a:pPr marL="984250" marR="0" lvl="2" indent="-18415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Arial"/>
              <a:buChar char="-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hidden tricks.</a:t>
            </a:r>
          </a:p>
          <a:p>
            <a:pPr marL="622300" marR="0" lvl="1" indent="-177800" algn="l" rtl="0">
              <a:spcBef>
                <a:spcPts val="72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Interoperability should mean that you can switch tools (seamlessly) when necessary.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MDL Structure hierarchy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 definitions describe which Blocks are valid within each Object.</a:t>
            </a:r>
          </a:p>
          <a:p>
            <a:endParaRPr lang="en-GB" dirty="0" smtClean="0"/>
          </a:p>
          <a:p>
            <a:r>
              <a:rPr lang="en-GB" dirty="0" smtClean="0"/>
              <a:t>Block </a:t>
            </a:r>
            <a:r>
              <a:rPr lang="en-GB" dirty="0"/>
              <a:t>definitions describe</a:t>
            </a:r>
          </a:p>
          <a:p>
            <a:pPr lvl="1"/>
            <a:r>
              <a:rPr lang="en-GB" dirty="0"/>
              <a:t>what arguments are associated with the block</a:t>
            </a:r>
          </a:p>
          <a:p>
            <a:pPr lvl="1"/>
            <a:r>
              <a:rPr lang="en-GB" dirty="0"/>
              <a:t>what types of statements can be made within the block</a:t>
            </a:r>
          </a:p>
          <a:p>
            <a:pPr lvl="1"/>
            <a:r>
              <a:rPr lang="en-GB" dirty="0"/>
              <a:t>what sub-blocks are permitted within the block</a:t>
            </a:r>
          </a:p>
          <a:p>
            <a:pPr lvl="1"/>
            <a:r>
              <a:rPr lang="en-GB" dirty="0"/>
              <a:t>what list types are to be used with the block</a:t>
            </a:r>
          </a:p>
          <a:p>
            <a:pPr lvl="1"/>
            <a:r>
              <a:rPr lang="en-GB" dirty="0"/>
              <a:t>what properties are permitted within the block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804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types define</a:t>
            </a:r>
          </a:p>
          <a:p>
            <a:pPr lvl="1"/>
            <a:r>
              <a:rPr lang="en-GB" dirty="0"/>
              <a:t>whether the list can be anonymous i.e. using ::{ type is … }</a:t>
            </a:r>
          </a:p>
          <a:p>
            <a:pPr lvl="1"/>
            <a:r>
              <a:rPr lang="en-GB" dirty="0"/>
              <a:t>whether the list can define categories</a:t>
            </a:r>
          </a:p>
          <a:p>
            <a:pPr lvl="1"/>
            <a:r>
              <a:rPr lang="en-GB" dirty="0"/>
              <a:t>what types are associated with the list i.e. type is …</a:t>
            </a:r>
          </a:p>
          <a:p>
            <a:pPr lvl="1"/>
            <a:r>
              <a:rPr lang="en-GB" dirty="0"/>
              <a:t>what attributes are permitted </a:t>
            </a:r>
            <a:r>
              <a:rPr lang="en-GB" dirty="0" err="1"/>
              <a:t>withing</a:t>
            </a:r>
            <a:r>
              <a:rPr lang="en-GB" dirty="0"/>
              <a:t> the list.</a:t>
            </a:r>
          </a:p>
          <a:p>
            <a:pPr lvl="1"/>
            <a:r>
              <a:rPr lang="en-GB" dirty="0"/>
              <a:t>what the “signature” of the list looks like, including identifying which attributes are optional.</a:t>
            </a:r>
          </a:p>
          <a:p>
            <a:pPr lvl="1"/>
            <a:r>
              <a:rPr lang="en-GB" dirty="0"/>
              <a:t>NB: list type names do not necessarily match the names used in MDL e.g. in defining individual parameters we type CL : {type is linear, … } but the type of the list in the Reference Guide is “</a:t>
            </a:r>
            <a:r>
              <a:rPr lang="en-GB" dirty="0" err="1"/>
              <a:t>IndivParamLinear</a:t>
            </a:r>
            <a:r>
              <a:rPr lang="en-GB" dirty="0"/>
              <a:t>”. However the list type is given in the Block definition List table (left hand column) with the associated MDL key value in the right hand column.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956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Sublist</a:t>
            </a:r>
            <a:r>
              <a:rPr lang="en-GB" dirty="0"/>
              <a:t> definitions define the (small number of) cases where list types contain other lists, for example in definition of the fixed effect model within a </a:t>
            </a:r>
            <a:r>
              <a:rPr lang="en-GB" dirty="0" err="1"/>
              <a:t>IndivParamLinear</a:t>
            </a:r>
            <a:r>
              <a:rPr lang="en-GB" dirty="0"/>
              <a:t> list. The </a:t>
            </a:r>
            <a:r>
              <a:rPr lang="en-GB" dirty="0" err="1"/>
              <a:t>sublist</a:t>
            </a:r>
            <a:r>
              <a:rPr lang="en-GB" dirty="0"/>
              <a:t> definition defines:</a:t>
            </a:r>
          </a:p>
          <a:p>
            <a:pPr lvl="1"/>
            <a:r>
              <a:rPr lang="en-GB" dirty="0"/>
              <a:t>what attributes are permitted within the </a:t>
            </a:r>
            <a:r>
              <a:rPr lang="en-GB" dirty="0" err="1"/>
              <a:t>sublist</a:t>
            </a:r>
            <a:endParaRPr lang="en-GB" dirty="0"/>
          </a:p>
          <a:p>
            <a:pPr lvl="1"/>
            <a:r>
              <a:rPr lang="en-GB" dirty="0"/>
              <a:t>the permitted signature of the </a:t>
            </a:r>
            <a:r>
              <a:rPr lang="en-GB" dirty="0" err="1"/>
              <a:t>sublist</a:t>
            </a:r>
            <a:r>
              <a:rPr lang="en-GB" dirty="0"/>
              <a:t> and which attributes are optional.</a:t>
            </a:r>
          </a:p>
          <a:p>
            <a:endParaRPr lang="en-GB" dirty="0" smtClean="0"/>
          </a:p>
          <a:p>
            <a:r>
              <a:rPr lang="en-GB" dirty="0" smtClean="0"/>
              <a:t>Function </a:t>
            </a:r>
            <a:r>
              <a:rPr lang="en-GB" dirty="0"/>
              <a:t>definitions define:</a:t>
            </a:r>
          </a:p>
          <a:p>
            <a:pPr lvl="1"/>
            <a:r>
              <a:rPr lang="en-GB" dirty="0"/>
              <a:t>Arguments of the function</a:t>
            </a:r>
          </a:p>
          <a:p>
            <a:pPr lvl="1"/>
            <a:r>
              <a:rPr lang="en-GB" dirty="0"/>
              <a:t>Type returned from the function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82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Motivation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sz="quarter" idx="10"/>
          </p:nvPr>
        </p:nvSpPr>
        <p:spPr>
          <a:xfrm>
            <a:off x="7956550" y="3632469"/>
            <a:ext cx="730200" cy="4494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815707449"/>
              </p:ext>
            </p:extLst>
          </p:nvPr>
        </p:nvGraphicFramePr>
        <p:xfrm>
          <a:off x="614734" y="527716"/>
          <a:ext cx="7917706" cy="399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4" y="3289999"/>
            <a:ext cx="1191394" cy="471872"/>
          </a:xfrm>
          <a:prstGeom prst="rect">
            <a:avLst/>
          </a:prstGeom>
        </p:spPr>
      </p:pic>
      <p:pic>
        <p:nvPicPr>
          <p:cNvPr id="22" name="Picture 8" descr="Monol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70" y="3040951"/>
            <a:ext cx="1242533" cy="26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 Ver imagen en tamaño completo  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118" y="3765183"/>
            <a:ext cx="649185" cy="88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6559" y="3089249"/>
            <a:ext cx="1069317" cy="414537"/>
          </a:xfrm>
          <a:prstGeom prst="rect">
            <a:avLst/>
          </a:prstGeom>
        </p:spPr>
      </p:pic>
      <p:pic>
        <p:nvPicPr>
          <p:cNvPr id="25" name="Picture 8" descr="Monol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458" y="3645303"/>
            <a:ext cx="1377283" cy="29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56918" y="3118171"/>
            <a:ext cx="1042209" cy="433881"/>
          </a:xfrm>
          <a:prstGeom prst="rect">
            <a:avLst/>
          </a:prstGeom>
        </p:spPr>
      </p:pic>
      <p:pic>
        <p:nvPicPr>
          <p:cNvPr id="27" name="Picture 12" descr=" Ver imagen en tamaño completo  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18" y="3676829"/>
            <a:ext cx="1076134" cy="51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608" y="4471418"/>
            <a:ext cx="761027" cy="59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44" y="4101070"/>
            <a:ext cx="761027" cy="59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7997779" y="3118171"/>
            <a:ext cx="947488" cy="729273"/>
            <a:chOff x="6869733" y="3758361"/>
            <a:chExt cx="947488" cy="72927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733" y="3758361"/>
              <a:ext cx="797814" cy="45774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876255" y="4149080"/>
              <a:ext cx="940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 smtClean="0">
                  <a:latin typeface="+mn-lt"/>
                </a:rPr>
                <a:t>PopED</a:t>
              </a:r>
              <a:endParaRPr lang="en-GB" sz="1600" dirty="0">
                <a:latin typeface="+mn-lt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205608" y="3089249"/>
            <a:ext cx="729385" cy="795350"/>
            <a:chOff x="7072805" y="5949926"/>
            <a:chExt cx="729385" cy="79535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2805" y="5949926"/>
              <a:ext cx="594742" cy="59474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087418" y="6406722"/>
              <a:ext cx="714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latin typeface="+mn-lt"/>
                </a:rPr>
                <a:t>PFIM</a:t>
              </a:r>
              <a:endParaRPr lang="en-GB" sz="1600" dirty="0">
                <a:latin typeface="+mn-lt"/>
              </a:endParaRPr>
            </a:p>
          </p:txBody>
        </p:sp>
      </p:grpSp>
      <p:pic>
        <p:nvPicPr>
          <p:cNvPr id="1026" name="Picture 2" descr="http://mrgsolve.github.io/images/mrgsolve_sticker_812418_1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18" y="4301494"/>
            <a:ext cx="819150" cy="93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ulo example screenshot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" t="3986" r="8604" b="66309"/>
          <a:stretch/>
        </p:blipFill>
        <p:spPr bwMode="auto">
          <a:xfrm>
            <a:off x="5933052" y="3464137"/>
            <a:ext cx="1255813" cy="48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nlmixrdevelopment.github.io/nlmixr_bookdown/figures/logo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32" y="4640465"/>
            <a:ext cx="1172855" cy="58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xODE logo (by Justin)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425" y="4308775"/>
            <a:ext cx="819150" cy="93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upharmacometrics.github.io/xpose/reference/figures/logo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78" y="3922972"/>
            <a:ext cx="824478" cy="94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tan-dev.github.io logo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14" y="3775867"/>
            <a:ext cx="824614" cy="82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2312" y="5518963"/>
            <a:ext cx="6083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“…But I only use NONMEM…”</a:t>
            </a:r>
            <a:endParaRPr lang="en-GB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 definitions define</a:t>
            </a:r>
          </a:p>
          <a:p>
            <a:pPr lvl="1"/>
            <a:r>
              <a:rPr lang="en-GB" dirty="0"/>
              <a:t>the types and associated type classes.</a:t>
            </a:r>
          </a:p>
          <a:p>
            <a:pPr lvl="1"/>
            <a:r>
              <a:rPr lang="en-GB" dirty="0"/>
              <a:t>the keyword types and associated enumeration types. e.g. type is combinedError1; set </a:t>
            </a:r>
            <a:r>
              <a:rPr lang="en-GB" dirty="0" err="1"/>
              <a:t>algo</a:t>
            </a:r>
            <a:r>
              <a:rPr lang="en-GB" dirty="0"/>
              <a:t> is </a:t>
            </a:r>
            <a:r>
              <a:rPr lang="en-GB" dirty="0" err="1"/>
              <a:t>saem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823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Demonstration</a:t>
            </a:r>
            <a:endParaRPr lang="en-GB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endParaRPr lang="en-GB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 clips for installation and testing of demonstrator:</a:t>
            </a:r>
          </a:p>
          <a:p>
            <a:pPr marL="622300" marR="0" lvl="1" indent="-177800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https://www.youtube.com/playlist?list=PL_GGUkhbiP3t0Q7wTqkQdMAw7yuC8xWa-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User Guide documentation:</a:t>
            </a:r>
          </a:p>
          <a:p>
            <a:pPr marL="622300" marR="0" lvl="1" indent="-177800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http://ddmore.eu/instructions/user-guides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 lang="en-GB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Standards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MDL: Model Description Language</a:t>
            </a:r>
          </a:p>
          <a:p>
            <a:pPr lvl="1"/>
            <a:r>
              <a:rPr lang="en-GB" dirty="0" smtClean="0"/>
              <a:t>What the modeller uses to describe and encode the model</a:t>
            </a:r>
          </a:p>
          <a:p>
            <a:pPr lvl="1"/>
            <a:r>
              <a:rPr lang="en-GB" dirty="0" smtClean="0"/>
              <a:t>Emphasis on language being clear and consistent, rather than concise.</a:t>
            </a:r>
          </a:p>
          <a:p>
            <a:r>
              <a:rPr lang="en-GB" dirty="0" err="1" smtClean="0"/>
              <a:t>PharmML</a:t>
            </a:r>
            <a:r>
              <a:rPr lang="en-GB" dirty="0" smtClean="0"/>
              <a:t>: </a:t>
            </a:r>
            <a:r>
              <a:rPr lang="en-GB" dirty="0" err="1" smtClean="0"/>
              <a:t>Pharmacometrics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</a:p>
          <a:p>
            <a:pPr lvl="1"/>
            <a:r>
              <a:rPr lang="en-GB" dirty="0" smtClean="0"/>
              <a:t>Basis for interoperability between software</a:t>
            </a:r>
          </a:p>
          <a:p>
            <a:pPr lvl="1"/>
            <a:r>
              <a:rPr lang="en-GB" dirty="0" smtClean="0"/>
              <a:t>Includes </a:t>
            </a:r>
            <a:r>
              <a:rPr lang="en-GB" dirty="0" err="1" smtClean="0"/>
              <a:t>ProbOnto</a:t>
            </a:r>
            <a:r>
              <a:rPr lang="en-GB" dirty="0" smtClean="0"/>
              <a:t> (Probability distribution Ontology) which defines probability distributions and how they are related.</a:t>
            </a:r>
          </a:p>
          <a:p>
            <a:r>
              <a:rPr lang="en-GB" dirty="0" smtClean="0"/>
              <a:t>SO: Standard Output</a:t>
            </a:r>
          </a:p>
          <a:p>
            <a:pPr lvl="1"/>
            <a:r>
              <a:rPr lang="en-GB" dirty="0" smtClean="0"/>
              <a:t>XML standard for modelling and simulation output.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953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standards facilitate understanding and knowledge sharing across tools:</a:t>
            </a:r>
          </a:p>
          <a:p>
            <a:pPr lvl="1"/>
            <a:r>
              <a:rPr lang="en-GB" dirty="0" smtClean="0"/>
              <a:t>We all “know” what a 1 compartment Pop PK model looks like</a:t>
            </a:r>
          </a:p>
          <a:p>
            <a:pPr lvl="1"/>
            <a:r>
              <a:rPr lang="en-GB" dirty="0" smtClean="0"/>
              <a:t>BUT if we ask 10 modellers to encode it across the tools listed previously, would we get </a:t>
            </a:r>
            <a:r>
              <a:rPr lang="en-GB" b="1" i="1" dirty="0" smtClean="0"/>
              <a:t>the same or a consistent</a:t>
            </a:r>
            <a:r>
              <a:rPr lang="en-GB" dirty="0" smtClean="0"/>
              <a:t> model across these?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679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Composer’s own notation</a:t>
            </a:r>
          </a:p>
        </p:txBody>
      </p:sp>
      <p:pic>
        <p:nvPicPr>
          <p:cNvPr id="84" name="Shape 84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43733" y="1317164"/>
            <a:ext cx="6683544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sldNum" sz="quarter" idx="10"/>
          </p:nvPr>
        </p:nvSpPr>
        <p:spPr>
          <a:xfrm>
            <a:off x="3124200" y="63817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notation</a:t>
            </a:r>
          </a:p>
        </p:txBody>
      </p:sp>
      <p:pic>
        <p:nvPicPr>
          <p:cNvPr id="91" name="Shape 9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819938"/>
            <a:ext cx="6945086" cy="603806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604_Slide template DDMoRe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46"/>
      </a:accent1>
      <a:accent2>
        <a:srgbClr val="0076A3"/>
      </a:accent2>
      <a:accent3>
        <a:srgbClr val="FFFFFF"/>
      </a:accent3>
      <a:accent4>
        <a:srgbClr val="000000"/>
      </a:accent4>
      <a:accent5>
        <a:srgbClr val="AAC7B0"/>
      </a:accent5>
      <a:accent6>
        <a:srgbClr val="0070C0"/>
      </a:accent6>
      <a:hlink>
        <a:srgbClr val="0076A3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raft template ddmore2 1">
        <a:dk1>
          <a:srgbClr val="000000"/>
        </a:dk1>
        <a:lt1>
          <a:srgbClr val="FFFFFF"/>
        </a:lt1>
        <a:dk2>
          <a:srgbClr val="000000"/>
        </a:dk2>
        <a:lt2>
          <a:srgbClr val="E40017"/>
        </a:lt2>
        <a:accent1>
          <a:srgbClr val="0099CC"/>
        </a:accent1>
        <a:accent2>
          <a:srgbClr val="339933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8A2D"/>
        </a:accent6>
        <a:hlink>
          <a:srgbClr val="FF9900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2">
        <a:dk1>
          <a:srgbClr val="000000"/>
        </a:dk1>
        <a:lt1>
          <a:srgbClr val="FFFFFF"/>
        </a:lt1>
        <a:dk2>
          <a:srgbClr val="000000"/>
        </a:dk2>
        <a:lt2>
          <a:srgbClr val="747270"/>
        </a:lt2>
        <a:accent1>
          <a:srgbClr val="006600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E7E700"/>
        </a:accent6>
        <a:hlink>
          <a:srgbClr val="0066FF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3">
        <a:dk1>
          <a:srgbClr val="000000"/>
        </a:dk1>
        <a:lt1>
          <a:srgbClr val="FFFFFF"/>
        </a:lt1>
        <a:dk2>
          <a:srgbClr val="000000"/>
        </a:dk2>
        <a:lt2>
          <a:srgbClr val="747270"/>
        </a:lt2>
        <a:accent1>
          <a:srgbClr val="006600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2DB9E7"/>
        </a:accent6>
        <a:hlink>
          <a:srgbClr val="0066FF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4">
        <a:dk1>
          <a:srgbClr val="000000"/>
        </a:dk1>
        <a:lt1>
          <a:srgbClr val="FFFFFF"/>
        </a:lt1>
        <a:dk2>
          <a:srgbClr val="000000"/>
        </a:dk2>
        <a:lt2>
          <a:srgbClr val="747270"/>
        </a:lt2>
        <a:accent1>
          <a:srgbClr val="33CCFF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ADE2FF"/>
        </a:accent5>
        <a:accent6>
          <a:srgbClr val="0000E7"/>
        </a:accent6>
        <a:hlink>
          <a:srgbClr val="D60093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5">
        <a:dk1>
          <a:srgbClr val="000000"/>
        </a:dk1>
        <a:lt1>
          <a:srgbClr val="FFFFFF"/>
        </a:lt1>
        <a:dk2>
          <a:srgbClr val="000000"/>
        </a:dk2>
        <a:lt2>
          <a:srgbClr val="747270"/>
        </a:lt2>
        <a:accent1>
          <a:srgbClr val="00CC00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B9E78A"/>
        </a:accent6>
        <a:hlink>
          <a:srgbClr val="0066FF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CCFF3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CCFF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CCFF99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0080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14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7B0"/>
        </a:accent5>
        <a:accent6>
          <a:srgbClr val="2D2D8A"/>
        </a:accent6>
        <a:hlink>
          <a:srgbClr val="CCFF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160604_Slide template DDMoRe</Template>
  <TotalTime>514</TotalTime>
  <Words>3288</Words>
  <Application>Microsoft Office PowerPoint</Application>
  <PresentationFormat>On-screen Show (4:3)</PresentationFormat>
  <Paragraphs>533</Paragraphs>
  <Slides>52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160604_Slide template DDMoRe</vt:lpstr>
      <vt:lpstr>Introduction to Model Description Language: a new pharmacometric standard</vt:lpstr>
      <vt:lpstr>Agenda</vt:lpstr>
      <vt:lpstr>Agenda (2)</vt:lpstr>
      <vt:lpstr>Learning Objective</vt:lpstr>
      <vt:lpstr>Motivation</vt:lpstr>
      <vt:lpstr>DDMoRe Standards</vt:lpstr>
      <vt:lpstr>Motivation</vt:lpstr>
      <vt:lpstr>Composer’s own notation</vt:lpstr>
      <vt:lpstr>Standard notation</vt:lpstr>
      <vt:lpstr>Motivation</vt:lpstr>
      <vt:lpstr>Motivation</vt:lpstr>
      <vt:lpstr>DDMoRe Standards</vt:lpstr>
      <vt:lpstr>Model Description Language Definition</vt:lpstr>
      <vt:lpstr>Model Description Language Structure</vt:lpstr>
      <vt:lpstr>Modularity – example workflow</vt:lpstr>
      <vt:lpstr>Model Description Language Structure</vt:lpstr>
      <vt:lpstr>Model Description Language Structure</vt:lpstr>
      <vt:lpstr>Model Description Language Structure</vt:lpstr>
      <vt:lpstr>Model Description Language Structure</vt:lpstr>
      <vt:lpstr>Model Description Language Structure</vt:lpstr>
      <vt:lpstr>Model Description Language Structure</vt:lpstr>
      <vt:lpstr>Model Description Language Structure</vt:lpstr>
      <vt:lpstr>Modularity – recall…</vt:lpstr>
      <vt:lpstr>MDL-IDE  Overview</vt:lpstr>
      <vt:lpstr>MDL – Key attributes</vt:lpstr>
      <vt:lpstr>MDL – Key attributes</vt:lpstr>
      <vt:lpstr>Introduction: warfarin Pop PK  (Use Case 1)</vt:lpstr>
      <vt:lpstr>Hands-on – UseCase1</vt:lpstr>
      <vt:lpstr>Understanding UseCase1</vt:lpstr>
      <vt:lpstr>Extending UseCase1 -&gt; UseCase5</vt:lpstr>
      <vt:lpstr>MDL – How is it different?</vt:lpstr>
      <vt:lpstr>MDL – How is it different?</vt:lpstr>
      <vt:lpstr>MDL – How is it different?</vt:lpstr>
      <vt:lpstr>MDL – How is it different?</vt:lpstr>
      <vt:lpstr>MDL – How is it different?</vt:lpstr>
      <vt:lpstr>MDL – How is it different?</vt:lpstr>
      <vt:lpstr>MDL – How is it different?</vt:lpstr>
      <vt:lpstr>MDL – Some things are easier…</vt:lpstr>
      <vt:lpstr>MDL – Some things are easier…</vt:lpstr>
      <vt:lpstr>MDL – ProbOnto</vt:lpstr>
      <vt:lpstr>MDL – Differential equations and Compartments</vt:lpstr>
      <vt:lpstr>UseCases</vt:lpstr>
      <vt:lpstr>UseCases (continued)</vt:lpstr>
      <vt:lpstr>UseCases (continued)</vt:lpstr>
      <vt:lpstr>MDL – FAQs</vt:lpstr>
      <vt:lpstr>MDL - FAQs</vt:lpstr>
      <vt:lpstr>MDL Structure hierarchy</vt:lpstr>
      <vt:lpstr>PowerPoint Presentation</vt:lpstr>
      <vt:lpstr>PowerPoint Presentation</vt:lpstr>
      <vt:lpstr>PowerPoint Presentation</vt:lpstr>
      <vt:lpstr>Demonstration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Model Description Language: a new pharmacometric standard</dc:title>
  <dc:creator>Parra Guillen, Zinnia Patricia</dc:creator>
  <cp:lastModifiedBy>Smith, Mike K</cp:lastModifiedBy>
  <cp:revision>115</cp:revision>
  <dcterms:modified xsi:type="dcterms:W3CDTF">2018-07-05T13:01:27Z</dcterms:modified>
</cp:coreProperties>
</file>