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3"/>
  </p:notesMasterIdLst>
  <p:handoutMasterIdLst>
    <p:handoutMasterId r:id="rId34"/>
  </p:handoutMasterIdLst>
  <p:sldIdLst>
    <p:sldId id="256" r:id="rId2"/>
    <p:sldId id="427" r:id="rId3"/>
    <p:sldId id="428" r:id="rId4"/>
    <p:sldId id="429" r:id="rId5"/>
    <p:sldId id="280" r:id="rId6"/>
    <p:sldId id="334" r:id="rId7"/>
    <p:sldId id="431" r:id="rId8"/>
    <p:sldId id="443" r:id="rId9"/>
    <p:sldId id="432" r:id="rId10"/>
    <p:sldId id="433" r:id="rId11"/>
    <p:sldId id="434" r:id="rId12"/>
    <p:sldId id="412" r:id="rId13"/>
    <p:sldId id="435" r:id="rId14"/>
    <p:sldId id="414" r:id="rId15"/>
    <p:sldId id="436" r:id="rId16"/>
    <p:sldId id="416" r:id="rId17"/>
    <p:sldId id="417" r:id="rId18"/>
    <p:sldId id="440" r:id="rId19"/>
    <p:sldId id="437" r:id="rId20"/>
    <p:sldId id="439" r:id="rId21"/>
    <p:sldId id="442" r:id="rId22"/>
    <p:sldId id="441" r:id="rId23"/>
    <p:sldId id="418" r:id="rId24"/>
    <p:sldId id="419" r:id="rId25"/>
    <p:sldId id="420" r:id="rId26"/>
    <p:sldId id="421" r:id="rId27"/>
    <p:sldId id="422" r:id="rId28"/>
    <p:sldId id="423" r:id="rId29"/>
    <p:sldId id="424" r:id="rId30"/>
    <p:sldId id="425" r:id="rId31"/>
    <p:sldId id="426" r:id="rId32"/>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94" autoAdjust="0"/>
    <p:restoredTop sz="96403" autoAdjust="0"/>
  </p:normalViewPr>
  <p:slideViewPr>
    <p:cSldViewPr>
      <p:cViewPr varScale="1">
        <p:scale>
          <a:sx n="74" d="100"/>
          <a:sy n="74" d="100"/>
        </p:scale>
        <p:origin x="72" y="66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2042"/>
          </a:xfrm>
          <a:prstGeom prst="rect">
            <a:avLst/>
          </a:prstGeom>
        </p:spPr>
        <p:txBody>
          <a:bodyPr vert="horz" lIns="92546" tIns="46273" rIns="92546" bIns="46273" rtlCol="0"/>
          <a:lstStyle>
            <a:lvl1pPr algn="r">
              <a:defRPr sz="1200"/>
            </a:lvl1pPr>
          </a:lstStyle>
          <a:p>
            <a:fld id="{38E3837F-7B40-4B98-90A9-C161BB7B8FD2}" type="datetimeFigureOut">
              <a:rPr lang="en-US" smtClean="0"/>
              <a:t>5/20/2017</a:t>
            </a:fld>
            <a:endParaRPr lang="en-US"/>
          </a:p>
        </p:txBody>
      </p:sp>
      <p:sp>
        <p:nvSpPr>
          <p:cNvPr id="4" name="Footer Placeholder 3"/>
          <p:cNvSpPr>
            <a:spLocks noGrp="1"/>
          </p:cNvSpPr>
          <p:nvPr>
            <p:ph type="ftr" sz="quarter" idx="2"/>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777192"/>
            <a:ext cx="3013763" cy="462042"/>
          </a:xfrm>
          <a:prstGeom prst="rect">
            <a:avLst/>
          </a:prstGeom>
        </p:spPr>
        <p:txBody>
          <a:bodyPr vert="horz" lIns="92546" tIns="46273" rIns="92546" bIns="46273" rtlCol="0" anchor="b"/>
          <a:lstStyle>
            <a:lvl1pPr algn="r">
              <a:defRPr sz="1200"/>
            </a:lvl1pPr>
          </a:lstStyle>
          <a:p>
            <a:fld id="{6E81D9D3-C08A-410E-9479-D614C918880A}" type="slidenum">
              <a:rPr lang="en-US" smtClean="0"/>
              <a:t>‹#›</a:t>
            </a:fld>
            <a:endParaRPr lang="en-US"/>
          </a:p>
        </p:txBody>
      </p:sp>
    </p:spTree>
    <p:extLst>
      <p:ext uri="{BB962C8B-B14F-4D97-AF65-F5344CB8AC3E}">
        <p14:creationId xmlns:p14="http://schemas.microsoft.com/office/powerpoint/2010/main" val="4130886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C40E5A84-7D87-452D-8FE3-23F521AC3943}" type="datetimeFigureOut">
              <a:rPr lang="en-US" smtClean="0"/>
              <a:t>5/20/2017</a:t>
            </a:fld>
            <a:endParaRPr lang="en-US"/>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9EC3DDEA-0647-42E3-B21A-D8FF77E39598}" type="slidenum">
              <a:rPr lang="en-US" smtClean="0"/>
              <a:t>‹#›</a:t>
            </a:fld>
            <a:endParaRPr lang="en-US"/>
          </a:p>
        </p:txBody>
      </p:sp>
    </p:spTree>
    <p:extLst>
      <p:ext uri="{BB962C8B-B14F-4D97-AF65-F5344CB8AC3E}">
        <p14:creationId xmlns:p14="http://schemas.microsoft.com/office/powerpoint/2010/main" val="370245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r>
              <a:rPr lang="en-US" dirty="0"/>
              <a:t>3/2014</a:t>
            </a:r>
          </a:p>
        </p:txBody>
      </p:sp>
      <p:sp>
        <p:nvSpPr>
          <p:cNvPr id="23" name="Slide Number Placeholder 22"/>
          <p:cNvSpPr>
            <a:spLocks noGrp="1"/>
          </p:cNvSpPr>
          <p:nvPr>
            <p:ph type="sldNum" sz="quarter" idx="11"/>
          </p:nvPr>
        </p:nvSpPr>
        <p:spPr/>
        <p:txBody>
          <a:bodyPr/>
          <a:lstStyle/>
          <a:p>
            <a:fld id="{987D7693-E132-40A2-A808-4CF056E677D9}" type="slidenum">
              <a:rPr lang="en-US" smtClean="0"/>
              <a:t>‹#›</a:t>
            </a:fld>
            <a:endParaRPr lang="en-US" dirty="0"/>
          </a:p>
        </p:txBody>
      </p:sp>
      <p:sp>
        <p:nvSpPr>
          <p:cNvPr id="24" name="Footer Placeholder 23"/>
          <p:cNvSpPr>
            <a:spLocks noGrp="1"/>
          </p:cNvSpPr>
          <p:nvPr>
            <p:ph type="ftr" sz="quarter" idx="12"/>
          </p:nvPr>
        </p:nvSpPr>
        <p:spPr/>
        <p:txBody>
          <a:bodyPr/>
          <a:lstStyle/>
          <a:p>
            <a:r>
              <a:rPr lang="en-US" dirty="0"/>
              <a:t>Copyright (c) 2012-2014 Data Access Technologies, Inc. as Model Driven Solutions</a:t>
            </a:r>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3/2014</a:t>
            </a:r>
          </a:p>
        </p:txBody>
      </p:sp>
      <p:sp>
        <p:nvSpPr>
          <p:cNvPr id="5" name="Footer Placeholder 4"/>
          <p:cNvSpPr>
            <a:spLocks noGrp="1"/>
          </p:cNvSpPr>
          <p:nvPr>
            <p:ph type="ftr" sz="quarter" idx="11"/>
          </p:nvPr>
        </p:nvSpPr>
        <p:spPr/>
        <p:txBody>
          <a:bodyPr/>
          <a:lstStyle/>
          <a:p>
            <a:r>
              <a:rPr lang="en-US" dirty="0"/>
              <a:t>Copyright (c) 2012-2014 Data Access Technologies, Inc. as Model Driven Solutions</a:t>
            </a:r>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3/2014</a:t>
            </a:r>
          </a:p>
        </p:txBody>
      </p:sp>
      <p:sp>
        <p:nvSpPr>
          <p:cNvPr id="5" name="Footer Placeholder 4"/>
          <p:cNvSpPr>
            <a:spLocks noGrp="1"/>
          </p:cNvSpPr>
          <p:nvPr>
            <p:ph type="ftr" sz="quarter" idx="11"/>
          </p:nvPr>
        </p:nvSpPr>
        <p:spPr/>
        <p:txBody>
          <a:bodyPr/>
          <a:lstStyle/>
          <a:p>
            <a:r>
              <a:rPr lang="en-US" dirty="0"/>
              <a:t>Copyright (c) 2012-2014 Data Access Technologies, Inc. as Model Driven Solutions</a:t>
            </a:r>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chemeClr val="tx1"/>
                </a:solidFill>
                <a:latin typeface="Century Gothic"/>
                <a:cs typeface="Century Gothic"/>
              </a:defRPr>
            </a:lvl1pPr>
          </a:lstStyle>
          <a:p>
            <a:r>
              <a:rPr lang="en-US" dirty="0"/>
              <a:t>Click to edit Master title style</a:t>
            </a:r>
          </a:p>
        </p:txBody>
      </p:sp>
      <p:sp>
        <p:nvSpPr>
          <p:cNvPr id="8" name="Content Placeholder 2"/>
          <p:cNvSpPr>
            <a:spLocks noGrp="1"/>
          </p:cNvSpPr>
          <p:nvPr>
            <p:ph sz="half" idx="1"/>
          </p:nvPr>
        </p:nvSpPr>
        <p:spPr>
          <a:xfrm>
            <a:off x="457200" y="1453931"/>
            <a:ext cx="8229600" cy="4499830"/>
          </a:xfrm>
          <a:prstGeom prst="rect">
            <a:avLst/>
          </a:prstGeom>
        </p:spPr>
        <p:txBody>
          <a:bodyPr/>
          <a:lstStyle>
            <a:lvl1pPr marL="342900" indent="-342900">
              <a:buClr>
                <a:srgbClr val="149DEB"/>
              </a:buClr>
              <a:buSzPct val="110000"/>
              <a:buFont typeface="Lucida Grande"/>
              <a:buChar char="»"/>
              <a:defRPr sz="2400" b="0" i="0">
                <a:solidFill>
                  <a:schemeClr val="tx1"/>
                </a:solidFill>
                <a:latin typeface="Century Gothic"/>
                <a:cs typeface="Century Gothic"/>
              </a:defRPr>
            </a:lvl1pPr>
            <a:lvl2pPr marL="742950" indent="-285750">
              <a:buClr>
                <a:srgbClr val="149DEB"/>
              </a:buClr>
              <a:buFont typeface="Arial"/>
              <a:buChar char="•"/>
              <a:defRPr sz="2000" b="0" i="0">
                <a:solidFill>
                  <a:schemeClr val="tx1"/>
                </a:solidFill>
                <a:latin typeface="Century Gothic"/>
                <a:cs typeface="Century Gothic"/>
              </a:defRPr>
            </a:lvl2pPr>
            <a:lvl3pPr marL="1143000" indent="-228600">
              <a:buClr>
                <a:srgbClr val="149DEB"/>
              </a:buClr>
              <a:buFont typeface="Lucida Grande"/>
              <a:buChar char="–"/>
              <a:defRPr sz="1800" b="0" i="0">
                <a:solidFill>
                  <a:schemeClr val="tx1"/>
                </a:solidFill>
                <a:latin typeface="Century Gothic"/>
                <a:cs typeface="Century Gothic"/>
              </a:defRPr>
            </a:lvl3pPr>
            <a:lvl4pPr marL="1600200" indent="-228600">
              <a:buClr>
                <a:srgbClr val="149DEB"/>
              </a:buClr>
              <a:buFont typeface="Arial"/>
              <a:buChar char="•"/>
              <a:defRPr sz="1600" b="0" i="0">
                <a:solidFill>
                  <a:schemeClr val="tx1"/>
                </a:solidFill>
                <a:latin typeface="Century Gothic"/>
                <a:cs typeface="Century Gothic"/>
              </a:defRPr>
            </a:lvl4pPr>
            <a:lvl5pPr marL="2057400" indent="-228600">
              <a:buClr>
                <a:srgbClr val="149DEB"/>
              </a:buClr>
              <a:buFont typeface="Lucida Grande"/>
              <a:buChar char="»"/>
              <a:defRPr sz="1600" b="0" i="0">
                <a:solidFill>
                  <a:schemeClr val="tx1"/>
                </a:solidFill>
                <a:latin typeface="Century Gothic"/>
                <a:cs typeface="Century Gothic"/>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3"/>
          <p:cNvSpPr txBox="1">
            <a:spLocks/>
          </p:cNvSpPr>
          <p:nvPr userDrawn="1"/>
        </p:nvSpPr>
        <p:spPr>
          <a:xfrm>
            <a:off x="4379806" y="6396293"/>
            <a:ext cx="42248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Tree>
    <p:extLst>
      <p:ext uri="{BB962C8B-B14F-4D97-AF65-F5344CB8AC3E}">
        <p14:creationId xmlns:p14="http://schemas.microsoft.com/office/powerpoint/2010/main" val="1859082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p:cNvSpPr>
            <a:spLocks noGrp="1"/>
          </p:cNvSpPr>
          <p:nvPr>
            <p:ph type="dt" sz="half" idx="14"/>
          </p:nvPr>
        </p:nvSpPr>
        <p:spPr/>
        <p:txBody>
          <a:bodyPr/>
          <a:lstStyle/>
          <a:p>
            <a:r>
              <a:rPr lang="en-US" dirty="0"/>
              <a:t>3/2014</a:t>
            </a:r>
          </a:p>
        </p:txBody>
      </p:sp>
      <p:sp>
        <p:nvSpPr>
          <p:cNvPr id="19" name="Slide Number Placeholder 18"/>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r>
              <a:rPr lang="en-US" dirty="0"/>
              <a:t>Copyright (c) 2012-2014 Data Access Technologies, Inc. as Model Driven Solutions</a:t>
            </a:r>
          </a:p>
        </p:txBody>
      </p:sp>
      <p:sp>
        <p:nvSpPr>
          <p:cNvPr id="8" name="Title 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Date Placeholder 15"/>
          <p:cNvSpPr>
            <a:spLocks noGrp="1"/>
          </p:cNvSpPr>
          <p:nvPr>
            <p:ph type="dt" sz="half" idx="10"/>
          </p:nvPr>
        </p:nvSpPr>
        <p:spPr/>
        <p:txBody>
          <a:bodyPr/>
          <a:lstStyle/>
          <a:p>
            <a:r>
              <a:rPr lang="en-US" dirty="0"/>
              <a:t>3/2014</a:t>
            </a:r>
          </a:p>
        </p:txBody>
      </p:sp>
      <p:sp>
        <p:nvSpPr>
          <p:cNvPr id="20" name="Slide Number Placeholder 19"/>
          <p:cNvSpPr>
            <a:spLocks noGrp="1"/>
          </p:cNvSpPr>
          <p:nvPr>
            <p:ph type="sldNum" sz="quarter" idx="11"/>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2"/>
          </p:nvPr>
        </p:nvSpPr>
        <p:spPr/>
        <p:txBody>
          <a:bodyPr/>
          <a:lstStyle/>
          <a:p>
            <a:r>
              <a:rPr lang="en-US" dirty="0"/>
              <a:t>Copyright (c) 2012-2014--2014 Data Access Technologies, Inc. as Model Driven Solutions</a:t>
            </a:r>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itle 26"/>
          <p:cNvSpPr>
            <a:spLocks noGrp="1"/>
          </p:cNvSpPr>
          <p:nvPr>
            <p:ph type="title"/>
          </p:nvPr>
        </p:nvSpPr>
        <p:spPr/>
        <p:txBody>
          <a:bodyPr/>
          <a:lstStyle/>
          <a:p>
            <a:r>
              <a:rPr lang="en-US"/>
              <a:t>Click to edit Master title style</a:t>
            </a:r>
            <a:endParaRPr lang="en-US" dirty="0"/>
          </a:p>
        </p:txBody>
      </p:sp>
      <p:sp>
        <p:nvSpPr>
          <p:cNvPr id="20" name="Date Placeholder 19"/>
          <p:cNvSpPr>
            <a:spLocks noGrp="1"/>
          </p:cNvSpPr>
          <p:nvPr>
            <p:ph type="dt" sz="half" idx="15"/>
          </p:nvPr>
        </p:nvSpPr>
        <p:spPr/>
        <p:txBody>
          <a:bodyPr/>
          <a:lstStyle/>
          <a:p>
            <a:r>
              <a:rPr lang="en-US" dirty="0"/>
              <a:t>3/2014</a:t>
            </a:r>
          </a:p>
        </p:txBody>
      </p:sp>
      <p:sp>
        <p:nvSpPr>
          <p:cNvPr id="25" name="Slide Number Placeholder 24"/>
          <p:cNvSpPr>
            <a:spLocks noGrp="1"/>
          </p:cNvSpPr>
          <p:nvPr>
            <p:ph type="sldNum" sz="quarter" idx="16"/>
          </p:nvPr>
        </p:nvSpPr>
        <p:spPr/>
        <p:txBody>
          <a:bodyPr/>
          <a:lstStyle/>
          <a:p>
            <a:fld id="{987D7693-E132-40A2-A808-4CF056E677D9}" type="slidenum">
              <a:rPr lang="en-US" smtClean="0"/>
              <a:t>‹#›</a:t>
            </a:fld>
            <a:endParaRPr lang="en-US" dirty="0"/>
          </a:p>
        </p:txBody>
      </p:sp>
      <p:sp>
        <p:nvSpPr>
          <p:cNvPr id="26" name="Footer Placeholder 25"/>
          <p:cNvSpPr>
            <a:spLocks noGrp="1"/>
          </p:cNvSpPr>
          <p:nvPr>
            <p:ph type="ftr" sz="quarter" idx="17"/>
          </p:nvPr>
        </p:nvSpPr>
        <p:spPr/>
        <p:txBody>
          <a:bodyPr/>
          <a:lstStyle/>
          <a:p>
            <a:r>
              <a:rPr lang="en-US" dirty="0"/>
              <a:t>Copyright (c) 2012-2014 Data Access Technologies, Inc. as Model Driven Solutions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itle 29"/>
          <p:cNvSpPr>
            <a:spLocks noGrp="1"/>
          </p:cNvSpPr>
          <p:nvPr>
            <p:ph type="title"/>
          </p:nvPr>
        </p:nvSpPr>
        <p:spPr/>
        <p:txBody>
          <a:bodyPr/>
          <a:lstStyle/>
          <a:p>
            <a:r>
              <a:rPr lang="en-US"/>
              <a:t>Click to edit Master title style</a:t>
            </a:r>
          </a:p>
        </p:txBody>
      </p:sp>
      <p:sp>
        <p:nvSpPr>
          <p:cNvPr id="20" name="Date Placeholder 19"/>
          <p:cNvSpPr>
            <a:spLocks noGrp="1"/>
          </p:cNvSpPr>
          <p:nvPr>
            <p:ph type="dt" sz="half" idx="16"/>
          </p:nvPr>
        </p:nvSpPr>
        <p:spPr/>
        <p:txBody>
          <a:bodyPr/>
          <a:lstStyle/>
          <a:p>
            <a:r>
              <a:rPr lang="en-US" dirty="0"/>
              <a:t>3/2014</a:t>
            </a:r>
          </a:p>
        </p:txBody>
      </p:sp>
      <p:sp>
        <p:nvSpPr>
          <p:cNvPr id="24" name="Slide Number Placeholder 23"/>
          <p:cNvSpPr>
            <a:spLocks noGrp="1"/>
          </p:cNvSpPr>
          <p:nvPr>
            <p:ph type="sldNum" sz="quarter" idx="17"/>
          </p:nvPr>
        </p:nvSpPr>
        <p:spPr/>
        <p:txBody>
          <a:bodyPr/>
          <a:lstStyle/>
          <a:p>
            <a:fld id="{987D7693-E132-40A2-A808-4CF056E677D9}" type="slidenum">
              <a:rPr lang="en-US" smtClean="0"/>
              <a:t>‹#›</a:t>
            </a:fld>
            <a:endParaRPr lang="en-US" dirty="0"/>
          </a:p>
        </p:txBody>
      </p:sp>
      <p:sp>
        <p:nvSpPr>
          <p:cNvPr id="29" name="Footer Placeholder 28"/>
          <p:cNvSpPr>
            <a:spLocks noGrp="1"/>
          </p:cNvSpPr>
          <p:nvPr>
            <p:ph type="ftr" sz="quarter" idx="18"/>
          </p:nvPr>
        </p:nvSpPr>
        <p:spPr/>
        <p:txBody>
          <a:bodyPr/>
          <a:lstStyle/>
          <a:p>
            <a:r>
              <a:rPr lang="en-US" dirty="0"/>
              <a:t>Copyright (c) 2012-2014 Data Access Technologies, Inc. as Model Driven Solutions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r>
              <a:rPr lang="en-US" dirty="0"/>
              <a:t>3/2014</a:t>
            </a:r>
          </a:p>
        </p:txBody>
      </p:sp>
      <p:sp>
        <p:nvSpPr>
          <p:cNvPr id="14" name="Slide Number Placeholder 13"/>
          <p:cNvSpPr>
            <a:spLocks noGrp="1"/>
          </p:cNvSpPr>
          <p:nvPr>
            <p:ph type="sldNum" sz="quarter" idx="11"/>
          </p:nvPr>
        </p:nvSpPr>
        <p:spPr/>
        <p:txBody>
          <a:bodyPr/>
          <a:lstStyle/>
          <a:p>
            <a:fld id="{987D7693-E132-40A2-A808-4CF056E677D9}" type="slidenum">
              <a:rPr lang="en-US" smtClean="0"/>
              <a:t>‹#›</a:t>
            </a:fld>
            <a:endParaRPr lang="en-US" dirty="0"/>
          </a:p>
        </p:txBody>
      </p:sp>
      <p:sp>
        <p:nvSpPr>
          <p:cNvPr id="18" name="Footer Placeholder 17"/>
          <p:cNvSpPr>
            <a:spLocks noGrp="1"/>
          </p:cNvSpPr>
          <p:nvPr>
            <p:ph type="ftr" sz="quarter" idx="12"/>
          </p:nvPr>
        </p:nvSpPr>
        <p:spPr/>
        <p:txBody>
          <a:bodyPr/>
          <a:lstStyle/>
          <a:p>
            <a:r>
              <a:rPr lang="en-US" dirty="0"/>
              <a:t>Copyright (c) 2012-2014 Data Access Technologies, Inc. as Model Driven Solutions</a:t>
            </a:r>
          </a:p>
        </p:txBody>
      </p:sp>
      <p:sp>
        <p:nvSpPr>
          <p:cNvPr id="15" name="Title 14"/>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r>
              <a:rPr lang="en-US" dirty="0"/>
              <a:t>3/2014</a:t>
            </a:r>
          </a:p>
        </p:txBody>
      </p:sp>
      <p:sp>
        <p:nvSpPr>
          <p:cNvPr id="12" name="Slide Number Placeholder 11"/>
          <p:cNvSpPr>
            <a:spLocks noGrp="1"/>
          </p:cNvSpPr>
          <p:nvPr>
            <p:ph type="sldNum" sz="quarter" idx="11"/>
          </p:nvPr>
        </p:nvSpPr>
        <p:spPr/>
        <p:txBody>
          <a:bodyPr/>
          <a:lstStyle/>
          <a:p>
            <a:fld id="{987D7693-E132-40A2-A808-4CF056E677D9}" type="slidenum">
              <a:rPr lang="en-US" smtClean="0"/>
              <a:t>‹#›</a:t>
            </a:fld>
            <a:endParaRPr lang="en-US" dirty="0"/>
          </a:p>
        </p:txBody>
      </p:sp>
      <p:sp>
        <p:nvSpPr>
          <p:cNvPr id="13" name="Footer Placeholder 12"/>
          <p:cNvSpPr>
            <a:spLocks noGrp="1"/>
          </p:cNvSpPr>
          <p:nvPr>
            <p:ph type="ftr" sz="quarter" idx="12"/>
          </p:nvPr>
        </p:nvSpPr>
        <p:spPr/>
        <p:txBody>
          <a:bodyPr/>
          <a:lstStyle/>
          <a:p>
            <a:r>
              <a:rPr lang="en-US" dirty="0"/>
              <a:t>Copyright (c) 2012-2014 Data Access Technologies, Inc. as Model Driven Solutions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a:t>Click to edit Master title style</a:t>
            </a:r>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p:cNvSpPr>
            <a:spLocks noGrp="1"/>
          </p:cNvSpPr>
          <p:nvPr>
            <p:ph type="dt" sz="half" idx="15"/>
          </p:nvPr>
        </p:nvSpPr>
        <p:spPr/>
        <p:txBody>
          <a:bodyPr/>
          <a:lstStyle/>
          <a:p>
            <a:r>
              <a:rPr lang="en-US" dirty="0"/>
              <a:t>3/2014</a:t>
            </a:r>
          </a:p>
        </p:txBody>
      </p:sp>
      <p:sp>
        <p:nvSpPr>
          <p:cNvPr id="18" name="Slide Number Placeholder 17"/>
          <p:cNvSpPr>
            <a:spLocks noGrp="1"/>
          </p:cNvSpPr>
          <p:nvPr>
            <p:ph type="sldNum" sz="quarter" idx="16"/>
          </p:nvPr>
        </p:nvSpPr>
        <p:spPr/>
        <p:txBody>
          <a:bodyPr/>
          <a:lstStyle/>
          <a:p>
            <a:fld id="{987D7693-E132-40A2-A808-4CF056E677D9}" type="slidenum">
              <a:rPr lang="en-US" smtClean="0"/>
              <a:t>‹#›</a:t>
            </a:fld>
            <a:endParaRPr lang="en-US" dirty="0"/>
          </a:p>
        </p:txBody>
      </p:sp>
      <p:sp>
        <p:nvSpPr>
          <p:cNvPr id="20" name="Footer Placeholder 19"/>
          <p:cNvSpPr>
            <a:spLocks noGrp="1"/>
          </p:cNvSpPr>
          <p:nvPr>
            <p:ph type="ftr" sz="quarter" idx="17"/>
          </p:nvPr>
        </p:nvSpPr>
        <p:spPr/>
        <p:txBody>
          <a:bodyPr/>
          <a:lstStyle/>
          <a:p>
            <a:r>
              <a:rPr lang="en-US" dirty="0"/>
              <a:t>Copyright (c) 2012-2014 Data Access Technologies, Inc. as Model Driven Solutions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13" name="Date Placeholder 12"/>
          <p:cNvSpPr>
            <a:spLocks noGrp="1"/>
          </p:cNvSpPr>
          <p:nvPr>
            <p:ph type="dt" sz="half" idx="14"/>
          </p:nvPr>
        </p:nvSpPr>
        <p:spPr/>
        <p:txBody>
          <a:bodyPr/>
          <a:lstStyle/>
          <a:p>
            <a:r>
              <a:rPr lang="en-US" dirty="0"/>
              <a:t>3/2014</a:t>
            </a:r>
          </a:p>
        </p:txBody>
      </p:sp>
      <p:sp>
        <p:nvSpPr>
          <p:cNvPr id="20" name="Slide Number Placeholder 19"/>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r>
              <a:rPr lang="en-US" dirty="0"/>
              <a:t>Copyright (c) 2012-2014 Data Access Technologies, Inc. as Model Driven Solutions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r>
              <a:rPr lang="en-US" dirty="0"/>
              <a:t>3/2014</a:t>
            </a:r>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r>
              <a:rPr lang="en-US" dirty="0"/>
              <a:t>Copyright (c) 2012-2014 Data Access Technologies, Inc. as Model Driven Solutions</a:t>
            </a:r>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987D7693-E132-40A2-A808-4CF056E677D9}"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tif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javascript:%20void(0)" TargetMode="External"/><Relationship Id="rId2" Type="http://schemas.openxmlformats.org/officeDocument/2006/relationships/image" Target="../media/image19.jpe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4648200"/>
            <a:ext cx="9171709" cy="22097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2828050"/>
            <a:ext cx="8540472" cy="1368798"/>
          </a:xfrm>
        </p:spPr>
        <p:txBody>
          <a:bodyPr>
            <a:normAutofit/>
          </a:bodyPr>
          <a:lstStyle/>
          <a:p>
            <a:r>
              <a:rPr lang="en-US" dirty="0"/>
              <a:t>Using threat and risk examples</a:t>
            </a:r>
          </a:p>
          <a:p>
            <a:r>
              <a:rPr lang="en-US" dirty="0"/>
              <a:t>Cory Casanave </a:t>
            </a:r>
          </a:p>
        </p:txBody>
      </p:sp>
      <p:sp>
        <p:nvSpPr>
          <p:cNvPr id="2" name="Title 1"/>
          <p:cNvSpPr>
            <a:spLocks noGrp="1"/>
          </p:cNvSpPr>
          <p:nvPr>
            <p:ph type="title"/>
          </p:nvPr>
        </p:nvSpPr>
        <p:spPr/>
        <p:txBody>
          <a:bodyPr>
            <a:normAutofit fontScale="90000"/>
          </a:bodyPr>
          <a:lstStyle/>
          <a:p>
            <a:r>
              <a:rPr lang="en-US" dirty="0"/>
              <a:t>Semantic Modeling for Information Federation</a:t>
            </a:r>
          </a:p>
        </p:txBody>
      </p:sp>
      <p:pic>
        <p:nvPicPr>
          <p:cNvPr id="4" name="Picture 3" descr="C:\Users\Cory-c\Documents\Company\MDSSVN\Marketing\Graphics\OMG\OMG - 150 dpi.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782" y="5281125"/>
            <a:ext cx="2527299" cy="11340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996402" y="304800"/>
            <a:ext cx="1758816" cy="923330"/>
          </a:xfrm>
          <a:prstGeom prst="rect">
            <a:avLst/>
          </a:prstGeom>
          <a:noFill/>
        </p:spPr>
        <p:txBody>
          <a:bodyPr wrap="none" lIns="91440" tIns="45720" rIns="91440" bIns="45720">
            <a:spAutoFit/>
          </a:bodyPr>
          <a:lstStyle/>
          <a:p>
            <a:pPr algn="ctr"/>
            <a:r>
              <a:rPr lang="en-US" sz="54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SMIF</a:t>
            </a:r>
          </a:p>
        </p:txBody>
      </p:sp>
      <p:pic>
        <p:nvPicPr>
          <p:cNvPr id="1026" name="Picture 2" descr="C:\Users\Cory-c\Documents\Company\MDSSVN\Marketing\Graphics\Model Driven Solutions\ModelDrivenSolutionsVerticle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4664" y="5090720"/>
            <a:ext cx="3264408" cy="15148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7678" y="3822273"/>
            <a:ext cx="4095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933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1734" y="3945118"/>
            <a:ext cx="5560449" cy="1312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a:t>Example of structuring risk information</a:t>
            </a:r>
          </a:p>
        </p:txBody>
      </p:sp>
      <p:sp>
        <p:nvSpPr>
          <p:cNvPr id="4" name="TextBox 3"/>
          <p:cNvSpPr txBox="1"/>
          <p:nvPr/>
        </p:nvSpPr>
        <p:spPr>
          <a:xfrm>
            <a:off x="1676400" y="1308315"/>
            <a:ext cx="5562599" cy="923330"/>
          </a:xfrm>
          <a:prstGeom prst="rect">
            <a:avLst/>
          </a:prstGeom>
          <a:noFill/>
        </p:spPr>
        <p:txBody>
          <a:bodyPr wrap="square" rtlCol="0">
            <a:spAutoFit/>
          </a:bodyPr>
          <a:lstStyle/>
          <a:p>
            <a:r>
              <a:rPr lang="en-US" dirty="0"/>
              <a:t>In January 2015 Massachusetts faced the Hazard of major winter storms across the region.</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572" y="2667000"/>
            <a:ext cx="367665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own Arrow 4"/>
          <p:cNvSpPr/>
          <p:nvPr/>
        </p:nvSpPr>
        <p:spPr>
          <a:xfrm>
            <a:off x="2741371" y="1981200"/>
            <a:ext cx="3009900" cy="8361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formalized as</a:t>
            </a:r>
          </a:p>
        </p:txBody>
      </p:sp>
      <p:sp>
        <p:nvSpPr>
          <p:cNvPr id="8" name="Down Arrow 7"/>
          <p:cNvSpPr/>
          <p:nvPr/>
        </p:nvSpPr>
        <p:spPr>
          <a:xfrm>
            <a:off x="2784119" y="3448050"/>
            <a:ext cx="3009900" cy="6647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defined by</a:t>
            </a:r>
          </a:p>
        </p:txBody>
      </p:sp>
      <p:sp>
        <p:nvSpPr>
          <p:cNvPr id="6" name="Rounded Rectangular Callout 5"/>
          <p:cNvSpPr/>
          <p:nvPr/>
        </p:nvSpPr>
        <p:spPr>
          <a:xfrm>
            <a:off x="125171" y="3965947"/>
            <a:ext cx="2616200" cy="1066800"/>
          </a:xfrm>
          <a:prstGeom prst="wedgeRoundRectCallout">
            <a:avLst>
              <a:gd name="adj1" fmla="val 36687"/>
              <a:gd name="adj2" fmla="val 1075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 data syntax and vocabulary</a:t>
            </a:r>
          </a:p>
        </p:txBody>
      </p:sp>
      <p:sp>
        <p:nvSpPr>
          <p:cNvPr id="9" name="Flowchart: Document 8"/>
          <p:cNvSpPr/>
          <p:nvPr/>
        </p:nvSpPr>
        <p:spPr>
          <a:xfrm>
            <a:off x="1676400" y="5562600"/>
            <a:ext cx="5799317" cy="607557"/>
          </a:xfrm>
          <a:prstGeom prst="flowChartDocumen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&lt;</a:t>
            </a:r>
            <a:r>
              <a:rPr lang="en-US" sz="1400" dirty="0" err="1"/>
              <a:t>drn:PotentialDanger</a:t>
            </a:r>
            <a:r>
              <a:rPr lang="en-US" sz="1400" dirty="0"/>
              <a:t>&gt;Major winter storms&lt;/</a:t>
            </a:r>
            <a:r>
              <a:rPr lang="en-US" sz="1400" dirty="0" err="1"/>
              <a:t>drn:PotentialDanger</a:t>
            </a:r>
            <a:r>
              <a:rPr lang="en-US" sz="1400" dirty="0"/>
              <a:t>&gt;</a:t>
            </a:r>
          </a:p>
        </p:txBody>
      </p:sp>
      <p:sp>
        <p:nvSpPr>
          <p:cNvPr id="13" name="Down Arrow 12"/>
          <p:cNvSpPr/>
          <p:nvPr/>
        </p:nvSpPr>
        <p:spPr>
          <a:xfrm>
            <a:off x="2784119" y="4648200"/>
            <a:ext cx="3009900" cy="8361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Maps To</a:t>
            </a:r>
          </a:p>
        </p:txBody>
      </p:sp>
      <p:sp>
        <p:nvSpPr>
          <p:cNvPr id="3" name="Footer Placeholder 2"/>
          <p:cNvSpPr>
            <a:spLocks noGrp="1"/>
          </p:cNvSpPr>
          <p:nvPr>
            <p:ph type="ftr" sz="quarter" idx="12"/>
          </p:nvPr>
        </p:nvSpPr>
        <p:spPr/>
        <p:txBody>
          <a:bodyPr/>
          <a:lstStyle/>
          <a:p>
            <a:r>
              <a:rPr lang="en-US"/>
              <a:t>OMG Threat &amp; Risk for STIDS 2015</a:t>
            </a:r>
          </a:p>
        </p:txBody>
      </p:sp>
      <p:sp>
        <p:nvSpPr>
          <p:cNvPr id="7" name="Slide Number Placeholder 6"/>
          <p:cNvSpPr>
            <a:spLocks noGrp="1"/>
          </p:cNvSpPr>
          <p:nvPr>
            <p:ph type="sldNum" sz="quarter" idx="11"/>
          </p:nvPr>
        </p:nvSpPr>
        <p:spPr/>
        <p:txBody>
          <a:bodyPr/>
          <a:lstStyle/>
          <a:p>
            <a:fld id="{C5349D12-3EF0-44B0-8484-0F10BE0E01DA}" type="slidenum">
              <a:rPr lang="en-US" smtClean="0"/>
              <a:t>10</a:t>
            </a:fld>
            <a:endParaRPr lang="en-US"/>
          </a:p>
        </p:txBody>
      </p:sp>
      <p:sp>
        <p:nvSpPr>
          <p:cNvPr id="10" name="Date Placeholder 9"/>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554661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Potential Storm? Who said this?</a:t>
            </a:r>
          </a:p>
        </p:txBody>
      </p:sp>
      <p:pic>
        <p:nvPicPr>
          <p:cNvPr id="3" name="Picture -410558100.jpg" descr="-410558100.jpg"/>
          <p:cNvPicPr preferRelativeResize="0">
            <a:picLocks/>
          </p:cNvPicPr>
          <p:nvPr/>
        </p:nvPicPr>
        <p:blipFill>
          <a:blip r:embed="rId2" cstate="print"/>
          <a:stretch>
            <a:fillRect/>
          </a:stretch>
        </p:blipFill>
        <p:spPr>
          <a:xfrm>
            <a:off x="1143000" y="1219200"/>
            <a:ext cx="6934200" cy="5181600"/>
          </a:xfrm>
          <a:prstGeom prst="rect">
            <a:avLst/>
          </a:prstGeom>
        </p:spPr>
      </p:pic>
      <p:sp>
        <p:nvSpPr>
          <p:cNvPr id="4" name="Footer Placeholder 3"/>
          <p:cNvSpPr>
            <a:spLocks noGrp="1"/>
          </p:cNvSpPr>
          <p:nvPr>
            <p:ph type="ftr" sz="quarter" idx="12"/>
          </p:nvPr>
        </p:nvSpPr>
        <p:spPr/>
        <p:txBody>
          <a:bodyPr/>
          <a:lstStyle/>
          <a:p>
            <a:r>
              <a:rPr lang="en-US"/>
              <a:t>OMG Threat &amp; Risk for STIDS 2015</a:t>
            </a:r>
          </a:p>
        </p:txBody>
      </p:sp>
      <p:sp>
        <p:nvSpPr>
          <p:cNvPr id="5" name="Slide Number Placeholder 4"/>
          <p:cNvSpPr>
            <a:spLocks noGrp="1"/>
          </p:cNvSpPr>
          <p:nvPr>
            <p:ph type="sldNum" sz="quarter" idx="11"/>
          </p:nvPr>
        </p:nvSpPr>
        <p:spPr/>
        <p:txBody>
          <a:bodyPr/>
          <a:lstStyle/>
          <a:p>
            <a:fld id="{C5349D12-3EF0-44B0-8484-0F10BE0E01DA}" type="slidenum">
              <a:rPr lang="en-US" smtClean="0"/>
              <a:t>11</a:t>
            </a:fld>
            <a:endParaRPr lang="en-US"/>
          </a:p>
        </p:txBody>
      </p:sp>
      <p:sp>
        <p:nvSpPr>
          <p:cNvPr id="6" name="Date Placeholder 5"/>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2135139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a:t>3/2014</a:t>
            </a:r>
            <a:endParaRPr lang="en-US" dirty="0"/>
          </a:p>
        </p:txBody>
      </p:sp>
      <p:sp>
        <p:nvSpPr>
          <p:cNvPr id="8" name="Slide Number Placeholder 7"/>
          <p:cNvSpPr>
            <a:spLocks noGrp="1"/>
          </p:cNvSpPr>
          <p:nvPr>
            <p:ph type="sldNum" sz="quarter" idx="11"/>
          </p:nvPr>
        </p:nvSpPr>
        <p:spPr/>
        <p:txBody>
          <a:bodyPr/>
          <a:lstStyle/>
          <a:p>
            <a:fld id="{987D7693-E132-40A2-A808-4CF056E677D9}" type="slidenum">
              <a:rPr lang="en-US" smtClean="0"/>
              <a:t>12</a:t>
            </a:fld>
            <a:endParaRPr lang="en-US" dirty="0"/>
          </a:p>
        </p:txBody>
      </p:sp>
      <p:sp>
        <p:nvSpPr>
          <p:cNvPr id="9" name="Footer Placeholder 8"/>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13" name="Title 12"/>
          <p:cNvSpPr>
            <a:spLocks noGrp="1"/>
          </p:cNvSpPr>
          <p:nvPr>
            <p:ph type="title"/>
          </p:nvPr>
        </p:nvSpPr>
        <p:spPr>
          <a:xfrm>
            <a:off x="352426" y="0"/>
            <a:ext cx="7680960" cy="685800"/>
          </a:xfrm>
        </p:spPr>
        <p:txBody>
          <a:bodyPr>
            <a:normAutofit fontScale="90000"/>
          </a:bodyPr>
          <a:lstStyle/>
          <a:p>
            <a:r>
              <a:rPr lang="en-US" dirty="0"/>
              <a:t>Example Snippet</a:t>
            </a:r>
          </a:p>
        </p:txBody>
      </p:sp>
      <p:pic>
        <p:nvPicPr>
          <p:cNvPr id="12" name="Picture 11"/>
          <p:cNvPicPr>
            <a:picLocks noChangeAspect="1"/>
          </p:cNvPicPr>
          <p:nvPr/>
        </p:nvPicPr>
        <p:blipFill>
          <a:blip r:embed="rId2"/>
          <a:stretch>
            <a:fillRect/>
          </a:stretch>
        </p:blipFill>
        <p:spPr>
          <a:xfrm>
            <a:off x="914400" y="886564"/>
            <a:ext cx="7631746" cy="5904762"/>
          </a:xfrm>
          <a:prstGeom prst="rect">
            <a:avLst/>
          </a:prstGeom>
        </p:spPr>
      </p:pic>
    </p:spTree>
    <p:extLst>
      <p:ext uri="{BB962C8B-B14F-4D97-AF65-F5344CB8AC3E}">
        <p14:creationId xmlns:p14="http://schemas.microsoft.com/office/powerpoint/2010/main" val="85308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Conceptual Model Layering</a:t>
            </a:r>
          </a:p>
        </p:txBody>
      </p:sp>
      <p:sp>
        <p:nvSpPr>
          <p:cNvPr id="8" name="Rounded Rectangle 7"/>
          <p:cNvSpPr/>
          <p:nvPr/>
        </p:nvSpPr>
        <p:spPr>
          <a:xfrm>
            <a:off x="1295400" y="3722914"/>
            <a:ext cx="6400800" cy="914400"/>
          </a:xfrm>
          <a:prstGeom prst="roundRect">
            <a:avLst/>
          </a:prstGeom>
          <a:solidFill>
            <a:srgbClr val="11C1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Generic Library – Provides concepts and links across multiple viewpoints, not just threat/risk. E.G. Person,  Objective</a:t>
            </a:r>
          </a:p>
        </p:txBody>
      </p:sp>
      <p:sp>
        <p:nvSpPr>
          <p:cNvPr id="9" name="Rounded Rectangle 8"/>
          <p:cNvSpPr/>
          <p:nvPr/>
        </p:nvSpPr>
        <p:spPr>
          <a:xfrm>
            <a:off x="1295400" y="4637314"/>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  Foundational concepts for modeling anything: Entities, Roles, Relations, Types, Information, Rules, Identity, Etc…</a:t>
            </a:r>
          </a:p>
        </p:txBody>
      </p:sp>
      <p:sp>
        <p:nvSpPr>
          <p:cNvPr id="10" name="Rounded Rectangle 9"/>
          <p:cNvSpPr/>
          <p:nvPr/>
        </p:nvSpPr>
        <p:spPr>
          <a:xfrm>
            <a:off x="1295400" y="2819400"/>
            <a:ext cx="6400800" cy="9144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Cross-risk/threat – specific “wide and shallow” risk and threat concepts/ E.G. Risk, threat, danger, consequence</a:t>
            </a:r>
          </a:p>
        </p:txBody>
      </p:sp>
      <p:sp>
        <p:nvSpPr>
          <p:cNvPr id="11" name="Rounded Rectangle 10"/>
          <p:cNvSpPr/>
          <p:nvPr/>
        </p:nvSpPr>
        <p:spPr>
          <a:xfrm>
            <a:off x="1286691" y="1905000"/>
            <a:ext cx="3200400" cy="9144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Operational threat situational awareness and response</a:t>
            </a:r>
          </a:p>
        </p:txBody>
      </p:sp>
      <p:sp>
        <p:nvSpPr>
          <p:cNvPr id="12" name="Rounded Rectangle 11"/>
          <p:cNvSpPr/>
          <p:nvPr/>
        </p:nvSpPr>
        <p:spPr>
          <a:xfrm>
            <a:off x="4487091" y="1902823"/>
            <a:ext cx="3200400" cy="9144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Operational risk  evaluation and mediation</a:t>
            </a:r>
          </a:p>
        </p:txBody>
      </p:sp>
      <p:sp>
        <p:nvSpPr>
          <p:cNvPr id="2" name="Rounded Rectangular Callout 1"/>
          <p:cNvSpPr/>
          <p:nvPr/>
        </p:nvSpPr>
        <p:spPr>
          <a:xfrm>
            <a:off x="5638800" y="6019800"/>
            <a:ext cx="2133600" cy="533400"/>
          </a:xfrm>
          <a:prstGeom prst="wedgeRoundRectCallout">
            <a:avLst>
              <a:gd name="adj1" fmla="val -73214"/>
              <a:gd name="adj2" fmla="val -153215"/>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Subset of the model from SMIF</a:t>
            </a:r>
          </a:p>
        </p:txBody>
      </p:sp>
      <p:sp>
        <p:nvSpPr>
          <p:cNvPr id="6" name="Footer Placeholder 5"/>
          <p:cNvSpPr>
            <a:spLocks noGrp="1"/>
          </p:cNvSpPr>
          <p:nvPr>
            <p:ph type="ftr" sz="quarter" idx="12"/>
          </p:nvPr>
        </p:nvSpPr>
        <p:spPr/>
        <p:txBody>
          <a:bodyPr/>
          <a:lstStyle/>
          <a:p>
            <a:r>
              <a:rPr lang="en-US"/>
              <a:t>OMG Threat &amp; Risk for STIDS 2015</a:t>
            </a:r>
          </a:p>
        </p:txBody>
      </p:sp>
      <p:sp>
        <p:nvSpPr>
          <p:cNvPr id="13" name="Slide Number Placeholder 12"/>
          <p:cNvSpPr>
            <a:spLocks noGrp="1"/>
          </p:cNvSpPr>
          <p:nvPr>
            <p:ph type="sldNum" sz="quarter" idx="11"/>
          </p:nvPr>
        </p:nvSpPr>
        <p:spPr/>
        <p:txBody>
          <a:bodyPr/>
          <a:lstStyle/>
          <a:p>
            <a:fld id="{C5349D12-3EF0-44B0-8484-0F10BE0E01DA}" type="slidenum">
              <a:rPr lang="en-US" smtClean="0"/>
              <a:t>13</a:t>
            </a:fld>
            <a:endParaRPr lang="en-US"/>
          </a:p>
        </p:txBody>
      </p:sp>
      <p:sp>
        <p:nvSpPr>
          <p:cNvPr id="14" name="Date Placeholder 13"/>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3023440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14</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3810" y="0"/>
            <a:ext cx="9251146" cy="6904113"/>
          </a:xfrm>
          <a:prstGeom prst="rect">
            <a:avLst/>
          </a:prstGeom>
        </p:spPr>
      </p:pic>
    </p:spTree>
    <p:extLst>
      <p:ext uri="{BB962C8B-B14F-4D97-AF65-F5344CB8AC3E}">
        <p14:creationId xmlns:p14="http://schemas.microsoft.com/office/powerpoint/2010/main" val="4261529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Left-Up Arrow 20"/>
          <p:cNvSpPr/>
          <p:nvPr/>
        </p:nvSpPr>
        <p:spPr>
          <a:xfrm flipH="1">
            <a:off x="933447" y="4591049"/>
            <a:ext cx="6048377" cy="97155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 Arrow 19"/>
          <p:cNvSpPr/>
          <p:nvPr/>
        </p:nvSpPr>
        <p:spPr>
          <a:xfrm>
            <a:off x="2262187" y="3926679"/>
            <a:ext cx="4719638" cy="4929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6200000">
            <a:off x="3640930" y="3602829"/>
            <a:ext cx="2090739"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Uses</a:t>
            </a:r>
          </a:p>
        </p:txBody>
      </p:sp>
      <p:sp>
        <p:nvSpPr>
          <p:cNvPr id="5" name="Title 4"/>
          <p:cNvSpPr>
            <a:spLocks noGrp="1"/>
          </p:cNvSpPr>
          <p:nvPr>
            <p:ph type="title"/>
          </p:nvPr>
        </p:nvSpPr>
        <p:spPr>
          <a:xfrm>
            <a:off x="339956" y="533400"/>
            <a:ext cx="7680960" cy="685800"/>
          </a:xfrm>
        </p:spPr>
        <p:txBody>
          <a:bodyPr>
            <a:normAutofit fontScale="90000"/>
          </a:bodyPr>
          <a:lstStyle/>
          <a:p>
            <a:r>
              <a:rPr lang="en-US" dirty="0"/>
              <a:t>Critical Components – conceptual models and mappings</a:t>
            </a:r>
          </a:p>
        </p:txBody>
      </p:sp>
      <p:sp>
        <p:nvSpPr>
          <p:cNvPr id="6" name="Rounded Rectangle 5"/>
          <p:cNvSpPr/>
          <p:nvPr/>
        </p:nvSpPr>
        <p:spPr>
          <a:xfrm>
            <a:off x="133350" y="207644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Modeling Profile</a:t>
            </a:r>
          </a:p>
        </p:txBody>
      </p:sp>
      <p:sp>
        <p:nvSpPr>
          <p:cNvPr id="7" name="Rounded Rectangle 6"/>
          <p:cNvSpPr/>
          <p:nvPr/>
        </p:nvSpPr>
        <p:spPr>
          <a:xfrm>
            <a:off x="3657600" y="207644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Profile</a:t>
            </a:r>
          </a:p>
        </p:txBody>
      </p:sp>
      <p:sp>
        <p:nvSpPr>
          <p:cNvPr id="8" name="Rounded Rectangle 7"/>
          <p:cNvSpPr/>
          <p:nvPr/>
        </p:nvSpPr>
        <p:spPr>
          <a:xfrm>
            <a:off x="6981825" y="205739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XSD Profile </a:t>
            </a:r>
          </a:p>
        </p:txBody>
      </p:sp>
      <p:sp>
        <p:nvSpPr>
          <p:cNvPr id="12" name="Rounded Rectangle 11"/>
          <p:cNvSpPr/>
          <p:nvPr/>
        </p:nvSpPr>
        <p:spPr>
          <a:xfrm>
            <a:off x="6981825" y="4952999"/>
            <a:ext cx="2057400" cy="838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NIEM-UML</a:t>
            </a:r>
          </a:p>
        </p:txBody>
      </p:sp>
      <p:sp>
        <p:nvSpPr>
          <p:cNvPr id="13" name="Rounded Rectangle 12"/>
          <p:cNvSpPr/>
          <p:nvPr/>
        </p:nvSpPr>
        <p:spPr>
          <a:xfrm>
            <a:off x="3657600" y="4972049"/>
            <a:ext cx="2057400" cy="83820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NIEM Mapping</a:t>
            </a:r>
          </a:p>
        </p:txBody>
      </p:sp>
      <p:sp>
        <p:nvSpPr>
          <p:cNvPr id="15" name="Right Arrow 14"/>
          <p:cNvSpPr/>
          <p:nvPr/>
        </p:nvSpPr>
        <p:spPr>
          <a:xfrm rot="16200000">
            <a:off x="785812" y="3000374"/>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Uses</a:t>
            </a:r>
          </a:p>
        </p:txBody>
      </p:sp>
      <p:sp>
        <p:nvSpPr>
          <p:cNvPr id="16" name="Right Arrow 15"/>
          <p:cNvSpPr/>
          <p:nvPr/>
        </p:nvSpPr>
        <p:spPr>
          <a:xfrm rot="16200000">
            <a:off x="4238625" y="2981324"/>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Uses</a:t>
            </a:r>
          </a:p>
        </p:txBody>
      </p:sp>
      <p:sp>
        <p:nvSpPr>
          <p:cNvPr id="17" name="Right Arrow 16"/>
          <p:cNvSpPr/>
          <p:nvPr/>
        </p:nvSpPr>
        <p:spPr>
          <a:xfrm rot="16200000">
            <a:off x="7562850" y="3005136"/>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Uses</a:t>
            </a:r>
          </a:p>
        </p:txBody>
      </p:sp>
      <p:sp>
        <p:nvSpPr>
          <p:cNvPr id="19" name="Left Arrow 18"/>
          <p:cNvSpPr/>
          <p:nvPr/>
        </p:nvSpPr>
        <p:spPr>
          <a:xfrm>
            <a:off x="2190750" y="2276474"/>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9" name="Rounded Rectangle 8"/>
          <p:cNvSpPr/>
          <p:nvPr/>
        </p:nvSpPr>
        <p:spPr>
          <a:xfrm>
            <a:off x="204787" y="3752849"/>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Generic and threat-risk conceptual models</a:t>
            </a:r>
          </a:p>
        </p:txBody>
      </p:sp>
      <p:sp>
        <p:nvSpPr>
          <p:cNvPr id="10" name="Rounded Rectangle 9"/>
          <p:cNvSpPr/>
          <p:nvPr/>
        </p:nvSpPr>
        <p:spPr>
          <a:xfrm>
            <a:off x="3657600" y="3752849"/>
            <a:ext cx="2057400" cy="83820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STIX/</a:t>
            </a:r>
            <a:r>
              <a:rPr lang="en-US" dirty="0" err="1"/>
              <a:t>Cybox</a:t>
            </a:r>
            <a:r>
              <a:rPr lang="en-US" dirty="0"/>
              <a:t> Mapping</a:t>
            </a:r>
          </a:p>
        </p:txBody>
      </p:sp>
      <p:sp>
        <p:nvSpPr>
          <p:cNvPr id="11" name="Rounded Rectangle 10"/>
          <p:cNvSpPr/>
          <p:nvPr/>
        </p:nvSpPr>
        <p:spPr>
          <a:xfrm>
            <a:off x="6981825" y="3752849"/>
            <a:ext cx="2057400" cy="838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STIX/</a:t>
            </a:r>
            <a:r>
              <a:rPr lang="en-US" dirty="0" err="1"/>
              <a:t>Cybox</a:t>
            </a:r>
            <a:r>
              <a:rPr lang="en-US" dirty="0"/>
              <a:t> UML XSD Import</a:t>
            </a:r>
          </a:p>
        </p:txBody>
      </p:sp>
      <p:sp>
        <p:nvSpPr>
          <p:cNvPr id="22" name="Rounded Rectangle 21"/>
          <p:cNvSpPr/>
          <p:nvPr/>
        </p:nvSpPr>
        <p:spPr>
          <a:xfrm>
            <a:off x="6981824" y="5991224"/>
            <a:ext cx="2057400" cy="419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a:t>
            </a:r>
          </a:p>
        </p:txBody>
      </p:sp>
      <p:sp>
        <p:nvSpPr>
          <p:cNvPr id="23" name="Rounded Rectangle 22"/>
          <p:cNvSpPr/>
          <p:nvPr/>
        </p:nvSpPr>
        <p:spPr>
          <a:xfrm>
            <a:off x="3638550" y="5991223"/>
            <a:ext cx="2057400" cy="395287"/>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a:t>
            </a:r>
          </a:p>
        </p:txBody>
      </p:sp>
      <p:sp>
        <p:nvSpPr>
          <p:cNvPr id="24" name="Rectangle 23"/>
          <p:cNvSpPr/>
          <p:nvPr/>
        </p:nvSpPr>
        <p:spPr>
          <a:xfrm>
            <a:off x="0" y="1668605"/>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External</a:t>
            </a:r>
          </a:p>
        </p:txBody>
      </p:sp>
      <p:sp>
        <p:nvSpPr>
          <p:cNvPr id="14" name="Footer Placeholder 13"/>
          <p:cNvSpPr>
            <a:spLocks noGrp="1"/>
          </p:cNvSpPr>
          <p:nvPr>
            <p:ph type="ftr" sz="quarter" idx="12"/>
          </p:nvPr>
        </p:nvSpPr>
        <p:spPr/>
        <p:txBody>
          <a:bodyPr/>
          <a:lstStyle/>
          <a:p>
            <a:r>
              <a:rPr lang="en-US"/>
              <a:t>OMG Threat &amp; Risk for STIDS 2015</a:t>
            </a:r>
          </a:p>
        </p:txBody>
      </p:sp>
      <p:sp>
        <p:nvSpPr>
          <p:cNvPr id="25" name="Slide Number Placeholder 24"/>
          <p:cNvSpPr>
            <a:spLocks noGrp="1"/>
          </p:cNvSpPr>
          <p:nvPr>
            <p:ph type="sldNum" sz="quarter" idx="11"/>
          </p:nvPr>
        </p:nvSpPr>
        <p:spPr/>
        <p:txBody>
          <a:bodyPr/>
          <a:lstStyle/>
          <a:p>
            <a:fld id="{C5349D12-3EF0-44B0-8484-0F10BE0E01DA}" type="slidenum">
              <a:rPr lang="en-US" smtClean="0"/>
              <a:t>15</a:t>
            </a:fld>
            <a:endParaRPr lang="en-US"/>
          </a:p>
        </p:txBody>
      </p:sp>
      <p:sp>
        <p:nvSpPr>
          <p:cNvPr id="26" name="Date Placeholder 25"/>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418979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3/2014</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16</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8" name="Title 7"/>
          <p:cNvSpPr>
            <a:spLocks noGrp="1"/>
          </p:cNvSpPr>
          <p:nvPr>
            <p:ph type="title"/>
          </p:nvPr>
        </p:nvSpPr>
        <p:spPr>
          <a:xfrm>
            <a:off x="352426" y="43543"/>
            <a:ext cx="7680960" cy="718457"/>
          </a:xfrm>
        </p:spPr>
        <p:txBody>
          <a:bodyPr/>
          <a:lstStyle/>
          <a:p>
            <a:r>
              <a:rPr lang="en-US" dirty="0"/>
              <a:t>Mapping Example</a:t>
            </a:r>
          </a:p>
        </p:txBody>
      </p:sp>
      <p:pic>
        <p:nvPicPr>
          <p:cNvPr id="7" name="Picture 6"/>
          <p:cNvPicPr>
            <a:picLocks noChangeAspect="1"/>
          </p:cNvPicPr>
          <p:nvPr/>
        </p:nvPicPr>
        <p:blipFill>
          <a:blip r:embed="rId2"/>
          <a:stretch>
            <a:fillRect/>
          </a:stretch>
        </p:blipFill>
        <p:spPr>
          <a:xfrm>
            <a:off x="-304800" y="1042261"/>
            <a:ext cx="9753703" cy="5815739"/>
          </a:xfrm>
          <a:prstGeom prst="rect">
            <a:avLst/>
          </a:prstGeom>
        </p:spPr>
      </p:pic>
    </p:spTree>
    <p:extLst>
      <p:ext uri="{BB962C8B-B14F-4D97-AF65-F5344CB8AC3E}">
        <p14:creationId xmlns:p14="http://schemas.microsoft.com/office/powerpoint/2010/main" val="1446174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17</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endParaRPr lang="en-US"/>
          </a:p>
        </p:txBody>
      </p:sp>
      <p:pic>
        <p:nvPicPr>
          <p:cNvPr id="6" name="Picture 5"/>
          <p:cNvPicPr>
            <a:picLocks noChangeAspect="1"/>
          </p:cNvPicPr>
          <p:nvPr/>
        </p:nvPicPr>
        <p:blipFill>
          <a:blip r:embed="rId2"/>
          <a:stretch>
            <a:fillRect/>
          </a:stretch>
        </p:blipFill>
        <p:spPr>
          <a:xfrm>
            <a:off x="0" y="-76200"/>
            <a:ext cx="9372497" cy="7046990"/>
          </a:xfrm>
          <a:prstGeom prst="rect">
            <a:avLst/>
          </a:prstGeom>
        </p:spPr>
      </p:pic>
    </p:spTree>
    <p:extLst>
      <p:ext uri="{BB962C8B-B14F-4D97-AF65-F5344CB8AC3E}">
        <p14:creationId xmlns:p14="http://schemas.microsoft.com/office/powerpoint/2010/main" val="108211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t>The Federation Engine</a:t>
            </a:r>
          </a:p>
        </p:txBody>
      </p:sp>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18</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a:t>Implementing Semantic Federation</a:t>
            </a:r>
          </a:p>
        </p:txBody>
      </p:sp>
      <p:pic>
        <p:nvPicPr>
          <p:cNvPr id="8" name="Picture 7" descr="http://www.ex-astris-scientia.org/gallery/other/ufp-emblem.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986" y="4539174"/>
            <a:ext cx="2295525" cy="1771650"/>
          </a:xfrm>
          <a:prstGeom prst="rect">
            <a:avLst/>
          </a:prstGeom>
          <a:noFill/>
          <a:ln>
            <a:noFill/>
          </a:ln>
        </p:spPr>
      </p:pic>
      <p:pic>
        <p:nvPicPr>
          <p:cNvPr id="9" name="Picture 8" descr="http://ts3.mm.bing.net/th?id=HN.607989931651828386&amp;pid=15.1&amp;H=120&amp;W=160">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581499" y="5047809"/>
            <a:ext cx="1985645" cy="1323975"/>
          </a:xfrm>
          <a:prstGeom prst="rect">
            <a:avLst/>
          </a:prstGeom>
          <a:noFill/>
          <a:ln>
            <a:noFill/>
          </a:ln>
        </p:spPr>
      </p:pic>
    </p:spTree>
    <p:extLst>
      <p:ext uri="{BB962C8B-B14F-4D97-AF65-F5344CB8AC3E}">
        <p14:creationId xmlns:p14="http://schemas.microsoft.com/office/powerpoint/2010/main" val="2857431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Perspectives of our knowledge</a:t>
            </a:r>
          </a:p>
        </p:txBody>
      </p:sp>
      <p:sp>
        <p:nvSpPr>
          <p:cNvPr id="3" name="Flowchart: Magnetic Disk 2"/>
          <p:cNvSpPr/>
          <p:nvPr/>
        </p:nvSpPr>
        <p:spPr>
          <a:xfrm>
            <a:off x="1633537" y="4176712"/>
            <a:ext cx="2895600" cy="12334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Federated Repository</a:t>
            </a:r>
          </a:p>
        </p:txBody>
      </p:sp>
      <p:sp>
        <p:nvSpPr>
          <p:cNvPr id="4" name="Flowchart: Magnetic Disk 3"/>
          <p:cNvSpPr/>
          <p:nvPr/>
        </p:nvSpPr>
        <p:spPr>
          <a:xfrm>
            <a:off x="1785937" y="3490912"/>
            <a:ext cx="1219200" cy="990600"/>
          </a:xfrm>
          <a:prstGeom prst="flowChartMagneticDisk">
            <a:avLst/>
          </a:prstGeom>
          <a:solidFill>
            <a:schemeClr val="accent3">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Situational Context</a:t>
            </a:r>
          </a:p>
        </p:txBody>
      </p:sp>
      <p:sp>
        <p:nvSpPr>
          <p:cNvPr id="5" name="Flowchart: Magnetic Disk 4"/>
          <p:cNvSpPr/>
          <p:nvPr/>
        </p:nvSpPr>
        <p:spPr>
          <a:xfrm>
            <a:off x="3181349" y="3490912"/>
            <a:ext cx="1219200" cy="990600"/>
          </a:xfrm>
          <a:prstGeom prst="flowChartMagneticDisk">
            <a:avLst/>
          </a:prstGeom>
          <a:solidFill>
            <a:schemeClr val="accent3">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Risk</a:t>
            </a:r>
          </a:p>
          <a:p>
            <a:pPr algn="ctr"/>
            <a:r>
              <a:rPr lang="en-US" sz="1600" dirty="0"/>
              <a:t>Context</a:t>
            </a:r>
          </a:p>
        </p:txBody>
      </p:sp>
      <p:sp>
        <p:nvSpPr>
          <p:cNvPr id="6" name="Rounded Rectangular Callout 5"/>
          <p:cNvSpPr/>
          <p:nvPr/>
        </p:nvSpPr>
        <p:spPr>
          <a:xfrm>
            <a:off x="642937" y="2500312"/>
            <a:ext cx="1066800" cy="533400"/>
          </a:xfrm>
          <a:prstGeom prst="wedgeRoundRectCallout">
            <a:avLst>
              <a:gd name="adj1" fmla="val 72597"/>
              <a:gd name="adj2" fmla="val 159598"/>
              <a:gd name="adj3" fmla="val 16667"/>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NIEM</a:t>
            </a:r>
          </a:p>
          <a:p>
            <a:pPr algn="ctr"/>
            <a:r>
              <a:rPr lang="en-US" dirty="0"/>
              <a:t>View</a:t>
            </a:r>
          </a:p>
        </p:txBody>
      </p:sp>
      <p:sp>
        <p:nvSpPr>
          <p:cNvPr id="7" name="Rounded Rectangular Callout 6"/>
          <p:cNvSpPr/>
          <p:nvPr/>
        </p:nvSpPr>
        <p:spPr>
          <a:xfrm>
            <a:off x="1809749" y="2500312"/>
            <a:ext cx="1066800" cy="533400"/>
          </a:xfrm>
          <a:prstGeom prst="wedgeRoundRectCallout">
            <a:avLst>
              <a:gd name="adj1" fmla="val -5082"/>
              <a:gd name="adj2" fmla="val 140848"/>
              <a:gd name="adj3" fmla="val 16667"/>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STIX</a:t>
            </a:r>
          </a:p>
          <a:p>
            <a:pPr algn="ctr"/>
            <a:r>
              <a:rPr lang="en-US" dirty="0"/>
              <a:t>View</a:t>
            </a:r>
          </a:p>
        </p:txBody>
      </p:sp>
      <p:sp>
        <p:nvSpPr>
          <p:cNvPr id="8" name="Rounded Rectangular Callout 7"/>
          <p:cNvSpPr/>
          <p:nvPr/>
        </p:nvSpPr>
        <p:spPr>
          <a:xfrm>
            <a:off x="3105149" y="2500312"/>
            <a:ext cx="1066800" cy="533400"/>
          </a:xfrm>
          <a:prstGeom prst="wedgeRoundRectCallout">
            <a:avLst>
              <a:gd name="adj1" fmla="val 275"/>
              <a:gd name="adj2" fmla="val 154241"/>
              <a:gd name="adj3" fmla="val 16667"/>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KDM</a:t>
            </a:r>
          </a:p>
          <a:p>
            <a:pPr algn="ctr"/>
            <a:r>
              <a:rPr lang="en-US" dirty="0"/>
              <a:t>View</a:t>
            </a:r>
          </a:p>
        </p:txBody>
      </p:sp>
      <p:sp>
        <p:nvSpPr>
          <p:cNvPr id="9" name="Rounded Rectangular Callout 8"/>
          <p:cNvSpPr/>
          <p:nvPr/>
        </p:nvSpPr>
        <p:spPr>
          <a:xfrm>
            <a:off x="4310061" y="2500312"/>
            <a:ext cx="1362076" cy="533400"/>
          </a:xfrm>
          <a:prstGeom prst="wedgeRoundRectCallout">
            <a:avLst>
              <a:gd name="adj1" fmla="val -70707"/>
              <a:gd name="adj2" fmla="val 159598"/>
              <a:gd name="adj3" fmla="val 16667"/>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Conceptual</a:t>
            </a:r>
          </a:p>
          <a:p>
            <a:pPr algn="ctr"/>
            <a:r>
              <a:rPr lang="en-US" sz="1600" dirty="0"/>
              <a:t>View</a:t>
            </a:r>
          </a:p>
        </p:txBody>
      </p:sp>
      <p:sp>
        <p:nvSpPr>
          <p:cNvPr id="10" name="Right Brace 9"/>
          <p:cNvSpPr/>
          <p:nvPr/>
        </p:nvSpPr>
        <p:spPr>
          <a:xfrm>
            <a:off x="5191124" y="4329112"/>
            <a:ext cx="490537"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791200" y="4497347"/>
            <a:ext cx="2074350" cy="369332"/>
          </a:xfrm>
          <a:prstGeom prst="rect">
            <a:avLst/>
          </a:prstGeom>
          <a:noFill/>
        </p:spPr>
        <p:txBody>
          <a:bodyPr wrap="none" rtlCol="0">
            <a:spAutoFit/>
          </a:bodyPr>
          <a:lstStyle/>
          <a:p>
            <a:r>
              <a:rPr lang="en-US" dirty="0"/>
              <a:t>Everything we know</a:t>
            </a:r>
          </a:p>
        </p:txBody>
      </p:sp>
      <p:sp>
        <p:nvSpPr>
          <p:cNvPr id="12" name="Right Brace 11"/>
          <p:cNvSpPr/>
          <p:nvPr/>
        </p:nvSpPr>
        <p:spPr>
          <a:xfrm>
            <a:off x="5191124" y="3571278"/>
            <a:ext cx="490537"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791200" y="3739513"/>
            <a:ext cx="3077253" cy="369332"/>
          </a:xfrm>
          <a:prstGeom prst="rect">
            <a:avLst/>
          </a:prstGeom>
          <a:noFill/>
        </p:spPr>
        <p:txBody>
          <a:bodyPr wrap="none" rtlCol="0">
            <a:spAutoFit/>
          </a:bodyPr>
          <a:lstStyle/>
          <a:p>
            <a:r>
              <a:rPr lang="en-US" dirty="0"/>
              <a:t>What we want to trust and see</a:t>
            </a:r>
          </a:p>
        </p:txBody>
      </p:sp>
      <p:sp>
        <p:nvSpPr>
          <p:cNvPr id="14" name="Right Brace 13"/>
          <p:cNvSpPr/>
          <p:nvPr/>
        </p:nvSpPr>
        <p:spPr>
          <a:xfrm>
            <a:off x="5753100" y="2414111"/>
            <a:ext cx="490537"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353176" y="2582346"/>
            <a:ext cx="2274725" cy="369332"/>
          </a:xfrm>
          <a:prstGeom prst="rect">
            <a:avLst/>
          </a:prstGeom>
          <a:noFill/>
        </p:spPr>
        <p:txBody>
          <a:bodyPr wrap="none" rtlCol="0">
            <a:spAutoFit/>
          </a:bodyPr>
          <a:lstStyle/>
          <a:p>
            <a:r>
              <a:rPr lang="en-US" dirty="0"/>
              <a:t>How we want to see it</a:t>
            </a:r>
          </a:p>
        </p:txBody>
      </p:sp>
    </p:spTree>
    <p:extLst>
      <p:ext uri="{BB962C8B-B14F-4D97-AF65-F5344CB8AC3E}">
        <p14:creationId xmlns:p14="http://schemas.microsoft.com/office/powerpoint/2010/main" val="3634338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Example Problem Space</a:t>
            </a:r>
          </a:p>
        </p:txBody>
      </p:sp>
      <p:sp>
        <p:nvSpPr>
          <p:cNvPr id="3" name="Content Placeholder 2"/>
          <p:cNvSpPr>
            <a:spLocks noGrp="1"/>
          </p:cNvSpPr>
          <p:nvPr>
            <p:ph sz="half" idx="1"/>
          </p:nvPr>
        </p:nvSpPr>
        <p:spPr/>
        <p:txBody>
          <a:bodyPr>
            <a:normAutofit fontScale="92500" lnSpcReduction="20000"/>
          </a:bodyPr>
          <a:lstStyle/>
          <a:p>
            <a:r>
              <a:rPr lang="en-US" dirty="0">
                <a:solidFill>
                  <a:schemeClr val="tx1"/>
                </a:solidFill>
              </a:rPr>
              <a:t>There is a critical need to understand and mitigate threats and risks – to “connect the dots”.</a:t>
            </a:r>
          </a:p>
          <a:p>
            <a:r>
              <a:rPr lang="en-US" dirty="0">
                <a:solidFill>
                  <a:schemeClr val="tx1"/>
                </a:solidFill>
              </a:rPr>
              <a:t>The Landscape of threats is changing</a:t>
            </a:r>
          </a:p>
          <a:p>
            <a:pPr lvl="1"/>
            <a:r>
              <a:rPr lang="en-US" dirty="0">
                <a:solidFill>
                  <a:schemeClr val="tx1"/>
                </a:solidFill>
              </a:rPr>
              <a:t>Multiple attack vectors, cyber/physical and other</a:t>
            </a:r>
          </a:p>
          <a:p>
            <a:pPr lvl="1"/>
            <a:r>
              <a:rPr lang="en-US" dirty="0">
                <a:solidFill>
                  <a:schemeClr val="tx1"/>
                </a:solidFill>
              </a:rPr>
              <a:t>Advanced threats utilize multiple vulnerabilities</a:t>
            </a:r>
          </a:p>
          <a:p>
            <a:r>
              <a:rPr lang="en-US" dirty="0">
                <a:solidFill>
                  <a:schemeClr val="tx1"/>
                </a:solidFill>
              </a:rPr>
              <a:t>There are multiple communities addressing the same threats</a:t>
            </a:r>
          </a:p>
          <a:p>
            <a:pPr lvl="1"/>
            <a:r>
              <a:rPr lang="en-US" dirty="0"/>
              <a:t>Cyber/physical, emergency management, safety, defense, etc.</a:t>
            </a:r>
            <a:endParaRPr lang="en-US" dirty="0">
              <a:solidFill>
                <a:schemeClr val="tx1"/>
              </a:solidFill>
            </a:endParaRPr>
          </a:p>
          <a:p>
            <a:r>
              <a:rPr lang="en-US" dirty="0">
                <a:solidFill>
                  <a:schemeClr val="tx1"/>
                </a:solidFill>
              </a:rPr>
              <a:t>No comprehensive consistent semantic framework</a:t>
            </a:r>
          </a:p>
          <a:p>
            <a:pPr lvl="1"/>
            <a:r>
              <a:rPr lang="en-US" dirty="0">
                <a:solidFill>
                  <a:schemeClr val="tx1"/>
                </a:solidFill>
              </a:rPr>
              <a:t>Existing systems provide insular treatment of threat/risk relationships</a:t>
            </a:r>
          </a:p>
          <a:p>
            <a:pPr lvl="1"/>
            <a:r>
              <a:rPr lang="en-US" dirty="0">
                <a:solidFill>
                  <a:schemeClr val="tx1"/>
                </a:solidFill>
              </a:rPr>
              <a:t>Comprehensive system would allow system-of-systems interoperability (private/private, public/private)</a:t>
            </a:r>
          </a:p>
          <a:p>
            <a:endParaRPr lang="en-US" dirty="0">
              <a:solidFill>
                <a:schemeClr val="tx1"/>
              </a:solidFill>
            </a:endParaRPr>
          </a:p>
        </p:txBody>
      </p:sp>
    </p:spTree>
    <p:extLst>
      <p:ext uri="{BB962C8B-B14F-4D97-AF65-F5344CB8AC3E}">
        <p14:creationId xmlns:p14="http://schemas.microsoft.com/office/powerpoint/2010/main" val="2864258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Flowchart: Process 90"/>
          <p:cNvSpPr/>
          <p:nvPr/>
        </p:nvSpPr>
        <p:spPr>
          <a:xfrm>
            <a:off x="1943100" y="4798581"/>
            <a:ext cx="1295400" cy="1121766"/>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accent6">
                    <a:lumMod val="50000"/>
                  </a:schemeClr>
                </a:solidFill>
              </a:rPr>
              <a:t>Trusted Space</a:t>
            </a:r>
          </a:p>
        </p:txBody>
      </p:sp>
      <p:sp>
        <p:nvSpPr>
          <p:cNvPr id="89" name="Flowchart: Process 88"/>
          <p:cNvSpPr/>
          <p:nvPr/>
        </p:nvSpPr>
        <p:spPr>
          <a:xfrm>
            <a:off x="1943100" y="1532955"/>
            <a:ext cx="1295400" cy="1984942"/>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accent6">
                    <a:lumMod val="50000"/>
                  </a:schemeClr>
                </a:solidFill>
              </a:rPr>
              <a:t>Trusted Space</a:t>
            </a:r>
          </a:p>
        </p:txBody>
      </p:sp>
      <p:sp>
        <p:nvSpPr>
          <p:cNvPr id="5" name="Rounded Rectangle 4"/>
          <p:cNvSpPr/>
          <p:nvPr/>
        </p:nvSpPr>
        <p:spPr>
          <a:xfrm>
            <a:off x="88900" y="1158873"/>
            <a:ext cx="18542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Information</a:t>
            </a:r>
          </a:p>
          <a:p>
            <a:pPr algn="ctr"/>
            <a:r>
              <a:rPr lang="en-US" dirty="0"/>
              <a:t>Provider</a:t>
            </a:r>
          </a:p>
        </p:txBody>
      </p:sp>
      <p:sp>
        <p:nvSpPr>
          <p:cNvPr id="6" name="Rounded Rectangle 5"/>
          <p:cNvSpPr/>
          <p:nvPr/>
        </p:nvSpPr>
        <p:spPr>
          <a:xfrm>
            <a:off x="865909" y="1926875"/>
            <a:ext cx="1309357" cy="552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Application</a:t>
            </a:r>
          </a:p>
          <a:p>
            <a:pPr algn="ctr"/>
            <a:r>
              <a:rPr lang="en-US" sz="1400" dirty="0">
                <a:solidFill>
                  <a:schemeClr val="bg2"/>
                </a:solidFill>
              </a:rPr>
              <a:t>Interface</a:t>
            </a:r>
          </a:p>
        </p:txBody>
      </p:sp>
      <p:sp>
        <p:nvSpPr>
          <p:cNvPr id="7" name="Rounded Rectangle 6"/>
          <p:cNvSpPr/>
          <p:nvPr/>
        </p:nvSpPr>
        <p:spPr>
          <a:xfrm>
            <a:off x="865909" y="2631725"/>
            <a:ext cx="1309357" cy="552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SQL DBMS</a:t>
            </a:r>
          </a:p>
        </p:txBody>
      </p:sp>
      <p:sp>
        <p:nvSpPr>
          <p:cNvPr id="8" name="Rectangle 7"/>
          <p:cNvSpPr/>
          <p:nvPr/>
        </p:nvSpPr>
        <p:spPr>
          <a:xfrm>
            <a:off x="3238499" y="1158873"/>
            <a:ext cx="3286991" cy="2889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Provider’s Gateway</a:t>
            </a:r>
          </a:p>
        </p:txBody>
      </p:sp>
      <p:sp>
        <p:nvSpPr>
          <p:cNvPr id="9" name="Rounded Rectangle 8"/>
          <p:cNvSpPr/>
          <p:nvPr/>
        </p:nvSpPr>
        <p:spPr>
          <a:xfrm>
            <a:off x="2781300" y="1926875"/>
            <a:ext cx="1130300" cy="552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API</a:t>
            </a:r>
          </a:p>
          <a:p>
            <a:pPr algn="ctr"/>
            <a:r>
              <a:rPr lang="en-US" sz="1400" dirty="0" err="1">
                <a:solidFill>
                  <a:schemeClr val="bg2"/>
                </a:solidFill>
              </a:rPr>
              <a:t>Gatelet</a:t>
            </a:r>
            <a:endParaRPr lang="en-US" sz="1400" dirty="0">
              <a:solidFill>
                <a:schemeClr val="bg2"/>
              </a:solidFill>
            </a:endParaRPr>
          </a:p>
        </p:txBody>
      </p:sp>
      <p:sp>
        <p:nvSpPr>
          <p:cNvPr id="10" name="Rounded Rectangle 9"/>
          <p:cNvSpPr/>
          <p:nvPr/>
        </p:nvSpPr>
        <p:spPr>
          <a:xfrm>
            <a:off x="2781300" y="2641596"/>
            <a:ext cx="1130300" cy="552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SQL</a:t>
            </a:r>
          </a:p>
          <a:p>
            <a:pPr algn="ctr"/>
            <a:r>
              <a:rPr lang="en-US" sz="1400" dirty="0" err="1">
                <a:solidFill>
                  <a:schemeClr val="bg2"/>
                </a:solidFill>
              </a:rPr>
              <a:t>Gatelet</a:t>
            </a:r>
            <a:endParaRPr lang="en-US" sz="1400" dirty="0">
              <a:solidFill>
                <a:schemeClr val="bg2"/>
              </a:solidFill>
            </a:endParaRPr>
          </a:p>
        </p:txBody>
      </p:sp>
      <p:sp>
        <p:nvSpPr>
          <p:cNvPr id="11" name="Rounded Rectangle 10"/>
          <p:cNvSpPr/>
          <p:nvPr/>
        </p:nvSpPr>
        <p:spPr>
          <a:xfrm>
            <a:off x="5410262" y="2794146"/>
            <a:ext cx="1326144" cy="7237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NIEM/Global</a:t>
            </a:r>
          </a:p>
          <a:p>
            <a:pPr algn="ctr"/>
            <a:r>
              <a:rPr lang="en-US" sz="1400" dirty="0" err="1">
                <a:solidFill>
                  <a:schemeClr val="bg2"/>
                </a:solidFill>
              </a:rPr>
              <a:t>Gatelet</a:t>
            </a:r>
            <a:endParaRPr lang="en-US" sz="1400" dirty="0">
              <a:solidFill>
                <a:schemeClr val="bg2"/>
              </a:solidFill>
            </a:endParaRPr>
          </a:p>
        </p:txBody>
      </p:sp>
      <p:sp>
        <p:nvSpPr>
          <p:cNvPr id="13" name="Rounded Rectangle 12"/>
          <p:cNvSpPr/>
          <p:nvPr/>
        </p:nvSpPr>
        <p:spPr>
          <a:xfrm>
            <a:off x="6654862" y="2854397"/>
            <a:ext cx="878500" cy="6032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GANG IEPD</a:t>
            </a:r>
          </a:p>
          <a:p>
            <a:pPr algn="ctr"/>
            <a:r>
              <a:rPr lang="en-US" sz="1200" dirty="0">
                <a:solidFill>
                  <a:schemeClr val="bg2"/>
                </a:solidFill>
              </a:rPr>
              <a:t>Port</a:t>
            </a:r>
          </a:p>
        </p:txBody>
      </p:sp>
      <p:sp>
        <p:nvSpPr>
          <p:cNvPr id="14" name="Rounded Rectangle 13"/>
          <p:cNvSpPr/>
          <p:nvPr/>
        </p:nvSpPr>
        <p:spPr>
          <a:xfrm>
            <a:off x="5410262" y="1625251"/>
            <a:ext cx="1334694" cy="5286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Web Browser</a:t>
            </a:r>
          </a:p>
          <a:p>
            <a:pPr algn="ctr"/>
            <a:r>
              <a:rPr lang="en-US" sz="1400" dirty="0" err="1">
                <a:solidFill>
                  <a:schemeClr val="bg2"/>
                </a:solidFill>
              </a:rPr>
              <a:t>Gatelet</a:t>
            </a:r>
            <a:endParaRPr lang="en-US" sz="1400" dirty="0">
              <a:solidFill>
                <a:schemeClr val="bg2"/>
              </a:solidFill>
            </a:endParaRPr>
          </a:p>
        </p:txBody>
      </p:sp>
      <p:cxnSp>
        <p:nvCxnSpPr>
          <p:cNvPr id="16" name="Straight Connector 15"/>
          <p:cNvCxnSpPr>
            <a:stCxn id="6" idx="3"/>
            <a:endCxn id="9" idx="1"/>
          </p:cNvCxnSpPr>
          <p:nvPr/>
        </p:nvCxnSpPr>
        <p:spPr>
          <a:xfrm>
            <a:off x="2175266" y="2203100"/>
            <a:ext cx="606034"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3"/>
            <a:endCxn id="10" idx="1"/>
          </p:cNvCxnSpPr>
          <p:nvPr/>
        </p:nvCxnSpPr>
        <p:spPr>
          <a:xfrm>
            <a:off x="2175266" y="2907950"/>
            <a:ext cx="606034" cy="9871"/>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4095734" y="2031034"/>
            <a:ext cx="1130300" cy="43941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Federation</a:t>
            </a:r>
          </a:p>
          <a:p>
            <a:pPr algn="ctr"/>
            <a:r>
              <a:rPr lang="en-US" sz="1400" dirty="0">
                <a:solidFill>
                  <a:schemeClr val="bg2"/>
                </a:solidFill>
              </a:rPr>
              <a:t>Engine</a:t>
            </a:r>
          </a:p>
        </p:txBody>
      </p:sp>
      <p:cxnSp>
        <p:nvCxnSpPr>
          <p:cNvPr id="21" name="Straight Connector 20"/>
          <p:cNvCxnSpPr>
            <a:stCxn id="9" idx="3"/>
            <a:endCxn id="112" idx="1"/>
          </p:cNvCxnSpPr>
          <p:nvPr/>
        </p:nvCxnSpPr>
        <p:spPr>
          <a:xfrm>
            <a:off x="3911600" y="2203100"/>
            <a:ext cx="184134" cy="467374"/>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3"/>
            <a:endCxn id="112" idx="1"/>
          </p:cNvCxnSpPr>
          <p:nvPr/>
        </p:nvCxnSpPr>
        <p:spPr>
          <a:xfrm flipV="1">
            <a:off x="3911600" y="2670474"/>
            <a:ext cx="184134" cy="247347"/>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2" idx="3"/>
            <a:endCxn id="11" idx="1"/>
          </p:cNvCxnSpPr>
          <p:nvPr/>
        </p:nvCxnSpPr>
        <p:spPr>
          <a:xfrm>
            <a:off x="5226034" y="2670474"/>
            <a:ext cx="184228" cy="485548"/>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2" idx="3"/>
            <a:endCxn id="14" idx="1"/>
          </p:cNvCxnSpPr>
          <p:nvPr/>
        </p:nvCxnSpPr>
        <p:spPr>
          <a:xfrm flipV="1">
            <a:off x="5226034" y="1889569"/>
            <a:ext cx="184228" cy="78090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88900" y="4421180"/>
            <a:ext cx="1854200" cy="16827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Consumer</a:t>
            </a:r>
          </a:p>
          <a:p>
            <a:pPr algn="ctr"/>
            <a:r>
              <a:rPr lang="en-US" dirty="0"/>
              <a:t>System</a:t>
            </a:r>
          </a:p>
        </p:txBody>
      </p:sp>
      <p:sp>
        <p:nvSpPr>
          <p:cNvPr id="53" name="Rounded Rectangle 52"/>
          <p:cNvSpPr/>
          <p:nvPr/>
        </p:nvSpPr>
        <p:spPr>
          <a:xfrm>
            <a:off x="865908" y="5163111"/>
            <a:ext cx="1309357" cy="552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CSV File</a:t>
            </a:r>
          </a:p>
          <a:p>
            <a:pPr algn="ctr"/>
            <a:r>
              <a:rPr lang="en-US" sz="1400" dirty="0">
                <a:solidFill>
                  <a:schemeClr val="bg2"/>
                </a:solidFill>
              </a:rPr>
              <a:t>Exchange</a:t>
            </a:r>
          </a:p>
        </p:txBody>
      </p:sp>
      <p:sp>
        <p:nvSpPr>
          <p:cNvPr id="55" name="Rectangle 54"/>
          <p:cNvSpPr/>
          <p:nvPr/>
        </p:nvSpPr>
        <p:spPr>
          <a:xfrm>
            <a:off x="3238500" y="4183052"/>
            <a:ext cx="3286990" cy="2541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Consumer’s Gateway</a:t>
            </a:r>
          </a:p>
        </p:txBody>
      </p:sp>
      <p:sp>
        <p:nvSpPr>
          <p:cNvPr id="56" name="Rounded Rectangle 55"/>
          <p:cNvSpPr/>
          <p:nvPr/>
        </p:nvSpPr>
        <p:spPr>
          <a:xfrm>
            <a:off x="2781300" y="5172773"/>
            <a:ext cx="1130300" cy="552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CSV</a:t>
            </a:r>
          </a:p>
          <a:p>
            <a:pPr algn="ctr"/>
            <a:r>
              <a:rPr lang="en-US" sz="1400" dirty="0" err="1">
                <a:solidFill>
                  <a:schemeClr val="bg2"/>
                </a:solidFill>
              </a:rPr>
              <a:t>Gatelet</a:t>
            </a:r>
            <a:endParaRPr lang="en-US" sz="1400" dirty="0">
              <a:solidFill>
                <a:schemeClr val="bg2"/>
              </a:solidFill>
            </a:endParaRPr>
          </a:p>
        </p:txBody>
      </p:sp>
      <p:sp>
        <p:nvSpPr>
          <p:cNvPr id="58" name="Rounded Rectangle 57"/>
          <p:cNvSpPr/>
          <p:nvPr/>
        </p:nvSpPr>
        <p:spPr>
          <a:xfrm>
            <a:off x="5410262" y="4683043"/>
            <a:ext cx="1326144" cy="151258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NIEM/Global</a:t>
            </a:r>
          </a:p>
          <a:p>
            <a:pPr algn="ctr"/>
            <a:r>
              <a:rPr lang="en-US" sz="1400" dirty="0" err="1">
                <a:solidFill>
                  <a:schemeClr val="bg2"/>
                </a:solidFill>
              </a:rPr>
              <a:t>Gatelet</a:t>
            </a:r>
            <a:endParaRPr lang="en-US" sz="1400" dirty="0">
              <a:solidFill>
                <a:schemeClr val="bg2"/>
              </a:solidFill>
            </a:endParaRPr>
          </a:p>
        </p:txBody>
      </p:sp>
      <p:sp>
        <p:nvSpPr>
          <p:cNvPr id="59" name="Rounded Rectangle 58"/>
          <p:cNvSpPr/>
          <p:nvPr/>
        </p:nvSpPr>
        <p:spPr>
          <a:xfrm>
            <a:off x="6642162" y="4836088"/>
            <a:ext cx="878500" cy="6032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GANG IEPD</a:t>
            </a:r>
          </a:p>
          <a:p>
            <a:pPr algn="ctr"/>
            <a:r>
              <a:rPr lang="en-US" sz="1200" dirty="0">
                <a:solidFill>
                  <a:schemeClr val="bg2"/>
                </a:solidFill>
              </a:rPr>
              <a:t>Port</a:t>
            </a:r>
          </a:p>
        </p:txBody>
      </p:sp>
      <p:cxnSp>
        <p:nvCxnSpPr>
          <p:cNvPr id="61" name="Straight Connector 60"/>
          <p:cNvCxnSpPr>
            <a:stCxn id="53" idx="3"/>
            <a:endCxn id="56" idx="1"/>
          </p:cNvCxnSpPr>
          <p:nvPr/>
        </p:nvCxnSpPr>
        <p:spPr>
          <a:xfrm>
            <a:off x="2175265" y="5439336"/>
            <a:ext cx="606035" cy="9662"/>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136" idx="1"/>
          </p:cNvCxnSpPr>
          <p:nvPr/>
        </p:nvCxnSpPr>
        <p:spPr>
          <a:xfrm>
            <a:off x="3911600" y="5332679"/>
            <a:ext cx="184134" cy="7548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36" idx="3"/>
          </p:cNvCxnSpPr>
          <p:nvPr/>
        </p:nvCxnSpPr>
        <p:spPr>
          <a:xfrm flipV="1">
            <a:off x="5226034" y="5323017"/>
            <a:ext cx="184228" cy="85147"/>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13" idx="3"/>
            <a:endCxn id="59" idx="3"/>
          </p:cNvCxnSpPr>
          <p:nvPr/>
        </p:nvCxnSpPr>
        <p:spPr>
          <a:xfrm flipH="1">
            <a:off x="7520662" y="3156021"/>
            <a:ext cx="12700" cy="1981691"/>
          </a:xfrm>
          <a:prstGeom prst="curvedConnector3">
            <a:avLst>
              <a:gd name="adj1" fmla="val -9000000"/>
            </a:avLst>
          </a:prstGeom>
          <a:ln w="44450">
            <a:solidFill>
              <a:schemeClr val="accent3">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14" idx="3"/>
          </p:cNvCxnSpPr>
          <p:nvPr/>
        </p:nvCxnSpPr>
        <p:spPr>
          <a:xfrm flipV="1">
            <a:off x="6744956" y="1625251"/>
            <a:ext cx="940806" cy="264318"/>
          </a:xfrm>
          <a:prstGeom prst="curvedConnector3">
            <a:avLst>
              <a:gd name="adj1" fmla="val 50000"/>
            </a:avLst>
          </a:prstGeom>
          <a:ln w="4445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484567" y="3691815"/>
            <a:ext cx="1114408" cy="923330"/>
          </a:xfrm>
          <a:prstGeom prst="rect">
            <a:avLst/>
          </a:prstGeom>
          <a:noFill/>
        </p:spPr>
        <p:txBody>
          <a:bodyPr wrap="none" rtlCol="0">
            <a:spAutoFit/>
          </a:bodyPr>
          <a:lstStyle/>
          <a:p>
            <a:pPr algn="r"/>
            <a:r>
              <a:rPr lang="en-US" dirty="0">
                <a:solidFill>
                  <a:schemeClr val="accent2">
                    <a:lumMod val="40000"/>
                    <a:lumOff val="60000"/>
                  </a:schemeClr>
                </a:solidFill>
              </a:rPr>
              <a:t>GANG</a:t>
            </a:r>
          </a:p>
          <a:p>
            <a:pPr algn="r"/>
            <a:r>
              <a:rPr lang="en-US" dirty="0">
                <a:solidFill>
                  <a:schemeClr val="accent2">
                    <a:lumMod val="40000"/>
                    <a:lumOff val="60000"/>
                  </a:schemeClr>
                </a:solidFill>
              </a:rPr>
              <a:t>Data</a:t>
            </a:r>
            <a:br>
              <a:rPr lang="en-US" dirty="0">
                <a:solidFill>
                  <a:schemeClr val="accent2">
                    <a:lumMod val="40000"/>
                    <a:lumOff val="60000"/>
                  </a:schemeClr>
                </a:solidFill>
              </a:rPr>
            </a:br>
            <a:r>
              <a:rPr lang="en-US" dirty="0">
                <a:solidFill>
                  <a:schemeClr val="accent2">
                    <a:lumMod val="40000"/>
                    <a:lumOff val="60000"/>
                  </a:schemeClr>
                </a:solidFill>
              </a:rPr>
              <a:t>Exchange</a:t>
            </a:r>
          </a:p>
        </p:txBody>
      </p:sp>
      <p:sp>
        <p:nvSpPr>
          <p:cNvPr id="83" name="TextBox 82"/>
          <p:cNvSpPr txBox="1"/>
          <p:nvPr/>
        </p:nvSpPr>
        <p:spPr>
          <a:xfrm>
            <a:off x="7872508" y="2049212"/>
            <a:ext cx="1043876" cy="307777"/>
          </a:xfrm>
          <a:prstGeom prst="rect">
            <a:avLst/>
          </a:prstGeom>
          <a:noFill/>
        </p:spPr>
        <p:txBody>
          <a:bodyPr wrap="none" rtlCol="0">
            <a:spAutoFit/>
          </a:bodyPr>
          <a:lstStyle/>
          <a:p>
            <a:pPr algn="r"/>
            <a:r>
              <a:rPr lang="en-US" sz="1400" dirty="0">
                <a:solidFill>
                  <a:schemeClr val="accent3">
                    <a:lumMod val="50000"/>
                  </a:schemeClr>
                </a:solidFill>
              </a:rPr>
              <a:t>Online User</a:t>
            </a:r>
          </a:p>
        </p:txBody>
      </p:sp>
      <p:sp>
        <p:nvSpPr>
          <p:cNvPr id="1024" name="Title 1023"/>
          <p:cNvSpPr>
            <a:spLocks noGrp="1"/>
          </p:cNvSpPr>
          <p:nvPr>
            <p:ph type="title"/>
          </p:nvPr>
        </p:nvSpPr>
        <p:spPr>
          <a:xfrm>
            <a:off x="438150" y="15873"/>
            <a:ext cx="8229600" cy="746127"/>
          </a:xfrm>
        </p:spPr>
        <p:txBody>
          <a:bodyPr>
            <a:normAutofit/>
          </a:bodyPr>
          <a:lstStyle/>
          <a:p>
            <a:r>
              <a:rPr lang="en-US" dirty="0"/>
              <a:t>Model Driven Secure Gateway</a:t>
            </a:r>
          </a:p>
        </p:txBody>
      </p:sp>
      <p:sp>
        <p:nvSpPr>
          <p:cNvPr id="111" name="Rounded Rectangle 110"/>
          <p:cNvSpPr/>
          <p:nvPr/>
        </p:nvSpPr>
        <p:spPr>
          <a:xfrm>
            <a:off x="4095734" y="2871214"/>
            <a:ext cx="1130300" cy="3408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Rules</a:t>
            </a:r>
          </a:p>
        </p:txBody>
      </p:sp>
      <p:sp>
        <p:nvSpPr>
          <p:cNvPr id="112" name="Rounded Rectangle 111"/>
          <p:cNvSpPr/>
          <p:nvPr/>
        </p:nvSpPr>
        <p:spPr>
          <a:xfrm>
            <a:off x="4095734" y="2470449"/>
            <a:ext cx="1130300" cy="40005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Workflow</a:t>
            </a:r>
          </a:p>
        </p:txBody>
      </p:sp>
      <p:sp>
        <p:nvSpPr>
          <p:cNvPr id="135" name="Rounded Rectangle 134"/>
          <p:cNvSpPr/>
          <p:nvPr/>
        </p:nvSpPr>
        <p:spPr>
          <a:xfrm>
            <a:off x="4095734" y="5608904"/>
            <a:ext cx="1130300" cy="3408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Rules</a:t>
            </a:r>
          </a:p>
        </p:txBody>
      </p:sp>
      <p:sp>
        <p:nvSpPr>
          <p:cNvPr id="136" name="Rounded Rectangle 135"/>
          <p:cNvSpPr/>
          <p:nvPr/>
        </p:nvSpPr>
        <p:spPr>
          <a:xfrm>
            <a:off x="4095734" y="5208139"/>
            <a:ext cx="1130300" cy="40005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Workflow</a:t>
            </a:r>
          </a:p>
        </p:txBody>
      </p:sp>
      <p:sp>
        <p:nvSpPr>
          <p:cNvPr id="98" name="Flowchart: Terminator 97"/>
          <p:cNvSpPr/>
          <p:nvPr/>
        </p:nvSpPr>
        <p:spPr>
          <a:xfrm rot="16200000">
            <a:off x="-191463" y="2374900"/>
            <a:ext cx="1144930" cy="457198"/>
          </a:xfrm>
          <a:prstGeom prst="flowChartTerminator">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GANG Data</a:t>
            </a:r>
          </a:p>
        </p:txBody>
      </p:sp>
      <p:sp>
        <p:nvSpPr>
          <p:cNvPr id="140" name="Flowchart: Terminator 139"/>
          <p:cNvSpPr/>
          <p:nvPr/>
        </p:nvSpPr>
        <p:spPr>
          <a:xfrm rot="16200000">
            <a:off x="-191463" y="5142447"/>
            <a:ext cx="1144930" cy="457198"/>
          </a:xfrm>
          <a:prstGeom prst="flowChartTerminator">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GANG Data</a:t>
            </a:r>
          </a:p>
        </p:txBody>
      </p:sp>
      <p:sp>
        <p:nvSpPr>
          <p:cNvPr id="149" name="Rounded Rectangle 148"/>
          <p:cNvSpPr/>
          <p:nvPr/>
        </p:nvSpPr>
        <p:spPr>
          <a:xfrm>
            <a:off x="6642162" y="5524483"/>
            <a:ext cx="878500" cy="6032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NLET IEPD</a:t>
            </a:r>
          </a:p>
          <a:p>
            <a:pPr algn="ctr"/>
            <a:r>
              <a:rPr lang="en-US" sz="1200" dirty="0">
                <a:solidFill>
                  <a:schemeClr val="bg2"/>
                </a:solidFill>
              </a:rPr>
              <a:t>Port</a:t>
            </a:r>
          </a:p>
        </p:txBody>
      </p:sp>
      <p:sp>
        <p:nvSpPr>
          <p:cNvPr id="159" name="Rounded Rectangle 158"/>
          <p:cNvSpPr/>
          <p:nvPr/>
        </p:nvSpPr>
        <p:spPr>
          <a:xfrm>
            <a:off x="5410262" y="2218166"/>
            <a:ext cx="1334694" cy="45402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2"/>
                </a:solidFill>
              </a:rPr>
              <a:t>Inerpol</a:t>
            </a:r>
            <a:endParaRPr lang="en-US" sz="1400" dirty="0">
              <a:solidFill>
                <a:schemeClr val="bg2"/>
              </a:solidFill>
            </a:endParaRPr>
          </a:p>
          <a:p>
            <a:pPr algn="ctr"/>
            <a:r>
              <a:rPr lang="en-US" sz="1400" dirty="0" err="1">
                <a:solidFill>
                  <a:schemeClr val="bg2"/>
                </a:solidFill>
              </a:rPr>
              <a:t>Gatelet</a:t>
            </a:r>
            <a:endParaRPr lang="en-US" sz="1400" dirty="0">
              <a:solidFill>
                <a:schemeClr val="bg2"/>
              </a:solidFill>
            </a:endParaRPr>
          </a:p>
        </p:txBody>
      </p:sp>
      <p:cxnSp>
        <p:nvCxnSpPr>
          <p:cNvPr id="162" name="Straight Connector 161"/>
          <p:cNvCxnSpPr>
            <a:endCxn id="159" idx="1"/>
          </p:cNvCxnSpPr>
          <p:nvPr/>
        </p:nvCxnSpPr>
        <p:spPr>
          <a:xfrm flipV="1">
            <a:off x="5226034" y="2445178"/>
            <a:ext cx="184228" cy="227012"/>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7" name="Cloud Callout 126"/>
          <p:cNvSpPr/>
          <p:nvPr/>
        </p:nvSpPr>
        <p:spPr>
          <a:xfrm>
            <a:off x="7289208" y="2427165"/>
            <a:ext cx="973128" cy="256008"/>
          </a:xfrm>
          <a:prstGeom prst="cloudCallout">
            <a:avLst>
              <a:gd name="adj1" fmla="val -104683"/>
              <a:gd name="adj2" fmla="val -553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others</a:t>
            </a:r>
          </a:p>
        </p:txBody>
      </p:sp>
      <p:sp>
        <p:nvSpPr>
          <p:cNvPr id="167" name="Cloud Callout 166"/>
          <p:cNvSpPr/>
          <p:nvPr/>
        </p:nvSpPr>
        <p:spPr>
          <a:xfrm>
            <a:off x="7775772" y="5792343"/>
            <a:ext cx="973128" cy="256008"/>
          </a:xfrm>
          <a:prstGeom prst="cloudCallout">
            <a:avLst>
              <a:gd name="adj1" fmla="val -74785"/>
              <a:gd name="adj2" fmla="val -33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others</a:t>
            </a:r>
          </a:p>
        </p:txBody>
      </p:sp>
      <p:sp>
        <p:nvSpPr>
          <p:cNvPr id="2" name="Slide Number Placeholder 1"/>
          <p:cNvSpPr>
            <a:spLocks noGrp="1"/>
          </p:cNvSpPr>
          <p:nvPr>
            <p:ph type="sldNum" sz="quarter" idx="10"/>
          </p:nvPr>
        </p:nvSpPr>
        <p:spPr/>
        <p:txBody>
          <a:bodyPr/>
          <a:lstStyle/>
          <a:p>
            <a:fld id="{1D656618-A1C2-4A19-A5CD-EFC2445E2445}" type="slidenum">
              <a:rPr lang="en-US" smtClean="0"/>
              <a:pPr/>
              <a:t>20</a:t>
            </a:fld>
            <a:endParaRPr lang="en-US"/>
          </a:p>
        </p:txBody>
      </p:sp>
      <p:sp>
        <p:nvSpPr>
          <p:cNvPr id="50" name="Rounded Rectangle 49"/>
          <p:cNvSpPr/>
          <p:nvPr/>
        </p:nvSpPr>
        <p:spPr>
          <a:xfrm>
            <a:off x="4095734" y="4768724"/>
            <a:ext cx="1130300" cy="43941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Federation</a:t>
            </a:r>
          </a:p>
          <a:p>
            <a:pPr algn="ctr"/>
            <a:r>
              <a:rPr lang="en-US" sz="1400" dirty="0">
                <a:solidFill>
                  <a:schemeClr val="bg2"/>
                </a:solidFill>
              </a:rPr>
              <a:t>Engine</a:t>
            </a:r>
          </a:p>
        </p:txBody>
      </p:sp>
      <p:sp>
        <p:nvSpPr>
          <p:cNvPr id="4" name="Up Arrow Callout 3"/>
          <p:cNvSpPr/>
          <p:nvPr/>
        </p:nvSpPr>
        <p:spPr>
          <a:xfrm>
            <a:off x="4003667" y="3233099"/>
            <a:ext cx="1314481" cy="695326"/>
          </a:xfrm>
          <a:prstGeom prst="upArrow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p>
        </p:txBody>
      </p:sp>
      <p:sp>
        <p:nvSpPr>
          <p:cNvPr id="54" name="Up Arrow Callout 53"/>
          <p:cNvSpPr/>
          <p:nvPr/>
        </p:nvSpPr>
        <p:spPr>
          <a:xfrm>
            <a:off x="4003643" y="5943511"/>
            <a:ext cx="1314481" cy="695326"/>
          </a:xfrm>
          <a:prstGeom prst="upArrow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p>
        </p:txBody>
      </p:sp>
    </p:spTree>
    <p:extLst>
      <p:ext uri="{BB962C8B-B14F-4D97-AF65-F5344CB8AC3E}">
        <p14:creationId xmlns:p14="http://schemas.microsoft.com/office/powerpoint/2010/main" val="2413241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21</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endParaRPr lang="en-US"/>
          </a:p>
        </p:txBody>
      </p:sp>
      <p:pic>
        <p:nvPicPr>
          <p:cNvPr id="8" name="Picture 7"/>
          <p:cNvPicPr>
            <a:picLocks noChangeAspect="1"/>
          </p:cNvPicPr>
          <p:nvPr/>
        </p:nvPicPr>
        <p:blipFill>
          <a:blip r:embed="rId2"/>
          <a:stretch>
            <a:fillRect/>
          </a:stretch>
        </p:blipFill>
        <p:spPr>
          <a:xfrm>
            <a:off x="591048" y="76619"/>
            <a:ext cx="7961904" cy="6704762"/>
          </a:xfrm>
          <a:prstGeom prst="rect">
            <a:avLst/>
          </a:prstGeom>
        </p:spPr>
      </p:pic>
    </p:spTree>
    <p:extLst>
      <p:ext uri="{BB962C8B-B14F-4D97-AF65-F5344CB8AC3E}">
        <p14:creationId xmlns:p14="http://schemas.microsoft.com/office/powerpoint/2010/main" val="49150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t>On to examples</a:t>
            </a:r>
          </a:p>
        </p:txBody>
      </p:sp>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22</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847676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US"/>
          </a:p>
        </p:txBody>
      </p:sp>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23</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a:t>Backup</a:t>
            </a:r>
          </a:p>
        </p:txBody>
      </p:sp>
    </p:spTree>
    <p:extLst>
      <p:ext uri="{BB962C8B-B14F-4D97-AF65-F5344CB8AC3E}">
        <p14:creationId xmlns:p14="http://schemas.microsoft.com/office/powerpoint/2010/main" val="2559371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marL="285750" indent="-285750">
              <a:buFont typeface="Arial" pitchFamily="34" charset="0"/>
              <a:buChar char="•"/>
            </a:pPr>
            <a:r>
              <a:rPr lang="en-US" dirty="0"/>
              <a:t>Semantic Information Modeling for Federation is an in-progress standards process within OMG</a:t>
            </a:r>
          </a:p>
          <a:p>
            <a:pPr marL="285750" indent="-285750">
              <a:buFont typeface="Arial" pitchFamily="34" charset="0"/>
              <a:buChar char="•"/>
            </a:pPr>
            <a:r>
              <a:rPr lang="en-US" dirty="0"/>
              <a:t>The goal of SMIF is to provide the modeling capabilities to support information federation by leveraging conceptual and logical information modeling with model bridging relations</a:t>
            </a:r>
          </a:p>
          <a:p>
            <a:pPr marL="285750" indent="-285750">
              <a:buFont typeface="Arial" pitchFamily="34" charset="0"/>
              <a:buChar char="•"/>
            </a:pPr>
            <a:r>
              <a:rPr lang="nl-NL" dirty="0"/>
              <a:t>An important goal of SMIF is to extend the economic lifecycle of many existing running systems that were conceived and built in a time when there were insufficient true conceptual capabilities, by explicitly adding the often implicit semantics and linking the running data representations with a true conceptual model.</a:t>
            </a:r>
            <a:endParaRPr lang="en-US" dirty="0"/>
          </a:p>
          <a:p>
            <a:pPr marL="285750" indent="-285750">
              <a:buFont typeface="Arial" pitchFamily="34" charset="0"/>
              <a:buChar char="•"/>
            </a:pPr>
            <a:r>
              <a:rPr lang="nl-NL" dirty="0"/>
              <a:t>Another important goal of SMIF is not to replace any existing standard language but to build bridges between the SMIF Conceptual Schema and the various standard languages such that the users can save substantial amounts of money in their integration and federation efforts.</a:t>
            </a:r>
          </a:p>
          <a:p>
            <a:pPr marL="285750" indent="-285750">
              <a:buFont typeface="Arial" pitchFamily="34" charset="0"/>
              <a:buChar char="•"/>
            </a:pPr>
            <a:r>
              <a:rPr lang="en-US" dirty="0"/>
              <a:t>Issued Dec 2011 - OMG Document: ad/2011-12-10</a:t>
            </a:r>
          </a:p>
          <a:p>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p:txBody>
      </p:sp>
      <p:sp>
        <p:nvSpPr>
          <p:cNvPr id="3" name="Title 2"/>
          <p:cNvSpPr>
            <a:spLocks noGrp="1"/>
          </p:cNvSpPr>
          <p:nvPr>
            <p:ph type="title"/>
          </p:nvPr>
        </p:nvSpPr>
        <p:spPr/>
        <p:txBody>
          <a:bodyPr/>
          <a:lstStyle/>
          <a:p>
            <a:r>
              <a:rPr lang="en-US" dirty="0"/>
              <a:t>What is SMIF?</a:t>
            </a:r>
          </a:p>
        </p:txBody>
      </p:sp>
      <p:sp>
        <p:nvSpPr>
          <p:cNvPr id="4" name="Date Placeholder 3"/>
          <p:cNvSpPr>
            <a:spLocks noGrp="1"/>
          </p:cNvSpPr>
          <p:nvPr>
            <p:ph type="dt" sz="half" idx="14"/>
          </p:nvPr>
        </p:nvSpPr>
        <p:spPr/>
        <p:txBody>
          <a:bodyPr/>
          <a:lstStyle/>
          <a:p>
            <a:r>
              <a:rPr lang="en-US" dirty="0"/>
              <a:t>3/2014</a:t>
            </a:r>
          </a:p>
        </p:txBody>
      </p:sp>
      <p:sp>
        <p:nvSpPr>
          <p:cNvPr id="5" name="Footer Placeholder 4"/>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6" name="Slide Number Placeholder 5"/>
          <p:cNvSpPr>
            <a:spLocks noGrp="1"/>
          </p:cNvSpPr>
          <p:nvPr>
            <p:ph type="sldNum" sz="quarter" idx="15"/>
          </p:nvPr>
        </p:nvSpPr>
        <p:spPr/>
        <p:txBody>
          <a:bodyPr/>
          <a:lstStyle/>
          <a:p>
            <a:fld id="{987D7693-E132-40A2-A808-4CF056E677D9}" type="slidenum">
              <a:rPr lang="en-US" smtClean="0"/>
              <a:t>24</a:t>
            </a:fld>
            <a:endParaRPr lang="en-US" dirty="0"/>
          </a:p>
        </p:txBody>
      </p:sp>
    </p:spTree>
    <p:extLst>
      <p:ext uri="{BB962C8B-B14F-4D97-AF65-F5344CB8AC3E}">
        <p14:creationId xmlns:p14="http://schemas.microsoft.com/office/powerpoint/2010/main" val="1273043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1219200"/>
            <a:ext cx="7680960" cy="4724400"/>
          </a:xfrm>
        </p:spPr>
        <p:txBody>
          <a:bodyPr>
            <a:noAutofit/>
          </a:bodyPr>
          <a:lstStyle/>
          <a:p>
            <a:r>
              <a:rPr lang="en-US" sz="1600" dirty="0">
                <a:solidFill>
                  <a:srgbClr val="FF0000"/>
                </a:solidFill>
              </a:rPr>
              <a:t>Problem statement</a:t>
            </a:r>
          </a:p>
          <a:p>
            <a:pPr marL="285750" indent="-285750">
              <a:buFont typeface="Arial" pitchFamily="34" charset="0"/>
              <a:buChar char="•"/>
            </a:pPr>
            <a:r>
              <a:rPr lang="en-US" sz="1600" dirty="0">
                <a:solidFill>
                  <a:srgbClr val="FFFF00"/>
                </a:solidFill>
              </a:rPr>
              <a:t>Federation</a:t>
            </a:r>
            <a:r>
              <a:rPr lang="en-US" sz="1600" dirty="0"/>
              <a:t> (information sharing, interoperability, shared services, etc.) is the </a:t>
            </a:r>
            <a:r>
              <a:rPr lang="en-US" sz="1600" dirty="0">
                <a:solidFill>
                  <a:srgbClr val="FFFF00"/>
                </a:solidFill>
              </a:rPr>
              <a:t>problem of this decade </a:t>
            </a:r>
            <a:r>
              <a:rPr lang="en-US" sz="1600" dirty="0"/>
              <a:t>– it is costing productivity, lives and </a:t>
            </a:r>
            <a:r>
              <a:rPr lang="en-US" sz="1600" strike="sngStrike" dirty="0"/>
              <a:t>billions</a:t>
            </a:r>
            <a:r>
              <a:rPr lang="en-US" sz="1600" dirty="0"/>
              <a:t> trillions of dollars annually.  It is the pre-requisite to solving many problems in the large.  It is a problem faced by most CIOs in government and industry.</a:t>
            </a:r>
          </a:p>
          <a:p>
            <a:pPr marL="285750" indent="-285750">
              <a:buFont typeface="Arial" pitchFamily="34" charset="0"/>
              <a:buChar char="•"/>
            </a:pPr>
            <a:r>
              <a:rPr lang="en-US" sz="1600" dirty="0"/>
              <a:t>We are calling this the “data problem”</a:t>
            </a:r>
          </a:p>
          <a:p>
            <a:r>
              <a:rPr lang="en-US" sz="1600" dirty="0">
                <a:solidFill>
                  <a:srgbClr val="FF0000"/>
                </a:solidFill>
              </a:rPr>
              <a:t>A problem not solved…</a:t>
            </a:r>
          </a:p>
          <a:p>
            <a:pPr marL="285750" indent="-285750">
              <a:buFont typeface="Arial" pitchFamily="34" charset="0"/>
              <a:buChar char="•"/>
            </a:pPr>
            <a:r>
              <a:rPr lang="en-US" sz="1600" dirty="0">
                <a:solidFill>
                  <a:srgbClr val="FFFF00"/>
                </a:solidFill>
              </a:rPr>
              <a:t>None of the standards we have </a:t>
            </a:r>
            <a:r>
              <a:rPr lang="en-US" sz="1600" u="sng" dirty="0">
                <a:solidFill>
                  <a:srgbClr val="FFFF00"/>
                </a:solidFill>
              </a:rPr>
              <a:t>directly</a:t>
            </a:r>
            <a:r>
              <a:rPr lang="en-US" sz="1600" dirty="0">
                <a:solidFill>
                  <a:srgbClr val="FFFF00"/>
                </a:solidFill>
              </a:rPr>
              <a:t> target this problem</a:t>
            </a:r>
            <a:r>
              <a:rPr lang="en-US" sz="1600" dirty="0"/>
              <a:t>.  Not: UML, OWL, </a:t>
            </a:r>
            <a:r>
              <a:rPr lang="en-US" sz="1600" dirty="0" err="1"/>
              <a:t>LoD</a:t>
            </a:r>
            <a:r>
              <a:rPr lang="en-US" sz="1600" dirty="0"/>
              <a:t>, E/R, SOA, </a:t>
            </a:r>
            <a:r>
              <a:rPr lang="en-US" sz="1600" dirty="0" err="1"/>
              <a:t>DoDAF</a:t>
            </a:r>
            <a:r>
              <a:rPr lang="en-US" sz="1600" dirty="0"/>
              <a:t>, XML Schema, Common Logic or SBVR , etc.  </a:t>
            </a:r>
          </a:p>
          <a:p>
            <a:pPr marL="285750" indent="-285750">
              <a:buFont typeface="Arial" pitchFamily="34" charset="0"/>
              <a:buChar char="•"/>
            </a:pPr>
            <a:r>
              <a:rPr lang="en-US" sz="1600" dirty="0"/>
              <a:t>With all these solutions – we still have a pervasive problem!</a:t>
            </a:r>
          </a:p>
          <a:p>
            <a:pPr marL="285750" indent="-285750">
              <a:buFont typeface="Arial" pitchFamily="34" charset="0"/>
              <a:buChar char="•"/>
            </a:pPr>
            <a:r>
              <a:rPr lang="en-US" sz="1600" dirty="0">
                <a:solidFill>
                  <a:srgbClr val="FFFF00"/>
                </a:solidFill>
              </a:rPr>
              <a:t>While not ideal, the standards above can and are used for federation</a:t>
            </a:r>
            <a:r>
              <a:rPr lang="en-US" sz="1600" dirty="0"/>
              <a:t>, but, they are all built for other purposes and </a:t>
            </a:r>
            <a:r>
              <a:rPr lang="en-US" sz="1600" dirty="0">
                <a:solidFill>
                  <a:srgbClr val="FFFF00"/>
                </a:solidFill>
              </a:rPr>
              <a:t>repurposed to solve the data problem</a:t>
            </a:r>
            <a:r>
              <a:rPr lang="en-US" sz="1600" dirty="0"/>
              <a:t>.  Experts can pull these technologies together to solve a specific problem, we want to make it easy to do so with an integrated and standardized approach supporting mainstream solutions and </a:t>
            </a:r>
            <a:r>
              <a:rPr lang="en-US" sz="1600" dirty="0">
                <a:solidFill>
                  <a:srgbClr val="FFFF00"/>
                </a:solidFill>
              </a:rPr>
              <a:t>internet-scale federation</a:t>
            </a:r>
            <a:r>
              <a:rPr lang="en-US" sz="1600" dirty="0"/>
              <a:t>.</a:t>
            </a:r>
          </a:p>
          <a:p>
            <a:r>
              <a:rPr lang="en-US" sz="1600" dirty="0">
                <a:solidFill>
                  <a:srgbClr val="FFFF00"/>
                </a:solidFill>
              </a:rPr>
              <a:t>We can make a substantial dent in the data problem </a:t>
            </a:r>
            <a:r>
              <a:rPr lang="en-US" sz="1600" dirty="0"/>
              <a:t>with new standards derived from current technologies and practices.  This is the “SMIF” Initiative.</a:t>
            </a:r>
          </a:p>
        </p:txBody>
      </p:sp>
      <p:sp>
        <p:nvSpPr>
          <p:cNvPr id="3" name="Title 2"/>
          <p:cNvSpPr>
            <a:spLocks noGrp="1"/>
          </p:cNvSpPr>
          <p:nvPr>
            <p:ph type="title"/>
          </p:nvPr>
        </p:nvSpPr>
        <p:spPr>
          <a:xfrm>
            <a:off x="352426" y="228600"/>
            <a:ext cx="7680960" cy="838200"/>
          </a:xfrm>
        </p:spPr>
        <p:txBody>
          <a:bodyPr>
            <a:normAutofit/>
          </a:bodyPr>
          <a:lstStyle/>
          <a:p>
            <a:r>
              <a:rPr lang="en-US" dirty="0"/>
              <a:t>Proposition</a:t>
            </a:r>
          </a:p>
        </p:txBody>
      </p:sp>
      <p:sp>
        <p:nvSpPr>
          <p:cNvPr id="4" name="Date Placeholder 3"/>
          <p:cNvSpPr>
            <a:spLocks noGrp="1"/>
          </p:cNvSpPr>
          <p:nvPr>
            <p:ph type="dt" sz="half" idx="14"/>
          </p:nvPr>
        </p:nvSpPr>
        <p:spPr/>
        <p:txBody>
          <a:bodyPr/>
          <a:lstStyle/>
          <a:p>
            <a:r>
              <a:rPr lang="en-US" dirty="0"/>
              <a:t>3/2014</a:t>
            </a:r>
          </a:p>
        </p:txBody>
      </p:sp>
      <p:sp>
        <p:nvSpPr>
          <p:cNvPr id="5" name="Footer Placeholder 4"/>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6" name="Slide Number Placeholder 5"/>
          <p:cNvSpPr>
            <a:spLocks noGrp="1"/>
          </p:cNvSpPr>
          <p:nvPr>
            <p:ph type="sldNum" sz="quarter" idx="15"/>
          </p:nvPr>
        </p:nvSpPr>
        <p:spPr/>
        <p:txBody>
          <a:bodyPr/>
          <a:lstStyle/>
          <a:p>
            <a:fld id="{987D7693-E132-40A2-A808-4CF056E677D9}" type="slidenum">
              <a:rPr lang="en-US" smtClean="0"/>
              <a:t>25</a:t>
            </a:fld>
            <a:endParaRPr lang="en-US" dirty="0"/>
          </a:p>
        </p:txBody>
      </p:sp>
    </p:spTree>
    <p:extLst>
      <p:ext uri="{BB962C8B-B14F-4D97-AF65-F5344CB8AC3E}">
        <p14:creationId xmlns:p14="http://schemas.microsoft.com/office/powerpoint/2010/main" val="3557331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lvl="2"/>
            <a:r>
              <a:rPr lang="nl-NL" sz="1800" dirty="0"/>
              <a:t>The intent of SMIF is not to replace other standards but to make it economically more feasible that various standards can cooperate.</a:t>
            </a:r>
            <a:endParaRPr lang="en-US" sz="1800" dirty="0"/>
          </a:p>
          <a:p>
            <a:pPr lvl="2"/>
            <a:r>
              <a:rPr lang="nl-NL" sz="1800" dirty="0"/>
              <a:t>In that sense SMIF is not a competitor to any existing OMG standard.</a:t>
            </a:r>
            <a:endParaRPr lang="en-US" sz="1800" dirty="0"/>
          </a:p>
          <a:p>
            <a:pPr lvl="2"/>
            <a:r>
              <a:rPr lang="nl-NL" sz="1800" dirty="0"/>
              <a:t>It is the aim of SMIF to extend the economic life of existing applications as well as to support new applications</a:t>
            </a:r>
            <a:endParaRPr lang="en-US" sz="1800" dirty="0"/>
          </a:p>
          <a:p>
            <a:pPr lvl="2"/>
            <a:r>
              <a:rPr lang="nl-NL" sz="1800" dirty="0"/>
              <a:t>It is the intention of the submission team to extensively test the proposed standard set of concepts and languages before submission and make the  test results available.</a:t>
            </a:r>
          </a:p>
          <a:p>
            <a:pPr lvl="2"/>
            <a:r>
              <a:rPr lang="nl-NL" sz="1800" dirty="0"/>
              <a:t>SMIF </a:t>
            </a:r>
            <a:r>
              <a:rPr lang="nl-NL" sz="1800" u="sng" dirty="0">
                <a:solidFill>
                  <a:srgbClr val="00B050"/>
                </a:solidFill>
              </a:rPr>
              <a:t>does</a:t>
            </a:r>
            <a:r>
              <a:rPr lang="nl-NL" sz="1800" dirty="0"/>
              <a:t> use conceptual models (reference models) as “pivot points” between different representations. </a:t>
            </a:r>
          </a:p>
          <a:p>
            <a:pPr lvl="2"/>
            <a:r>
              <a:rPr lang="nl-NL" sz="1800" dirty="0"/>
              <a:t>SMIF </a:t>
            </a:r>
            <a:r>
              <a:rPr lang="nl-NL" sz="1800" u="sng" dirty="0">
                <a:solidFill>
                  <a:srgbClr val="00B050"/>
                </a:solidFill>
              </a:rPr>
              <a:t>does</a:t>
            </a:r>
            <a:r>
              <a:rPr lang="nl-NL" sz="1800" dirty="0"/>
              <a:t> assume that </a:t>
            </a:r>
            <a:r>
              <a:rPr lang="nl-NL" sz="1800" u="sng" dirty="0"/>
              <a:t>some</a:t>
            </a:r>
            <a:r>
              <a:rPr lang="nl-NL" sz="1800" dirty="0"/>
              <a:t> concepts will be agreed on by </a:t>
            </a:r>
            <a:r>
              <a:rPr lang="nl-NL" sz="1800" u="sng" dirty="0"/>
              <a:t>some</a:t>
            </a:r>
            <a:r>
              <a:rPr lang="nl-NL" sz="1800" dirty="0"/>
              <a:t> communities as </a:t>
            </a:r>
            <a:r>
              <a:rPr lang="nl-NL" sz="1800" u="sng" dirty="0"/>
              <a:t>some</a:t>
            </a:r>
            <a:r>
              <a:rPr lang="nl-NL" sz="1800" dirty="0"/>
              <a:t> agreement is </a:t>
            </a:r>
            <a:r>
              <a:rPr lang="nl-NL" sz="1800" u="sng" dirty="0"/>
              <a:t>required</a:t>
            </a:r>
            <a:r>
              <a:rPr lang="nl-NL" sz="1800" dirty="0"/>
              <a:t> for </a:t>
            </a:r>
            <a:r>
              <a:rPr lang="nl-NL" sz="1800" u="sng" dirty="0"/>
              <a:t>any</a:t>
            </a:r>
            <a:r>
              <a:rPr lang="nl-NL" sz="1800" dirty="0"/>
              <a:t> communication.</a:t>
            </a:r>
          </a:p>
          <a:p>
            <a:pPr lvl="2"/>
            <a:r>
              <a:rPr lang="nl-NL" sz="1800" dirty="0"/>
              <a:t>SMIF </a:t>
            </a:r>
            <a:r>
              <a:rPr lang="nl-NL" sz="1800" u="sng" dirty="0">
                <a:solidFill>
                  <a:srgbClr val="FF0000"/>
                </a:solidFill>
              </a:rPr>
              <a:t>does not</a:t>
            </a:r>
            <a:r>
              <a:rPr lang="nl-NL" sz="1800" dirty="0">
                <a:solidFill>
                  <a:srgbClr val="FF0000"/>
                </a:solidFill>
              </a:rPr>
              <a:t> </a:t>
            </a:r>
            <a:r>
              <a:rPr lang="nl-NL" sz="1800" dirty="0"/>
              <a:t>assume any universal or all encompassing conceptual model</a:t>
            </a:r>
          </a:p>
          <a:p>
            <a:pPr lvl="2"/>
            <a:endParaRPr lang="en-US" sz="1800" dirty="0"/>
          </a:p>
          <a:p>
            <a:endParaRPr lang="en-US" dirty="0"/>
          </a:p>
        </p:txBody>
      </p:sp>
      <p:sp>
        <p:nvSpPr>
          <p:cNvPr id="3" name="Date Placeholder 2"/>
          <p:cNvSpPr>
            <a:spLocks noGrp="1"/>
          </p:cNvSpPr>
          <p:nvPr>
            <p:ph type="dt" sz="half" idx="14"/>
          </p:nvPr>
        </p:nvSpPr>
        <p:spPr/>
        <p:txBody>
          <a:bodyPr/>
          <a:lstStyle/>
          <a:p>
            <a:r>
              <a:rPr lang="en-US"/>
              <a:t>3/2014</a:t>
            </a: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26</a:t>
            </a:fld>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a:t>SMIF Principles</a:t>
            </a:r>
          </a:p>
        </p:txBody>
      </p:sp>
    </p:spTree>
    <p:extLst>
      <p:ext uri="{BB962C8B-B14F-4D97-AF65-F5344CB8AC3E}">
        <p14:creationId xmlns:p14="http://schemas.microsoft.com/office/powerpoint/2010/main" val="222688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a:solidFill>
                  <a:srgbClr val="FFFF00"/>
                </a:solidFill>
              </a:rPr>
              <a:t>The conceptual pivoting approach</a:t>
            </a:r>
          </a:p>
          <a:p>
            <a:pPr marL="285750" indent="-285750">
              <a:buFont typeface="Arial" pitchFamily="34" charset="0"/>
              <a:buChar char="•"/>
            </a:pPr>
            <a:r>
              <a:rPr lang="en-US" dirty="0"/>
              <a:t>A common and growing approach to the data problem leverages abstraction: Defining a domain focused vocabulary with integrity rules and assertions as part of a </a:t>
            </a:r>
            <a:r>
              <a:rPr lang="en-US" dirty="0">
                <a:solidFill>
                  <a:srgbClr val="FFC000"/>
                </a:solidFill>
              </a:rPr>
              <a:t>conceptual model that captures domain semantics</a:t>
            </a:r>
            <a:r>
              <a:rPr lang="en-US" dirty="0"/>
              <a:t>.  Federation and integration is achieved by relating various logical and physical information structures to the conceptual model</a:t>
            </a:r>
          </a:p>
          <a:p>
            <a:pPr marL="285750" indent="-285750">
              <a:buFont typeface="Arial" pitchFamily="34" charset="0"/>
              <a:buChar char="•"/>
            </a:pPr>
            <a:r>
              <a:rPr lang="en-US" dirty="0"/>
              <a:t>Information federation and integration is achieved via a “</a:t>
            </a:r>
            <a:r>
              <a:rPr lang="en-US" dirty="0">
                <a:solidFill>
                  <a:srgbClr val="FFC000"/>
                </a:solidFill>
              </a:rPr>
              <a:t>pivot</a:t>
            </a:r>
            <a:r>
              <a:rPr lang="en-US" dirty="0"/>
              <a:t>” through this conceptual semantic layer</a:t>
            </a:r>
          </a:p>
          <a:p>
            <a:pPr marL="285750" indent="-285750">
              <a:buFont typeface="Arial" pitchFamily="34" charset="0"/>
              <a:buChar char="•"/>
            </a:pPr>
            <a:r>
              <a:rPr lang="en-US" dirty="0"/>
              <a:t>This approach is used, in part,  in existing standards such as CCTS (Core Components), ISO 20022 and is currently being utilized in OMG for finance.</a:t>
            </a:r>
          </a:p>
          <a:p>
            <a:pPr marL="285750" indent="-285750">
              <a:buFont typeface="Arial" pitchFamily="34" charset="0"/>
              <a:buChar char="•"/>
            </a:pPr>
            <a:r>
              <a:rPr lang="en-US" dirty="0"/>
              <a:t>In the majority of cases the “tool” used to represent these common semantics and links is a spreadsheet, but UML and OWL are also used.</a:t>
            </a:r>
          </a:p>
        </p:txBody>
      </p:sp>
      <p:sp>
        <p:nvSpPr>
          <p:cNvPr id="5" name="Title 4"/>
          <p:cNvSpPr>
            <a:spLocks noGrp="1"/>
          </p:cNvSpPr>
          <p:nvPr>
            <p:ph type="title"/>
          </p:nvPr>
        </p:nvSpPr>
        <p:spPr/>
        <p:txBody>
          <a:bodyPr>
            <a:normAutofit fontScale="90000"/>
          </a:bodyPr>
          <a:lstStyle/>
          <a:p>
            <a:r>
              <a:rPr lang="en-US" dirty="0"/>
              <a:t>Pivoting through a conceptual model</a:t>
            </a:r>
          </a:p>
        </p:txBody>
      </p:sp>
      <p:sp>
        <p:nvSpPr>
          <p:cNvPr id="2" name="Date Placeholder 1"/>
          <p:cNvSpPr>
            <a:spLocks noGrp="1"/>
          </p:cNvSpPr>
          <p:nvPr>
            <p:ph type="dt" sz="half" idx="14"/>
          </p:nvPr>
        </p:nvSpPr>
        <p:spPr/>
        <p:txBody>
          <a:bodyPr/>
          <a:lstStyle/>
          <a:p>
            <a:r>
              <a:rPr lang="en-US" dirty="0"/>
              <a:t>3/2014</a:t>
            </a:r>
          </a:p>
        </p:txBody>
      </p:sp>
      <p:sp>
        <p:nvSpPr>
          <p:cNvPr id="3" name="Footer Placeholder 2"/>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4" name="Slide Number Placeholder 3"/>
          <p:cNvSpPr>
            <a:spLocks noGrp="1"/>
          </p:cNvSpPr>
          <p:nvPr>
            <p:ph type="sldNum" sz="quarter" idx="15"/>
          </p:nvPr>
        </p:nvSpPr>
        <p:spPr/>
        <p:txBody>
          <a:bodyPr/>
          <a:lstStyle/>
          <a:p>
            <a:fld id="{987D7693-E132-40A2-A808-4CF056E677D9}" type="slidenum">
              <a:rPr lang="en-US" smtClean="0"/>
              <a:t>27</a:t>
            </a:fld>
            <a:endParaRPr lang="en-US" dirty="0"/>
          </a:p>
        </p:txBody>
      </p:sp>
    </p:spTree>
    <p:extLst>
      <p:ext uri="{BB962C8B-B14F-4D97-AF65-F5344CB8AC3E}">
        <p14:creationId xmlns:p14="http://schemas.microsoft.com/office/powerpoint/2010/main" val="4113472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476500" y="4324713"/>
            <a:ext cx="7073415" cy="2563885"/>
            <a:chOff x="2476500" y="4324713"/>
            <a:chExt cx="7073415" cy="2563885"/>
          </a:xfrm>
        </p:grpSpPr>
        <p:grpSp>
          <p:nvGrpSpPr>
            <p:cNvPr id="2068" name="Group 2067"/>
            <p:cNvGrpSpPr/>
            <p:nvPr/>
          </p:nvGrpSpPr>
          <p:grpSpPr>
            <a:xfrm>
              <a:off x="2476500" y="4324713"/>
              <a:ext cx="7073415" cy="2319505"/>
              <a:chOff x="2476500" y="4324713"/>
              <a:chExt cx="7073415" cy="2319505"/>
            </a:xfrm>
          </p:grpSpPr>
          <p:sp>
            <p:nvSpPr>
              <p:cNvPr id="12" name="TextBox 11"/>
              <p:cNvSpPr txBox="1"/>
              <p:nvPr/>
            </p:nvSpPr>
            <p:spPr>
              <a:xfrm>
                <a:off x="5689819" y="4324713"/>
                <a:ext cx="3860096" cy="830997"/>
              </a:xfrm>
              <a:prstGeom prst="rect">
                <a:avLst/>
              </a:prstGeom>
              <a:solidFill>
                <a:srgbClr val="002060"/>
              </a:solidFill>
            </p:spPr>
            <p:txBody>
              <a:bodyPr wrap="none" rtlCol="0">
                <a:spAutoFit/>
              </a:bodyPr>
              <a:lstStyle/>
              <a:p>
                <a:r>
                  <a:rPr lang="en-US" sz="1200" dirty="0"/>
                  <a:t>&lt;</a:t>
                </a:r>
                <a:r>
                  <a:rPr lang="en-US" sz="1200" dirty="0" err="1"/>
                  <a:t>PersonType</a:t>
                </a:r>
                <a:r>
                  <a:rPr lang="en-US" sz="1200" dirty="0"/>
                  <a:t>&gt;</a:t>
                </a:r>
              </a:p>
              <a:p>
                <a:r>
                  <a:rPr lang="en-US" sz="1200" dirty="0"/>
                  <a:t>	&lt;</a:t>
                </a:r>
                <a:r>
                  <a:rPr lang="en-US" sz="1200" dirty="0" err="1"/>
                  <a:t>NameText</a:t>
                </a:r>
                <a:r>
                  <a:rPr lang="en-US" sz="1200" dirty="0"/>
                  <a:t>&gt;Cory B. Casanave&lt;/</a:t>
                </a:r>
                <a:r>
                  <a:rPr lang="en-US" sz="1200" dirty="0" err="1"/>
                  <a:t>NameText</a:t>
                </a:r>
                <a:r>
                  <a:rPr lang="en-US" sz="1200" dirty="0"/>
                  <a:t>&gt;</a:t>
                </a:r>
              </a:p>
              <a:p>
                <a:r>
                  <a:rPr lang="en-US" sz="1200" dirty="0"/>
                  <a:t>	&lt;Weight-LBS&gt;234&lt;/Weight-LBS&gt;</a:t>
                </a:r>
              </a:p>
              <a:p>
                <a:r>
                  <a:rPr lang="en-US" sz="1200" dirty="0"/>
                  <a:t>&lt;/</a:t>
                </a:r>
                <a:r>
                  <a:rPr lang="en-US" sz="1200" dirty="0" err="1"/>
                  <a:t>PersonType</a:t>
                </a:r>
                <a:r>
                  <a:rPr lang="en-US" sz="1200" dirty="0"/>
                  <a:t>&gt;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691" y="5468983"/>
                <a:ext cx="21812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5628218"/>
                <a:ext cx="24765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extBox 1"/>
            <p:cNvSpPr txBox="1"/>
            <p:nvPr/>
          </p:nvSpPr>
          <p:spPr>
            <a:xfrm>
              <a:off x="6284018" y="6431008"/>
              <a:ext cx="575799" cy="307777"/>
            </a:xfrm>
            <a:prstGeom prst="rect">
              <a:avLst/>
            </a:prstGeom>
            <a:noFill/>
          </p:spPr>
          <p:txBody>
            <a:bodyPr wrap="none" rtlCol="0">
              <a:spAutoFit/>
            </a:bodyPr>
            <a:lstStyle/>
            <a:p>
              <a:r>
                <a:rPr lang="en-US" sz="1400" dirty="0"/>
                <a:t>Excel</a:t>
              </a:r>
            </a:p>
          </p:txBody>
        </p:sp>
        <p:sp>
          <p:nvSpPr>
            <p:cNvPr id="23" name="TextBox 22"/>
            <p:cNvSpPr txBox="1"/>
            <p:nvPr/>
          </p:nvSpPr>
          <p:spPr>
            <a:xfrm>
              <a:off x="3324230" y="6580821"/>
              <a:ext cx="545342" cy="307777"/>
            </a:xfrm>
            <a:prstGeom prst="rect">
              <a:avLst/>
            </a:prstGeom>
            <a:noFill/>
          </p:spPr>
          <p:txBody>
            <a:bodyPr wrap="none" rtlCol="0">
              <a:spAutoFit/>
            </a:bodyPr>
            <a:lstStyle/>
            <a:p>
              <a:r>
                <a:rPr lang="en-US" sz="1400" dirty="0"/>
                <a:t>UML</a:t>
              </a:r>
            </a:p>
          </p:txBody>
        </p:sp>
        <p:sp>
          <p:nvSpPr>
            <p:cNvPr id="25" name="TextBox 24"/>
            <p:cNvSpPr txBox="1"/>
            <p:nvPr/>
          </p:nvSpPr>
          <p:spPr>
            <a:xfrm>
              <a:off x="7466810" y="5109535"/>
              <a:ext cx="529312" cy="307777"/>
            </a:xfrm>
            <a:prstGeom prst="rect">
              <a:avLst/>
            </a:prstGeom>
            <a:noFill/>
          </p:spPr>
          <p:txBody>
            <a:bodyPr wrap="none" rtlCol="0">
              <a:spAutoFit/>
            </a:bodyPr>
            <a:lstStyle/>
            <a:p>
              <a:r>
                <a:rPr lang="en-US" sz="1400" dirty="0"/>
                <a:t>XML</a:t>
              </a:r>
            </a:p>
          </p:txBody>
        </p:sp>
      </p:grpSp>
      <p:sp>
        <p:nvSpPr>
          <p:cNvPr id="7" name="Content Placeholder 6"/>
          <p:cNvSpPr>
            <a:spLocks noGrp="1"/>
          </p:cNvSpPr>
          <p:nvPr>
            <p:ph sz="quarter" idx="13"/>
          </p:nvPr>
        </p:nvSpPr>
        <p:spPr>
          <a:xfrm>
            <a:off x="352426" y="1463040"/>
            <a:ext cx="3886200" cy="4165178"/>
          </a:xfrm>
        </p:spPr>
        <p:txBody>
          <a:bodyPr>
            <a:normAutofit fontScale="85000" lnSpcReduction="10000"/>
          </a:bodyPr>
          <a:lstStyle/>
          <a:p>
            <a:r>
              <a:rPr lang="en-US" dirty="0"/>
              <a:t>There is an actual “Person”, Cory Casanave</a:t>
            </a:r>
          </a:p>
          <a:p>
            <a:pPr marL="285750" indent="-285750">
              <a:buFont typeface="Arial" pitchFamily="34" charset="0"/>
              <a:buChar char="•"/>
            </a:pPr>
            <a:r>
              <a:rPr lang="en-US" dirty="0"/>
              <a:t>There is a concept of this person shared in this room, right now</a:t>
            </a:r>
          </a:p>
          <a:p>
            <a:pPr marL="285750" indent="-285750">
              <a:buFont typeface="Arial" pitchFamily="34" charset="0"/>
              <a:buChar char="•"/>
            </a:pPr>
            <a:r>
              <a:rPr lang="en-US" dirty="0"/>
              <a:t>Here is one representation of him</a:t>
            </a:r>
          </a:p>
          <a:p>
            <a:pPr marL="285750" indent="-285750">
              <a:buFont typeface="Arial" pitchFamily="34" charset="0"/>
              <a:buChar char="•"/>
            </a:pPr>
            <a:r>
              <a:rPr lang="en-US" dirty="0"/>
              <a:t>“Person” is a shared concept, independent of data structures</a:t>
            </a:r>
          </a:p>
          <a:p>
            <a:pPr marL="285750" indent="-285750">
              <a:buFont typeface="Arial" pitchFamily="34" charset="0"/>
              <a:buChar char="•"/>
            </a:pPr>
            <a:r>
              <a:rPr lang="en-US" dirty="0"/>
              <a:t>There may also be shared agreement that Cory is a person and some other “facts”</a:t>
            </a:r>
          </a:p>
          <a:p>
            <a:pPr marL="457200" lvl="1" indent="-285750"/>
            <a:r>
              <a:rPr lang="en-US" dirty="0"/>
              <a:t>“Cory Casanave” is a name for this person</a:t>
            </a:r>
          </a:p>
          <a:p>
            <a:pPr marL="457200" lvl="1" indent="-285750"/>
            <a:r>
              <a:rPr lang="en-US" dirty="0"/>
              <a:t>He weighs 240 LBS</a:t>
            </a:r>
          </a:p>
          <a:p>
            <a:pPr marL="285750" indent="-285750">
              <a:buFont typeface="Arial" pitchFamily="34" charset="0"/>
              <a:buChar char="•"/>
            </a:pPr>
            <a:r>
              <a:rPr lang="en-US" dirty="0"/>
              <a:t>There are multiple data representations about Cory Casanave which may or may not agree</a:t>
            </a:r>
          </a:p>
          <a:p>
            <a:pPr marL="285750" indent="-285750">
              <a:buFont typeface="Arial" pitchFamily="34" charset="0"/>
              <a:buChar char="•"/>
            </a:pPr>
            <a:r>
              <a:rPr lang="en-US" dirty="0"/>
              <a:t>Those representations can be grounded in concepts (semantics), assisting federation</a:t>
            </a:r>
          </a:p>
        </p:txBody>
      </p:sp>
      <p:sp>
        <p:nvSpPr>
          <p:cNvPr id="6" name="Title 5"/>
          <p:cNvSpPr>
            <a:spLocks noGrp="1"/>
          </p:cNvSpPr>
          <p:nvPr>
            <p:ph type="title"/>
          </p:nvPr>
        </p:nvSpPr>
        <p:spPr/>
        <p:txBody>
          <a:bodyPr>
            <a:normAutofit fontScale="90000"/>
          </a:bodyPr>
          <a:lstStyle/>
          <a:p>
            <a:r>
              <a:rPr lang="en-US" dirty="0"/>
              <a:t>Example of “Pivoting” through a conceptual model</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960" y="1709389"/>
            <a:ext cx="1392324" cy="1908460"/>
          </a:xfrm>
          <a:prstGeom prst="rect">
            <a:avLst/>
          </a:prstGeom>
        </p:spPr>
      </p:pic>
      <p:sp>
        <p:nvSpPr>
          <p:cNvPr id="9" name="Right Arrow 8"/>
          <p:cNvSpPr/>
          <p:nvPr/>
        </p:nvSpPr>
        <p:spPr>
          <a:xfrm>
            <a:off x="3429000" y="2309307"/>
            <a:ext cx="3886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4665558" y="1253840"/>
            <a:ext cx="1828800" cy="990600"/>
          </a:xfrm>
          <a:prstGeom prst="cloudCallout">
            <a:avLst>
              <a:gd name="adj1" fmla="val -83690"/>
              <a:gd name="adj2" fmla="val 1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Concept of</a:t>
            </a:r>
          </a:p>
          <a:p>
            <a:pPr algn="ctr"/>
            <a:r>
              <a:rPr lang="en-US" sz="1400" dirty="0"/>
              <a:t>“Cory Casanave”</a:t>
            </a:r>
          </a:p>
        </p:txBody>
      </p:sp>
      <p:sp>
        <p:nvSpPr>
          <p:cNvPr id="11" name="Cloud Callout 10"/>
          <p:cNvSpPr/>
          <p:nvPr/>
        </p:nvSpPr>
        <p:spPr>
          <a:xfrm>
            <a:off x="4800600" y="2703370"/>
            <a:ext cx="1828800" cy="990600"/>
          </a:xfrm>
          <a:prstGeom prst="cloudCallout">
            <a:avLst>
              <a:gd name="adj1" fmla="val -138087"/>
              <a:gd name="adj2" fmla="val -244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Concept of a</a:t>
            </a:r>
          </a:p>
          <a:p>
            <a:pPr algn="ctr"/>
            <a:r>
              <a:rPr lang="en-US" sz="1400" dirty="0"/>
              <a:t>“Person”</a:t>
            </a:r>
          </a:p>
        </p:txBody>
      </p:sp>
      <p:grpSp>
        <p:nvGrpSpPr>
          <p:cNvPr id="2067" name="Group 2066"/>
          <p:cNvGrpSpPr/>
          <p:nvPr/>
        </p:nvGrpSpPr>
        <p:grpSpPr>
          <a:xfrm>
            <a:off x="3886200" y="1310478"/>
            <a:ext cx="3772716" cy="5214363"/>
            <a:chOff x="3886200" y="1310478"/>
            <a:chExt cx="3772716" cy="5214363"/>
          </a:xfrm>
        </p:grpSpPr>
        <p:cxnSp>
          <p:nvCxnSpPr>
            <p:cNvPr id="14" name="Straight Arrow Connector 13"/>
            <p:cNvCxnSpPr>
              <a:endCxn id="11" idx="1"/>
            </p:cNvCxnSpPr>
            <p:nvPr/>
          </p:nvCxnSpPr>
          <p:spPr>
            <a:xfrm flipH="1" flipV="1">
              <a:off x="5715000" y="3692915"/>
              <a:ext cx="457200" cy="72668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172200" y="2136466"/>
              <a:ext cx="609600" cy="235933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509181" y="3617849"/>
              <a:ext cx="399703" cy="2173351"/>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545580" y="1811225"/>
              <a:ext cx="769620" cy="43321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886200" y="2136466"/>
              <a:ext cx="914400" cy="371899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576353" y="3600042"/>
              <a:ext cx="814253" cy="226412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060" idx="3"/>
              <a:endCxn id="10" idx="3"/>
            </p:cNvCxnSpPr>
            <p:nvPr/>
          </p:nvCxnSpPr>
          <p:spPr>
            <a:xfrm flipH="1" flipV="1">
              <a:off x="5579958" y="1310478"/>
              <a:ext cx="2078958" cy="5029697"/>
            </a:xfrm>
            <a:prstGeom prst="curvedConnector4">
              <a:avLst>
                <a:gd name="adj1" fmla="val -64614"/>
                <a:gd name="adj2" fmla="val 10567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60" name="TextBox 2059"/>
            <p:cNvSpPr txBox="1"/>
            <p:nvPr/>
          </p:nvSpPr>
          <p:spPr>
            <a:xfrm>
              <a:off x="7413336" y="6155509"/>
              <a:ext cx="245580" cy="369332"/>
            </a:xfrm>
            <a:prstGeom prst="rect">
              <a:avLst/>
            </a:prstGeom>
            <a:noFill/>
          </p:spPr>
          <p:txBody>
            <a:bodyPr wrap="none" rtlCol="0">
              <a:spAutoFit/>
            </a:bodyPr>
            <a:lstStyle/>
            <a:p>
              <a:r>
                <a:rPr lang="en-US" dirty="0"/>
                <a:t>.</a:t>
              </a:r>
            </a:p>
          </p:txBody>
        </p:sp>
      </p:grpSp>
      <p:sp>
        <p:nvSpPr>
          <p:cNvPr id="4" name="Right Arrow 3"/>
          <p:cNvSpPr/>
          <p:nvPr/>
        </p:nvSpPr>
        <p:spPr>
          <a:xfrm>
            <a:off x="12032" y="5867733"/>
            <a:ext cx="1905000" cy="575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Representations</a:t>
            </a:r>
          </a:p>
        </p:txBody>
      </p:sp>
      <p:sp>
        <p:nvSpPr>
          <p:cNvPr id="8" name="Date Placeholder 7"/>
          <p:cNvSpPr>
            <a:spLocks noGrp="1"/>
          </p:cNvSpPr>
          <p:nvPr>
            <p:ph type="dt" sz="half" idx="15"/>
          </p:nvPr>
        </p:nvSpPr>
        <p:spPr/>
        <p:txBody>
          <a:bodyPr/>
          <a:lstStyle/>
          <a:p>
            <a:r>
              <a:rPr lang="en-US" dirty="0"/>
              <a:t>3/2014</a:t>
            </a:r>
          </a:p>
        </p:txBody>
      </p:sp>
      <p:sp>
        <p:nvSpPr>
          <p:cNvPr id="13" name="Footer Placeholder 12"/>
          <p:cNvSpPr>
            <a:spLocks noGrp="1"/>
          </p:cNvSpPr>
          <p:nvPr>
            <p:ph type="ftr" sz="quarter" idx="17"/>
          </p:nvPr>
        </p:nvSpPr>
        <p:spPr/>
        <p:txBody>
          <a:bodyPr>
            <a:normAutofit fontScale="77500" lnSpcReduction="20000"/>
          </a:bodyPr>
          <a:lstStyle/>
          <a:p>
            <a:r>
              <a:rPr lang="en-US" dirty="0"/>
              <a:t>Copyright (c) 2012-2014 Data Access Technologies, Inc. as Model Driven Solutions</a:t>
            </a:r>
          </a:p>
        </p:txBody>
      </p:sp>
      <p:sp>
        <p:nvSpPr>
          <p:cNvPr id="15" name="Slide Number Placeholder 14"/>
          <p:cNvSpPr>
            <a:spLocks noGrp="1"/>
          </p:cNvSpPr>
          <p:nvPr>
            <p:ph type="sldNum" sz="quarter" idx="16"/>
          </p:nvPr>
        </p:nvSpPr>
        <p:spPr/>
        <p:txBody>
          <a:bodyPr/>
          <a:lstStyle/>
          <a:p>
            <a:fld id="{987D7693-E132-40A2-A808-4CF056E677D9}" type="slidenum">
              <a:rPr lang="en-US" smtClean="0"/>
              <a:t>28</a:t>
            </a:fld>
            <a:endParaRPr lang="en-US" dirty="0"/>
          </a:p>
        </p:txBody>
      </p:sp>
    </p:spTree>
    <p:extLst>
      <p:ext uri="{BB962C8B-B14F-4D97-AF65-F5344CB8AC3E}">
        <p14:creationId xmlns:p14="http://schemas.microsoft.com/office/powerpoint/2010/main" val="253116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nodeType="clickEffect">
                                  <p:stCondLst>
                                    <p:cond delay="0"/>
                                  </p:stCondLst>
                                  <p:childTnLst>
                                    <p:set>
                                      <p:cBhvr>
                                        <p:cTn id="17" dur="1" fill="hold">
                                          <p:stCondLst>
                                            <p:cond delay="0"/>
                                          </p:stCondLst>
                                        </p:cTn>
                                        <p:tgtEl>
                                          <p:spTgt spid="2067"/>
                                        </p:tgtEl>
                                        <p:attrNameLst>
                                          <p:attrName>style.visibility</p:attrName>
                                        </p:attrNameLst>
                                      </p:cBhvr>
                                      <p:to>
                                        <p:strVal val="visible"/>
                                      </p:to>
                                    </p:set>
                                    <p:anim calcmode="lin" valueType="num">
                                      <p:cBhvr additive="base">
                                        <p:cTn id="18" dur="500" fill="hold"/>
                                        <p:tgtEl>
                                          <p:spTgt spid="2067"/>
                                        </p:tgtEl>
                                        <p:attrNameLst>
                                          <p:attrName>ppt_x</p:attrName>
                                        </p:attrNameLst>
                                      </p:cBhvr>
                                      <p:tavLst>
                                        <p:tav tm="0">
                                          <p:val>
                                            <p:strVal val="1+#ppt_w/2"/>
                                          </p:val>
                                        </p:tav>
                                        <p:tav tm="100000">
                                          <p:val>
                                            <p:strVal val="#ppt_x"/>
                                          </p:val>
                                        </p:tav>
                                      </p:tavLst>
                                    </p:anim>
                                    <p:anim calcmode="lin" valueType="num">
                                      <p:cBhvr additive="base">
                                        <p:cTn id="19" dur="500" fill="hold"/>
                                        <p:tgtEl>
                                          <p:spTgt spid="2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3"/>
          <p:cNvSpPr>
            <a:spLocks noGrp="1"/>
          </p:cNvSpPr>
          <p:nvPr>
            <p:ph type="title"/>
          </p:nvPr>
        </p:nvSpPr>
        <p:spPr/>
        <p:txBody>
          <a:bodyPr/>
          <a:lstStyle/>
          <a:p>
            <a:r>
              <a:rPr lang="en-US" dirty="0"/>
              <a:t>SMIF Architecture</a:t>
            </a:r>
          </a:p>
        </p:txBody>
      </p:sp>
      <p:sp>
        <p:nvSpPr>
          <p:cNvPr id="6" name="Rounded Rectangle 5"/>
          <p:cNvSpPr/>
          <p:nvPr/>
        </p:nvSpPr>
        <p:spPr>
          <a:xfrm>
            <a:off x="458788" y="1524000"/>
            <a:ext cx="561975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rot="16200000">
            <a:off x="382588" y="1943100"/>
            <a:ext cx="14478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Conceptual Domain Models</a:t>
            </a:r>
          </a:p>
        </p:txBody>
      </p:sp>
      <p:sp>
        <p:nvSpPr>
          <p:cNvPr id="8" name="Rounded Rectangle 7"/>
          <p:cNvSpPr/>
          <p:nvPr/>
        </p:nvSpPr>
        <p:spPr>
          <a:xfrm>
            <a:off x="468313" y="3305175"/>
            <a:ext cx="5610225"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rot="16200000">
            <a:off x="392113" y="3724275"/>
            <a:ext cx="14478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Logical Information</a:t>
            </a:r>
          </a:p>
          <a:p>
            <a:pPr algn="ctr" fontAlgn="auto">
              <a:spcBef>
                <a:spcPts val="0"/>
              </a:spcBef>
              <a:spcAft>
                <a:spcPts val="0"/>
              </a:spcAft>
              <a:defRPr/>
            </a:pPr>
            <a:r>
              <a:rPr lang="en-US" dirty="0"/>
              <a:t>Models</a:t>
            </a:r>
          </a:p>
        </p:txBody>
      </p:sp>
      <p:sp>
        <p:nvSpPr>
          <p:cNvPr id="10" name="Rounded Rectangle 9"/>
          <p:cNvSpPr/>
          <p:nvPr/>
        </p:nvSpPr>
        <p:spPr>
          <a:xfrm>
            <a:off x="458788" y="5072063"/>
            <a:ext cx="5619750" cy="1676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rot="16200000">
            <a:off x="382588" y="5491163"/>
            <a:ext cx="1447800" cy="838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solidFill>
              </a:rPr>
              <a:t>Physical Data Schema</a:t>
            </a:r>
          </a:p>
        </p:txBody>
      </p:sp>
      <p:sp>
        <p:nvSpPr>
          <p:cNvPr id="14" name="Oval 13"/>
          <p:cNvSpPr/>
          <p:nvPr/>
        </p:nvSpPr>
        <p:spPr>
          <a:xfrm>
            <a:off x="2159000" y="2209800"/>
            <a:ext cx="10810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2974975" y="1728788"/>
            <a:ext cx="12334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Kernel</a:t>
            </a:r>
          </a:p>
        </p:txBody>
      </p:sp>
      <p:sp>
        <p:nvSpPr>
          <p:cNvPr id="17" name="Oval 16"/>
          <p:cNvSpPr/>
          <p:nvPr/>
        </p:nvSpPr>
        <p:spPr>
          <a:xfrm>
            <a:off x="3568700" y="2395538"/>
            <a:ext cx="10810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Oval 17"/>
          <p:cNvSpPr/>
          <p:nvPr/>
        </p:nvSpPr>
        <p:spPr>
          <a:xfrm>
            <a:off x="4745038" y="1905000"/>
            <a:ext cx="995362" cy="461963"/>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1701800" y="3762375"/>
            <a:ext cx="1081088"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Oval 22"/>
          <p:cNvSpPr/>
          <p:nvPr/>
        </p:nvSpPr>
        <p:spPr>
          <a:xfrm>
            <a:off x="2006600" y="4067175"/>
            <a:ext cx="1081088"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3"/>
          <p:cNvSpPr/>
          <p:nvPr/>
        </p:nvSpPr>
        <p:spPr>
          <a:xfrm>
            <a:off x="3132138" y="37671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3284538" y="39195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Oval 25"/>
          <p:cNvSpPr/>
          <p:nvPr/>
        </p:nvSpPr>
        <p:spPr>
          <a:xfrm>
            <a:off x="3436938" y="40719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4592638" y="3762375"/>
            <a:ext cx="995362" cy="4619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4897438" y="4067175"/>
            <a:ext cx="995362" cy="4619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Oval 29"/>
          <p:cNvSpPr/>
          <p:nvPr/>
        </p:nvSpPr>
        <p:spPr>
          <a:xfrm>
            <a:off x="1741488" y="56054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Oval 30"/>
          <p:cNvSpPr/>
          <p:nvPr/>
        </p:nvSpPr>
        <p:spPr>
          <a:xfrm>
            <a:off x="1893888" y="57578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Oval 31"/>
          <p:cNvSpPr/>
          <p:nvPr/>
        </p:nvSpPr>
        <p:spPr>
          <a:xfrm>
            <a:off x="2046288" y="59102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Oval 32"/>
          <p:cNvSpPr/>
          <p:nvPr/>
        </p:nvSpPr>
        <p:spPr>
          <a:xfrm>
            <a:off x="3173413" y="56102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Oval 33"/>
          <p:cNvSpPr/>
          <p:nvPr/>
        </p:nvSpPr>
        <p:spPr>
          <a:xfrm>
            <a:off x="3325813" y="57626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Oval 34"/>
          <p:cNvSpPr/>
          <p:nvPr/>
        </p:nvSpPr>
        <p:spPr>
          <a:xfrm>
            <a:off x="3478213" y="59150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Oval 35"/>
          <p:cNvSpPr/>
          <p:nvPr/>
        </p:nvSpPr>
        <p:spPr>
          <a:xfrm>
            <a:off x="4632325" y="56054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4784725" y="57578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Oval 37"/>
          <p:cNvSpPr/>
          <p:nvPr/>
        </p:nvSpPr>
        <p:spPr>
          <a:xfrm>
            <a:off x="4937125" y="59102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0" name="Straight Arrow Connector 39"/>
          <p:cNvCxnSpPr>
            <a:stCxn id="17" idx="2"/>
            <a:endCxn id="14" idx="6"/>
          </p:cNvCxnSpPr>
          <p:nvPr/>
        </p:nvCxnSpPr>
        <p:spPr>
          <a:xfrm flipH="1" flipV="1">
            <a:off x="3240088" y="2438400"/>
            <a:ext cx="328612" cy="18573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3"/>
            <a:endCxn id="17" idx="6"/>
          </p:cNvCxnSpPr>
          <p:nvPr/>
        </p:nvCxnSpPr>
        <p:spPr>
          <a:xfrm flipH="1">
            <a:off x="4649788" y="2298700"/>
            <a:ext cx="239712" cy="32543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4" idx="4"/>
            <a:endCxn id="25" idx="0"/>
          </p:cNvCxnSpPr>
          <p:nvPr/>
        </p:nvCxnSpPr>
        <p:spPr>
          <a:xfrm>
            <a:off x="2698750" y="2667000"/>
            <a:ext cx="1127125" cy="1252538"/>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7" idx="4"/>
          </p:cNvCxnSpPr>
          <p:nvPr/>
        </p:nvCxnSpPr>
        <p:spPr>
          <a:xfrm flipH="1">
            <a:off x="3865563" y="2852738"/>
            <a:ext cx="242887" cy="102393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3"/>
          </p:cNvCxnSpPr>
          <p:nvPr/>
        </p:nvCxnSpPr>
        <p:spPr>
          <a:xfrm>
            <a:off x="2316163" y="2600325"/>
            <a:ext cx="77787" cy="13144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8" idx="4"/>
            <a:endCxn id="27" idx="0"/>
          </p:cNvCxnSpPr>
          <p:nvPr/>
        </p:nvCxnSpPr>
        <p:spPr>
          <a:xfrm flipH="1">
            <a:off x="5089525" y="2366963"/>
            <a:ext cx="152400" cy="1395412"/>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1" idx="1"/>
            <a:endCxn id="23" idx="1"/>
          </p:cNvCxnSpPr>
          <p:nvPr/>
        </p:nvCxnSpPr>
        <p:spPr>
          <a:xfrm>
            <a:off x="1858963" y="3829050"/>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4" idx="1"/>
            <a:endCxn id="26" idx="1"/>
          </p:cNvCxnSpPr>
          <p:nvPr/>
        </p:nvCxnSpPr>
        <p:spPr>
          <a:xfrm>
            <a:off x="3290888" y="3833813"/>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7" idx="1"/>
            <a:endCxn id="29" idx="1"/>
          </p:cNvCxnSpPr>
          <p:nvPr/>
        </p:nvCxnSpPr>
        <p:spPr>
          <a:xfrm>
            <a:off x="4737100" y="3830638"/>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7" idx="2"/>
            <a:endCxn id="26" idx="7"/>
          </p:cNvCxnSpPr>
          <p:nvPr/>
        </p:nvCxnSpPr>
        <p:spPr>
          <a:xfrm flipH="1">
            <a:off x="4359275" y="3992563"/>
            <a:ext cx="233363" cy="1460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5" idx="2"/>
            <a:endCxn id="23" idx="7"/>
          </p:cNvCxnSpPr>
          <p:nvPr/>
        </p:nvCxnSpPr>
        <p:spPr>
          <a:xfrm flipH="1" flipV="1">
            <a:off x="2928938" y="4133850"/>
            <a:ext cx="355600" cy="14288"/>
          </a:xfrm>
          <a:prstGeom prst="straightConnector1">
            <a:avLst/>
          </a:prstGeom>
          <a:ln w="254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31" idx="0"/>
          </p:cNvCxnSpPr>
          <p:nvPr/>
        </p:nvCxnSpPr>
        <p:spPr>
          <a:xfrm flipH="1">
            <a:off x="2435225" y="4529138"/>
            <a:ext cx="111125" cy="1228725"/>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3" idx="5"/>
          </p:cNvCxnSpPr>
          <p:nvPr/>
        </p:nvCxnSpPr>
        <p:spPr>
          <a:xfrm>
            <a:off x="2928938" y="4457700"/>
            <a:ext cx="744537" cy="1376363"/>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34" idx="0"/>
          </p:cNvCxnSpPr>
          <p:nvPr/>
        </p:nvCxnSpPr>
        <p:spPr>
          <a:xfrm flipH="1">
            <a:off x="3865563" y="4529138"/>
            <a:ext cx="76200" cy="123348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9" idx="4"/>
            <a:endCxn id="38" idx="0"/>
          </p:cNvCxnSpPr>
          <p:nvPr/>
        </p:nvCxnSpPr>
        <p:spPr>
          <a:xfrm>
            <a:off x="5394325" y="4529138"/>
            <a:ext cx="41275" cy="1381125"/>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27" idx="3"/>
            <a:endCxn id="37" idx="1"/>
          </p:cNvCxnSpPr>
          <p:nvPr/>
        </p:nvCxnSpPr>
        <p:spPr>
          <a:xfrm>
            <a:off x="4737100" y="4156075"/>
            <a:ext cx="193675" cy="16700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26" idx="3"/>
          </p:cNvCxnSpPr>
          <p:nvPr/>
        </p:nvCxnSpPr>
        <p:spPr>
          <a:xfrm flipH="1">
            <a:off x="2587625" y="4462463"/>
            <a:ext cx="1008063" cy="1447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381" name="TextBox 114"/>
          <p:cNvSpPr txBox="1">
            <a:spLocks noChangeArrowheads="1"/>
          </p:cNvSpPr>
          <p:nvPr/>
        </p:nvSpPr>
        <p:spPr bwMode="auto">
          <a:xfrm>
            <a:off x="6240463" y="1524000"/>
            <a:ext cx="2767012" cy="1323439"/>
          </a:xfrm>
          <a:prstGeom prst="rect">
            <a:avLst/>
          </a:prstGeom>
          <a:noFill/>
          <a:ln w="9525">
            <a:noFill/>
            <a:miter lim="800000"/>
            <a:headEnd/>
            <a:tailEnd/>
          </a:ln>
        </p:spPr>
        <p:txBody>
          <a:bodyPr>
            <a:spAutoFit/>
          </a:bodyPr>
          <a:lstStyle/>
          <a:p>
            <a:r>
              <a:rPr lang="en-US" sz="1600" dirty="0">
                <a:latin typeface="Calibri" pitchFamily="34" charset="0"/>
              </a:rPr>
              <a:t>Subject focused conceptual models define the concepts, predicates, integrity rules and terms </a:t>
            </a:r>
            <a:r>
              <a:rPr lang="en-US" sz="1600" dirty="0">
                <a:solidFill>
                  <a:srgbClr val="00B050"/>
                </a:solidFill>
                <a:latin typeface="Calibri" pitchFamily="34" charset="0"/>
              </a:rPr>
              <a:t>of a domain </a:t>
            </a:r>
            <a:r>
              <a:rPr lang="en-US" sz="1600" dirty="0">
                <a:latin typeface="Calibri" pitchFamily="34" charset="0"/>
              </a:rPr>
              <a:t>that can be related to each other</a:t>
            </a:r>
          </a:p>
        </p:txBody>
      </p:sp>
      <p:sp>
        <p:nvSpPr>
          <p:cNvPr id="116" name="Left Bracket 115"/>
          <p:cNvSpPr/>
          <p:nvPr/>
        </p:nvSpPr>
        <p:spPr>
          <a:xfrm>
            <a:off x="134938" y="1638300"/>
            <a:ext cx="552450" cy="3548063"/>
          </a:xfrm>
          <a:prstGeom prst="leftBracket">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4383" name="TextBox 116"/>
          <p:cNvSpPr txBox="1">
            <a:spLocks noChangeArrowheads="1"/>
          </p:cNvSpPr>
          <p:nvPr/>
        </p:nvSpPr>
        <p:spPr bwMode="auto">
          <a:xfrm rot="-5400000">
            <a:off x="-358775" y="3125788"/>
            <a:ext cx="1265237" cy="369888"/>
          </a:xfrm>
          <a:prstGeom prst="rect">
            <a:avLst/>
          </a:prstGeom>
          <a:noFill/>
          <a:ln w="9525">
            <a:noFill/>
            <a:miter lim="800000"/>
            <a:headEnd/>
            <a:tailEnd/>
          </a:ln>
        </p:spPr>
        <p:txBody>
          <a:bodyPr wrap="none">
            <a:spAutoFit/>
          </a:bodyPr>
          <a:lstStyle/>
          <a:p>
            <a:r>
              <a:rPr lang="en-US" dirty="0">
                <a:latin typeface="Calibri" pitchFamily="34" charset="0"/>
              </a:rPr>
              <a:t>SMIF Scope</a:t>
            </a:r>
          </a:p>
        </p:txBody>
      </p:sp>
      <p:sp>
        <p:nvSpPr>
          <p:cNvPr id="14384" name="TextBox 117"/>
          <p:cNvSpPr txBox="1">
            <a:spLocks noChangeArrowheads="1"/>
          </p:cNvSpPr>
          <p:nvPr/>
        </p:nvSpPr>
        <p:spPr bwMode="auto">
          <a:xfrm>
            <a:off x="6240463" y="3386138"/>
            <a:ext cx="2767012" cy="1569660"/>
          </a:xfrm>
          <a:prstGeom prst="rect">
            <a:avLst/>
          </a:prstGeom>
          <a:noFill/>
          <a:ln w="9525">
            <a:noFill/>
            <a:miter lim="800000"/>
            <a:headEnd/>
            <a:tailEnd/>
          </a:ln>
        </p:spPr>
        <p:txBody>
          <a:bodyPr>
            <a:spAutoFit/>
          </a:bodyPr>
          <a:lstStyle/>
          <a:p>
            <a:r>
              <a:rPr lang="en-US" sz="1600" dirty="0">
                <a:solidFill>
                  <a:srgbClr val="00B050"/>
                </a:solidFill>
                <a:latin typeface="Calibri" pitchFamily="34" charset="0"/>
              </a:rPr>
              <a:t>Solution focused </a:t>
            </a:r>
            <a:r>
              <a:rPr lang="en-US" sz="1600" dirty="0">
                <a:latin typeface="Calibri" pitchFamily="34" charset="0"/>
              </a:rPr>
              <a:t>logical information  elements represent </a:t>
            </a:r>
            <a:r>
              <a:rPr lang="en-US" sz="1600" dirty="0">
                <a:solidFill>
                  <a:srgbClr val="00B050"/>
                </a:solidFill>
                <a:latin typeface="Calibri" pitchFamily="34" charset="0"/>
              </a:rPr>
              <a:t>information  structures </a:t>
            </a:r>
            <a:r>
              <a:rPr lang="en-US" sz="1600" dirty="0">
                <a:latin typeface="Calibri" pitchFamily="34" charset="0"/>
              </a:rPr>
              <a:t>and integrity rules that can use and extend other information</a:t>
            </a:r>
          </a:p>
        </p:txBody>
      </p:sp>
      <p:sp>
        <p:nvSpPr>
          <p:cNvPr id="14385" name="TextBox 118"/>
          <p:cNvSpPr txBox="1">
            <a:spLocks noChangeArrowheads="1"/>
          </p:cNvSpPr>
          <p:nvPr/>
        </p:nvSpPr>
        <p:spPr bwMode="auto">
          <a:xfrm>
            <a:off x="6240463" y="5172075"/>
            <a:ext cx="2767012" cy="1323439"/>
          </a:xfrm>
          <a:prstGeom prst="rect">
            <a:avLst/>
          </a:prstGeom>
          <a:noFill/>
          <a:ln w="9525">
            <a:noFill/>
            <a:miter lim="800000"/>
            <a:headEnd/>
            <a:tailEnd/>
          </a:ln>
        </p:spPr>
        <p:txBody>
          <a:bodyPr>
            <a:spAutoFit/>
          </a:bodyPr>
          <a:lstStyle/>
          <a:p>
            <a:r>
              <a:rPr lang="en-US" sz="1600" dirty="0">
                <a:solidFill>
                  <a:srgbClr val="00B050"/>
                </a:solidFill>
                <a:latin typeface="Calibri" pitchFamily="34" charset="0"/>
              </a:rPr>
              <a:t>Technology focused </a:t>
            </a:r>
            <a:r>
              <a:rPr lang="en-US" sz="1600" dirty="0">
                <a:latin typeface="Calibri" pitchFamily="34" charset="0"/>
              </a:rPr>
              <a:t>physical data schema are grounded in logical data models which define their context and semantics</a:t>
            </a:r>
          </a:p>
        </p:txBody>
      </p:sp>
      <p:cxnSp>
        <p:nvCxnSpPr>
          <p:cNvPr id="54" name="Straight Arrow Connector 53"/>
          <p:cNvCxnSpPr>
            <a:stCxn id="15" idx="3"/>
            <a:endCxn id="14" idx="0"/>
          </p:cNvCxnSpPr>
          <p:nvPr/>
        </p:nvCxnSpPr>
        <p:spPr>
          <a:xfrm flipH="1">
            <a:off x="2698750" y="2119313"/>
            <a:ext cx="457200" cy="9048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5" idx="6"/>
            <a:endCxn id="18" idx="2"/>
          </p:cNvCxnSpPr>
          <p:nvPr/>
        </p:nvCxnSpPr>
        <p:spPr>
          <a:xfrm>
            <a:off x="4208463" y="1957388"/>
            <a:ext cx="536575" cy="177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4"/>
            <a:endCxn id="17" idx="1"/>
          </p:cNvCxnSpPr>
          <p:nvPr/>
        </p:nvCxnSpPr>
        <p:spPr>
          <a:xfrm>
            <a:off x="3592513" y="2185988"/>
            <a:ext cx="133350" cy="276225"/>
          </a:xfrm>
          <a:prstGeom prst="straightConnector1">
            <a:avLst/>
          </a:prstGeom>
          <a:ln w="254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15" idx="2"/>
            <a:endCxn id="15" idx="1"/>
          </p:cNvCxnSpPr>
          <p:nvPr/>
        </p:nvCxnSpPr>
        <p:spPr>
          <a:xfrm rot="10800000" flipH="1">
            <a:off x="2974975" y="1795463"/>
            <a:ext cx="180975" cy="161925"/>
          </a:xfrm>
          <a:prstGeom prst="curvedConnector4">
            <a:avLst>
              <a:gd name="adj1" fmla="val -126550"/>
              <a:gd name="adj2" fmla="val 194454"/>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Rounded Rectangular Callout 1"/>
          <p:cNvSpPr/>
          <p:nvPr/>
        </p:nvSpPr>
        <p:spPr>
          <a:xfrm>
            <a:off x="5394325" y="431157"/>
            <a:ext cx="2144712" cy="685800"/>
          </a:xfrm>
          <a:prstGeom prst="wedgeRoundRectCallout">
            <a:avLst>
              <a:gd name="adj1" fmla="val -91977"/>
              <a:gd name="adj2" fmla="val 178956"/>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Bridging Relations</a:t>
            </a:r>
          </a:p>
        </p:txBody>
      </p:sp>
      <p:sp>
        <p:nvSpPr>
          <p:cNvPr id="3" name="Date Placeholder 2"/>
          <p:cNvSpPr>
            <a:spLocks noGrp="1"/>
          </p:cNvSpPr>
          <p:nvPr>
            <p:ph type="dt" sz="half" idx="10"/>
          </p:nvPr>
        </p:nvSpPr>
        <p:spPr/>
        <p:txBody>
          <a:bodyPr/>
          <a:lstStyle/>
          <a:p>
            <a:r>
              <a:rPr lang="en-US" dirty="0"/>
              <a:t>3/2014</a:t>
            </a:r>
          </a:p>
        </p:txBody>
      </p:sp>
      <p:sp>
        <p:nvSpPr>
          <p:cNvPr id="4" name="Footer Placeholder 3"/>
          <p:cNvSpPr>
            <a:spLocks noGrp="1"/>
          </p:cNvSpPr>
          <p:nvPr>
            <p:ph type="ftr" sz="quarter" idx="12"/>
          </p:nvPr>
        </p:nvSpPr>
        <p:spPr/>
        <p:txBody>
          <a:bodyPr>
            <a:normAutofit fontScale="77500" lnSpcReduction="20000"/>
          </a:bodyPr>
          <a:lstStyle/>
          <a:p>
            <a:r>
              <a:rPr lang="en-US" dirty="0"/>
              <a:t>Copyright (c) 2012-2014 Data Access Technologies, Inc. as Model Driven Solutions</a:t>
            </a:r>
          </a:p>
        </p:txBody>
      </p:sp>
      <p:sp>
        <p:nvSpPr>
          <p:cNvPr id="5" name="Slide Number Placeholder 4"/>
          <p:cNvSpPr>
            <a:spLocks noGrp="1"/>
          </p:cNvSpPr>
          <p:nvPr>
            <p:ph type="sldNum" sz="quarter" idx="11"/>
          </p:nvPr>
        </p:nvSpPr>
        <p:spPr/>
        <p:txBody>
          <a:bodyPr/>
          <a:lstStyle/>
          <a:p>
            <a:fld id="{987D7693-E132-40A2-A808-4CF056E677D9}" type="slidenum">
              <a:rPr lang="en-US" smtClean="0"/>
              <a:t>29</a:t>
            </a:fld>
            <a:endParaRPr lang="en-US" dirty="0"/>
          </a:p>
        </p:txBody>
      </p:sp>
    </p:spTree>
    <p:extLst>
      <p:ext uri="{BB962C8B-B14F-4D97-AF65-F5344CB8AC3E}">
        <p14:creationId xmlns:p14="http://schemas.microsoft.com/office/powerpoint/2010/main" val="3207159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50545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Critical Infrastructure</a:t>
            </a:r>
          </a:p>
        </p:txBody>
      </p:sp>
      <p:sp>
        <p:nvSpPr>
          <p:cNvPr id="14" name="Rounded Rectangle 13"/>
          <p:cNvSpPr/>
          <p:nvPr/>
        </p:nvSpPr>
        <p:spPr>
          <a:xfrm>
            <a:off x="3737243"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Terrorism</a:t>
            </a:r>
          </a:p>
        </p:txBody>
      </p:sp>
      <p:sp>
        <p:nvSpPr>
          <p:cNvPr id="15" name="Rounded Rectangle 14"/>
          <p:cNvSpPr/>
          <p:nvPr/>
        </p:nvSpPr>
        <p:spPr>
          <a:xfrm>
            <a:off x="1919873"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Crime</a:t>
            </a:r>
          </a:p>
        </p:txBody>
      </p:sp>
      <p:sp>
        <p:nvSpPr>
          <p:cNvPr id="16" name="Rounded Rectangle 15"/>
          <p:cNvSpPr/>
          <p:nvPr/>
        </p:nvSpPr>
        <p:spPr>
          <a:xfrm>
            <a:off x="102503"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Cyber</a:t>
            </a:r>
          </a:p>
        </p:txBody>
      </p:sp>
      <p:sp>
        <p:nvSpPr>
          <p:cNvPr id="18" name="Rounded Rectangle 17"/>
          <p:cNvSpPr/>
          <p:nvPr/>
        </p:nvSpPr>
        <p:spPr>
          <a:xfrm>
            <a:off x="7331633" y="1651630"/>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Natural</a:t>
            </a:r>
          </a:p>
          <a:p>
            <a:pPr algn="ctr"/>
            <a:r>
              <a:rPr lang="en-US" sz="1600" dirty="0">
                <a:solidFill>
                  <a:schemeClr val="bg1"/>
                </a:solidFill>
              </a:rPr>
              <a:t>Disasters</a:t>
            </a:r>
          </a:p>
        </p:txBody>
      </p:sp>
      <p:sp>
        <p:nvSpPr>
          <p:cNvPr id="5" name="Rounded Rectangle 4"/>
          <p:cNvSpPr/>
          <p:nvPr/>
        </p:nvSpPr>
        <p:spPr>
          <a:xfrm>
            <a:off x="68580" y="2583180"/>
            <a:ext cx="8949690" cy="2674620"/>
          </a:xfrm>
          <a:prstGeom prst="roundRect">
            <a:avLst/>
          </a:prstGeom>
          <a:gradFill>
            <a:gsLst>
              <a:gs pos="0">
                <a:schemeClr val="accent1">
                  <a:tint val="100000"/>
                  <a:shade val="100000"/>
                  <a:satMod val="130000"/>
                  <a:alpha val="64000"/>
                </a:schemeClr>
              </a:gs>
              <a:gs pos="100000">
                <a:schemeClr val="accent1">
                  <a:tint val="50000"/>
                  <a:shade val="100000"/>
                  <a:satMod val="350000"/>
                </a:schemeClr>
              </a:gs>
            </a:gsLst>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dirty="0"/>
              <a:t>Integrating Framework for Threats and Risks</a:t>
            </a:r>
          </a:p>
        </p:txBody>
      </p:sp>
      <p:sp>
        <p:nvSpPr>
          <p:cNvPr id="4" name="Title 3"/>
          <p:cNvSpPr>
            <a:spLocks noGrp="1"/>
          </p:cNvSpPr>
          <p:nvPr>
            <p:ph type="title"/>
          </p:nvPr>
        </p:nvSpPr>
        <p:spPr/>
        <p:txBody>
          <a:bodyPr>
            <a:normAutofit/>
          </a:bodyPr>
          <a:lstStyle/>
          <a:p>
            <a:r>
              <a:rPr lang="en-US" sz="3200" dirty="0"/>
              <a:t>What we need is an integrating framework </a:t>
            </a:r>
            <a:r>
              <a:rPr lang="en-US" sz="3200" dirty="0">
                <a:solidFill>
                  <a:srgbClr val="FF0000"/>
                </a:solidFill>
              </a:rPr>
              <a:t>that supports automated data mapping</a:t>
            </a:r>
          </a:p>
        </p:txBody>
      </p:sp>
      <p:sp>
        <p:nvSpPr>
          <p:cNvPr id="2" name="Flowchart: Document 1"/>
          <p:cNvSpPr/>
          <p:nvPr/>
        </p:nvSpPr>
        <p:spPr>
          <a:xfrm>
            <a:off x="36576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10" name="Flowchart: Document 9"/>
          <p:cNvSpPr/>
          <p:nvPr/>
        </p:nvSpPr>
        <p:spPr>
          <a:xfrm>
            <a:off x="21831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11" name="Flowchart: Document 10"/>
          <p:cNvSpPr/>
          <p:nvPr/>
        </p:nvSpPr>
        <p:spPr>
          <a:xfrm>
            <a:off x="400050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12" name="Flowchart: Document 11"/>
          <p:cNvSpPr/>
          <p:nvPr/>
        </p:nvSpPr>
        <p:spPr>
          <a:xfrm>
            <a:off x="577977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19" name="Flowchart: Document 18"/>
          <p:cNvSpPr/>
          <p:nvPr/>
        </p:nvSpPr>
        <p:spPr>
          <a:xfrm>
            <a:off x="76695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7" name="TextBox 6"/>
          <p:cNvSpPr txBox="1"/>
          <p:nvPr/>
        </p:nvSpPr>
        <p:spPr>
          <a:xfrm>
            <a:off x="727248" y="5435420"/>
            <a:ext cx="8250977" cy="369332"/>
          </a:xfrm>
          <a:prstGeom prst="rect">
            <a:avLst/>
          </a:prstGeom>
          <a:noFill/>
        </p:spPr>
        <p:txBody>
          <a:bodyPr wrap="none" rtlCol="0">
            <a:spAutoFit/>
          </a:bodyPr>
          <a:lstStyle/>
          <a:p>
            <a:r>
              <a:rPr lang="en-US" dirty="0">
                <a:solidFill>
                  <a:srgbClr val="FF0000"/>
                </a:solidFill>
              </a:rPr>
              <a:t>An integrating framework that helps us deal with all aspects of a risk or incident</a:t>
            </a:r>
          </a:p>
        </p:txBody>
      </p:sp>
      <p:sp>
        <p:nvSpPr>
          <p:cNvPr id="3" name="TextBox 2"/>
          <p:cNvSpPr txBox="1"/>
          <p:nvPr/>
        </p:nvSpPr>
        <p:spPr>
          <a:xfrm>
            <a:off x="891327" y="5804752"/>
            <a:ext cx="7840673" cy="369332"/>
          </a:xfrm>
          <a:prstGeom prst="rect">
            <a:avLst/>
          </a:prstGeom>
          <a:noFill/>
        </p:spPr>
        <p:txBody>
          <a:bodyPr wrap="none" rtlCol="0">
            <a:spAutoFit/>
          </a:bodyPr>
          <a:lstStyle/>
          <a:p>
            <a:r>
              <a:rPr lang="en-US" dirty="0">
                <a:solidFill>
                  <a:srgbClr val="FF0000"/>
                </a:solidFill>
              </a:rPr>
              <a:t>A federation of risk and threat information sharing and analytics capabilities</a:t>
            </a:r>
          </a:p>
        </p:txBody>
      </p:sp>
      <p:sp>
        <p:nvSpPr>
          <p:cNvPr id="6" name="Footer Placeholder 5"/>
          <p:cNvSpPr>
            <a:spLocks noGrp="1"/>
          </p:cNvSpPr>
          <p:nvPr>
            <p:ph type="ftr" sz="quarter" idx="16"/>
          </p:nvPr>
        </p:nvSpPr>
        <p:spPr/>
        <p:txBody>
          <a:bodyPr/>
          <a:lstStyle/>
          <a:p>
            <a:r>
              <a:rPr lang="en-US"/>
              <a:t>OMG Threat &amp; Risk for STIDS 2015</a:t>
            </a:r>
          </a:p>
        </p:txBody>
      </p:sp>
      <p:sp>
        <p:nvSpPr>
          <p:cNvPr id="8" name="Slide Number Placeholder 7"/>
          <p:cNvSpPr>
            <a:spLocks noGrp="1"/>
          </p:cNvSpPr>
          <p:nvPr>
            <p:ph type="sldNum" sz="quarter" idx="15"/>
          </p:nvPr>
        </p:nvSpPr>
        <p:spPr/>
        <p:txBody>
          <a:bodyPr/>
          <a:lstStyle/>
          <a:p>
            <a:fld id="{C5349D12-3EF0-44B0-8484-0F10BE0E01DA}" type="slidenum">
              <a:rPr lang="en-US" smtClean="0"/>
              <a:t>3</a:t>
            </a:fld>
            <a:endParaRPr lang="en-US"/>
          </a:p>
        </p:txBody>
      </p:sp>
      <p:sp>
        <p:nvSpPr>
          <p:cNvPr id="9" name="Date Placeholder 8"/>
          <p:cNvSpPr>
            <a:spLocks noGrp="1"/>
          </p:cNvSpPr>
          <p:nvPr>
            <p:ph type="dt" sz="half" idx="14"/>
          </p:nvPr>
        </p:nvSpPr>
        <p:spPr/>
        <p:txBody>
          <a:bodyPr/>
          <a:lstStyle/>
          <a:p>
            <a:r>
              <a:rPr lang="en-US"/>
              <a:t>11/18/2015</a:t>
            </a:r>
            <a:endParaRPr lang="en-US" dirty="0"/>
          </a:p>
        </p:txBody>
      </p:sp>
    </p:spTree>
    <p:extLst>
      <p:ext uri="{BB962C8B-B14F-4D97-AF65-F5344CB8AC3E}">
        <p14:creationId xmlns:p14="http://schemas.microsoft.com/office/powerpoint/2010/main" val="271779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5/20/2017</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30</a:t>
            </a:fld>
            <a:endParaRPr lang="en-US"/>
          </a:p>
        </p:txBody>
      </p:sp>
      <p:sp>
        <p:nvSpPr>
          <p:cNvPr id="4" name="Footer Placeholder 3"/>
          <p:cNvSpPr>
            <a:spLocks noGrp="1"/>
          </p:cNvSpPr>
          <p:nvPr>
            <p:ph type="ftr" sz="quarter" idx="12"/>
          </p:nvPr>
        </p:nvSpPr>
        <p:spPr/>
        <p:txBody>
          <a:bodyPr/>
          <a:lstStyle/>
          <a:p>
            <a:r>
              <a:rPr lang="en-US"/>
              <a:t>Threat &amp; Risk</a:t>
            </a:r>
          </a:p>
        </p:txBody>
      </p:sp>
      <p:sp>
        <p:nvSpPr>
          <p:cNvPr id="5" name="Title 4"/>
          <p:cNvSpPr>
            <a:spLocks noGrp="1"/>
          </p:cNvSpPr>
          <p:nvPr>
            <p:ph type="title"/>
          </p:nvPr>
        </p:nvSpPr>
        <p:spPr/>
        <p:txBody>
          <a:bodyPr>
            <a:normAutofit fontScale="90000"/>
          </a:bodyPr>
          <a:lstStyle/>
          <a:p>
            <a:r>
              <a:rPr lang="en-US" dirty="0"/>
              <a:t>SMIF Components – conceptual models and mappings</a:t>
            </a:r>
          </a:p>
        </p:txBody>
      </p:sp>
      <p:sp>
        <p:nvSpPr>
          <p:cNvPr id="6" name="Rounded Rectangle 5"/>
          <p:cNvSpPr/>
          <p:nvPr/>
        </p:nvSpPr>
        <p:spPr>
          <a:xfrm>
            <a:off x="104122" y="3968468"/>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Modeling UML Profile</a:t>
            </a:r>
          </a:p>
        </p:txBody>
      </p:sp>
      <p:sp>
        <p:nvSpPr>
          <p:cNvPr id="7" name="Rounded Rectangle 6"/>
          <p:cNvSpPr/>
          <p:nvPr/>
        </p:nvSpPr>
        <p:spPr>
          <a:xfrm>
            <a:off x="3628372" y="3968468"/>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UML Profile</a:t>
            </a:r>
          </a:p>
        </p:txBody>
      </p:sp>
      <p:sp>
        <p:nvSpPr>
          <p:cNvPr id="8" name="Rounded Rectangle 7"/>
          <p:cNvSpPr/>
          <p:nvPr/>
        </p:nvSpPr>
        <p:spPr>
          <a:xfrm>
            <a:off x="6952597" y="3949418"/>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Schema Model </a:t>
            </a:r>
          </a:p>
          <a:p>
            <a:pPr algn="ctr"/>
            <a:r>
              <a:rPr lang="en-US" dirty="0"/>
              <a:t>(From IMM)</a:t>
            </a:r>
          </a:p>
        </p:txBody>
      </p:sp>
      <p:sp>
        <p:nvSpPr>
          <p:cNvPr id="19" name="Left Arrow 18"/>
          <p:cNvSpPr/>
          <p:nvPr/>
        </p:nvSpPr>
        <p:spPr>
          <a:xfrm>
            <a:off x="2161522" y="4168493"/>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14" name="Right Arrow 13"/>
          <p:cNvSpPr/>
          <p:nvPr/>
        </p:nvSpPr>
        <p:spPr>
          <a:xfrm>
            <a:off x="5676377" y="4192306"/>
            <a:ext cx="1266825" cy="352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To</a:t>
            </a:r>
          </a:p>
        </p:txBody>
      </p:sp>
      <p:sp>
        <p:nvSpPr>
          <p:cNvPr id="26" name="Rounded Rectangle 25"/>
          <p:cNvSpPr/>
          <p:nvPr/>
        </p:nvSpPr>
        <p:spPr>
          <a:xfrm>
            <a:off x="123955" y="190500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Modeling </a:t>
            </a:r>
            <a:r>
              <a:rPr lang="en-US" dirty="0" err="1"/>
              <a:t>MetaModel</a:t>
            </a:r>
            <a:endParaRPr lang="en-US" dirty="0"/>
          </a:p>
        </p:txBody>
      </p:sp>
      <p:sp>
        <p:nvSpPr>
          <p:cNvPr id="27" name="Rounded Rectangle 26"/>
          <p:cNvSpPr/>
          <p:nvPr/>
        </p:nvSpPr>
        <p:spPr>
          <a:xfrm>
            <a:off x="3648205" y="190500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a:t>
            </a:r>
            <a:r>
              <a:rPr lang="en-US" dirty="0" err="1"/>
              <a:t>MetaModel</a:t>
            </a:r>
            <a:endParaRPr lang="en-US" dirty="0"/>
          </a:p>
        </p:txBody>
      </p:sp>
      <p:sp>
        <p:nvSpPr>
          <p:cNvPr id="28" name="Rounded Rectangle 27"/>
          <p:cNvSpPr/>
          <p:nvPr/>
        </p:nvSpPr>
        <p:spPr>
          <a:xfrm>
            <a:off x="6972430" y="188595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Schema Model </a:t>
            </a:r>
          </a:p>
        </p:txBody>
      </p:sp>
      <p:sp>
        <p:nvSpPr>
          <p:cNvPr id="29" name="Left Arrow 28"/>
          <p:cNvSpPr/>
          <p:nvPr/>
        </p:nvSpPr>
        <p:spPr>
          <a:xfrm>
            <a:off x="2181355" y="2105025"/>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30" name="Right Arrow 29"/>
          <p:cNvSpPr/>
          <p:nvPr/>
        </p:nvSpPr>
        <p:spPr>
          <a:xfrm>
            <a:off x="5696210" y="2128838"/>
            <a:ext cx="1266825" cy="352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To</a:t>
            </a:r>
          </a:p>
        </p:txBody>
      </p:sp>
      <p:sp>
        <p:nvSpPr>
          <p:cNvPr id="32" name="Right Arrow 31"/>
          <p:cNvSpPr/>
          <p:nvPr/>
        </p:nvSpPr>
        <p:spPr>
          <a:xfrm rot="16200000">
            <a:off x="533530" y="3056742"/>
            <a:ext cx="1238250"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of</a:t>
            </a:r>
          </a:p>
        </p:txBody>
      </p:sp>
      <p:sp>
        <p:nvSpPr>
          <p:cNvPr id="33" name="Right Arrow 32"/>
          <p:cNvSpPr/>
          <p:nvPr/>
        </p:nvSpPr>
        <p:spPr>
          <a:xfrm rot="16200000">
            <a:off x="4037947" y="3095625"/>
            <a:ext cx="1238250"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of</a:t>
            </a:r>
          </a:p>
        </p:txBody>
      </p:sp>
      <p:sp>
        <p:nvSpPr>
          <p:cNvPr id="34" name="Right Arrow 33"/>
          <p:cNvSpPr/>
          <p:nvPr/>
        </p:nvSpPr>
        <p:spPr>
          <a:xfrm rot="16200000">
            <a:off x="7362172" y="3056742"/>
            <a:ext cx="1238250"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of</a:t>
            </a:r>
          </a:p>
        </p:txBody>
      </p:sp>
      <p:sp>
        <p:nvSpPr>
          <p:cNvPr id="35" name="Rectangle 34"/>
          <p:cNvSpPr/>
          <p:nvPr/>
        </p:nvSpPr>
        <p:spPr>
          <a:xfrm>
            <a:off x="0" y="1471613"/>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Meta Model</a:t>
            </a:r>
          </a:p>
        </p:txBody>
      </p:sp>
      <p:sp>
        <p:nvSpPr>
          <p:cNvPr id="36" name="Rectangle 35"/>
          <p:cNvSpPr/>
          <p:nvPr/>
        </p:nvSpPr>
        <p:spPr>
          <a:xfrm>
            <a:off x="-31315" y="3942567"/>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UML Representation</a:t>
            </a:r>
          </a:p>
        </p:txBody>
      </p:sp>
    </p:spTree>
    <p:extLst>
      <p:ext uri="{BB962C8B-B14F-4D97-AF65-F5344CB8AC3E}">
        <p14:creationId xmlns:p14="http://schemas.microsoft.com/office/powerpoint/2010/main" val="3804667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lstStyle/>
          <a:p>
            <a:r>
              <a:rPr lang="en-US" dirty="0"/>
              <a:t>SMIF</a:t>
            </a:r>
          </a:p>
        </p:txBody>
      </p:sp>
      <p:sp>
        <p:nvSpPr>
          <p:cNvPr id="10" name="Text Placeholder 9"/>
          <p:cNvSpPr>
            <a:spLocks noGrp="1"/>
          </p:cNvSpPr>
          <p:nvPr>
            <p:ph type="body" sz="half" idx="15"/>
          </p:nvPr>
        </p:nvSpPr>
        <p:spPr/>
        <p:txBody>
          <a:bodyPr/>
          <a:lstStyle/>
          <a:p>
            <a:r>
              <a:rPr lang="en-US" dirty="0"/>
              <a:t>OWL</a:t>
            </a:r>
          </a:p>
        </p:txBody>
      </p:sp>
      <p:sp>
        <p:nvSpPr>
          <p:cNvPr id="9" name="Content Placeholder 8"/>
          <p:cNvSpPr>
            <a:spLocks noGrp="1"/>
          </p:cNvSpPr>
          <p:nvPr>
            <p:ph sz="quarter" idx="14"/>
          </p:nvPr>
        </p:nvSpPr>
        <p:spPr/>
        <p:txBody>
          <a:bodyPr>
            <a:normAutofit fontScale="85000" lnSpcReduction="20000"/>
          </a:bodyPr>
          <a:lstStyle/>
          <a:p>
            <a:r>
              <a:rPr lang="en-US" dirty="0"/>
              <a:t>Ontologies defined for general inference</a:t>
            </a:r>
          </a:p>
          <a:p>
            <a:r>
              <a:rPr lang="en-US" dirty="0"/>
              <a:t>Focus on inference</a:t>
            </a:r>
          </a:p>
          <a:p>
            <a:r>
              <a:rPr lang="en-US" dirty="0"/>
              <a:t>Has no mapping language - Assumes data is consistent</a:t>
            </a:r>
          </a:p>
          <a:p>
            <a:r>
              <a:rPr lang="en-US" dirty="0"/>
              <a:t>Directed “triples” without identity</a:t>
            </a:r>
          </a:p>
          <a:p>
            <a:r>
              <a:rPr lang="en-US" dirty="0"/>
              <a:t>Provides more general restrictions and assertions</a:t>
            </a:r>
          </a:p>
          <a:p>
            <a:r>
              <a:rPr lang="en-US" dirty="0"/>
              <a:t>Limited to first order concepts</a:t>
            </a:r>
          </a:p>
          <a:p>
            <a:r>
              <a:rPr lang="en-US" dirty="0"/>
              <a:t>Intended to represent a viewpoint</a:t>
            </a:r>
          </a:p>
          <a:p>
            <a:r>
              <a:rPr lang="en-US" dirty="0"/>
              <a:t>UML Profile difficult</a:t>
            </a:r>
          </a:p>
          <a:p>
            <a:r>
              <a:rPr lang="en-US" dirty="0"/>
              <a:t>Common domain meta concepts are not part of the language</a:t>
            </a:r>
          </a:p>
          <a:p>
            <a:r>
              <a:rPr lang="en-US" dirty="0"/>
              <a:t>OWL is base language</a:t>
            </a:r>
          </a:p>
        </p:txBody>
      </p:sp>
      <p:sp>
        <p:nvSpPr>
          <p:cNvPr id="8" name="Content Placeholder 7"/>
          <p:cNvSpPr>
            <a:spLocks noGrp="1"/>
          </p:cNvSpPr>
          <p:nvPr>
            <p:ph sz="quarter" idx="13"/>
          </p:nvPr>
        </p:nvSpPr>
        <p:spPr>
          <a:xfrm>
            <a:off x="352426" y="2011680"/>
            <a:ext cx="4143374" cy="3736848"/>
          </a:xfrm>
        </p:spPr>
        <p:txBody>
          <a:bodyPr>
            <a:normAutofit fontScale="92500" lnSpcReduction="20000"/>
          </a:bodyPr>
          <a:lstStyle/>
          <a:p>
            <a:r>
              <a:rPr lang="en-US" dirty="0"/>
              <a:t>Conceptual models defined for federation	</a:t>
            </a:r>
          </a:p>
          <a:p>
            <a:r>
              <a:rPr lang="en-US" dirty="0"/>
              <a:t>Focus on understandable domain concepts</a:t>
            </a:r>
          </a:p>
          <a:p>
            <a:r>
              <a:rPr lang="en-US" dirty="0"/>
              <a:t>Includes mapping language - Assumes data is “messy”</a:t>
            </a:r>
          </a:p>
          <a:p>
            <a:r>
              <a:rPr lang="en-US" dirty="0"/>
              <a:t>N-</a:t>
            </a:r>
            <a:r>
              <a:rPr lang="en-US" dirty="0" err="1"/>
              <a:t>Ary</a:t>
            </a:r>
            <a:r>
              <a:rPr lang="en-US" dirty="0"/>
              <a:t> first class relationships</a:t>
            </a:r>
          </a:p>
          <a:p>
            <a:r>
              <a:rPr lang="en-US" dirty="0"/>
              <a:t>Provides for common restrictions and assertions</a:t>
            </a:r>
          </a:p>
          <a:p>
            <a:r>
              <a:rPr lang="en-US" dirty="0"/>
              <a:t>Context as a first-class concept</a:t>
            </a:r>
          </a:p>
          <a:p>
            <a:r>
              <a:rPr lang="en-US" dirty="0"/>
              <a:t>Intended to cross viewpoints</a:t>
            </a:r>
          </a:p>
          <a:p>
            <a:r>
              <a:rPr lang="en-US" dirty="0"/>
              <a:t>UML Profile understandable</a:t>
            </a:r>
          </a:p>
          <a:p>
            <a:r>
              <a:rPr lang="en-US" dirty="0"/>
              <a:t>Defines needed domain “meta concepts” like roles , phases and units</a:t>
            </a:r>
          </a:p>
          <a:p>
            <a:r>
              <a:rPr lang="en-US" dirty="0"/>
              <a:t>OWL can be generated and augmented</a:t>
            </a:r>
          </a:p>
        </p:txBody>
      </p:sp>
      <p:sp>
        <p:nvSpPr>
          <p:cNvPr id="6" name="Title 5"/>
          <p:cNvSpPr>
            <a:spLocks noGrp="1"/>
          </p:cNvSpPr>
          <p:nvPr>
            <p:ph type="title"/>
          </p:nvPr>
        </p:nvSpPr>
        <p:spPr/>
        <p:txBody>
          <a:bodyPr/>
          <a:lstStyle/>
          <a:p>
            <a:r>
              <a:rPr lang="en-US" dirty="0"/>
              <a:t>Comparing SMIF and OWL</a:t>
            </a:r>
          </a:p>
        </p:txBody>
      </p:sp>
      <p:sp>
        <p:nvSpPr>
          <p:cNvPr id="2" name="Date Placeholder 1"/>
          <p:cNvSpPr>
            <a:spLocks noGrp="1"/>
          </p:cNvSpPr>
          <p:nvPr>
            <p:ph type="dt" sz="half" idx="16"/>
          </p:nvPr>
        </p:nvSpPr>
        <p:spPr/>
        <p:txBody>
          <a:bodyPr/>
          <a:lstStyle/>
          <a:p>
            <a:r>
              <a:rPr lang="en-US"/>
              <a:t>3/2014</a:t>
            </a:r>
            <a:endParaRPr lang="en-US" dirty="0"/>
          </a:p>
        </p:txBody>
      </p:sp>
      <p:sp>
        <p:nvSpPr>
          <p:cNvPr id="3" name="Slide Number Placeholder 2"/>
          <p:cNvSpPr>
            <a:spLocks noGrp="1"/>
          </p:cNvSpPr>
          <p:nvPr>
            <p:ph type="sldNum" sz="quarter" idx="17"/>
          </p:nvPr>
        </p:nvSpPr>
        <p:spPr/>
        <p:txBody>
          <a:bodyPr/>
          <a:lstStyle/>
          <a:p>
            <a:fld id="{987D7693-E132-40A2-A808-4CF056E677D9}" type="slidenum">
              <a:rPr lang="en-US" smtClean="0"/>
              <a:t>31</a:t>
            </a:fld>
            <a:endParaRPr lang="en-US" dirty="0"/>
          </a:p>
        </p:txBody>
      </p:sp>
      <p:sp>
        <p:nvSpPr>
          <p:cNvPr id="4" name="Footer Placeholder 3"/>
          <p:cNvSpPr>
            <a:spLocks noGrp="1"/>
          </p:cNvSpPr>
          <p:nvPr>
            <p:ph type="ftr" sz="quarter" idx="18"/>
          </p:nvPr>
        </p:nvSpPr>
        <p:spPr/>
        <p:txBody>
          <a:bodyPr>
            <a:normAutofit fontScale="77500" lnSpcReduction="20000"/>
          </a:bodyPr>
          <a:lstStyle/>
          <a:p>
            <a:r>
              <a:rPr lang="en-US"/>
              <a:t>Copyright (c) 2012-2014 Data Access Technologies, Inc. as Model Driven Solutions</a:t>
            </a:r>
            <a:endParaRPr lang="en-US" dirty="0"/>
          </a:p>
        </p:txBody>
      </p:sp>
    </p:spTree>
    <p:extLst>
      <p:ext uri="{BB962C8B-B14F-4D97-AF65-F5344CB8AC3E}">
        <p14:creationId xmlns:p14="http://schemas.microsoft.com/office/powerpoint/2010/main" val="171998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400" dirty="0"/>
              <a:t>Transformation from one information sharing data format to another</a:t>
            </a:r>
          </a:p>
          <a:p>
            <a:pPr lvl="1"/>
            <a:r>
              <a:rPr lang="en-US" sz="2000" dirty="0"/>
              <a:t>Example: STIX Cyber Event to NIEM to a CAP Alert</a:t>
            </a:r>
          </a:p>
          <a:p>
            <a:r>
              <a:rPr lang="en-US" sz="2400" dirty="0"/>
              <a:t>Analytics of information federated from multiple sources</a:t>
            </a:r>
          </a:p>
          <a:p>
            <a:pPr lvl="1"/>
            <a:r>
              <a:rPr lang="en-US" sz="2000" dirty="0"/>
              <a:t>Examples: </a:t>
            </a:r>
          </a:p>
          <a:p>
            <a:pPr lvl="2"/>
            <a:r>
              <a:rPr lang="en-US" sz="2000" dirty="0"/>
              <a:t>Fusion center “connects the dots” between a stolen laptop (from NIEM) and a cyber incident (From STIX)</a:t>
            </a:r>
          </a:p>
          <a:p>
            <a:pPr lvl="2"/>
            <a:r>
              <a:rPr lang="en-US" sz="2000" dirty="0"/>
              <a:t>Bio hazard detected by automated  instruments and collaborated by local health care professionals</a:t>
            </a:r>
          </a:p>
        </p:txBody>
      </p:sp>
      <p:sp>
        <p:nvSpPr>
          <p:cNvPr id="2" name="Title 1"/>
          <p:cNvSpPr>
            <a:spLocks noGrp="1"/>
          </p:cNvSpPr>
          <p:nvPr>
            <p:ph type="title"/>
          </p:nvPr>
        </p:nvSpPr>
        <p:spPr/>
        <p:txBody>
          <a:bodyPr/>
          <a:lstStyle/>
          <a:p>
            <a:r>
              <a:rPr lang="en-US" dirty="0"/>
              <a:t>Primary classes of use cases</a:t>
            </a:r>
          </a:p>
        </p:txBody>
      </p:sp>
      <p:sp>
        <p:nvSpPr>
          <p:cNvPr id="4" name="Footer Placeholder 3"/>
          <p:cNvSpPr>
            <a:spLocks noGrp="1"/>
          </p:cNvSpPr>
          <p:nvPr>
            <p:ph type="ftr" sz="quarter" idx="16"/>
          </p:nvPr>
        </p:nvSpPr>
        <p:spPr/>
        <p:txBody>
          <a:bodyPr/>
          <a:lstStyle/>
          <a:p>
            <a:r>
              <a:rPr lang="en-US"/>
              <a:t>OMG Threat &amp; Risk for STIDS 2015</a:t>
            </a:r>
          </a:p>
        </p:txBody>
      </p:sp>
      <p:sp>
        <p:nvSpPr>
          <p:cNvPr id="5" name="Slide Number Placeholder 4"/>
          <p:cNvSpPr>
            <a:spLocks noGrp="1"/>
          </p:cNvSpPr>
          <p:nvPr>
            <p:ph type="sldNum" sz="quarter" idx="15"/>
          </p:nvPr>
        </p:nvSpPr>
        <p:spPr/>
        <p:txBody>
          <a:bodyPr/>
          <a:lstStyle/>
          <a:p>
            <a:fld id="{C5349D12-3EF0-44B0-8484-0F10BE0E01DA}" type="slidenum">
              <a:rPr lang="en-US" smtClean="0"/>
              <a:t>4</a:t>
            </a:fld>
            <a:endParaRPr lang="en-US"/>
          </a:p>
        </p:txBody>
      </p:sp>
      <p:sp>
        <p:nvSpPr>
          <p:cNvPr id="6" name="Date Placeholder 5"/>
          <p:cNvSpPr>
            <a:spLocks noGrp="1"/>
          </p:cNvSpPr>
          <p:nvPr>
            <p:ph type="dt" sz="half" idx="14"/>
          </p:nvPr>
        </p:nvSpPr>
        <p:spPr/>
        <p:txBody>
          <a:bodyPr/>
          <a:lstStyle/>
          <a:p>
            <a:r>
              <a:rPr lang="en-US"/>
              <a:t>11/18/2015</a:t>
            </a:r>
            <a:endParaRPr lang="en-US" dirty="0"/>
          </a:p>
        </p:txBody>
      </p:sp>
    </p:spTree>
    <p:extLst>
      <p:ext uri="{BB962C8B-B14F-4D97-AF65-F5344CB8AC3E}">
        <p14:creationId xmlns:p14="http://schemas.microsoft.com/office/powerpoint/2010/main" val="293863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a:solidFill>
                  <a:srgbClr val="FFFF00"/>
                </a:solidFill>
              </a:rPr>
              <a:t>The conceptual pivoting approach</a:t>
            </a:r>
          </a:p>
          <a:p>
            <a:pPr marL="285750" indent="-285750">
              <a:buFont typeface="Arial" pitchFamily="34" charset="0"/>
              <a:buChar char="•"/>
            </a:pPr>
            <a:r>
              <a:rPr lang="en-US" dirty="0"/>
              <a:t>A common and growing approach to the data problem leverages abstraction: Defining a domain focused vocabulary with integrity rules and assertions as part of a </a:t>
            </a:r>
            <a:r>
              <a:rPr lang="en-US" dirty="0">
                <a:solidFill>
                  <a:srgbClr val="FFC000"/>
                </a:solidFill>
              </a:rPr>
              <a:t>conceptual model that captures domain semantics</a:t>
            </a:r>
            <a:r>
              <a:rPr lang="en-US" dirty="0"/>
              <a:t>.  Federation and integration is achieved by relating various logical and physical information structures to the conceptual model</a:t>
            </a:r>
          </a:p>
          <a:p>
            <a:pPr marL="285750" indent="-285750">
              <a:buFont typeface="Arial" pitchFamily="34" charset="0"/>
              <a:buChar char="•"/>
            </a:pPr>
            <a:r>
              <a:rPr lang="en-US" dirty="0"/>
              <a:t>Information federation and integration is achieved via a “</a:t>
            </a:r>
            <a:r>
              <a:rPr lang="en-US" dirty="0">
                <a:solidFill>
                  <a:srgbClr val="FFC000"/>
                </a:solidFill>
              </a:rPr>
              <a:t>pivot</a:t>
            </a:r>
            <a:r>
              <a:rPr lang="en-US" dirty="0"/>
              <a:t>” through this conceptual semantic layer</a:t>
            </a:r>
          </a:p>
          <a:p>
            <a:pPr marL="285750" indent="-285750">
              <a:buFont typeface="Arial" pitchFamily="34" charset="0"/>
              <a:buChar char="•"/>
            </a:pPr>
            <a:r>
              <a:rPr lang="en-US" dirty="0"/>
              <a:t>This approach is used, in part,  in existing standards such as CCTS (Core Components), ISO 20022 and is currently being utilized in OMG for finance.</a:t>
            </a:r>
          </a:p>
          <a:p>
            <a:pPr marL="285750" indent="-285750">
              <a:buFont typeface="Arial" pitchFamily="34" charset="0"/>
              <a:buChar char="•"/>
            </a:pPr>
            <a:r>
              <a:rPr lang="en-US" dirty="0"/>
              <a:t>In the majority of cases the “tool” used to represent these common semantics and links is a spreadsheet, but UML and OWL are also used.</a:t>
            </a:r>
          </a:p>
        </p:txBody>
      </p:sp>
      <p:sp>
        <p:nvSpPr>
          <p:cNvPr id="5" name="Title 4"/>
          <p:cNvSpPr>
            <a:spLocks noGrp="1"/>
          </p:cNvSpPr>
          <p:nvPr>
            <p:ph type="title"/>
          </p:nvPr>
        </p:nvSpPr>
        <p:spPr/>
        <p:txBody>
          <a:bodyPr>
            <a:normAutofit fontScale="90000"/>
          </a:bodyPr>
          <a:lstStyle/>
          <a:p>
            <a:r>
              <a:rPr lang="en-US" dirty="0"/>
              <a:t>Pivoting through a conceptual model</a:t>
            </a:r>
          </a:p>
        </p:txBody>
      </p:sp>
      <p:sp>
        <p:nvSpPr>
          <p:cNvPr id="2" name="Date Placeholder 1"/>
          <p:cNvSpPr>
            <a:spLocks noGrp="1"/>
          </p:cNvSpPr>
          <p:nvPr>
            <p:ph type="dt" sz="half" idx="14"/>
          </p:nvPr>
        </p:nvSpPr>
        <p:spPr/>
        <p:txBody>
          <a:bodyPr/>
          <a:lstStyle/>
          <a:p>
            <a:r>
              <a:rPr lang="en-US" dirty="0"/>
              <a:t>3/2014</a:t>
            </a:r>
          </a:p>
        </p:txBody>
      </p:sp>
      <p:sp>
        <p:nvSpPr>
          <p:cNvPr id="3" name="Footer Placeholder 2"/>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4" name="Slide Number Placeholder 3"/>
          <p:cNvSpPr>
            <a:spLocks noGrp="1"/>
          </p:cNvSpPr>
          <p:nvPr>
            <p:ph type="sldNum" sz="quarter" idx="15"/>
          </p:nvPr>
        </p:nvSpPr>
        <p:spPr/>
        <p:txBody>
          <a:bodyPr/>
          <a:lstStyle/>
          <a:p>
            <a:fld id="{987D7693-E132-40A2-A808-4CF056E677D9}" type="slidenum">
              <a:rPr lang="en-US" smtClean="0"/>
              <a:t>5</a:t>
            </a:fld>
            <a:endParaRPr lang="en-US" dirty="0"/>
          </a:p>
        </p:txBody>
      </p:sp>
    </p:spTree>
    <p:extLst>
      <p:ext uri="{BB962C8B-B14F-4D97-AF65-F5344CB8AC3E}">
        <p14:creationId xmlns:p14="http://schemas.microsoft.com/office/powerpoint/2010/main" val="274870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476500" y="4324713"/>
            <a:ext cx="7073415" cy="2563885"/>
            <a:chOff x="2476500" y="4324713"/>
            <a:chExt cx="7073415" cy="2563885"/>
          </a:xfrm>
        </p:grpSpPr>
        <p:grpSp>
          <p:nvGrpSpPr>
            <p:cNvPr id="2068" name="Group 2067"/>
            <p:cNvGrpSpPr/>
            <p:nvPr/>
          </p:nvGrpSpPr>
          <p:grpSpPr>
            <a:xfrm>
              <a:off x="2476500" y="4324713"/>
              <a:ext cx="7073415" cy="2319505"/>
              <a:chOff x="2476500" y="4324713"/>
              <a:chExt cx="7073415" cy="2319505"/>
            </a:xfrm>
          </p:grpSpPr>
          <p:sp>
            <p:nvSpPr>
              <p:cNvPr id="12" name="TextBox 11"/>
              <p:cNvSpPr txBox="1"/>
              <p:nvPr/>
            </p:nvSpPr>
            <p:spPr>
              <a:xfrm>
                <a:off x="5689819" y="4324713"/>
                <a:ext cx="3860096" cy="830997"/>
              </a:xfrm>
              <a:prstGeom prst="rect">
                <a:avLst/>
              </a:prstGeom>
              <a:solidFill>
                <a:srgbClr val="002060"/>
              </a:solidFill>
            </p:spPr>
            <p:txBody>
              <a:bodyPr wrap="none" rtlCol="0">
                <a:spAutoFit/>
              </a:bodyPr>
              <a:lstStyle/>
              <a:p>
                <a:r>
                  <a:rPr lang="en-US" sz="1200" dirty="0"/>
                  <a:t>&lt;</a:t>
                </a:r>
                <a:r>
                  <a:rPr lang="en-US" sz="1200" dirty="0" err="1"/>
                  <a:t>PersonType</a:t>
                </a:r>
                <a:r>
                  <a:rPr lang="en-US" sz="1200" dirty="0"/>
                  <a:t>&gt;</a:t>
                </a:r>
              </a:p>
              <a:p>
                <a:r>
                  <a:rPr lang="en-US" sz="1200" dirty="0"/>
                  <a:t>	&lt;</a:t>
                </a:r>
                <a:r>
                  <a:rPr lang="en-US" sz="1200" dirty="0" err="1"/>
                  <a:t>NameText</a:t>
                </a:r>
                <a:r>
                  <a:rPr lang="en-US" sz="1200" dirty="0"/>
                  <a:t>&gt;Cory B. Casanave&lt;/</a:t>
                </a:r>
                <a:r>
                  <a:rPr lang="en-US" sz="1200" dirty="0" err="1"/>
                  <a:t>NameText</a:t>
                </a:r>
                <a:r>
                  <a:rPr lang="en-US" sz="1200" dirty="0"/>
                  <a:t>&gt;</a:t>
                </a:r>
              </a:p>
              <a:p>
                <a:r>
                  <a:rPr lang="en-US" sz="1200" dirty="0"/>
                  <a:t>	&lt;Weight-LBS&gt;234&lt;/Weight-LBS&gt;</a:t>
                </a:r>
              </a:p>
              <a:p>
                <a:r>
                  <a:rPr lang="en-US" sz="1200" dirty="0"/>
                  <a:t>&lt;/</a:t>
                </a:r>
                <a:r>
                  <a:rPr lang="en-US" sz="1200" dirty="0" err="1"/>
                  <a:t>PersonType</a:t>
                </a:r>
                <a:r>
                  <a:rPr lang="en-US" sz="1200" dirty="0"/>
                  <a:t>&gt;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691" y="5468983"/>
                <a:ext cx="21812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5628218"/>
                <a:ext cx="24765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extBox 1"/>
            <p:cNvSpPr txBox="1"/>
            <p:nvPr/>
          </p:nvSpPr>
          <p:spPr>
            <a:xfrm>
              <a:off x="6284018" y="6431008"/>
              <a:ext cx="575799" cy="307777"/>
            </a:xfrm>
            <a:prstGeom prst="rect">
              <a:avLst/>
            </a:prstGeom>
            <a:noFill/>
          </p:spPr>
          <p:txBody>
            <a:bodyPr wrap="none" rtlCol="0">
              <a:spAutoFit/>
            </a:bodyPr>
            <a:lstStyle/>
            <a:p>
              <a:r>
                <a:rPr lang="en-US" sz="1400" dirty="0"/>
                <a:t>Excel</a:t>
              </a:r>
            </a:p>
          </p:txBody>
        </p:sp>
        <p:sp>
          <p:nvSpPr>
            <p:cNvPr id="23" name="TextBox 22"/>
            <p:cNvSpPr txBox="1"/>
            <p:nvPr/>
          </p:nvSpPr>
          <p:spPr>
            <a:xfrm>
              <a:off x="3324230" y="6580821"/>
              <a:ext cx="545342" cy="307777"/>
            </a:xfrm>
            <a:prstGeom prst="rect">
              <a:avLst/>
            </a:prstGeom>
            <a:noFill/>
          </p:spPr>
          <p:txBody>
            <a:bodyPr wrap="none" rtlCol="0">
              <a:spAutoFit/>
            </a:bodyPr>
            <a:lstStyle/>
            <a:p>
              <a:r>
                <a:rPr lang="en-US" sz="1400" dirty="0"/>
                <a:t>UML</a:t>
              </a:r>
            </a:p>
          </p:txBody>
        </p:sp>
        <p:sp>
          <p:nvSpPr>
            <p:cNvPr id="25" name="TextBox 24"/>
            <p:cNvSpPr txBox="1"/>
            <p:nvPr/>
          </p:nvSpPr>
          <p:spPr>
            <a:xfrm>
              <a:off x="7466810" y="5109535"/>
              <a:ext cx="529312" cy="307777"/>
            </a:xfrm>
            <a:prstGeom prst="rect">
              <a:avLst/>
            </a:prstGeom>
            <a:noFill/>
          </p:spPr>
          <p:txBody>
            <a:bodyPr wrap="none" rtlCol="0">
              <a:spAutoFit/>
            </a:bodyPr>
            <a:lstStyle/>
            <a:p>
              <a:r>
                <a:rPr lang="en-US" sz="1400" dirty="0"/>
                <a:t>XML</a:t>
              </a:r>
            </a:p>
          </p:txBody>
        </p:sp>
      </p:grpSp>
      <p:sp>
        <p:nvSpPr>
          <p:cNvPr id="7" name="Content Placeholder 6"/>
          <p:cNvSpPr>
            <a:spLocks noGrp="1"/>
          </p:cNvSpPr>
          <p:nvPr>
            <p:ph sz="quarter" idx="13"/>
          </p:nvPr>
        </p:nvSpPr>
        <p:spPr>
          <a:xfrm>
            <a:off x="352426" y="1463040"/>
            <a:ext cx="3886200" cy="4165178"/>
          </a:xfrm>
        </p:spPr>
        <p:txBody>
          <a:bodyPr>
            <a:normAutofit fontScale="85000" lnSpcReduction="10000"/>
          </a:bodyPr>
          <a:lstStyle/>
          <a:p>
            <a:r>
              <a:rPr lang="en-US" dirty="0"/>
              <a:t>There is an actual “Person”, Cory Casanave</a:t>
            </a:r>
          </a:p>
          <a:p>
            <a:pPr marL="285750" indent="-285750">
              <a:buFont typeface="Arial" pitchFamily="34" charset="0"/>
              <a:buChar char="•"/>
            </a:pPr>
            <a:r>
              <a:rPr lang="en-US" dirty="0"/>
              <a:t>There is a concept of this person shared in this room, right now</a:t>
            </a:r>
          </a:p>
          <a:p>
            <a:pPr marL="285750" indent="-285750">
              <a:buFont typeface="Arial" pitchFamily="34" charset="0"/>
              <a:buChar char="•"/>
            </a:pPr>
            <a:r>
              <a:rPr lang="en-US" dirty="0"/>
              <a:t>Here is one representation of him</a:t>
            </a:r>
          </a:p>
          <a:p>
            <a:pPr marL="285750" indent="-285750">
              <a:buFont typeface="Arial" pitchFamily="34" charset="0"/>
              <a:buChar char="•"/>
            </a:pPr>
            <a:r>
              <a:rPr lang="en-US" dirty="0"/>
              <a:t>“Person” is a shared concept, independent of data structures</a:t>
            </a:r>
          </a:p>
          <a:p>
            <a:pPr marL="285750" indent="-285750">
              <a:buFont typeface="Arial" pitchFamily="34" charset="0"/>
              <a:buChar char="•"/>
            </a:pPr>
            <a:r>
              <a:rPr lang="en-US" dirty="0"/>
              <a:t>There may also be shared agreement that Cory is a person and some other “facts”</a:t>
            </a:r>
          </a:p>
          <a:p>
            <a:pPr marL="457200" lvl="1" indent="-285750"/>
            <a:r>
              <a:rPr lang="en-US" dirty="0"/>
              <a:t>“Cory Casanave” is a name for this person</a:t>
            </a:r>
          </a:p>
          <a:p>
            <a:pPr marL="457200" lvl="1" indent="-285750"/>
            <a:r>
              <a:rPr lang="en-US" dirty="0"/>
              <a:t>He weighs 240 LBS</a:t>
            </a:r>
          </a:p>
          <a:p>
            <a:pPr marL="285750" indent="-285750">
              <a:buFont typeface="Arial" pitchFamily="34" charset="0"/>
              <a:buChar char="•"/>
            </a:pPr>
            <a:r>
              <a:rPr lang="en-US" dirty="0"/>
              <a:t>There are multiple data representations about Cory Casanave which may or may not agree</a:t>
            </a:r>
          </a:p>
          <a:p>
            <a:pPr marL="285750" indent="-285750">
              <a:buFont typeface="Arial" pitchFamily="34" charset="0"/>
              <a:buChar char="•"/>
            </a:pPr>
            <a:r>
              <a:rPr lang="en-US" dirty="0"/>
              <a:t>Those representations can be grounded in concepts (semantics), assisting federation</a:t>
            </a:r>
          </a:p>
        </p:txBody>
      </p:sp>
      <p:sp>
        <p:nvSpPr>
          <p:cNvPr id="6" name="Title 5"/>
          <p:cNvSpPr>
            <a:spLocks noGrp="1"/>
          </p:cNvSpPr>
          <p:nvPr>
            <p:ph type="title"/>
          </p:nvPr>
        </p:nvSpPr>
        <p:spPr/>
        <p:txBody>
          <a:bodyPr>
            <a:normAutofit fontScale="90000"/>
          </a:bodyPr>
          <a:lstStyle/>
          <a:p>
            <a:r>
              <a:rPr lang="en-US" dirty="0"/>
              <a:t>Example of “Pivoting” through a conceptual model</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960" y="1709389"/>
            <a:ext cx="1392324" cy="1908460"/>
          </a:xfrm>
          <a:prstGeom prst="rect">
            <a:avLst/>
          </a:prstGeom>
        </p:spPr>
      </p:pic>
      <p:sp>
        <p:nvSpPr>
          <p:cNvPr id="9" name="Right Arrow 8"/>
          <p:cNvSpPr/>
          <p:nvPr/>
        </p:nvSpPr>
        <p:spPr>
          <a:xfrm>
            <a:off x="3429000" y="2309307"/>
            <a:ext cx="3886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4665558" y="1253840"/>
            <a:ext cx="1828800" cy="990600"/>
          </a:xfrm>
          <a:prstGeom prst="cloudCallout">
            <a:avLst>
              <a:gd name="adj1" fmla="val -83690"/>
              <a:gd name="adj2" fmla="val 1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Concept of</a:t>
            </a:r>
          </a:p>
          <a:p>
            <a:pPr algn="ctr"/>
            <a:r>
              <a:rPr lang="en-US" sz="1400" dirty="0"/>
              <a:t>“Cory Casanave”</a:t>
            </a:r>
          </a:p>
        </p:txBody>
      </p:sp>
      <p:sp>
        <p:nvSpPr>
          <p:cNvPr id="11" name="Cloud Callout 10"/>
          <p:cNvSpPr/>
          <p:nvPr/>
        </p:nvSpPr>
        <p:spPr>
          <a:xfrm>
            <a:off x="4800600" y="2703370"/>
            <a:ext cx="1828800" cy="990600"/>
          </a:xfrm>
          <a:prstGeom prst="cloudCallout">
            <a:avLst>
              <a:gd name="adj1" fmla="val -138087"/>
              <a:gd name="adj2" fmla="val -244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Concept of a</a:t>
            </a:r>
          </a:p>
          <a:p>
            <a:pPr algn="ctr"/>
            <a:r>
              <a:rPr lang="en-US" sz="1400" dirty="0"/>
              <a:t>“Person”</a:t>
            </a:r>
          </a:p>
        </p:txBody>
      </p:sp>
      <p:grpSp>
        <p:nvGrpSpPr>
          <p:cNvPr id="2067" name="Group 2066"/>
          <p:cNvGrpSpPr/>
          <p:nvPr/>
        </p:nvGrpSpPr>
        <p:grpSpPr>
          <a:xfrm>
            <a:off x="3886200" y="1310478"/>
            <a:ext cx="3772716" cy="5214363"/>
            <a:chOff x="3886200" y="1310478"/>
            <a:chExt cx="3772716" cy="5214363"/>
          </a:xfrm>
        </p:grpSpPr>
        <p:cxnSp>
          <p:nvCxnSpPr>
            <p:cNvPr id="14" name="Straight Arrow Connector 13"/>
            <p:cNvCxnSpPr>
              <a:endCxn id="11" idx="1"/>
            </p:cNvCxnSpPr>
            <p:nvPr/>
          </p:nvCxnSpPr>
          <p:spPr>
            <a:xfrm flipH="1" flipV="1">
              <a:off x="5715000" y="3692915"/>
              <a:ext cx="457200" cy="72668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172200" y="2136466"/>
              <a:ext cx="609600" cy="235933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509181" y="3617849"/>
              <a:ext cx="399703" cy="2173351"/>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545580" y="1811225"/>
              <a:ext cx="769620" cy="43321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886200" y="2136466"/>
              <a:ext cx="914400" cy="371899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576353" y="3600042"/>
              <a:ext cx="814253" cy="226412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060" idx="3"/>
              <a:endCxn id="10" idx="3"/>
            </p:cNvCxnSpPr>
            <p:nvPr/>
          </p:nvCxnSpPr>
          <p:spPr>
            <a:xfrm flipH="1" flipV="1">
              <a:off x="5579958" y="1310478"/>
              <a:ext cx="2078958" cy="5029697"/>
            </a:xfrm>
            <a:prstGeom prst="curvedConnector4">
              <a:avLst>
                <a:gd name="adj1" fmla="val -64614"/>
                <a:gd name="adj2" fmla="val 10567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60" name="TextBox 2059"/>
            <p:cNvSpPr txBox="1"/>
            <p:nvPr/>
          </p:nvSpPr>
          <p:spPr>
            <a:xfrm>
              <a:off x="7413336" y="6155509"/>
              <a:ext cx="245580" cy="369332"/>
            </a:xfrm>
            <a:prstGeom prst="rect">
              <a:avLst/>
            </a:prstGeom>
            <a:noFill/>
          </p:spPr>
          <p:txBody>
            <a:bodyPr wrap="none" rtlCol="0">
              <a:spAutoFit/>
            </a:bodyPr>
            <a:lstStyle/>
            <a:p>
              <a:r>
                <a:rPr lang="en-US" dirty="0"/>
                <a:t>.</a:t>
              </a:r>
            </a:p>
          </p:txBody>
        </p:sp>
      </p:grpSp>
      <p:sp>
        <p:nvSpPr>
          <p:cNvPr id="4" name="Right Arrow 3"/>
          <p:cNvSpPr/>
          <p:nvPr/>
        </p:nvSpPr>
        <p:spPr>
          <a:xfrm>
            <a:off x="12032" y="5867733"/>
            <a:ext cx="1905000" cy="575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Representations</a:t>
            </a:r>
          </a:p>
        </p:txBody>
      </p:sp>
      <p:sp>
        <p:nvSpPr>
          <p:cNvPr id="8" name="Date Placeholder 7"/>
          <p:cNvSpPr>
            <a:spLocks noGrp="1"/>
          </p:cNvSpPr>
          <p:nvPr>
            <p:ph type="dt" sz="half" idx="15"/>
          </p:nvPr>
        </p:nvSpPr>
        <p:spPr/>
        <p:txBody>
          <a:bodyPr/>
          <a:lstStyle/>
          <a:p>
            <a:r>
              <a:rPr lang="en-US" dirty="0"/>
              <a:t>3/2014</a:t>
            </a:r>
          </a:p>
        </p:txBody>
      </p:sp>
      <p:sp>
        <p:nvSpPr>
          <p:cNvPr id="13" name="Footer Placeholder 12"/>
          <p:cNvSpPr>
            <a:spLocks noGrp="1"/>
          </p:cNvSpPr>
          <p:nvPr>
            <p:ph type="ftr" sz="quarter" idx="17"/>
          </p:nvPr>
        </p:nvSpPr>
        <p:spPr/>
        <p:txBody>
          <a:bodyPr>
            <a:normAutofit fontScale="77500" lnSpcReduction="20000"/>
          </a:bodyPr>
          <a:lstStyle/>
          <a:p>
            <a:r>
              <a:rPr lang="en-US" dirty="0"/>
              <a:t>Copyright (c) 2012-2014 Data Access Technologies, Inc. as Model Driven Solutions</a:t>
            </a:r>
          </a:p>
        </p:txBody>
      </p:sp>
      <p:sp>
        <p:nvSpPr>
          <p:cNvPr id="15" name="Slide Number Placeholder 14"/>
          <p:cNvSpPr>
            <a:spLocks noGrp="1"/>
          </p:cNvSpPr>
          <p:nvPr>
            <p:ph type="sldNum" sz="quarter" idx="16"/>
          </p:nvPr>
        </p:nvSpPr>
        <p:spPr/>
        <p:txBody>
          <a:bodyPr/>
          <a:lstStyle/>
          <a:p>
            <a:fld id="{987D7693-E132-40A2-A808-4CF056E677D9}" type="slidenum">
              <a:rPr lang="en-US" smtClean="0"/>
              <a:t>6</a:t>
            </a:fld>
            <a:endParaRPr lang="en-US" dirty="0"/>
          </a:p>
        </p:txBody>
      </p:sp>
    </p:spTree>
    <p:extLst>
      <p:ext uri="{BB962C8B-B14F-4D97-AF65-F5344CB8AC3E}">
        <p14:creationId xmlns:p14="http://schemas.microsoft.com/office/powerpoint/2010/main" val="165862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nodeType="clickEffect">
                                  <p:stCondLst>
                                    <p:cond delay="0"/>
                                  </p:stCondLst>
                                  <p:childTnLst>
                                    <p:set>
                                      <p:cBhvr>
                                        <p:cTn id="17" dur="1" fill="hold">
                                          <p:stCondLst>
                                            <p:cond delay="0"/>
                                          </p:stCondLst>
                                        </p:cTn>
                                        <p:tgtEl>
                                          <p:spTgt spid="2067"/>
                                        </p:tgtEl>
                                        <p:attrNameLst>
                                          <p:attrName>style.visibility</p:attrName>
                                        </p:attrNameLst>
                                      </p:cBhvr>
                                      <p:to>
                                        <p:strVal val="visible"/>
                                      </p:to>
                                    </p:set>
                                    <p:anim calcmode="lin" valueType="num">
                                      <p:cBhvr additive="base">
                                        <p:cTn id="18" dur="500" fill="hold"/>
                                        <p:tgtEl>
                                          <p:spTgt spid="2067"/>
                                        </p:tgtEl>
                                        <p:attrNameLst>
                                          <p:attrName>ppt_x</p:attrName>
                                        </p:attrNameLst>
                                      </p:cBhvr>
                                      <p:tavLst>
                                        <p:tav tm="0">
                                          <p:val>
                                            <p:strVal val="1+#ppt_w/2"/>
                                          </p:val>
                                        </p:tav>
                                        <p:tav tm="100000">
                                          <p:val>
                                            <p:strVal val="#ppt_x"/>
                                          </p:val>
                                        </p:tav>
                                      </p:tavLst>
                                    </p:anim>
                                    <p:anim calcmode="lin" valueType="num">
                                      <p:cBhvr additive="base">
                                        <p:cTn id="19" dur="500" fill="hold"/>
                                        <p:tgtEl>
                                          <p:spTgt spid="2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ight Arrow Callout 21"/>
          <p:cNvSpPr/>
          <p:nvPr/>
        </p:nvSpPr>
        <p:spPr>
          <a:xfrm>
            <a:off x="343018" y="1324352"/>
            <a:ext cx="5498372" cy="3054727"/>
          </a:xfrm>
          <a:prstGeom prst="rightArrowCallout">
            <a:avLst>
              <a:gd name="adj1" fmla="val 25000"/>
              <a:gd name="adj2" fmla="val 29536"/>
              <a:gd name="adj3" fmla="val 13042"/>
              <a:gd name="adj4" fmla="val 84962"/>
            </a:avLst>
          </a:prstGeom>
          <a:solidFill>
            <a:srgbClr val="2650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C:\Users\Cory\AppData\Local\Microsoft\Windows\Temporary Internet Files\Content.IE5\8HTUHAU1\puzzl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90" y="1310996"/>
            <a:ext cx="4663148" cy="371820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364329" y="141027"/>
            <a:ext cx="8229600" cy="1143000"/>
          </a:xfrm>
        </p:spPr>
        <p:txBody>
          <a:bodyPr/>
          <a:lstStyle/>
          <a:p>
            <a:r>
              <a:rPr lang="en-US" dirty="0"/>
              <a:t>Conceptual Model Inputs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7805" y="1940034"/>
            <a:ext cx="2943225" cy="176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owchart: Document 4"/>
          <p:cNvSpPr/>
          <p:nvPr/>
        </p:nvSpPr>
        <p:spPr>
          <a:xfrm>
            <a:off x="634429" y="14686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NIEM</a:t>
            </a:r>
          </a:p>
          <a:p>
            <a:pPr algn="ctr"/>
            <a:r>
              <a:rPr lang="en-US" sz="1600" dirty="0"/>
              <a:t>(General)</a:t>
            </a:r>
          </a:p>
        </p:txBody>
      </p:sp>
      <p:sp>
        <p:nvSpPr>
          <p:cNvPr id="7" name="Flowchart: Document 6"/>
          <p:cNvSpPr/>
          <p:nvPr/>
        </p:nvSpPr>
        <p:spPr>
          <a:xfrm>
            <a:off x="634429" y="2432015"/>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STIX</a:t>
            </a:r>
          </a:p>
          <a:p>
            <a:pPr algn="ctr"/>
            <a:r>
              <a:rPr lang="en-US" sz="1600" dirty="0"/>
              <a:t>(Cyber)</a:t>
            </a:r>
          </a:p>
        </p:txBody>
      </p:sp>
      <p:sp>
        <p:nvSpPr>
          <p:cNvPr id="8" name="Flowchart: Document 7"/>
          <p:cNvSpPr/>
          <p:nvPr/>
        </p:nvSpPr>
        <p:spPr>
          <a:xfrm>
            <a:off x="2070206" y="2424193"/>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OGC</a:t>
            </a:r>
          </a:p>
          <a:p>
            <a:pPr algn="ctr"/>
            <a:r>
              <a:rPr lang="en-US" sz="1600" dirty="0"/>
              <a:t>(Geo)</a:t>
            </a:r>
          </a:p>
        </p:txBody>
      </p:sp>
      <p:sp>
        <p:nvSpPr>
          <p:cNvPr id="9" name="Flowchart: Document 8"/>
          <p:cNvSpPr/>
          <p:nvPr/>
        </p:nvSpPr>
        <p:spPr>
          <a:xfrm>
            <a:off x="2070206" y="1457185"/>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KDM</a:t>
            </a:r>
          </a:p>
          <a:p>
            <a:pPr algn="ctr"/>
            <a:r>
              <a:rPr lang="en-US" sz="1600" dirty="0"/>
              <a:t>(Risk)</a:t>
            </a:r>
          </a:p>
        </p:txBody>
      </p:sp>
      <p:sp>
        <p:nvSpPr>
          <p:cNvPr id="10" name="Flowchart: Document 9"/>
          <p:cNvSpPr/>
          <p:nvPr/>
        </p:nvSpPr>
        <p:spPr>
          <a:xfrm>
            <a:off x="2070206" y="33519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SEI</a:t>
            </a:r>
            <a:r>
              <a:rPr lang="en-US" sz="1600" dirty="0"/>
              <a:t> </a:t>
            </a:r>
          </a:p>
          <a:p>
            <a:pPr algn="ctr"/>
            <a:r>
              <a:rPr lang="en-US" sz="1600" dirty="0"/>
              <a:t>(Safety)</a:t>
            </a:r>
          </a:p>
        </p:txBody>
      </p:sp>
      <p:sp>
        <p:nvSpPr>
          <p:cNvPr id="11" name="Flowchart: Document 10"/>
          <p:cNvSpPr/>
          <p:nvPr/>
        </p:nvSpPr>
        <p:spPr>
          <a:xfrm>
            <a:off x="3463755" y="2400404"/>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EDXL</a:t>
            </a:r>
          </a:p>
          <a:p>
            <a:pPr algn="ctr"/>
            <a:r>
              <a:rPr lang="en-US" dirty="0"/>
              <a:t>(Emergency)</a:t>
            </a:r>
          </a:p>
        </p:txBody>
      </p:sp>
      <p:sp>
        <p:nvSpPr>
          <p:cNvPr id="12" name="Flowchart: Document 11"/>
          <p:cNvSpPr/>
          <p:nvPr/>
        </p:nvSpPr>
        <p:spPr>
          <a:xfrm>
            <a:off x="634429" y="33519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FIBO (Finance)</a:t>
            </a:r>
          </a:p>
        </p:txBody>
      </p:sp>
      <p:sp>
        <p:nvSpPr>
          <p:cNvPr id="42" name="TextBox 41"/>
          <p:cNvSpPr txBox="1"/>
          <p:nvPr/>
        </p:nvSpPr>
        <p:spPr>
          <a:xfrm>
            <a:off x="6176843" y="1324352"/>
            <a:ext cx="2501006" cy="461665"/>
          </a:xfrm>
          <a:prstGeom prst="rect">
            <a:avLst/>
          </a:prstGeom>
          <a:noFill/>
        </p:spPr>
        <p:txBody>
          <a:bodyPr wrap="none" rtlCol="0">
            <a:spAutoFit/>
          </a:bodyPr>
          <a:lstStyle/>
          <a:p>
            <a:r>
              <a:rPr lang="en-US" sz="2400" dirty="0"/>
              <a:t>Conceptual Model</a:t>
            </a:r>
          </a:p>
        </p:txBody>
      </p:sp>
      <p:sp>
        <p:nvSpPr>
          <p:cNvPr id="49" name="Flowchart: Document 48"/>
          <p:cNvSpPr/>
          <p:nvPr/>
        </p:nvSpPr>
        <p:spPr>
          <a:xfrm>
            <a:off x="3463755" y="1450568"/>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NIST Framework</a:t>
            </a:r>
          </a:p>
        </p:txBody>
      </p:sp>
      <p:sp>
        <p:nvSpPr>
          <p:cNvPr id="50" name="Flowchart: Document 49"/>
          <p:cNvSpPr/>
          <p:nvPr/>
        </p:nvSpPr>
        <p:spPr>
          <a:xfrm>
            <a:off x="3451249" y="3300644"/>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 OES</a:t>
            </a:r>
          </a:p>
          <a:p>
            <a:pPr algn="ctr"/>
            <a:r>
              <a:rPr lang="en-US" dirty="0"/>
              <a:t>(Health)</a:t>
            </a:r>
          </a:p>
        </p:txBody>
      </p:sp>
      <p:sp>
        <p:nvSpPr>
          <p:cNvPr id="51" name="Flowchart: Document 50"/>
          <p:cNvSpPr/>
          <p:nvPr/>
        </p:nvSpPr>
        <p:spPr>
          <a:xfrm>
            <a:off x="634429"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ISO</a:t>
            </a:r>
          </a:p>
          <a:p>
            <a:pPr algn="ctr"/>
            <a:r>
              <a:rPr lang="en-US" dirty="0"/>
              <a:t>(Risk)</a:t>
            </a:r>
          </a:p>
        </p:txBody>
      </p:sp>
      <p:sp>
        <p:nvSpPr>
          <p:cNvPr id="52" name="Flowchart: Document 51"/>
          <p:cNvSpPr/>
          <p:nvPr/>
        </p:nvSpPr>
        <p:spPr>
          <a:xfrm>
            <a:off x="2076964"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ISO</a:t>
            </a:r>
          </a:p>
          <a:p>
            <a:pPr algn="ctr"/>
            <a:r>
              <a:rPr lang="en-US" dirty="0"/>
              <a:t>(Units)</a:t>
            </a:r>
          </a:p>
        </p:txBody>
      </p:sp>
      <p:sp>
        <p:nvSpPr>
          <p:cNvPr id="53" name="Flowchart: Document 52"/>
          <p:cNvSpPr/>
          <p:nvPr/>
        </p:nvSpPr>
        <p:spPr>
          <a:xfrm>
            <a:off x="3567395"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RMS</a:t>
            </a:r>
          </a:p>
          <a:p>
            <a:pPr algn="ctr"/>
            <a:r>
              <a:rPr lang="en-US" dirty="0"/>
              <a:t>(Custody)</a:t>
            </a:r>
          </a:p>
        </p:txBody>
      </p:sp>
      <p:grpSp>
        <p:nvGrpSpPr>
          <p:cNvPr id="27" name="Group 26"/>
          <p:cNvGrpSpPr/>
          <p:nvPr/>
        </p:nvGrpSpPr>
        <p:grpSpPr>
          <a:xfrm>
            <a:off x="6564493" y="3703815"/>
            <a:ext cx="1752600" cy="2342879"/>
            <a:chOff x="6564493" y="3703815"/>
            <a:chExt cx="1752600" cy="2342879"/>
          </a:xfrm>
        </p:grpSpPr>
        <p:sp>
          <p:nvSpPr>
            <p:cNvPr id="3" name="Down Arrow Callout 2"/>
            <p:cNvSpPr/>
            <p:nvPr/>
          </p:nvSpPr>
          <p:spPr>
            <a:xfrm>
              <a:off x="6678793" y="3703815"/>
              <a:ext cx="1524000" cy="1143882"/>
            </a:xfrm>
            <a:prstGeom prst="downArrow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a:t>
              </a:r>
            </a:p>
          </p:txBody>
        </p:sp>
        <p:sp>
          <p:nvSpPr>
            <p:cNvPr id="15" name="Flowchart: Multidocument 14"/>
            <p:cNvSpPr/>
            <p:nvPr/>
          </p:nvSpPr>
          <p:spPr>
            <a:xfrm>
              <a:off x="6564493" y="4876800"/>
              <a:ext cx="1752600" cy="1169894"/>
            </a:xfrm>
            <a:prstGeom prst="flowChartMultidocumen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STIX, NIEM, EDXL, Others</a:t>
              </a:r>
            </a:p>
          </p:txBody>
        </p:sp>
      </p:grpSp>
      <p:sp>
        <p:nvSpPr>
          <p:cNvPr id="6" name="Footer Placeholder 5"/>
          <p:cNvSpPr>
            <a:spLocks noGrp="1"/>
          </p:cNvSpPr>
          <p:nvPr>
            <p:ph type="ftr" sz="quarter" idx="12"/>
          </p:nvPr>
        </p:nvSpPr>
        <p:spPr/>
        <p:txBody>
          <a:bodyPr/>
          <a:lstStyle/>
          <a:p>
            <a:r>
              <a:rPr lang="en-US"/>
              <a:t>OMG Threat &amp; Risk for STIDS 2015</a:t>
            </a:r>
          </a:p>
        </p:txBody>
      </p:sp>
      <p:sp>
        <p:nvSpPr>
          <p:cNvPr id="13" name="Slide Number Placeholder 12"/>
          <p:cNvSpPr>
            <a:spLocks noGrp="1"/>
          </p:cNvSpPr>
          <p:nvPr>
            <p:ph type="sldNum" sz="quarter" idx="11"/>
          </p:nvPr>
        </p:nvSpPr>
        <p:spPr/>
        <p:txBody>
          <a:bodyPr/>
          <a:lstStyle/>
          <a:p>
            <a:fld id="{C5349D12-3EF0-44B0-8484-0F10BE0E01DA}" type="slidenum">
              <a:rPr lang="en-US" smtClean="0"/>
              <a:t>7</a:t>
            </a:fld>
            <a:endParaRPr lang="en-US"/>
          </a:p>
        </p:txBody>
      </p:sp>
      <p:sp>
        <p:nvSpPr>
          <p:cNvPr id="14" name="Date Placeholder 13"/>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30723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5563" y="3346563"/>
            <a:ext cx="2943225" cy="176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8</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a:t>Federating Information</a:t>
            </a:r>
          </a:p>
        </p:txBody>
      </p:sp>
      <p:pic>
        <p:nvPicPr>
          <p:cNvPr id="1026" name="Picture 2" descr="cyber_securit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981200"/>
            <a:ext cx="2665412" cy="26654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38200" y="4707852"/>
            <a:ext cx="2629246" cy="646331"/>
          </a:xfrm>
          <a:prstGeom prst="rect">
            <a:avLst/>
          </a:prstGeom>
          <a:noFill/>
        </p:spPr>
        <p:txBody>
          <a:bodyPr wrap="none" rtlCol="0">
            <a:spAutoFit/>
          </a:bodyPr>
          <a:lstStyle/>
          <a:p>
            <a:r>
              <a:rPr lang="en-US" dirty="0"/>
              <a:t>NIEM</a:t>
            </a:r>
          </a:p>
          <a:p>
            <a:r>
              <a:rPr lang="en-US" dirty="0"/>
              <a:t>(Justice and public safety)</a:t>
            </a:r>
          </a:p>
        </p:txBody>
      </p:sp>
      <p:sp>
        <p:nvSpPr>
          <p:cNvPr id="7" name="TextBox 6"/>
          <p:cNvSpPr txBox="1"/>
          <p:nvPr/>
        </p:nvSpPr>
        <p:spPr>
          <a:xfrm>
            <a:off x="6324600" y="1676400"/>
            <a:ext cx="1920269" cy="646331"/>
          </a:xfrm>
          <a:prstGeom prst="rect">
            <a:avLst/>
          </a:prstGeom>
          <a:noFill/>
        </p:spPr>
        <p:txBody>
          <a:bodyPr wrap="none" rtlCol="0">
            <a:spAutoFit/>
          </a:bodyPr>
          <a:lstStyle/>
          <a:p>
            <a:r>
              <a:rPr lang="en-US" dirty="0"/>
              <a:t>STIX</a:t>
            </a:r>
          </a:p>
          <a:p>
            <a:r>
              <a:rPr lang="en-US" dirty="0"/>
              <a:t>Cyber Information</a:t>
            </a:r>
          </a:p>
        </p:txBody>
      </p:sp>
      <p:sp>
        <p:nvSpPr>
          <p:cNvPr id="8" name="TextBox 7"/>
          <p:cNvSpPr txBox="1"/>
          <p:nvPr/>
        </p:nvSpPr>
        <p:spPr>
          <a:xfrm>
            <a:off x="7252077" y="4510179"/>
            <a:ext cx="1594212" cy="1200329"/>
          </a:xfrm>
          <a:prstGeom prst="rect">
            <a:avLst/>
          </a:prstGeom>
          <a:noFill/>
        </p:spPr>
        <p:txBody>
          <a:bodyPr wrap="square" rtlCol="0">
            <a:spAutoFit/>
          </a:bodyPr>
          <a:lstStyle/>
          <a:p>
            <a:r>
              <a:rPr lang="en-US" dirty="0"/>
              <a:t>Federated with the conceptual model</a:t>
            </a:r>
          </a:p>
        </p:txBody>
      </p:sp>
    </p:spTree>
    <p:extLst>
      <p:ext uri="{BB962C8B-B14F-4D97-AF65-F5344CB8AC3E}">
        <p14:creationId xmlns:p14="http://schemas.microsoft.com/office/powerpoint/2010/main" val="3210645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 </a:t>
            </a:r>
            <a:r>
              <a:rPr lang="en-US" dirty="0" err="1"/>
              <a:t>Snowmageddon</a:t>
            </a:r>
            <a:endParaRPr lang="en-US" dirty="0"/>
          </a:p>
        </p:txBody>
      </p:sp>
      <p:sp>
        <p:nvSpPr>
          <p:cNvPr id="3" name="TextBox 2"/>
          <p:cNvSpPr txBox="1"/>
          <p:nvPr/>
        </p:nvSpPr>
        <p:spPr>
          <a:xfrm>
            <a:off x="551328" y="3352800"/>
            <a:ext cx="8077199" cy="2308324"/>
          </a:xfrm>
          <a:prstGeom prst="rect">
            <a:avLst/>
          </a:prstGeom>
          <a:noFill/>
        </p:spPr>
        <p:txBody>
          <a:bodyPr wrap="square" rtlCol="0">
            <a:spAutoFit/>
          </a:bodyPr>
          <a:lstStyle/>
          <a:p>
            <a:r>
              <a:rPr lang="en-US" dirty="0"/>
              <a:t>In January 2015 Massachusetts faced the Hazard of major winter storms across the region. Potential Harm from blizzards and winter storms includes negative economic impact, limited road accessibility, restricted emergency management, non-availability of utility, property damage, personal injury and death, and more.  </a:t>
            </a:r>
          </a:p>
          <a:p>
            <a:endParaRPr lang="en-US" dirty="0"/>
          </a:p>
          <a:p>
            <a:r>
              <a:rPr lang="en-US" dirty="0"/>
              <a:t>The onset of a winter storm or blizzard was predicted by the National Weather Service (NWS). </a:t>
            </a:r>
          </a:p>
        </p:txBody>
      </p:sp>
      <p:pic>
        <p:nvPicPr>
          <p:cNvPr id="1026" name="Picture 2" descr="http://d2vo5twcnd9mdi.cloudfront.net/uploads_f9d0588e-d1a2-4ea9-a971-bae1a3f86922-Snomageddon-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91"/>
            <a:ext cx="8001000" cy="313192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2"/>
          </p:nvPr>
        </p:nvSpPr>
        <p:spPr/>
        <p:txBody>
          <a:bodyPr/>
          <a:lstStyle/>
          <a:p>
            <a:r>
              <a:rPr lang="en-US"/>
              <a:t>OMG Threat &amp; Risk for STIDS 2015</a:t>
            </a:r>
          </a:p>
        </p:txBody>
      </p:sp>
      <p:sp>
        <p:nvSpPr>
          <p:cNvPr id="5" name="Slide Number Placeholder 4"/>
          <p:cNvSpPr>
            <a:spLocks noGrp="1"/>
          </p:cNvSpPr>
          <p:nvPr>
            <p:ph type="sldNum" sz="quarter" idx="11"/>
          </p:nvPr>
        </p:nvSpPr>
        <p:spPr/>
        <p:txBody>
          <a:bodyPr/>
          <a:lstStyle/>
          <a:p>
            <a:fld id="{C5349D12-3EF0-44B0-8484-0F10BE0E01DA}" type="slidenum">
              <a:rPr lang="en-US" smtClean="0"/>
              <a:t>9</a:t>
            </a:fld>
            <a:endParaRPr lang="en-US"/>
          </a:p>
        </p:txBody>
      </p:sp>
      <p:sp>
        <p:nvSpPr>
          <p:cNvPr id="6" name="Date Placeholder 5"/>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3835406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8477</TotalTime>
  <Words>2297</Words>
  <Application>Microsoft Office PowerPoint</Application>
  <PresentationFormat>On-screen Show (4:3)</PresentationFormat>
  <Paragraphs>394</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Century Gothic</vt:lpstr>
      <vt:lpstr>Corbel</vt:lpstr>
      <vt:lpstr>Franklin Gothic Book</vt:lpstr>
      <vt:lpstr>Lucida Grande</vt:lpstr>
      <vt:lpstr>Tahoma</vt:lpstr>
      <vt:lpstr>Tunga</vt:lpstr>
      <vt:lpstr>Mylar</vt:lpstr>
      <vt:lpstr>Semantic Modeling for Information Federation</vt:lpstr>
      <vt:lpstr>Example Problem Space</vt:lpstr>
      <vt:lpstr>What we need is an integrating framework that supports automated data mapping</vt:lpstr>
      <vt:lpstr>Primary classes of use cases</vt:lpstr>
      <vt:lpstr>Pivoting through a conceptual model</vt:lpstr>
      <vt:lpstr>Example of “Pivoting” through a conceptual model</vt:lpstr>
      <vt:lpstr>Conceptual Model Inputs</vt:lpstr>
      <vt:lpstr>Federating Information</vt:lpstr>
      <vt:lpstr>Example - Snowmageddon</vt:lpstr>
      <vt:lpstr>Example of structuring risk information</vt:lpstr>
      <vt:lpstr>A Potential Storm? Who said this?</vt:lpstr>
      <vt:lpstr>Example Snippet</vt:lpstr>
      <vt:lpstr>Conceptual Model Layering</vt:lpstr>
      <vt:lpstr>PowerPoint Presentation</vt:lpstr>
      <vt:lpstr>Critical Components – conceptual models and mappings</vt:lpstr>
      <vt:lpstr>Mapping Example</vt:lpstr>
      <vt:lpstr>PowerPoint Presentation</vt:lpstr>
      <vt:lpstr>Implementing Semantic Federation</vt:lpstr>
      <vt:lpstr>Perspectives of our knowledge</vt:lpstr>
      <vt:lpstr>Model Driven Secure Gateway</vt:lpstr>
      <vt:lpstr>PowerPoint Presentation</vt:lpstr>
      <vt:lpstr>Questions?</vt:lpstr>
      <vt:lpstr>Backup</vt:lpstr>
      <vt:lpstr>What is SMIF?</vt:lpstr>
      <vt:lpstr>Proposition</vt:lpstr>
      <vt:lpstr>SMIF Principles</vt:lpstr>
      <vt:lpstr>Pivoting through a conceptual model</vt:lpstr>
      <vt:lpstr>Example of “Pivoting” through a conceptual model</vt:lpstr>
      <vt:lpstr>SMIF Architecture</vt:lpstr>
      <vt:lpstr>SMIF Components – conceptual models and mappings</vt:lpstr>
      <vt:lpstr>Comparing SMIF and OWL</vt:lpstr>
    </vt:vector>
  </TitlesOfParts>
  <Company>Model Driven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AESIG Update</dc:title>
  <dc:creator>Cory Casanave</dc:creator>
  <cp:lastModifiedBy>Cory Casanave</cp:lastModifiedBy>
  <cp:revision>470</cp:revision>
  <cp:lastPrinted>2011-10-30T17:23:59Z</cp:lastPrinted>
  <dcterms:created xsi:type="dcterms:W3CDTF">2011-03-23T03:11:03Z</dcterms:created>
  <dcterms:modified xsi:type="dcterms:W3CDTF">2017-05-20T18:40:02Z</dcterms:modified>
</cp:coreProperties>
</file>