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0EFC-BB96-4BD1-83EC-A8389D0E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11C0E-C24E-4741-8B6A-8BD1E62C0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EE10-8A61-439C-9C7E-FDC3DADF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F3B9-894C-4210-B786-A4241127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68DE-BCF7-495C-A8FE-91ADE303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0D8C-7B4E-4984-A5CB-1F5B84BC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88420-238E-46F6-B949-DD1A77DC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8DC0-947A-4EEE-9340-4C97CD74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AC6A-0395-492A-806C-1B124C41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946A-67E6-4A92-84BD-AF7692D6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10747-6F68-43F4-AA4A-312AE9F2C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294DF-AEAB-4008-8160-97A9CD872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C1B-A80B-4913-B23C-E75BF1AE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28B6-0EF1-44AE-A045-2EC00CFD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09A4-C878-4DDB-BA94-529DF1C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9C9F-62C9-44FD-898D-885D2CC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C64C-7F82-45AA-97B0-C60627E4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7F0-EE80-454E-86A1-E78E4F8E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7422D-16D9-4D32-B50A-5E89E513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733A-3789-4485-BB21-1C4D8A3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DAF1-893D-4603-81FD-8BEA2A9A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C494D-627F-4921-8EE8-1A6198DD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8642-0DCA-49B3-A78D-B1EFAE30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1CE5-7FC3-4525-9D83-76606C94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4928-0A8B-4D50-A6CC-E063F562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683D-FEA2-4EA4-A0F9-402EE866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E7D0-3056-4142-8C18-E1E027F2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D961-6CB8-4D8E-A09F-B4B4E0F3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150B0-2FB2-42AF-A553-933A8D9B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BB90-36C0-44D5-B51B-C8EC873A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0B865-B556-4BBE-92E6-CFCFE9B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2016-37DE-4D1C-BAE7-29FD712F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B467D-6E2F-4F5E-B4E6-7436425D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38FA-9465-4DF7-8AA6-FA1156EC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B9508-D25B-4246-9E1A-AC9EB0FA1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7E2FA-D4C7-456D-A288-10BFBF73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04987-991B-49D9-BA37-268260BD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6D051-9E27-4BAE-9542-506385D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160E8-55F7-43A1-B869-BFB01B23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BCBC-7787-4A14-967F-91E2728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E73F5-EDF6-418F-BE22-999719C1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C7C8-AD84-4128-A0BE-BDC44203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9578-591D-440A-9F6B-8DAEF10E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B36ED-3459-4D11-87CC-94131AEF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17E0D-564B-4EE0-BA4D-B49BF0A0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8316C-31B2-4CD8-A47F-D193B9AB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FB74-07EE-4A8C-9249-8CD9189D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1A4B-90BF-491D-8A63-0F5319F5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9C36-515F-4CC1-8F0B-78D0D8F3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F164-CBFD-417E-A329-4D819587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ABA3-CD9C-41D4-81F7-ABA3151D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F728D-8F34-4865-B7DA-F3DD7AC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54BA-5541-486D-9CEE-D036D37D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F846F-987F-4F5D-8557-AD6871B85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8885-6A80-452A-B457-52800379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9238-B760-4CD1-A8C0-21B336A6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8BAC-1EC9-42DA-8363-408A0E0E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4F92-F7BD-4776-AE78-6275ED3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972AE-748A-4A66-B947-57A05C5A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2880-BA86-4EEC-80CD-D5DDC9DB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193F-DC80-4B37-8B8A-E426C4C84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0AF2-8150-483B-8AB5-B8BDCF55104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6892-110E-459E-82C1-D92BAE3C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6725-F1A7-4AB0-9520-922DD4C3B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DA64-1564-4A3E-865B-8E569AB9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team-doctor-nurse-discussing-patient-diagnosis-412990321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xabay.com/id/coding-komputer-pengguna-komputer-129436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tock.com/free-photos/team-doctor-nurse-discussing-patient-diagnosis-412990321" TargetMode="External"/><Relationship Id="rId7" Type="http://schemas.openxmlformats.org/officeDocument/2006/relationships/hyperlink" Target="https://pixabay.com/id/coding-komputer-pengguna-komputer-129436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id/coding-komputer-pengguna-komputer-1294361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id/coding-komputer-pengguna-komputer-1294361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7271-94F0-4F03-89AE-FD43CC2A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Semantics for Healthcare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5464B-F85D-4317-8ACE-E43F39762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3B6E4A53-4B1F-4A91-8B74-6FADDDE49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244" y="987366"/>
            <a:ext cx="2757488" cy="1838325"/>
          </a:xfrm>
          <a:prstGeom prst="rect">
            <a:avLst/>
          </a:prstGeom>
          <a:effectLst>
            <a:softEdge rad="203200"/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82EAC515-A852-4A1B-B0EB-D0DE13A3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853A16-BAAE-4F6F-8213-599E363786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Clinicians, technologists, and guideline authors each work from their own viewpoint</a:t>
            </a:r>
          </a:p>
          <a:p>
            <a:pPr lvl="1"/>
            <a:r>
              <a:rPr lang="en-US" sz="2000" dirty="0"/>
              <a:t>Specific but sometimes unstated assumptions</a:t>
            </a:r>
          </a:p>
          <a:p>
            <a:pPr lvl="1"/>
            <a:r>
              <a:rPr lang="en-US" sz="2000" dirty="0"/>
              <a:t>Specific terms with implied qualifications</a:t>
            </a:r>
          </a:p>
          <a:p>
            <a:pPr lvl="1"/>
            <a:r>
              <a:rPr lang="en-US" sz="2000" dirty="0"/>
              <a:t>Specialty specific concepts and terminology</a:t>
            </a:r>
          </a:p>
          <a:p>
            <a:pPr lvl="1"/>
            <a:r>
              <a:rPr lang="en-US" sz="2000" dirty="0"/>
              <a:t>Technology induced limitations</a:t>
            </a:r>
          </a:p>
          <a:p>
            <a:r>
              <a:rPr lang="en-US" sz="2400" dirty="0"/>
              <a:t>Yet understanding and sharing of information between then, accurately and contextually, is crucial</a:t>
            </a:r>
          </a:p>
          <a:p>
            <a:r>
              <a:rPr lang="en-US" sz="2400" dirty="0"/>
              <a:t>Automation depends on precision – making the implicit, explicit</a:t>
            </a:r>
          </a:p>
          <a:p>
            <a:r>
              <a:rPr lang="en-US" sz="2400" dirty="0"/>
              <a:t>Manual “data mappings” are slow, risky, and resource intensive</a:t>
            </a:r>
          </a:p>
          <a:p>
            <a:pPr lvl="1"/>
            <a:endParaRPr lang="en-US" sz="2000" dirty="0"/>
          </a:p>
        </p:txBody>
      </p:sp>
      <p:pic>
        <p:nvPicPr>
          <p:cNvPr id="25" name="Picture 2" descr="Confused Computer Clipart Images | High-res Premium Images">
            <a:extLst>
              <a:ext uri="{FF2B5EF4-FFF2-40B4-BE49-F238E27FC236}">
                <a16:creationId xmlns:a16="http://schemas.microsoft.com/office/drawing/2014/main" id="{E7A94AD3-13DB-4ACE-BE5B-C3810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79" y="3501872"/>
            <a:ext cx="1591667" cy="22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2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wo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91B603B5-BF05-4D40-BF55-0F5582D8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9244" y="987366"/>
            <a:ext cx="2757488" cy="1838325"/>
          </a:xfrm>
          <a:prstGeom prst="rect">
            <a:avLst/>
          </a:prstGeom>
          <a:effectLst>
            <a:softEdge rad="2032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25122F-8C3D-4841-809D-1319DAA38D44}"/>
              </a:ext>
            </a:extLst>
          </p:cNvPr>
          <p:cNvGrpSpPr/>
          <p:nvPr/>
        </p:nvGrpSpPr>
        <p:grpSpPr>
          <a:xfrm>
            <a:off x="6539081" y="255469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CB5EAF-261C-4DBA-A1C9-DF82E77B2F09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3D307B-2373-4A75-BB9A-BB8B827981C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B98C0C-44F2-4A5B-8972-14DFAABF6E5F}"/>
              </a:ext>
            </a:extLst>
          </p:cNvPr>
          <p:cNvGrpSpPr/>
          <p:nvPr/>
        </p:nvGrpSpPr>
        <p:grpSpPr>
          <a:xfrm rot="20596351">
            <a:off x="7589882" y="272126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B77D90-2747-4AE2-8A6B-CA24D7CDD41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528B463-79DD-4AE5-961E-C5525F3086BD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DA9F-3EF9-4A1F-952C-5971A6A02B99}"/>
              </a:ext>
            </a:extLst>
          </p:cNvPr>
          <p:cNvGrpSpPr/>
          <p:nvPr/>
        </p:nvGrpSpPr>
        <p:grpSpPr>
          <a:xfrm>
            <a:off x="8240289" y="292359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36F1F3-07AA-4DFA-91E0-D6A10597ADC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CC82F78-F484-4D56-9424-8BE81B2951F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39FFE8-67BE-43C5-878F-45ACC10B907F}"/>
              </a:ext>
            </a:extLst>
          </p:cNvPr>
          <p:cNvGrpSpPr/>
          <p:nvPr/>
        </p:nvGrpSpPr>
        <p:grpSpPr>
          <a:xfrm rot="1678030">
            <a:off x="8735195" y="311598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A71C96-5DE0-4E13-A0FF-2A095E77CFF1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3AE459C-C8D7-478F-8430-0DCA81ECA520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CC6CF5-0699-42A0-BCAC-760AC0FFD9F7}"/>
              </a:ext>
            </a:extLst>
          </p:cNvPr>
          <p:cNvSpPr/>
          <p:nvPr/>
        </p:nvSpPr>
        <p:spPr>
          <a:xfrm>
            <a:off x="7940725" y="342367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2BAF6-D1CE-4334-8008-7A038CB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86F1-723A-45F0-9F70-1C95AD270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implicit can be made explicit</a:t>
            </a:r>
          </a:p>
          <a:p>
            <a:r>
              <a:rPr lang="en-US" sz="2400" dirty="0"/>
              <a:t>The concepts that underly healthcare can be formalized</a:t>
            </a:r>
          </a:p>
          <a:p>
            <a:r>
              <a:rPr lang="en-US" sz="2400" dirty="0"/>
              <a:t>We can bind the viewpoint specific vocabulary and situational data elements to these concepts</a:t>
            </a:r>
          </a:p>
          <a:p>
            <a:r>
              <a:rPr lang="en-US" sz="2400" dirty="0"/>
              <a:t>Resulting in</a:t>
            </a:r>
          </a:p>
          <a:p>
            <a:pPr lvl="1"/>
            <a:r>
              <a:rPr lang="en-US" sz="2000" dirty="0"/>
              <a:t>The situation specific vocabulary and data being precisely defined and expressible in natural language</a:t>
            </a:r>
          </a:p>
          <a:p>
            <a:pPr lvl="2"/>
            <a:r>
              <a:rPr lang="en-US" sz="1600" dirty="0"/>
              <a:t>increasing understanding and reducing risk</a:t>
            </a:r>
          </a:p>
          <a:p>
            <a:pPr lvl="1"/>
            <a:r>
              <a:rPr lang="en-US" sz="2000" dirty="0"/>
              <a:t>That the data connections among and between HIT, guidelines, and clinicians caring for patients can be automated</a:t>
            </a:r>
          </a:p>
          <a:p>
            <a:pPr lvl="2"/>
            <a:r>
              <a:rPr lang="en-US" sz="1600" dirty="0"/>
              <a:t>Reducing time, cost, and risk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12862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9.png">
            <a:extLst>
              <a:ext uri="{FF2B5EF4-FFF2-40B4-BE49-F238E27FC236}">
                <a16:creationId xmlns:a16="http://schemas.microsoft.com/office/drawing/2014/main" id="{DFD6A59D-F702-4553-93A2-CBC0C9B58F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09948" y="2091080"/>
            <a:ext cx="4982052" cy="4423145"/>
          </a:xfrm>
          <a:prstGeom prst="rect">
            <a:avLst/>
          </a:prstGeom>
          <a:ln/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3BE2B6-417D-421D-BB14-B75DC2FBCF3F}"/>
              </a:ext>
            </a:extLst>
          </p:cNvPr>
          <p:cNvSpPr/>
          <p:nvPr/>
        </p:nvSpPr>
        <p:spPr>
          <a:xfrm>
            <a:off x="3774576" y="4322696"/>
            <a:ext cx="3533914" cy="756783"/>
          </a:xfrm>
          <a:prstGeom prst="rightArrow">
            <a:avLst/>
          </a:prstGeom>
          <a:solidFill>
            <a:schemeClr val="accent4">
              <a:lumMod val="75000"/>
              <a:alpha val="56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DCDA15-68A3-48D4-B38B-67DCF0E8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real systems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A51F16-FE37-41AD-8479-F495D765C13E}"/>
              </a:ext>
            </a:extLst>
          </p:cNvPr>
          <p:cNvGrpSpPr/>
          <p:nvPr/>
        </p:nvGrpSpPr>
        <p:grpSpPr>
          <a:xfrm>
            <a:off x="888349" y="350338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1F2E30-C58D-4DF7-AE39-7A416F05FBDF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2E1445-8D71-496C-B282-222AF32BB1D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EC3B5-E13B-4AFE-8CE1-0739EA82C1C8}"/>
              </a:ext>
            </a:extLst>
          </p:cNvPr>
          <p:cNvGrpSpPr/>
          <p:nvPr/>
        </p:nvGrpSpPr>
        <p:grpSpPr>
          <a:xfrm rot="20596351">
            <a:off x="1939150" y="3669951"/>
            <a:ext cx="1297174" cy="1988407"/>
            <a:chOff x="2634376" y="6012871"/>
            <a:chExt cx="1297174" cy="19884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A6232E-EA13-421C-AD0B-089B9D357742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553A1ECC-94A0-47DF-876C-30EEC39601D3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432BC-0620-436F-AD90-D796050A1EF8}"/>
              </a:ext>
            </a:extLst>
          </p:cNvPr>
          <p:cNvGrpSpPr/>
          <p:nvPr/>
        </p:nvGrpSpPr>
        <p:grpSpPr>
          <a:xfrm>
            <a:off x="2589557" y="3872286"/>
            <a:ext cx="1297174" cy="1988407"/>
            <a:chOff x="2634376" y="6012871"/>
            <a:chExt cx="1297174" cy="1988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ADDE3E-9623-4046-B4BF-1DAFC9B9F84D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D1D2AAF-3F79-4305-8C85-CDE3D9B6CD8B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597B2B-83A5-4E79-A96A-077BAB59F395}"/>
              </a:ext>
            </a:extLst>
          </p:cNvPr>
          <p:cNvGrpSpPr/>
          <p:nvPr/>
        </p:nvGrpSpPr>
        <p:grpSpPr>
          <a:xfrm rot="1678030">
            <a:off x="3084463" y="4064670"/>
            <a:ext cx="1297174" cy="1988407"/>
            <a:chOff x="2634376" y="6012871"/>
            <a:chExt cx="1297174" cy="19884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FE0301-1B0D-421F-A93F-F57A852415F0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106D6EFF-8E35-4882-92F6-D543BD2C1D0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E139751-F48A-45C3-B833-1F2A496DA676}"/>
              </a:ext>
            </a:extLst>
          </p:cNvPr>
          <p:cNvSpPr/>
          <p:nvPr/>
        </p:nvSpPr>
        <p:spPr>
          <a:xfrm>
            <a:off x="1606915" y="285230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CE66EC-B7D3-420A-80D1-99DDE2F46E87}"/>
              </a:ext>
            </a:extLst>
          </p:cNvPr>
          <p:cNvSpPr/>
          <p:nvPr/>
        </p:nvSpPr>
        <p:spPr>
          <a:xfrm>
            <a:off x="2513498" y="325254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433413-BC2B-4E9C-A239-37FCC6244080}"/>
              </a:ext>
            </a:extLst>
          </p:cNvPr>
          <p:cNvSpPr/>
          <p:nvPr/>
        </p:nvSpPr>
        <p:spPr>
          <a:xfrm>
            <a:off x="3533634" y="362153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pic>
        <p:nvPicPr>
          <p:cNvPr id="23" name="Picture 22" descr="Doctor writing">
            <a:extLst>
              <a:ext uri="{FF2B5EF4-FFF2-40B4-BE49-F238E27FC236}">
                <a16:creationId xmlns:a16="http://schemas.microsoft.com/office/drawing/2014/main" id="{433B3DB2-E8BA-4DE3-BC6A-A8E81EC5F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711" y="2855207"/>
            <a:ext cx="1097793" cy="30316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B909EE5-3BC4-4F91-A54C-269CD826A82B}"/>
              </a:ext>
            </a:extLst>
          </p:cNvPr>
          <p:cNvSpPr/>
          <p:nvPr/>
        </p:nvSpPr>
        <p:spPr>
          <a:xfrm>
            <a:off x="2289993" y="437236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32AB365-1DCB-41EC-988B-91ACB1284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01291" y="4589300"/>
            <a:ext cx="1531167" cy="14563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673F5-5F3A-4A09-B368-80B353BF2267}"/>
              </a:ext>
            </a:extLst>
          </p:cNvPr>
          <p:cNvSpPr txBox="1"/>
          <p:nvPr/>
        </p:nvSpPr>
        <p:spPr>
          <a:xfrm>
            <a:off x="2289993" y="1625796"/>
            <a:ext cx="4899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combination of the viewpoint “situational data elements”, the concepts and bindings can help automate integration using the systems and standards we already use</a:t>
            </a:r>
          </a:p>
        </p:txBody>
      </p:sp>
    </p:spTree>
    <p:extLst>
      <p:ext uri="{BB962C8B-B14F-4D97-AF65-F5344CB8AC3E}">
        <p14:creationId xmlns:p14="http://schemas.microsoft.com/office/powerpoint/2010/main" val="291874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C93745-2ED6-4600-9113-70CB1E586F8E}"/>
              </a:ext>
            </a:extLst>
          </p:cNvPr>
          <p:cNvGrpSpPr/>
          <p:nvPr/>
        </p:nvGrpSpPr>
        <p:grpSpPr>
          <a:xfrm>
            <a:off x="7492409" y="359482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AF3D85-CC4D-42BE-8666-120D9DABF753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6AD979-2A16-42F3-9063-2A98E0C953C0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E70450-34EA-4BC6-819C-4A46A72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concept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DAC5-E2F3-4940-8DC1-0A95AD01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Explicit representation of</a:t>
            </a:r>
          </a:p>
          <a:p>
            <a:pPr lvl="1"/>
            <a:r>
              <a:rPr lang="en-US" sz="2000" dirty="0"/>
              <a:t>The full physical systems, social constructs, and records of medicine</a:t>
            </a:r>
          </a:p>
          <a:p>
            <a:pPr lvl="1"/>
            <a:r>
              <a:rPr lang="en-US" sz="2000" dirty="0"/>
              <a:t>Multiple contextual dimensions: Who, What, Where, Why &amp; When</a:t>
            </a:r>
          </a:p>
          <a:p>
            <a:pPr lvl="1"/>
            <a:r>
              <a:rPr lang="en-US" sz="2000" dirty="0"/>
              <a:t>Multiple layers of situations and context</a:t>
            </a:r>
          </a:p>
          <a:p>
            <a:pPr lvl="1"/>
            <a:r>
              <a:rPr lang="en-US" sz="2000" dirty="0"/>
              <a:t>How people, organizations, and things play roles in situations</a:t>
            </a:r>
          </a:p>
          <a:p>
            <a:pPr lvl="1"/>
            <a:r>
              <a:rPr lang="en-US" sz="2000" dirty="0"/>
              <a:t>Observations, projections, and expected values for measurements</a:t>
            </a:r>
          </a:p>
          <a:p>
            <a:pPr lvl="1"/>
            <a:r>
              <a:rPr lang="en-US" sz="2000" dirty="0"/>
              <a:t>Qualifiers of other concepts such as “current”, “projected” and “normal”</a:t>
            </a:r>
          </a:p>
          <a:p>
            <a:pPr lvl="1"/>
            <a:r>
              <a:rPr lang="en-US" sz="2000" dirty="0"/>
              <a:t>Inferences and diagnosis</a:t>
            </a:r>
          </a:p>
          <a:p>
            <a:pPr lvl="1"/>
            <a:r>
              <a:rPr lang="en-US" sz="2000" dirty="0"/>
              <a:t>Rules, guidelines and best practices</a:t>
            </a:r>
          </a:p>
          <a:p>
            <a:pPr lvl="1"/>
            <a:r>
              <a:rPr lang="en-US" sz="2000" dirty="0"/>
              <a:t>Uncertainty and likelihood</a:t>
            </a:r>
          </a:p>
          <a:p>
            <a:pPr lvl="1"/>
            <a:r>
              <a:rPr lang="en-US" sz="2000" dirty="0"/>
              <a:t>Facts and records of facts</a:t>
            </a:r>
          </a:p>
          <a:p>
            <a:pPr lvl="1"/>
            <a:r>
              <a:rPr lang="en-US" sz="2000" dirty="0"/>
              <a:t>Formal representation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18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959-C865-46D0-B9E9-6723837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the binding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B4D8-0013-404D-B5D7-485B17A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7208" cy="435133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binding layer is responsible for “grounding” every “data element” in a viewpoint or schema to the set of concepts that define it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Defining a viewpoint as the foundation context for bindings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Binding specific kinds of situations to viewpoints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Potentially restricted in time or by other parameters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Qualification of concepts to the specific situation and data elements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</a:rPr>
              <a:t>Potentially parameterized based on the underlying concepts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Providing a “local vocabulary” of the restricted and qualified terms</a:t>
            </a:r>
          </a:p>
          <a:p>
            <a:pPr lvl="1"/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586324-1553-45F2-9C90-43C2865FB2B2}"/>
              </a:ext>
            </a:extLst>
          </p:cNvPr>
          <p:cNvGrpSpPr/>
          <p:nvPr/>
        </p:nvGrpSpPr>
        <p:grpSpPr>
          <a:xfrm>
            <a:off x="7492409" y="366340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0E9FF-D7B8-450D-89AA-A3FDFDE289AA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7C6D4C-443A-4397-BA59-A344A1299CC2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E98379-430C-4AE3-BBB5-E12DAA748FB0}"/>
              </a:ext>
            </a:extLst>
          </p:cNvPr>
          <p:cNvGrpSpPr/>
          <p:nvPr/>
        </p:nvGrpSpPr>
        <p:grpSpPr>
          <a:xfrm rot="20596351">
            <a:off x="8543210" y="382997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2AD460-3FA8-499D-887E-3C17646750A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1C3D2819-4923-4F5D-86B7-4BC4ABD95C5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DE81E-C9B3-4778-87CC-B364D03C2D1F}"/>
              </a:ext>
            </a:extLst>
          </p:cNvPr>
          <p:cNvGrpSpPr/>
          <p:nvPr/>
        </p:nvGrpSpPr>
        <p:grpSpPr>
          <a:xfrm>
            <a:off x="9193617" y="403230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FBB861-092A-4D51-A01C-3F8F18FF62F4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1508E5F9-C518-4A5E-811B-4CA54885763C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BF2294-B60D-4660-B908-BC289807CBB3}"/>
              </a:ext>
            </a:extLst>
          </p:cNvPr>
          <p:cNvGrpSpPr/>
          <p:nvPr/>
        </p:nvGrpSpPr>
        <p:grpSpPr>
          <a:xfrm rot="1678030">
            <a:off x="9688523" y="422469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DD3DAF-CADF-4920-B305-5BF6742E109B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EF32C7FA-EFD5-42A8-A4CB-B1040F267C4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F0E8178-91C0-4E09-ADF8-50205BCA60E8}"/>
              </a:ext>
            </a:extLst>
          </p:cNvPr>
          <p:cNvSpPr/>
          <p:nvPr/>
        </p:nvSpPr>
        <p:spPr>
          <a:xfrm>
            <a:off x="8894053" y="453238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20292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E6BA-CE62-4A10-9649-9AA0A5E5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qualified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103-4894-4978-ACAC-C1AC1BDB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blood pressure?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5250-436D-43B2-8AEE-8D1B09202E13}"/>
              </a:ext>
            </a:extLst>
          </p:cNvPr>
          <p:cNvSpPr txBox="1"/>
          <p:nvPr/>
        </p:nvSpPr>
        <p:spPr>
          <a:xfrm>
            <a:off x="5200650" y="1402715"/>
            <a:ext cx="659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Blood pressure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800" i="1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force of circulating blood on the walls of the arteries. Blood pressure is taken using two measurements: systolic (measured when the heart beats, when blood pressure is at its highest) and diastolic (measured between heart beats, when blood pressure is at its lowest).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image1.png" descr="Diagram&#10;&#10;Description automatically generated">
            <a:extLst>
              <a:ext uri="{FF2B5EF4-FFF2-40B4-BE49-F238E27FC236}">
                <a16:creationId xmlns:a16="http://schemas.microsoft.com/office/drawing/2014/main" id="{BBFB1058-0814-4E9A-B723-1460EF790FB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7644" y="3246396"/>
            <a:ext cx="9529445" cy="3335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355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25122F-8C3D-4841-809D-1319DAA38D44}"/>
              </a:ext>
            </a:extLst>
          </p:cNvPr>
          <p:cNvGrpSpPr/>
          <p:nvPr/>
        </p:nvGrpSpPr>
        <p:grpSpPr>
          <a:xfrm>
            <a:off x="6539081" y="2554692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CB5EAF-261C-4DBA-A1C9-DF82E77B2F09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3D307B-2373-4A75-BB9A-BB8B827981C8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B98C0C-44F2-4A5B-8972-14DFAABF6E5F}"/>
              </a:ext>
            </a:extLst>
          </p:cNvPr>
          <p:cNvGrpSpPr/>
          <p:nvPr/>
        </p:nvGrpSpPr>
        <p:grpSpPr>
          <a:xfrm rot="20596351">
            <a:off x="7589882" y="2721261"/>
            <a:ext cx="1297174" cy="1988407"/>
            <a:chOff x="2634376" y="6012871"/>
            <a:chExt cx="1297174" cy="19884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B77D90-2747-4AE2-8A6B-CA24D7CDD41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528B463-79DD-4AE5-961E-C5525F3086BD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DA9F-3EF9-4A1F-952C-5971A6A02B99}"/>
              </a:ext>
            </a:extLst>
          </p:cNvPr>
          <p:cNvGrpSpPr/>
          <p:nvPr/>
        </p:nvGrpSpPr>
        <p:grpSpPr>
          <a:xfrm>
            <a:off x="8240289" y="2923596"/>
            <a:ext cx="1297174" cy="1988407"/>
            <a:chOff x="2634376" y="6012871"/>
            <a:chExt cx="1297174" cy="19884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36F1F3-07AA-4DFA-91E0-D6A10597ADC6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CC82F78-F484-4D56-9424-8BE81B2951F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39FFE8-67BE-43C5-878F-45ACC10B907F}"/>
              </a:ext>
            </a:extLst>
          </p:cNvPr>
          <p:cNvGrpSpPr/>
          <p:nvPr/>
        </p:nvGrpSpPr>
        <p:grpSpPr>
          <a:xfrm rot="1678030">
            <a:off x="8735195" y="3115980"/>
            <a:ext cx="1297174" cy="1988407"/>
            <a:chOff x="2634376" y="6012871"/>
            <a:chExt cx="1297174" cy="19884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A71C96-5DE0-4E13-A0FF-2A095E77CFF1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33AE459C-C8D7-478F-8430-0DCA81ECA520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73CE9A-270E-4675-9DA3-9E82F9DF1038}"/>
              </a:ext>
            </a:extLst>
          </p:cNvPr>
          <p:cNvSpPr/>
          <p:nvPr/>
        </p:nvSpPr>
        <p:spPr>
          <a:xfrm>
            <a:off x="7257647" y="190361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B28E0-F005-4CD5-A0FC-E83FF377DA86}"/>
              </a:ext>
            </a:extLst>
          </p:cNvPr>
          <p:cNvSpPr/>
          <p:nvPr/>
        </p:nvSpPr>
        <p:spPr>
          <a:xfrm>
            <a:off x="8164230" y="2303859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CA1BEA-D925-4BA8-B9A7-B63797DF16D7}"/>
              </a:ext>
            </a:extLst>
          </p:cNvPr>
          <p:cNvSpPr/>
          <p:nvPr/>
        </p:nvSpPr>
        <p:spPr>
          <a:xfrm>
            <a:off x="9184366" y="26728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pic>
        <p:nvPicPr>
          <p:cNvPr id="19" name="Picture 18" descr="Doctor writing">
            <a:extLst>
              <a:ext uri="{FF2B5EF4-FFF2-40B4-BE49-F238E27FC236}">
                <a16:creationId xmlns:a16="http://schemas.microsoft.com/office/drawing/2014/main" id="{AABB4540-8A9E-4C12-BDE5-37B85A899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443" y="1906517"/>
            <a:ext cx="1097793" cy="3031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CC6CF5-0699-42A0-BCAC-760AC0FFD9F7}"/>
              </a:ext>
            </a:extLst>
          </p:cNvPr>
          <p:cNvSpPr/>
          <p:nvPr/>
        </p:nvSpPr>
        <p:spPr>
          <a:xfrm>
            <a:off x="7940725" y="3423675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C8CCBED-DE43-4547-A42B-98DB2E072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52023" y="3640610"/>
            <a:ext cx="1531167" cy="1456328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5D4C466-76C1-4261-BAB8-A046F30F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</a:t>
            </a:r>
          </a:p>
        </p:txBody>
      </p:sp>
    </p:spTree>
    <p:extLst>
      <p:ext uri="{BB962C8B-B14F-4D97-AF65-F5344CB8AC3E}">
        <p14:creationId xmlns:p14="http://schemas.microsoft.com/office/powerpoint/2010/main" val="26106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462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Semantics for Healthcare Data</vt:lpstr>
      <vt:lpstr>The problem</vt:lpstr>
      <vt:lpstr>Our Proposition</vt:lpstr>
      <vt:lpstr>Connecting to real systems</vt:lpstr>
      <vt:lpstr>Requirements for the concept layer</vt:lpstr>
      <vt:lpstr>Requirements for the binding layer</vt:lpstr>
      <vt:lpstr>Example of a qualified concept</vt:lpstr>
      <vt:lpstr>spare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for Healthcare Data</dc:title>
  <dc:creator>Cory Casanave</dc:creator>
  <cp:lastModifiedBy>Cory Casanave</cp:lastModifiedBy>
  <cp:revision>3</cp:revision>
  <dcterms:created xsi:type="dcterms:W3CDTF">2022-03-18T20:04:33Z</dcterms:created>
  <dcterms:modified xsi:type="dcterms:W3CDTF">2022-03-18T21:13:25Z</dcterms:modified>
</cp:coreProperties>
</file>