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3FBF0-E4E8-9750-EDF8-9071B1513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C8725-C982-075F-2B6F-16858CD2C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D6CE7-190D-0F9C-7720-A0D364453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772F-7A14-42CF-8E4C-619DF87046FE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14D6A-CD1C-0A45-5DB3-BF6982EC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7FCF8-7045-8FB2-D503-44FD3B0B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2D71-7AFC-4843-BB1E-0BF8E8D3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7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40BA-2BD9-D729-006E-8ED9624A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74665-A167-F117-49AB-A976CE21E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A74E3-CECD-3E3F-4422-35FEFEC50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772F-7A14-42CF-8E4C-619DF87046FE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14B58-2791-C457-21B9-BB24D172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6EFD9-F5A1-7783-3A7A-A61D8DF1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2D71-7AFC-4843-BB1E-0BF8E8D3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1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46E96C-E29C-E768-7194-10C512545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8D84B-5D96-5E4D-414C-EACED3C0C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38B39-D0E0-ED02-80FB-5EDD9468F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772F-7A14-42CF-8E4C-619DF87046FE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ACB99-4924-52CA-4283-FAB6729E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EDCED-1FA4-D685-3A89-72114958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2D71-7AFC-4843-BB1E-0BF8E8D3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1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A041-B51D-763C-86C2-52F7CC06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D6741-00C5-AD4F-5B59-D2E2B5FDF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8AD5C-C6D9-EC19-3883-CF9992805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772F-7A14-42CF-8E4C-619DF87046FE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ED9AD-8203-8314-6FEC-71457335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F2615-089D-B174-A3C0-08E953D8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2D71-7AFC-4843-BB1E-0BF8E8D3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9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490F1-403A-781F-E1F5-740F77A9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D71EE-19F4-B4F6-D43B-66B2AC49A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71A58-5345-F28E-0B30-8BD2EC9FE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772F-7A14-42CF-8E4C-619DF87046FE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001C1-E2D1-B5AA-AAF3-1D8861C9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9ACA2-F565-DD3A-763A-CDC70F72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2D71-7AFC-4843-BB1E-0BF8E8D3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9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DB221-50D1-53E9-8B02-0415D895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7246-F48E-7BCD-73E8-B29FDD244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641F7-0711-4987-EFA1-97883C3B5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978EC-6333-9B09-FBAE-0A575C870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772F-7A14-42CF-8E4C-619DF87046FE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5BEB5-99BF-6B3F-F474-A624524D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282B2-C196-83E1-D9B8-FE57C826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2D71-7AFC-4843-BB1E-0BF8E8D3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0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2ACE-EB49-5750-E41B-F5714F1BD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0282F-FA42-B8C9-2F1F-DA22DF42E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72013-CF87-95D3-5C1F-6BE395803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AAE0FF-F007-ACFC-478D-73985DC56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0A2DC-6A10-AEF1-429E-F234EE6B9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4D8FA-8B28-90C5-143E-0C97A06BE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772F-7A14-42CF-8E4C-619DF87046FE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1E2815-BE53-18A1-FACE-5213CFB60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FB8892-F83D-2EE5-4763-90358FA9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2D71-7AFC-4843-BB1E-0BF8E8D3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2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3F132-6652-F399-9044-206D03CA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BF969-1BBA-0B75-95AE-13AF749D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772F-7A14-42CF-8E4C-619DF87046FE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47DA5-7091-5005-E1AC-E09EB2CF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0C9C6-A4E9-BE8E-0154-F52B8E58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2D71-7AFC-4843-BB1E-0BF8E8D3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1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1B5D4A-ADC9-F718-041D-883F8CD3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772F-7A14-42CF-8E4C-619DF87046FE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EA4F4-F272-5BAB-8D27-A0C1BD34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62628-B937-A842-AF32-14E248B5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2D71-7AFC-4843-BB1E-0BF8E8D3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0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81DC-A938-AF70-A6F5-B1DDCFA2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5FB84-08DC-72F5-CC7E-868052A3F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1F1C3-A48D-4027-0E83-4B12BA93C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C0B23-B520-5484-73EE-7C3E5B551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772F-7A14-42CF-8E4C-619DF87046FE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E0137-AF3B-6476-9428-66EA74D1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86724-C042-1ABB-1948-FCDA1571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2D71-7AFC-4843-BB1E-0BF8E8D3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3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5615E-1DED-1569-7441-7DB670EB2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74954-F237-8FD8-87B8-003B3D32F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098B4-0EF9-A1CC-6587-7D04FA3CE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AE0CA-39EE-3C31-E295-C7D9EAEB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772F-7A14-42CF-8E4C-619DF87046FE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BF604-AFA4-00BE-A75A-7FF64002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4976E-EE75-D9EB-79D7-69DF0F750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2D71-7AFC-4843-BB1E-0BF8E8D3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3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4E92A4-E8A6-982F-643E-C6F426208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1849E-3AFB-3BAF-3AE0-799DE6FC5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E1072-BA26-AA6D-5E4C-27BC892B6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4772F-7A14-42CF-8E4C-619DF87046FE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F66D6-F84E-D336-BB23-A1196C8AE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E1ADB-42DC-5B1C-4061-F530A2D33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02D71-7AFC-4843-BB1E-0BF8E8D3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5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3422-0F30-31FC-79EF-9ED3C95A2D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Ontology Strategies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FD90D-AC92-280C-4173-84EB9687D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do we want to pursue and invest in?</a:t>
            </a:r>
          </a:p>
          <a:p>
            <a:r>
              <a:rPr lang="en-US" dirty="0"/>
              <a:t>For what opportunities?</a:t>
            </a:r>
          </a:p>
        </p:txBody>
      </p:sp>
    </p:spTree>
    <p:extLst>
      <p:ext uri="{BB962C8B-B14F-4D97-AF65-F5344CB8AC3E}">
        <p14:creationId xmlns:p14="http://schemas.microsoft.com/office/powerpoint/2010/main" val="144049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CBB67C3-221D-2DDE-16DD-9F91902F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we invest in? Where are the opportunities?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13EDBE-85E4-8609-C510-7FC37F5B7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Capabilities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7123036-A594-7306-2453-A856FDB9A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24830"/>
            <a:ext cx="4409545" cy="4223103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Ontologies</a:t>
            </a:r>
          </a:p>
          <a:p>
            <a:pPr lvl="1"/>
            <a:r>
              <a:rPr lang="en-US" dirty="0"/>
              <a:t>Core domain-independent ontology – making it real</a:t>
            </a:r>
          </a:p>
          <a:p>
            <a:pPr lvl="2"/>
            <a:r>
              <a:rPr lang="en-US" dirty="0"/>
              <a:t>Context – contextualization - viewpoints</a:t>
            </a:r>
          </a:p>
          <a:p>
            <a:pPr lvl="2"/>
            <a:r>
              <a:rPr lang="en-US" dirty="0"/>
              <a:t>Ontic-epistemic</a:t>
            </a:r>
          </a:p>
          <a:p>
            <a:pPr lvl="1"/>
            <a:r>
              <a:rPr lang="en-US" dirty="0"/>
              <a:t>Domains</a:t>
            </a:r>
          </a:p>
          <a:p>
            <a:pPr lvl="2"/>
            <a:r>
              <a:rPr lang="en-US" dirty="0"/>
              <a:t>Clinical</a:t>
            </a:r>
          </a:p>
          <a:p>
            <a:pPr lvl="2"/>
            <a:r>
              <a:rPr lang="en-US" dirty="0"/>
              <a:t>Human services</a:t>
            </a:r>
          </a:p>
          <a:p>
            <a:pPr lvl="2"/>
            <a:r>
              <a:rPr lang="en-US" dirty="0"/>
              <a:t>Others?</a:t>
            </a:r>
          </a:p>
          <a:p>
            <a:pPr lvl="1"/>
            <a:r>
              <a:rPr lang="en-US" dirty="0"/>
              <a:t>Mapping relations (data-&gt;concept)</a:t>
            </a:r>
          </a:p>
          <a:p>
            <a:pPr lvl="1"/>
            <a:r>
              <a:rPr lang="en-US" dirty="0"/>
              <a:t>Process ontology</a:t>
            </a:r>
          </a:p>
          <a:p>
            <a:pPr lvl="1"/>
            <a:r>
              <a:rPr lang="en-US" dirty="0"/>
              <a:t>Governance</a:t>
            </a:r>
          </a:p>
          <a:p>
            <a:pPr lvl="1"/>
            <a:r>
              <a:rPr lang="en-US" dirty="0"/>
              <a:t>Risk</a:t>
            </a:r>
          </a:p>
          <a:p>
            <a:pPr lvl="1"/>
            <a:r>
              <a:rPr lang="en-US" dirty="0"/>
              <a:t>LLM AI</a:t>
            </a:r>
          </a:p>
          <a:p>
            <a:r>
              <a:rPr lang="en-US" dirty="0"/>
              <a:t>Tools/code</a:t>
            </a:r>
          </a:p>
          <a:p>
            <a:pPr lvl="1"/>
            <a:r>
              <a:rPr lang="en-US" dirty="0"/>
              <a:t>User-centric model exploration</a:t>
            </a:r>
          </a:p>
          <a:p>
            <a:pPr lvl="1"/>
            <a:r>
              <a:rPr lang="en-US" dirty="0"/>
              <a:t>Data mapping/contextualization – UI</a:t>
            </a:r>
          </a:p>
          <a:p>
            <a:pPr lvl="1"/>
            <a:r>
              <a:rPr lang="en-US" dirty="0"/>
              <a:t>Data mapping/contextualization – runtime integration (MDMI, Oracle, MS, etc.)</a:t>
            </a:r>
          </a:p>
          <a:p>
            <a:pPr lvl="1"/>
            <a:r>
              <a:rPr lang="en-US" dirty="0"/>
              <a:t>Rules engine integration/decision support/advanced mapping</a:t>
            </a:r>
          </a:p>
          <a:p>
            <a:pPr lvl="1"/>
            <a:r>
              <a:rPr lang="en-US" dirty="0"/>
              <a:t>Process engine integration</a:t>
            </a:r>
          </a:p>
          <a:p>
            <a:r>
              <a:rPr lang="en-US" dirty="0"/>
              <a:t>Standards OMG/HL7/W3C/Oasis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93F5B-0B45-66BC-E477-D932B9D3C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249333" y="1680282"/>
            <a:ext cx="5183188" cy="823912"/>
          </a:xfrm>
        </p:spPr>
        <p:txBody>
          <a:bodyPr/>
          <a:lstStyle/>
          <a:p>
            <a:r>
              <a:rPr lang="en-US" dirty="0"/>
              <a:t>Integrations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D27CAAA-E41B-4F43-2347-5C0FEB425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284789" y="2505075"/>
            <a:ext cx="3739444" cy="3684588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Integration with or use of or mapping to…</a:t>
            </a:r>
          </a:p>
          <a:p>
            <a:pPr lvl="1"/>
            <a:r>
              <a:rPr lang="en-US" dirty="0"/>
              <a:t>HL7</a:t>
            </a:r>
          </a:p>
          <a:p>
            <a:pPr lvl="1"/>
            <a:r>
              <a:rPr lang="en-US" dirty="0"/>
              <a:t>HIMS</a:t>
            </a:r>
          </a:p>
          <a:p>
            <a:pPr lvl="1"/>
            <a:r>
              <a:rPr lang="en-US" dirty="0"/>
              <a:t>FHIR</a:t>
            </a:r>
          </a:p>
          <a:p>
            <a:pPr lvl="1"/>
            <a:r>
              <a:rPr lang="en-US" dirty="0"/>
              <a:t>LOINC</a:t>
            </a:r>
          </a:p>
          <a:p>
            <a:pPr lvl="1"/>
            <a:r>
              <a:rPr lang="en-US" dirty="0"/>
              <a:t>SNOMED</a:t>
            </a:r>
          </a:p>
          <a:p>
            <a:pPr lvl="1"/>
            <a:r>
              <a:rPr lang="en-US" dirty="0"/>
              <a:t>SOLOR</a:t>
            </a:r>
          </a:p>
          <a:p>
            <a:pPr lvl="1"/>
            <a:r>
              <a:rPr lang="en-US" dirty="0"/>
              <a:t>OpenEHR</a:t>
            </a:r>
          </a:p>
          <a:p>
            <a:pPr lvl="1"/>
            <a:r>
              <a:rPr lang="en-US" dirty="0"/>
              <a:t>MDMI</a:t>
            </a:r>
          </a:p>
          <a:p>
            <a:pPr lvl="1"/>
            <a:r>
              <a:rPr lang="en-US" dirty="0"/>
              <a:t>NIEM</a:t>
            </a:r>
          </a:p>
          <a:p>
            <a:pPr lvl="1"/>
            <a:r>
              <a:rPr lang="en-US" dirty="0"/>
              <a:t>Others?</a:t>
            </a:r>
          </a:p>
          <a:p>
            <a:r>
              <a:rPr lang="en-US" dirty="0"/>
              <a:t>Technical integrations</a:t>
            </a:r>
          </a:p>
          <a:p>
            <a:pPr lvl="1"/>
            <a:r>
              <a:rPr lang="en-US" dirty="0"/>
              <a:t>BI Tools</a:t>
            </a:r>
          </a:p>
          <a:p>
            <a:pPr lvl="1"/>
            <a:r>
              <a:rPr lang="en-US" dirty="0"/>
              <a:t>Excel</a:t>
            </a:r>
          </a:p>
          <a:p>
            <a:pPr lvl="1"/>
            <a:r>
              <a:rPr lang="en-US" dirty="0"/>
              <a:t>Relational</a:t>
            </a:r>
          </a:p>
          <a:p>
            <a:pPr lvl="1"/>
            <a:r>
              <a:rPr lang="en-US" dirty="0"/>
              <a:t>“Big data”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A410547-C6F6-6A37-7442-5F731F7802EB}"/>
              </a:ext>
            </a:extLst>
          </p:cNvPr>
          <p:cNvSpPr txBox="1">
            <a:spLocks/>
          </p:cNvSpPr>
          <p:nvPr/>
        </p:nvSpPr>
        <p:spPr>
          <a:xfrm>
            <a:off x="9059688" y="1685926"/>
            <a:ext cx="39390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Cases / Consumers</a:t>
            </a:r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99A9DBEB-CF40-629C-46DF-E2C196D4B492}"/>
              </a:ext>
            </a:extLst>
          </p:cNvPr>
          <p:cNvSpPr txBox="1">
            <a:spLocks/>
          </p:cNvSpPr>
          <p:nvPr/>
        </p:nvSpPr>
        <p:spPr>
          <a:xfrm>
            <a:off x="9059688" y="2425170"/>
            <a:ext cx="3026658" cy="3589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Information federation</a:t>
            </a:r>
          </a:p>
          <a:p>
            <a:pPr lvl="1"/>
            <a:r>
              <a:rPr lang="en-US" sz="1200" dirty="0"/>
              <a:t>HHS</a:t>
            </a:r>
          </a:p>
          <a:p>
            <a:pPr lvl="1"/>
            <a:r>
              <a:rPr lang="en-US" sz="1200" dirty="0"/>
              <a:t>VHA</a:t>
            </a:r>
          </a:p>
          <a:p>
            <a:pPr lvl="1"/>
            <a:r>
              <a:rPr lang="en-US" sz="1200" dirty="0"/>
              <a:t>Others?</a:t>
            </a:r>
          </a:p>
          <a:p>
            <a:r>
              <a:rPr lang="en-US" sz="1600" dirty="0"/>
              <a:t>BPM+ (</a:t>
            </a:r>
            <a:r>
              <a:rPr lang="en-US" sz="1600" dirty="0" err="1"/>
              <a:t>Etc</a:t>
            </a:r>
            <a:r>
              <a:rPr lang="en-US" sz="1600" dirty="0"/>
              <a:t>) </a:t>
            </a:r>
            <a:r>
              <a:rPr lang="en-US" sz="1600" dirty="0" err="1"/>
              <a:t>Echosystem</a:t>
            </a:r>
            <a:endParaRPr lang="en-US" sz="1600" dirty="0"/>
          </a:p>
          <a:p>
            <a:r>
              <a:rPr lang="en-US" sz="1600" dirty="0"/>
              <a:t>Knowledge graph</a:t>
            </a:r>
          </a:p>
          <a:p>
            <a:r>
              <a:rPr lang="en-US" sz="1600" dirty="0"/>
              <a:t>Better data lake</a:t>
            </a:r>
          </a:p>
          <a:p>
            <a:r>
              <a:rPr lang="en-US" sz="1600" dirty="0"/>
              <a:t>Others?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15371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BC40FB-3DB7-EEF4-C4A5-0DE6F4D4B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E9EF72-FB34-5AF8-5BB4-47439FAC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Demonstrable POC for community</a:t>
            </a:r>
          </a:p>
          <a:p>
            <a:pPr lvl="1"/>
            <a:r>
              <a:rPr lang="en-US" dirty="0"/>
              <a:t>Household</a:t>
            </a:r>
          </a:p>
          <a:p>
            <a:pPr lvl="1"/>
            <a:r>
              <a:rPr lang="en-US" dirty="0"/>
              <a:t>Assessment Screening</a:t>
            </a:r>
          </a:p>
          <a:p>
            <a:pPr lvl="1"/>
            <a:r>
              <a:rPr lang="en-US" dirty="0"/>
              <a:t>Information provenance</a:t>
            </a:r>
          </a:p>
          <a:p>
            <a:pPr lvl="1"/>
            <a:r>
              <a:rPr lang="en-US" dirty="0"/>
              <a:t>Risk</a:t>
            </a:r>
          </a:p>
          <a:p>
            <a:pPr lvl="1"/>
            <a:endParaRPr lang="en-US" dirty="0"/>
          </a:p>
          <a:p>
            <a:r>
              <a:rPr lang="en-US" dirty="0"/>
              <a:t>Cross-domain</a:t>
            </a:r>
          </a:p>
          <a:p>
            <a:pPr lvl="1"/>
            <a:r>
              <a:rPr lang="en-US" dirty="0"/>
              <a:t>In manual mapping hell</a:t>
            </a:r>
          </a:p>
        </p:txBody>
      </p:sp>
    </p:spTree>
    <p:extLst>
      <p:ext uri="{BB962C8B-B14F-4D97-AF65-F5344CB8AC3E}">
        <p14:creationId xmlns:p14="http://schemas.microsoft.com/office/powerpoint/2010/main" val="51106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95638-82BD-553F-1B68-0DAF015F4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9185-A0CE-52B9-1C86-1CC2106C8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level</a:t>
            </a:r>
          </a:p>
          <a:p>
            <a:pPr lvl="1"/>
            <a:r>
              <a:rPr lang="en-US" dirty="0"/>
              <a:t>True knowledge graphs</a:t>
            </a:r>
          </a:p>
          <a:p>
            <a:pPr lvl="1"/>
            <a:r>
              <a:rPr lang="en-US" dirty="0"/>
              <a:t>Information integration</a:t>
            </a:r>
          </a:p>
          <a:p>
            <a:pPr lvl="1"/>
            <a:r>
              <a:rPr lang="en-US" dirty="0"/>
              <a:t>Understanding our data</a:t>
            </a:r>
          </a:p>
        </p:txBody>
      </p:sp>
    </p:spTree>
    <p:extLst>
      <p:ext uri="{BB962C8B-B14F-4D97-AF65-F5344CB8AC3E}">
        <p14:creationId xmlns:p14="http://schemas.microsoft.com/office/powerpoint/2010/main" val="3368686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188</Words>
  <Application>Microsoft Office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Ontology Strategies</vt:lpstr>
      <vt:lpstr>What should we invest in? Where are the opportunities?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Ontology Strategies</dc:title>
  <dc:creator>Cory Casanave</dc:creator>
  <cp:lastModifiedBy>Cory Casanave</cp:lastModifiedBy>
  <cp:revision>11</cp:revision>
  <dcterms:created xsi:type="dcterms:W3CDTF">2023-11-16T13:57:13Z</dcterms:created>
  <dcterms:modified xsi:type="dcterms:W3CDTF">2023-11-16T22:47:00Z</dcterms:modified>
</cp:coreProperties>
</file>