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EFC-BB96-4BD1-83EC-A8389D0E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1C0E-C24E-4741-8B6A-8BD1E62C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EE10-8A61-439C-9C7E-FDC3DAD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3B9-894C-4210-B786-A424112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68DE-BCF7-495C-A8FE-91ADE303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0D8C-7B4E-4984-A5CB-1F5B84BC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88420-238E-46F6-B949-DD1A77DC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DC0-947A-4EEE-9340-4C97CD7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C6A-0395-492A-806C-1B124C41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6A-67E6-4A92-84BD-AF7692D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10747-6F68-43F4-AA4A-312AE9F2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94DF-AEAB-4008-8160-97A9CD87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1B-A80B-4913-B23C-E75BF1A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28B6-0EF1-44AE-A045-2EC00CF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09A4-C878-4DDB-BA94-529DF1C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9C9F-62C9-44FD-898D-885D2C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64C-7F82-45AA-97B0-C60627E4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7F0-EE80-454E-86A1-E78E4F8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422D-16D9-4D32-B50A-5E89E513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33A-3789-4485-BB21-1C4D8A3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AF1-893D-4603-81FD-8BEA2A9A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C494D-627F-4921-8EE8-1A6198DD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8642-0DCA-49B3-A78D-B1EFAE3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1CE5-7FC3-4525-9D83-76606C9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928-0A8B-4D50-A6CC-E063F562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83D-FEA2-4EA4-A0F9-402EE866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7D0-3056-4142-8C18-E1E027F2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D961-6CB8-4D8E-A09F-B4B4E0F3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50B0-2FB2-42AF-A553-933A8D9B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BB90-36C0-44D5-B51B-C8EC873A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B865-B556-4BBE-92E6-CFCFE9B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016-37DE-4D1C-BAE7-29FD712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467D-6E2F-4F5E-B4E6-7436425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38FA-9465-4DF7-8AA6-FA1156EC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9508-D25B-4246-9E1A-AC9EB0FA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E2FA-D4C7-456D-A288-10BFBF73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4987-991B-49D9-BA37-268260BD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D051-9E27-4BAE-9542-506385D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160E8-55F7-43A1-B869-BFB01B2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CBC-7787-4A14-967F-91E2728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E73F5-EDF6-418F-BE22-999719C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C7C8-AD84-4128-A0BE-BDC4420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9578-591D-440A-9F6B-8DAEF10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B36ED-3459-4D11-87CC-94131AEF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7E0D-564B-4EE0-BA4D-B49BF0A0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316C-31B2-4CD8-A47F-D193B9AB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B74-07EE-4A8C-9249-8CD9189D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A4B-90BF-491D-8A63-0F5319F5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9C36-515F-4CC1-8F0B-78D0D8F3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F164-CBFD-417E-A329-4D819587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ABA3-CD9C-41D4-81F7-ABA3151D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728D-8F34-4865-B7DA-F3DD7AC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4BA-5541-486D-9CEE-D036D37D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F846F-987F-4F5D-8557-AD6871B8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8885-6A80-452A-B457-52800379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9238-B760-4CD1-A8C0-21B336A6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8BAC-1EC9-42DA-8363-408A0E0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4F92-F7BD-4776-AE78-6275ED3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72AE-748A-4A66-B947-57A05C5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2880-BA86-4EEC-80CD-D5DDC9DB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193F-DC80-4B37-8B8A-E426C4C8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0AF2-8150-483B-8AB5-B8BDCF55104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6892-110E-459E-82C1-D92BAE3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25-F1A7-4AB0-9520-922DD4C3B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hyperlink" Target="https://pixabay.com/id/coding-komputer-pengguna-komputer-129436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pixabay.com/id/coding-komputer-pengguna-komputer-1294361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271-94F0-4F03-89AE-FD43CC2A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for Healthcare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464B-F85D-4317-8ACE-E43F3976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5F61-21A3-4ECD-813D-4879737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219EB-5EDF-4048-A1A8-363D3ED9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70" y="1793630"/>
            <a:ext cx="11939903" cy="49354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DA0F9-335A-4764-8EF5-3ED3A968C35F}"/>
              </a:ext>
            </a:extLst>
          </p:cNvPr>
          <p:cNvSpPr/>
          <p:nvPr/>
        </p:nvSpPr>
        <p:spPr>
          <a:xfrm>
            <a:off x="2098431" y="5403482"/>
            <a:ext cx="2250831" cy="364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962186-03DD-4284-9393-FA4D7606BEA3}"/>
              </a:ext>
            </a:extLst>
          </p:cNvPr>
          <p:cNvSpPr/>
          <p:nvPr/>
        </p:nvSpPr>
        <p:spPr>
          <a:xfrm>
            <a:off x="1781908" y="5990063"/>
            <a:ext cx="9261230" cy="364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Concepts</a:t>
            </a:r>
          </a:p>
        </p:txBody>
      </p:sp>
    </p:spTree>
    <p:extLst>
      <p:ext uri="{BB962C8B-B14F-4D97-AF65-F5344CB8AC3E}">
        <p14:creationId xmlns:p14="http://schemas.microsoft.com/office/powerpoint/2010/main" val="33080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4FDE-045A-4733-95A2-46DFA451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86" y="0"/>
            <a:ext cx="888059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15818F-25F1-40D6-A9CF-AE7E62E4AB02}"/>
              </a:ext>
            </a:extLst>
          </p:cNvPr>
          <p:cNvSpPr/>
          <p:nvPr/>
        </p:nvSpPr>
        <p:spPr>
          <a:xfrm>
            <a:off x="504821" y="2822027"/>
            <a:ext cx="1560462" cy="1213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EF6E291-9BAF-47F9-9D42-B76A660F7176}"/>
              </a:ext>
            </a:extLst>
          </p:cNvPr>
          <p:cNvSpPr/>
          <p:nvPr/>
        </p:nvSpPr>
        <p:spPr>
          <a:xfrm rot="18698147">
            <a:off x="1318622" y="1600576"/>
            <a:ext cx="3150997" cy="633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bound to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145D3F8-8682-4C16-80C0-74B9E136B687}"/>
              </a:ext>
            </a:extLst>
          </p:cNvPr>
          <p:cNvSpPr/>
          <p:nvPr/>
        </p:nvSpPr>
        <p:spPr>
          <a:xfrm rot="1896357">
            <a:off x="1687621" y="4298783"/>
            <a:ext cx="2619221" cy="6826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bound to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F01451-3716-4ACC-96CC-07992D40CE6B}"/>
              </a:ext>
            </a:extLst>
          </p:cNvPr>
          <p:cNvSpPr/>
          <p:nvPr/>
        </p:nvSpPr>
        <p:spPr>
          <a:xfrm>
            <a:off x="2357979" y="2041162"/>
            <a:ext cx="1621780" cy="27756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mapping</a:t>
            </a:r>
          </a:p>
        </p:txBody>
      </p:sp>
    </p:spTree>
    <p:extLst>
      <p:ext uri="{BB962C8B-B14F-4D97-AF65-F5344CB8AC3E}">
        <p14:creationId xmlns:p14="http://schemas.microsoft.com/office/powerpoint/2010/main" val="15568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3B6E4A53-4B1F-4A91-8B74-6FADDDE4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82EAC515-A852-4A1B-B0EB-D0DE13A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853A16-BAAE-4F6F-8213-599E363786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Clinicians, technologists, and guideline authors each work from their own viewpoint and related data</a:t>
            </a:r>
          </a:p>
          <a:p>
            <a:pPr lvl="1"/>
            <a:r>
              <a:rPr lang="en-US" sz="2000" dirty="0"/>
              <a:t>Specific but sometimes unstated assumptions</a:t>
            </a:r>
          </a:p>
          <a:p>
            <a:pPr lvl="1"/>
            <a:r>
              <a:rPr lang="en-US" sz="2000" dirty="0"/>
              <a:t>Specific terms with implied qualifications</a:t>
            </a:r>
          </a:p>
          <a:p>
            <a:pPr lvl="1"/>
            <a:r>
              <a:rPr lang="en-US" sz="2000" dirty="0"/>
              <a:t>Specialty specific concepts and terminology</a:t>
            </a:r>
          </a:p>
          <a:p>
            <a:pPr lvl="1"/>
            <a:r>
              <a:rPr lang="en-US" sz="2000" dirty="0"/>
              <a:t>Technology induced limitations</a:t>
            </a:r>
          </a:p>
          <a:p>
            <a:r>
              <a:rPr lang="en-US" sz="2400" dirty="0"/>
              <a:t>Yet understanding and sharing of information between then, accurately and contextually, is crucial</a:t>
            </a:r>
          </a:p>
          <a:p>
            <a:r>
              <a:rPr lang="en-US" sz="2400" dirty="0"/>
              <a:t>Automation depends on precision – making the implicit, explicit</a:t>
            </a:r>
          </a:p>
          <a:p>
            <a:r>
              <a:rPr lang="en-US" sz="2400" dirty="0"/>
              <a:t>Manual “data mappings” are slow, risky, and resource intensive</a:t>
            </a:r>
          </a:p>
          <a:p>
            <a:pPr lvl="1"/>
            <a:endParaRPr lang="en-US" sz="2000" dirty="0"/>
          </a:p>
        </p:txBody>
      </p:sp>
      <p:pic>
        <p:nvPicPr>
          <p:cNvPr id="25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E7A94AD3-13DB-4ACE-BE5B-C3810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79" y="3501872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1B603B5-BF05-4D40-BF55-0F5582D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25122F-8C3D-4841-809D-1319DAA38D44}"/>
              </a:ext>
            </a:extLst>
          </p:cNvPr>
          <p:cNvGrpSpPr/>
          <p:nvPr/>
        </p:nvGrpSpPr>
        <p:grpSpPr>
          <a:xfrm>
            <a:off x="6539081" y="255469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B5EAF-261C-4DBA-A1C9-DF82E77B2F09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3D307B-2373-4A75-BB9A-BB8B827981C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98C0C-44F2-4A5B-8972-14DFAABF6E5F}"/>
              </a:ext>
            </a:extLst>
          </p:cNvPr>
          <p:cNvGrpSpPr/>
          <p:nvPr/>
        </p:nvGrpSpPr>
        <p:grpSpPr>
          <a:xfrm rot="20596351">
            <a:off x="7589882" y="272126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77D90-2747-4AE2-8A6B-CA24D7CDD41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528B463-79DD-4AE5-961E-C5525F3086BD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DA9F-3EF9-4A1F-952C-5971A6A02B99}"/>
              </a:ext>
            </a:extLst>
          </p:cNvPr>
          <p:cNvGrpSpPr/>
          <p:nvPr/>
        </p:nvGrpSpPr>
        <p:grpSpPr>
          <a:xfrm>
            <a:off x="8240289" y="292359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6F1F3-07AA-4DFA-91E0-D6A10597ADC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CC82F78-F484-4D56-9424-8BE81B2951F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9FFE8-67BE-43C5-878F-45ACC10B907F}"/>
              </a:ext>
            </a:extLst>
          </p:cNvPr>
          <p:cNvGrpSpPr/>
          <p:nvPr/>
        </p:nvGrpSpPr>
        <p:grpSpPr>
          <a:xfrm rot="1678030">
            <a:off x="8735195" y="311598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A71C96-5DE0-4E13-A0FF-2A095E77CFF1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3AE459C-C8D7-478F-8430-0DCA81ECA520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CC6CF5-0699-42A0-BCAC-760AC0FFD9F7}"/>
              </a:ext>
            </a:extLst>
          </p:cNvPr>
          <p:cNvSpPr/>
          <p:nvPr/>
        </p:nvSpPr>
        <p:spPr>
          <a:xfrm>
            <a:off x="7940725" y="342367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BAF6-D1CE-4334-8008-7A038CB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86F1-723A-45F0-9F70-1C95AD270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implicit can be made explicit</a:t>
            </a:r>
          </a:p>
          <a:p>
            <a:r>
              <a:rPr lang="en-US" sz="2400" dirty="0"/>
              <a:t>The concepts that underly healthcare can be formalized</a:t>
            </a:r>
          </a:p>
          <a:p>
            <a:r>
              <a:rPr lang="en-US" sz="2400" dirty="0"/>
              <a:t>We can bind the viewpoint specific vocabulary and situational data elements to these concepts</a:t>
            </a:r>
          </a:p>
          <a:p>
            <a:r>
              <a:rPr lang="en-US" sz="2400" dirty="0"/>
              <a:t>Resulting in</a:t>
            </a:r>
          </a:p>
          <a:p>
            <a:pPr lvl="1"/>
            <a:r>
              <a:rPr lang="en-US" sz="2000" dirty="0"/>
              <a:t>The situation specific vocabulary and data being precisely defined and expressible in natural language</a:t>
            </a:r>
          </a:p>
          <a:p>
            <a:pPr lvl="2"/>
            <a:r>
              <a:rPr lang="en-US" sz="1600" dirty="0"/>
              <a:t>increasing understanding and reducing risk</a:t>
            </a:r>
          </a:p>
          <a:p>
            <a:pPr lvl="1"/>
            <a:r>
              <a:rPr lang="en-US" sz="2000" dirty="0"/>
              <a:t>That the data connections among and between HIT, guidelines, and clinicians caring for patients can be automated</a:t>
            </a:r>
          </a:p>
          <a:p>
            <a:pPr lvl="2"/>
            <a:r>
              <a:rPr lang="en-US" sz="1600" dirty="0"/>
              <a:t>Reducing time, cost, and risk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12862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9.png">
            <a:extLst>
              <a:ext uri="{FF2B5EF4-FFF2-40B4-BE49-F238E27FC236}">
                <a16:creationId xmlns:a16="http://schemas.microsoft.com/office/drawing/2014/main" id="{DFD6A59D-F702-4553-93A2-CBC0C9B58F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09948" y="2091080"/>
            <a:ext cx="4982052" cy="4423145"/>
          </a:xfrm>
          <a:prstGeom prst="rect">
            <a:avLst/>
          </a:prstGeom>
          <a:ln/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3BE2B6-417D-421D-BB14-B75DC2FBCF3F}"/>
              </a:ext>
            </a:extLst>
          </p:cNvPr>
          <p:cNvSpPr/>
          <p:nvPr/>
        </p:nvSpPr>
        <p:spPr>
          <a:xfrm>
            <a:off x="3774576" y="4322696"/>
            <a:ext cx="3533914" cy="756783"/>
          </a:xfrm>
          <a:prstGeom prst="rightArrow">
            <a:avLst/>
          </a:prstGeom>
          <a:solidFill>
            <a:schemeClr val="accent4">
              <a:lumMod val="75000"/>
              <a:alpha val="56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CDA15-68A3-48D4-B38B-67DCF0E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real systems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A51F16-FE37-41AD-8479-F495D765C13E}"/>
              </a:ext>
            </a:extLst>
          </p:cNvPr>
          <p:cNvGrpSpPr/>
          <p:nvPr/>
        </p:nvGrpSpPr>
        <p:grpSpPr>
          <a:xfrm>
            <a:off x="888349" y="350338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1F2E30-C58D-4DF7-AE39-7A416F05FBDF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2E1445-8D71-496C-B282-222AF32BB1D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EC3B5-E13B-4AFE-8CE1-0739EA82C1C8}"/>
              </a:ext>
            </a:extLst>
          </p:cNvPr>
          <p:cNvGrpSpPr/>
          <p:nvPr/>
        </p:nvGrpSpPr>
        <p:grpSpPr>
          <a:xfrm rot="20596351">
            <a:off x="1939150" y="3669951"/>
            <a:ext cx="1297174" cy="1988407"/>
            <a:chOff x="2634376" y="6012871"/>
            <a:chExt cx="1297174" cy="19884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A6232E-EA13-421C-AD0B-089B9D357742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53A1ECC-94A0-47DF-876C-30EEC39601D3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432BC-0620-436F-AD90-D796050A1EF8}"/>
              </a:ext>
            </a:extLst>
          </p:cNvPr>
          <p:cNvGrpSpPr/>
          <p:nvPr/>
        </p:nvGrpSpPr>
        <p:grpSpPr>
          <a:xfrm>
            <a:off x="2589557" y="3872286"/>
            <a:ext cx="1297174" cy="1988407"/>
            <a:chOff x="2634376" y="6012871"/>
            <a:chExt cx="1297174" cy="1988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ADDE3E-9623-4046-B4BF-1DAFC9B9F84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D1D2AAF-3F79-4305-8C85-CDE3D9B6CD8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597B2B-83A5-4E79-A96A-077BAB59F395}"/>
              </a:ext>
            </a:extLst>
          </p:cNvPr>
          <p:cNvGrpSpPr/>
          <p:nvPr/>
        </p:nvGrpSpPr>
        <p:grpSpPr>
          <a:xfrm rot="1678030">
            <a:off x="3084463" y="4064670"/>
            <a:ext cx="1297174" cy="1988407"/>
            <a:chOff x="2634376" y="6012871"/>
            <a:chExt cx="1297174" cy="19884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FE0301-1B0D-421F-A93F-F57A852415F0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06D6EFF-8E35-4882-92F6-D543BD2C1D0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E139751-F48A-45C3-B833-1F2A496DA676}"/>
              </a:ext>
            </a:extLst>
          </p:cNvPr>
          <p:cNvSpPr/>
          <p:nvPr/>
        </p:nvSpPr>
        <p:spPr>
          <a:xfrm>
            <a:off x="1606915" y="285230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CE66EC-B7D3-420A-80D1-99DDE2F46E87}"/>
              </a:ext>
            </a:extLst>
          </p:cNvPr>
          <p:cNvSpPr/>
          <p:nvPr/>
        </p:nvSpPr>
        <p:spPr>
          <a:xfrm>
            <a:off x="2513498" y="325254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433413-BC2B-4E9C-A239-37FCC6244080}"/>
              </a:ext>
            </a:extLst>
          </p:cNvPr>
          <p:cNvSpPr/>
          <p:nvPr/>
        </p:nvSpPr>
        <p:spPr>
          <a:xfrm>
            <a:off x="3533634" y="362153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pic>
        <p:nvPicPr>
          <p:cNvPr id="23" name="Picture 22" descr="Doctor writing">
            <a:extLst>
              <a:ext uri="{FF2B5EF4-FFF2-40B4-BE49-F238E27FC236}">
                <a16:creationId xmlns:a16="http://schemas.microsoft.com/office/drawing/2014/main" id="{433B3DB2-E8BA-4DE3-BC6A-A8E81EC5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711" y="2855207"/>
            <a:ext cx="1097793" cy="30316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909EE5-3BC4-4F91-A54C-269CD826A82B}"/>
              </a:ext>
            </a:extLst>
          </p:cNvPr>
          <p:cNvSpPr/>
          <p:nvPr/>
        </p:nvSpPr>
        <p:spPr>
          <a:xfrm>
            <a:off x="2289993" y="437236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32AB365-1DCB-41EC-988B-91ACB1284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291" y="4589300"/>
            <a:ext cx="1531167" cy="14563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673F5-5F3A-4A09-B368-80B353BF2267}"/>
              </a:ext>
            </a:extLst>
          </p:cNvPr>
          <p:cNvSpPr txBox="1"/>
          <p:nvPr/>
        </p:nvSpPr>
        <p:spPr>
          <a:xfrm>
            <a:off x="2289993" y="1625796"/>
            <a:ext cx="489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combination of the viewpoint “situational data elements”, the concepts and bindings can help automate integration using the systems and standards we already use</a:t>
            </a:r>
          </a:p>
        </p:txBody>
      </p:sp>
    </p:spTree>
    <p:extLst>
      <p:ext uri="{BB962C8B-B14F-4D97-AF65-F5344CB8AC3E}">
        <p14:creationId xmlns:p14="http://schemas.microsoft.com/office/powerpoint/2010/main" val="29187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C93745-2ED6-4600-9113-70CB1E586F8E}"/>
              </a:ext>
            </a:extLst>
          </p:cNvPr>
          <p:cNvGrpSpPr/>
          <p:nvPr/>
        </p:nvGrpSpPr>
        <p:grpSpPr>
          <a:xfrm>
            <a:off x="7492409" y="359482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AF3D85-CC4D-42BE-8666-120D9DABF75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6AD979-2A16-42F3-9063-2A98E0C953C0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70450-34EA-4BC6-819C-4A46A72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concept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DAC5-E2F3-4940-8DC1-0A95AD01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Explicit representation of</a:t>
            </a:r>
          </a:p>
          <a:p>
            <a:pPr lvl="1"/>
            <a:r>
              <a:rPr lang="en-US" sz="2000" dirty="0"/>
              <a:t>The full physical systems, social constructs, and records of medicine</a:t>
            </a:r>
          </a:p>
          <a:p>
            <a:pPr lvl="1"/>
            <a:r>
              <a:rPr lang="en-US" sz="2000" dirty="0"/>
              <a:t>Multiple contextual dimensions: Who, What, Where, Why &amp; When</a:t>
            </a:r>
          </a:p>
          <a:p>
            <a:pPr lvl="1"/>
            <a:r>
              <a:rPr lang="en-US" sz="2000" dirty="0"/>
              <a:t>Multiple layers of situations and context</a:t>
            </a:r>
          </a:p>
          <a:p>
            <a:pPr lvl="1"/>
            <a:r>
              <a:rPr lang="en-US" sz="2000" dirty="0"/>
              <a:t>How people, organizations, and things play roles in situations</a:t>
            </a:r>
          </a:p>
          <a:p>
            <a:pPr lvl="1"/>
            <a:r>
              <a:rPr lang="en-US" sz="2000" dirty="0"/>
              <a:t>Observations, projections, and expected values for measurements</a:t>
            </a:r>
          </a:p>
          <a:p>
            <a:pPr lvl="1"/>
            <a:r>
              <a:rPr lang="en-US" sz="2000" dirty="0"/>
              <a:t>Qualifiers of other concepts such as “current”, “projected” and “normal”</a:t>
            </a:r>
          </a:p>
          <a:p>
            <a:pPr lvl="1"/>
            <a:r>
              <a:rPr lang="en-US" sz="2000" dirty="0"/>
              <a:t>Inferences and diagnosis</a:t>
            </a:r>
          </a:p>
          <a:p>
            <a:pPr lvl="1"/>
            <a:r>
              <a:rPr lang="en-US" sz="2000" dirty="0"/>
              <a:t>Rules, guidelines and best practices</a:t>
            </a:r>
          </a:p>
          <a:p>
            <a:pPr lvl="1"/>
            <a:r>
              <a:rPr lang="en-US" sz="2000" dirty="0"/>
              <a:t>Uncertainty and likelihood</a:t>
            </a:r>
          </a:p>
          <a:p>
            <a:pPr lvl="1"/>
            <a:r>
              <a:rPr lang="en-US" sz="2000" dirty="0"/>
              <a:t>Facts and records of facts</a:t>
            </a:r>
          </a:p>
          <a:p>
            <a:pPr lvl="1"/>
            <a:r>
              <a:rPr lang="en-US" sz="2000" dirty="0"/>
              <a:t>Formal representation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8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959-C865-46D0-B9E9-672383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binding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B4D8-0013-404D-B5D7-485B17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208" cy="43513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binding layer is responsible for “grounding” every “data element” in a viewpoint or schema to the set of concepts that define it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Defining a viewpoint as the foundation context for bindings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Binding specific kinds of situations to viewpoints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restricted in time or by other parameters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Qualification of concepts to the specific situation and data elements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parameterized based on the underlying concepts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Providing a “local vocabulary” of the restricted and qualified terms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586324-1553-45F2-9C90-43C2865FB2B2}"/>
              </a:ext>
            </a:extLst>
          </p:cNvPr>
          <p:cNvGrpSpPr/>
          <p:nvPr/>
        </p:nvGrpSpPr>
        <p:grpSpPr>
          <a:xfrm>
            <a:off x="7492409" y="366340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0E9FF-D7B8-450D-89AA-A3FDFDE289AA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7C6D4C-443A-4397-BA59-A344A1299CC2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E98379-430C-4AE3-BBB5-E12DAA748FB0}"/>
              </a:ext>
            </a:extLst>
          </p:cNvPr>
          <p:cNvGrpSpPr/>
          <p:nvPr/>
        </p:nvGrpSpPr>
        <p:grpSpPr>
          <a:xfrm rot="20596351">
            <a:off x="8543210" y="382997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2AD460-3FA8-499D-887E-3C17646750A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C3D2819-4923-4F5D-86B7-4BC4ABD95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DE81E-C9B3-4778-87CC-B364D03C2D1F}"/>
              </a:ext>
            </a:extLst>
          </p:cNvPr>
          <p:cNvGrpSpPr/>
          <p:nvPr/>
        </p:nvGrpSpPr>
        <p:grpSpPr>
          <a:xfrm>
            <a:off x="9193617" y="403230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FBB861-092A-4D51-A01C-3F8F18FF62F4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1508E5F9-C518-4A5E-811B-4CA54885763C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BF2294-B60D-4660-B908-BC289807CBB3}"/>
              </a:ext>
            </a:extLst>
          </p:cNvPr>
          <p:cNvGrpSpPr/>
          <p:nvPr/>
        </p:nvGrpSpPr>
        <p:grpSpPr>
          <a:xfrm rot="1678030">
            <a:off x="9688523" y="422469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DD3DAF-CADF-4920-B305-5BF6742E109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F32C7FA-EFD5-42A8-A4CB-B1040F267C4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0E8178-91C0-4E09-ADF8-50205BCA60E8}"/>
              </a:ext>
            </a:extLst>
          </p:cNvPr>
          <p:cNvSpPr/>
          <p:nvPr/>
        </p:nvSpPr>
        <p:spPr>
          <a:xfrm>
            <a:off x="8894053" y="453238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0292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6BA-CE62-4A10-9649-9AA0A5E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qualified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103-4894-4978-ACAC-C1AC1BD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blood pressure?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5250-436D-43B2-8AEE-8D1B09202E13}"/>
              </a:ext>
            </a:extLst>
          </p:cNvPr>
          <p:cNvSpPr txBox="1"/>
          <p:nvPr/>
        </p:nvSpPr>
        <p:spPr>
          <a:xfrm>
            <a:off x="5200650" y="1402715"/>
            <a:ext cx="659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Blood pressure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800" i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force of circulating blood on the walls of the arteries. Blood pressure is taken using two measurements: systolic (measured when the heart beats, when blood pressure is at its highest) and diastolic (measured between heart beats, when blood pressure is at its lowest).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BBFB1058-0814-4E9A-B723-1460EF790F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368" y="3157041"/>
            <a:ext cx="7713248" cy="3335834"/>
          </a:xfrm>
          <a:prstGeom prst="rect">
            <a:avLst/>
          </a:prstGeom>
          <a:ln/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79877D4A-07AD-4B9A-A8B1-48DCD0D9C744}"/>
              </a:ext>
            </a:extLst>
          </p:cNvPr>
          <p:cNvSpPr/>
          <p:nvPr/>
        </p:nvSpPr>
        <p:spPr>
          <a:xfrm flipV="1">
            <a:off x="1465384" y="3821724"/>
            <a:ext cx="1230923" cy="1312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6EA7-D43E-4971-A448-62C6773FB2E4}"/>
              </a:ext>
            </a:extLst>
          </p:cNvPr>
          <p:cNvSpPr txBox="1"/>
          <p:nvPr/>
        </p:nvSpPr>
        <p:spPr>
          <a:xfrm>
            <a:off x="808368" y="2806061"/>
            <a:ext cx="1766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“BP” is </a:t>
            </a:r>
          </a:p>
          <a:p>
            <a:pPr algn="ctr"/>
            <a:r>
              <a:rPr lang="en-US" sz="2000" i="1" dirty="0"/>
              <a:t>blood pressure </a:t>
            </a:r>
          </a:p>
          <a:p>
            <a:pPr algn="ctr"/>
            <a:r>
              <a:rPr lang="en-US" sz="2000" i="1" u="sng" dirty="0"/>
              <a:t>Qualified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4609-EEE8-4CC3-86A7-F1CDBDBB3D48}"/>
              </a:ext>
            </a:extLst>
          </p:cNvPr>
          <p:cNvSpPr/>
          <p:nvPr/>
        </p:nvSpPr>
        <p:spPr>
          <a:xfrm>
            <a:off x="8820845" y="3545174"/>
            <a:ext cx="1416571" cy="2765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 SDE</a:t>
            </a:r>
          </a:p>
        </p:txBody>
      </p:sp>
    </p:spTree>
    <p:extLst>
      <p:ext uri="{BB962C8B-B14F-4D97-AF65-F5344CB8AC3E}">
        <p14:creationId xmlns:p14="http://schemas.microsoft.com/office/powerpoint/2010/main" val="40135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F17C2-CB92-46C9-96BB-3133F7BA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Binding of blood pressure “Situational Data Element”</a:t>
            </a:r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93F16E55-E114-4E76-9DDB-1CB3B21550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07" y="2026648"/>
            <a:ext cx="6513362" cy="3980904"/>
          </a:xfrm>
          <a:prstGeom prst="rect">
            <a:avLst/>
          </a:prstGeom>
          <a:ln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5937EE-AD61-412D-9245-4598AEB90ED1}"/>
              </a:ext>
            </a:extLst>
          </p:cNvPr>
          <p:cNvGrpSpPr/>
          <p:nvPr/>
        </p:nvGrpSpPr>
        <p:grpSpPr>
          <a:xfrm>
            <a:off x="7347891" y="3269799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4F018B-BEEC-4189-8778-123E90C10A3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6661C3-0CA3-4204-99B3-28D99F3E43B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B246E-BDE2-418A-8781-1AF02D9BADA6}"/>
              </a:ext>
            </a:extLst>
          </p:cNvPr>
          <p:cNvGrpSpPr/>
          <p:nvPr/>
        </p:nvGrpSpPr>
        <p:grpSpPr>
          <a:xfrm>
            <a:off x="9049099" y="3638703"/>
            <a:ext cx="1297174" cy="1988407"/>
            <a:chOff x="2634376" y="6012871"/>
            <a:chExt cx="1297174" cy="19884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9283C1-343E-402C-8E1D-76B6EA32C7C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6BB89F62-918A-4C84-8A5B-7604D00C8D28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1EDC0-08BB-46EF-867E-A334E2C892C7}"/>
              </a:ext>
            </a:extLst>
          </p:cNvPr>
          <p:cNvGrpSpPr/>
          <p:nvPr/>
        </p:nvGrpSpPr>
        <p:grpSpPr>
          <a:xfrm rot="1678030">
            <a:off x="9544005" y="3831087"/>
            <a:ext cx="1297174" cy="1988407"/>
            <a:chOff x="2634376" y="6012871"/>
            <a:chExt cx="1297174" cy="19884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5B9A97-AF2D-4BB8-B808-49EBAE6C7E4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0887CDF2-4C7F-4661-AFB5-5BC64E35A0D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0444A88-B576-4F32-9281-C61DA1BA8708}"/>
              </a:ext>
            </a:extLst>
          </p:cNvPr>
          <p:cNvSpPr/>
          <p:nvPr/>
        </p:nvSpPr>
        <p:spPr>
          <a:xfrm>
            <a:off x="9993176" y="3387947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Data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0C3F5544-9F7F-4D8E-95E3-9803D7465F12}"/>
              </a:ext>
            </a:extLst>
          </p:cNvPr>
          <p:cNvSpPr/>
          <p:nvPr/>
        </p:nvSpPr>
        <p:spPr>
          <a:xfrm>
            <a:off x="6526367" y="4591639"/>
            <a:ext cx="2675309" cy="131918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470664A5-890D-4CFB-8DAC-1D68872AD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60833" y="4355717"/>
            <a:ext cx="1531167" cy="14563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1F94D-7910-4DD7-AD33-4AE6BF5C7FC4}"/>
              </a:ext>
            </a:extLst>
          </p:cNvPr>
          <p:cNvGrpSpPr/>
          <p:nvPr/>
        </p:nvGrpSpPr>
        <p:grpSpPr>
          <a:xfrm rot="20596351">
            <a:off x="8398692" y="3436368"/>
            <a:ext cx="1297174" cy="1988407"/>
            <a:chOff x="2634376" y="6012871"/>
            <a:chExt cx="1297174" cy="19884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83009C-15E5-4AE5-A6C7-5F4DF0A87CE3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A7D1C92-1EFD-42FD-8ED5-C679B0F7F0A9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61A198-D358-457A-9F1D-D9A8A3206CAE}"/>
              </a:ext>
            </a:extLst>
          </p:cNvPr>
          <p:cNvSpPr/>
          <p:nvPr/>
        </p:nvSpPr>
        <p:spPr>
          <a:xfrm>
            <a:off x="8066457" y="2618722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Vocabulary</a:t>
            </a:r>
          </a:p>
        </p:txBody>
      </p:sp>
      <p:pic>
        <p:nvPicPr>
          <p:cNvPr id="21" name="Picture 20" descr="Doctor writing">
            <a:extLst>
              <a:ext uri="{FF2B5EF4-FFF2-40B4-BE49-F238E27FC236}">
                <a16:creationId xmlns:a16="http://schemas.microsoft.com/office/drawing/2014/main" id="{3DDA801B-A397-4A84-8839-3287F2596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8253" y="2621624"/>
            <a:ext cx="1097793" cy="30316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9EC6B6-1911-4160-99EE-1BA16492FFD6}"/>
              </a:ext>
            </a:extLst>
          </p:cNvPr>
          <p:cNvSpPr/>
          <p:nvPr/>
        </p:nvSpPr>
        <p:spPr>
          <a:xfrm>
            <a:off x="8749535" y="4138782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34B78F-011C-4D61-A44C-E9FDB19D69FE}"/>
              </a:ext>
            </a:extLst>
          </p:cNvPr>
          <p:cNvSpPr/>
          <p:nvPr/>
        </p:nvSpPr>
        <p:spPr>
          <a:xfrm>
            <a:off x="8973040" y="3018966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Data Elements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5F946F-9B52-4354-A74A-C3E2E4704487}"/>
              </a:ext>
            </a:extLst>
          </p:cNvPr>
          <p:cNvSpPr/>
          <p:nvPr/>
        </p:nvSpPr>
        <p:spPr>
          <a:xfrm>
            <a:off x="4954249" y="2533338"/>
            <a:ext cx="1146548" cy="2765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 SDE</a:t>
            </a:r>
          </a:p>
        </p:txBody>
      </p:sp>
    </p:spTree>
    <p:extLst>
      <p:ext uri="{BB962C8B-B14F-4D97-AF65-F5344CB8AC3E}">
        <p14:creationId xmlns:p14="http://schemas.microsoft.com/office/powerpoint/2010/main" val="39247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1F877-AD48-4BFF-98AA-10AA2D31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Binding to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8F68D2-759D-43B8-9D34-C98284A47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504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Semantics for Healthcare Data</vt:lpstr>
      <vt:lpstr>The problem</vt:lpstr>
      <vt:lpstr>Our Proposition</vt:lpstr>
      <vt:lpstr>Connecting to real systems</vt:lpstr>
      <vt:lpstr>Requirements for the concept layer</vt:lpstr>
      <vt:lpstr>Requirements for the binding layer</vt:lpstr>
      <vt:lpstr>Example of a qualified concept</vt:lpstr>
      <vt:lpstr>Binding of blood pressure “Situational Data Element”</vt:lpstr>
      <vt:lpstr>Binding to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for Healthcare Data</dc:title>
  <dc:creator>Cory Casanave</dc:creator>
  <cp:lastModifiedBy>Cory Casanave</cp:lastModifiedBy>
  <cp:revision>10</cp:revision>
  <dcterms:created xsi:type="dcterms:W3CDTF">2022-03-18T20:04:33Z</dcterms:created>
  <dcterms:modified xsi:type="dcterms:W3CDTF">2023-09-20T15:22:25Z</dcterms:modified>
</cp:coreProperties>
</file>