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73" r:id="rId5"/>
    <p:sldId id="289" r:id="rId6"/>
    <p:sldId id="290" r:id="rId7"/>
    <p:sldId id="291" r:id="rId8"/>
    <p:sldId id="292" r:id="rId9"/>
    <p:sldId id="293" r:id="rId10"/>
    <p:sldId id="294" r:id="rId11"/>
    <p:sldId id="296" r:id="rId12"/>
    <p:sldId id="298" r:id="rId13"/>
    <p:sldId id="300" r:id="rId14"/>
    <p:sldId id="299" r:id="rId15"/>
    <p:sldId id="297" r:id="rId16"/>
    <p:sldId id="301" r:id="rId17"/>
    <p:sldId id="302" r:id="rId18"/>
    <p:sldId id="30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96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24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dm310.blogspot.com/2014/02/schedule-change.htm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Picture 5" descr="pipette dripping into a petri dish">
            <a:extLst>
              <a:ext uri="{FF2B5EF4-FFF2-40B4-BE49-F238E27FC236}">
                <a16:creationId xmlns:a16="http://schemas.microsoft.com/office/drawing/2014/main" id="{AD5EFA86-59D3-41A9-819E-C704FF32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Clinical Concepts for Healthcare Information Sharing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 lnSpcReduction="10000"/>
          </a:bodyPr>
          <a:lstStyle/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The Ontic &amp; Epistemic Model</a:t>
            </a:r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472F-310C-4BEF-9B90-03F47A5F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B3DD56-0148-4C12-9A21-3206457C74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most “atomic” situation is a “quality” of something over a timeframe</a:t>
            </a:r>
          </a:p>
          <a:p>
            <a:r>
              <a:rPr lang="en-US" dirty="0"/>
              <a:t>Think of qualities as temporal attributes, like body temperature, that changes over time for a particular individual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00F4EA-600D-4C31-875E-463218BA8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960" y="996950"/>
            <a:ext cx="6247619" cy="55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13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284C7-83F3-432E-9869-82F1B6D6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domain Concepts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21D65-0AE2-44CA-9030-214F5BAE1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26" y="1609733"/>
            <a:ext cx="9238191" cy="5359733"/>
          </a:xfrm>
          <a:prstGeom prst="rect">
            <a:avLst/>
          </a:prstGeom>
        </p:spPr>
      </p:pic>
      <p:sp>
        <p:nvSpPr>
          <p:cNvPr id="5" name="Wave 4">
            <a:extLst>
              <a:ext uri="{FF2B5EF4-FFF2-40B4-BE49-F238E27FC236}">
                <a16:creationId xmlns:a16="http://schemas.microsoft.com/office/drawing/2014/main" id="{704853AF-5747-4B8E-81A0-79C2F18E12FB}"/>
              </a:ext>
            </a:extLst>
          </p:cNvPr>
          <p:cNvSpPr/>
          <p:nvPr/>
        </p:nvSpPr>
        <p:spPr>
          <a:xfrm>
            <a:off x="8439665" y="1865870"/>
            <a:ext cx="2273643" cy="191529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Skipping down a few levels…</a:t>
            </a:r>
          </a:p>
        </p:txBody>
      </p:sp>
    </p:spTree>
    <p:extLst>
      <p:ext uri="{BB962C8B-B14F-4D97-AF65-F5344CB8AC3E}">
        <p14:creationId xmlns:p14="http://schemas.microsoft.com/office/powerpoint/2010/main" val="133918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3ED575-80C6-4D35-8EEA-082AD9395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608" y="0"/>
            <a:ext cx="9020392" cy="693794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083F1E1-6C6C-4254-B66E-1739044EA190}"/>
              </a:ext>
            </a:extLst>
          </p:cNvPr>
          <p:cNvSpPr txBox="1">
            <a:spLocks/>
          </p:cNvSpPr>
          <p:nvPr/>
        </p:nvSpPr>
        <p:spPr>
          <a:xfrm>
            <a:off x="143275" y="1290096"/>
            <a:ext cx="3622480" cy="98833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An instance example</a:t>
            </a:r>
          </a:p>
        </p:txBody>
      </p:sp>
    </p:spTree>
    <p:extLst>
      <p:ext uri="{BB962C8B-B14F-4D97-AF65-F5344CB8AC3E}">
        <p14:creationId xmlns:p14="http://schemas.microsoft.com/office/powerpoint/2010/main" val="4080873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DDB96-BC00-4B72-84BB-4EC8080E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MDMI Business Elements are defined by a “path” through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7EC6B-D7A8-4D9E-BC00-77427DE2E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1909860"/>
          </a:xfrm>
        </p:spPr>
        <p:txBody>
          <a:bodyPr anchor="t" anchorCtr="0">
            <a:normAutofit fontScale="85000" lnSpcReduction="10000"/>
          </a:bodyPr>
          <a:lstStyle/>
          <a:p>
            <a:r>
              <a:rPr lang="en-US" dirty="0"/>
              <a:t>MDMI uses the model as a reference for meaning, not to enable inference of actual data.</a:t>
            </a:r>
          </a:p>
          <a:p>
            <a:r>
              <a:rPr lang="en-US" dirty="0"/>
              <a:t>Given a starting point, a class in the model, a “path” through that model, including relationships and constraints, ends in a particular value</a:t>
            </a:r>
          </a:p>
          <a:p>
            <a:r>
              <a:rPr lang="en-US" dirty="0"/>
              <a:t>That path fully and uniquely defines a business elements meaning</a:t>
            </a:r>
          </a:p>
          <a:p>
            <a:r>
              <a:rPr lang="en-US" dirty="0"/>
              <a:t>A path is like an OWL property chain, but the “chain” may be constrained at each “hop” constrained based on types and restrictions</a:t>
            </a:r>
          </a:p>
          <a:p>
            <a:r>
              <a:rPr lang="en-US" dirty="0"/>
              <a:t>Lets look at: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68A3B-20F3-4612-871A-8C6EBB651670}"/>
              </a:ext>
            </a:extLst>
          </p:cNvPr>
          <p:cNvSpPr txBox="1"/>
          <p:nvPr/>
        </p:nvSpPr>
        <p:spPr>
          <a:xfrm>
            <a:off x="2176616" y="3761258"/>
            <a:ext cx="430324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VitalSignObservationAuthorName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44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408B4D-34E4-4727-AE0F-DB9CDBA61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143" y="32174"/>
            <a:ext cx="7085714" cy="6793651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9779D38-DC7E-4878-9800-BAF798E2E882}"/>
              </a:ext>
            </a:extLst>
          </p:cNvPr>
          <p:cNvSpPr/>
          <p:nvPr/>
        </p:nvSpPr>
        <p:spPr>
          <a:xfrm rot="1130645">
            <a:off x="1081548" y="5751868"/>
            <a:ext cx="1622323" cy="550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Starting point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8E91BCE-9EDF-4FA2-8AA0-4B578CD80DAF}"/>
              </a:ext>
            </a:extLst>
          </p:cNvPr>
          <p:cNvSpPr/>
          <p:nvPr/>
        </p:nvSpPr>
        <p:spPr>
          <a:xfrm rot="2803657">
            <a:off x="4123009" y="1420760"/>
            <a:ext cx="1622323" cy="550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Step 1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1C70FC2-B238-42A9-95B2-0F299FA87212}"/>
              </a:ext>
            </a:extLst>
          </p:cNvPr>
          <p:cNvSpPr/>
          <p:nvPr/>
        </p:nvSpPr>
        <p:spPr>
          <a:xfrm rot="18310652">
            <a:off x="4953835" y="4407693"/>
            <a:ext cx="1622323" cy="550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Step 2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51966D8-B000-40EF-9E15-52DA8CB6D2F2}"/>
              </a:ext>
            </a:extLst>
          </p:cNvPr>
          <p:cNvSpPr/>
          <p:nvPr/>
        </p:nvSpPr>
        <p:spPr>
          <a:xfrm rot="18310652">
            <a:off x="6338525" y="4407692"/>
            <a:ext cx="1622323" cy="550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Step 3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47532D9-BCB3-4AFE-AB2E-0F52C1486268}"/>
              </a:ext>
            </a:extLst>
          </p:cNvPr>
          <p:cNvSpPr/>
          <p:nvPr/>
        </p:nvSpPr>
        <p:spPr>
          <a:xfrm rot="18310652">
            <a:off x="6758692" y="913054"/>
            <a:ext cx="1622323" cy="550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Step 5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4C33E72-76AB-427C-B3B6-7E87DFFE7044}"/>
              </a:ext>
            </a:extLst>
          </p:cNvPr>
          <p:cNvSpPr/>
          <p:nvPr/>
        </p:nvSpPr>
        <p:spPr>
          <a:xfrm rot="18310652">
            <a:off x="7236938" y="4534114"/>
            <a:ext cx="1622323" cy="550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Step 4</a:t>
            </a:r>
          </a:p>
        </p:txBody>
      </p:sp>
      <p:sp>
        <p:nvSpPr>
          <p:cNvPr id="14" name="Explosion: 14 Points 13">
            <a:extLst>
              <a:ext uri="{FF2B5EF4-FFF2-40B4-BE49-F238E27FC236}">
                <a16:creationId xmlns:a16="http://schemas.microsoft.com/office/drawing/2014/main" id="{2FD1A8ED-A00F-46F2-BA8A-BC292438E3F4}"/>
              </a:ext>
            </a:extLst>
          </p:cNvPr>
          <p:cNvSpPr/>
          <p:nvPr/>
        </p:nvSpPr>
        <p:spPr>
          <a:xfrm>
            <a:off x="9326963" y="523451"/>
            <a:ext cx="1524000" cy="786581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DA4DBB-673F-41DB-8580-346D2291E0B7}"/>
              </a:ext>
            </a:extLst>
          </p:cNvPr>
          <p:cNvSpPr txBox="1"/>
          <p:nvPr/>
        </p:nvSpPr>
        <p:spPr>
          <a:xfrm>
            <a:off x="219997" y="308281"/>
            <a:ext cx="4676468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VitalSignObservationAuthorName</a:t>
            </a:r>
            <a:endParaRPr lang="en-US" sz="2400" dirty="0"/>
          </a:p>
        </p:txBody>
      </p:sp>
      <p:sp>
        <p:nvSpPr>
          <p:cNvPr id="17" name="Scroll: Vertical 16">
            <a:extLst>
              <a:ext uri="{FF2B5EF4-FFF2-40B4-BE49-F238E27FC236}">
                <a16:creationId xmlns:a16="http://schemas.microsoft.com/office/drawing/2014/main" id="{9F316CFE-7C81-40CA-9B98-55FCF0329BD2}"/>
              </a:ext>
            </a:extLst>
          </p:cNvPr>
          <p:cNvSpPr/>
          <p:nvPr/>
        </p:nvSpPr>
        <p:spPr>
          <a:xfrm>
            <a:off x="9638857" y="3429000"/>
            <a:ext cx="2333146" cy="2598174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Making this tractable and understandable is the next challenge…</a:t>
            </a:r>
          </a:p>
        </p:txBody>
      </p:sp>
    </p:spTree>
    <p:extLst>
      <p:ext uri="{BB962C8B-B14F-4D97-AF65-F5344CB8AC3E}">
        <p14:creationId xmlns:p14="http://schemas.microsoft.com/office/powerpoint/2010/main" val="873912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A36942-ECF8-45A2-928C-2A0176109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598" y="0"/>
            <a:ext cx="8207402" cy="685800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5D27819-A179-4F39-8BE6-65E9CB998569}"/>
              </a:ext>
            </a:extLst>
          </p:cNvPr>
          <p:cNvSpPr/>
          <p:nvPr/>
        </p:nvSpPr>
        <p:spPr>
          <a:xfrm rot="20373438">
            <a:off x="2424478" y="567575"/>
            <a:ext cx="1622323" cy="550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Starting point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8BD3331-58F4-48DB-B2D8-6D2BBAD60C58}"/>
              </a:ext>
            </a:extLst>
          </p:cNvPr>
          <p:cNvSpPr/>
          <p:nvPr/>
        </p:nvSpPr>
        <p:spPr>
          <a:xfrm rot="1090867">
            <a:off x="2571137" y="5925373"/>
            <a:ext cx="1622323" cy="550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Step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FFF078-7489-4556-B1BB-C934AA662F70}"/>
              </a:ext>
            </a:extLst>
          </p:cNvPr>
          <p:cNvSpPr txBox="1">
            <a:spLocks/>
          </p:cNvSpPr>
          <p:nvPr/>
        </p:nvSpPr>
        <p:spPr>
          <a:xfrm>
            <a:off x="143275" y="1290096"/>
            <a:ext cx="3622480" cy="98833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Experimental Tooling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6CAD7A-C91D-498C-8466-6351C4AF6E9D}"/>
              </a:ext>
            </a:extLst>
          </p:cNvPr>
          <p:cNvSpPr txBox="1"/>
          <p:nvPr/>
        </p:nvSpPr>
        <p:spPr>
          <a:xfrm>
            <a:off x="285135" y="2812026"/>
            <a:ext cx="3224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“Flattens” the model to enable following and restricting paths</a:t>
            </a:r>
          </a:p>
        </p:txBody>
      </p:sp>
    </p:spTree>
    <p:extLst>
      <p:ext uri="{BB962C8B-B14F-4D97-AF65-F5344CB8AC3E}">
        <p14:creationId xmlns:p14="http://schemas.microsoft.com/office/powerpoint/2010/main" val="422708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9D4A3E-1021-474E-AFB9-6F6D02CD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one – Information is messy. People complicated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478FAD-3CAD-4331-900F-8590CE61A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5250" y="2543689"/>
            <a:ext cx="5194767" cy="3633047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178809-B3DC-4AE7-9CA7-DFE740F60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811" y="2228003"/>
            <a:ext cx="5194769" cy="36330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Clinical information sharing is currently defined by modeling the data as needed for a particular application or situation</a:t>
            </a:r>
          </a:p>
          <a:p>
            <a:r>
              <a:rPr lang="en-US" dirty="0"/>
              <a:t>While vast effort has been expended to “connect the dots” with “pre-coordinated codes” and data mappings, the complexity of the domain shows the inherent weakness in focusing on data for a particular purpose rather than the domain – people, their conditions and healthcare.</a:t>
            </a:r>
          </a:p>
          <a:p>
            <a:r>
              <a:rPr lang="en-US" dirty="0"/>
              <a:t>But, people, their conditions and healthcare are very complicated, making solutions hard to understand or to scale.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F4FA085F-0F5B-465C-BC9E-7D1C3AF84430}"/>
              </a:ext>
            </a:extLst>
          </p:cNvPr>
          <p:cNvSpPr/>
          <p:nvPr/>
        </p:nvSpPr>
        <p:spPr>
          <a:xfrm>
            <a:off x="379951" y="2699658"/>
            <a:ext cx="2264229" cy="179614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Health record or message schema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E1131425-FD14-46F6-90D0-A924C2E667A2}"/>
              </a:ext>
            </a:extLst>
          </p:cNvPr>
          <p:cNvSpPr/>
          <p:nvPr/>
        </p:nvSpPr>
        <p:spPr>
          <a:xfrm>
            <a:off x="2536372" y="4763390"/>
            <a:ext cx="2264229" cy="179614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Health record or message schema</a:t>
            </a:r>
          </a:p>
        </p:txBody>
      </p:sp>
      <p:sp>
        <p:nvSpPr>
          <p:cNvPr id="7" name="Arrow: Left-Up 6">
            <a:extLst>
              <a:ext uri="{FF2B5EF4-FFF2-40B4-BE49-F238E27FC236}">
                <a16:creationId xmlns:a16="http://schemas.microsoft.com/office/drawing/2014/main" id="{2609C88F-0FA1-425B-A832-888A186DA8C4}"/>
              </a:ext>
            </a:extLst>
          </p:cNvPr>
          <p:cNvSpPr/>
          <p:nvPr/>
        </p:nvSpPr>
        <p:spPr>
          <a:xfrm flipV="1">
            <a:off x="2835820" y="3147097"/>
            <a:ext cx="1110343" cy="988332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645EB05A-17C9-4E7B-BA0B-6697C5A14620}"/>
              </a:ext>
            </a:extLst>
          </p:cNvPr>
          <p:cNvSpPr/>
          <p:nvPr/>
        </p:nvSpPr>
        <p:spPr>
          <a:xfrm>
            <a:off x="3668486" y="1898987"/>
            <a:ext cx="2597382" cy="1344956"/>
          </a:xfrm>
          <a:prstGeom prst="cloudCallout">
            <a:avLst>
              <a:gd name="adj1" fmla="val -48497"/>
              <a:gd name="adj2" fmla="val 637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How do we know when two schema “mean the same thing”?</a:t>
            </a:r>
          </a:p>
        </p:txBody>
      </p:sp>
    </p:spTree>
    <p:extLst>
      <p:ext uri="{BB962C8B-B14F-4D97-AF65-F5344CB8AC3E}">
        <p14:creationId xmlns:p14="http://schemas.microsoft.com/office/powerpoint/2010/main" val="218870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04DA32-F9FC-4C77-B9B2-0BD801D9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“real world” and records of it get conflated</a:t>
            </a:r>
          </a:p>
        </p:txBody>
      </p:sp>
      <p:pic>
        <p:nvPicPr>
          <p:cNvPr id="9" name="Graphic 8" descr="Thermometer with solid fill">
            <a:extLst>
              <a:ext uri="{FF2B5EF4-FFF2-40B4-BE49-F238E27FC236}">
                <a16:creationId xmlns:a16="http://schemas.microsoft.com/office/drawing/2014/main" id="{9353AF67-4A9A-4781-9CDA-94BF4C9BE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1110" y="2445377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40BFB-1F30-4157-B2F8-642BCB5EE05F}"/>
              </a:ext>
            </a:extLst>
          </p:cNvPr>
          <p:cNvSpPr txBox="1"/>
          <p:nvPr/>
        </p:nvSpPr>
        <p:spPr>
          <a:xfrm>
            <a:off x="7782236" y="4310744"/>
            <a:ext cx="3449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10:30AM 3/21/2021 John’s body temperature was 101.5 degrees Fahrenheit</a:t>
            </a:r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F6A759DC-7936-49BE-BBB7-DA1D8F09495E}"/>
              </a:ext>
            </a:extLst>
          </p:cNvPr>
          <p:cNvSpPr/>
          <p:nvPr/>
        </p:nvSpPr>
        <p:spPr>
          <a:xfrm>
            <a:off x="575894" y="2380064"/>
            <a:ext cx="3331030" cy="293216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u="sng" dirty="0"/>
              <a:t>Health Record</a:t>
            </a:r>
          </a:p>
          <a:p>
            <a:r>
              <a:rPr lang="en-US" dirty="0"/>
              <a:t>Vital sign Observation</a:t>
            </a:r>
          </a:p>
          <a:p>
            <a:r>
              <a:rPr lang="en-US" dirty="0"/>
              <a:t>Patient: John Snow</a:t>
            </a:r>
          </a:p>
          <a:p>
            <a:r>
              <a:rPr lang="en-US" dirty="0"/>
              <a:t>Time: 10:30am 3/21/2010</a:t>
            </a:r>
          </a:p>
          <a:p>
            <a:r>
              <a:rPr lang="en-US" dirty="0"/>
              <a:t>Taken By: Sue Miller</a:t>
            </a:r>
          </a:p>
          <a:p>
            <a:r>
              <a:rPr lang="en-US" dirty="0"/>
              <a:t>Topic: Body Temperature</a:t>
            </a:r>
          </a:p>
          <a:p>
            <a:r>
              <a:rPr lang="en-US" dirty="0"/>
              <a:t>Value: 101.5</a:t>
            </a:r>
          </a:p>
          <a:p>
            <a:r>
              <a:rPr lang="en-US" dirty="0"/>
              <a:t>Unit: DF</a:t>
            </a:r>
          </a:p>
          <a:p>
            <a:r>
              <a:rPr lang="en-US" dirty="0"/>
              <a:t>…</a:t>
            </a: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6BE1691D-1C04-430C-8B4A-CD9EECAB6D5B}"/>
              </a:ext>
            </a:extLst>
          </p:cNvPr>
          <p:cNvSpPr/>
          <p:nvPr/>
        </p:nvSpPr>
        <p:spPr>
          <a:xfrm>
            <a:off x="4647148" y="2750176"/>
            <a:ext cx="2808514" cy="14478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Related but not the same thing</a:t>
            </a:r>
          </a:p>
        </p:txBody>
      </p:sp>
      <p:sp>
        <p:nvSpPr>
          <p:cNvPr id="14" name="Wave 13">
            <a:extLst>
              <a:ext uri="{FF2B5EF4-FFF2-40B4-BE49-F238E27FC236}">
                <a16:creationId xmlns:a16="http://schemas.microsoft.com/office/drawing/2014/main" id="{534EC45C-D515-4628-87E4-2303D0BEC21A}"/>
              </a:ext>
            </a:extLst>
          </p:cNvPr>
          <p:cNvSpPr/>
          <p:nvPr/>
        </p:nvSpPr>
        <p:spPr>
          <a:xfrm>
            <a:off x="3701287" y="5103602"/>
            <a:ext cx="4778829" cy="1700126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But you can’t understand the data without the real-world concept and you can’t communicate the concept without data</a:t>
            </a:r>
          </a:p>
        </p:txBody>
      </p:sp>
      <p:pic>
        <p:nvPicPr>
          <p:cNvPr id="1026" name="Picture 2" descr="Image result for John Snow Game of Thrones">
            <a:extLst>
              <a:ext uri="{FF2B5EF4-FFF2-40B4-BE49-F238E27FC236}">
                <a16:creationId xmlns:a16="http://schemas.microsoft.com/office/drawing/2014/main" id="{2533FBAE-57C9-456F-9CEC-212A2F316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078" y="2902577"/>
            <a:ext cx="23050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61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A59C-0A6E-4D3F-A410-A610365C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it gets worse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86DDD-8517-41D5-B5F0-4F3B9F30A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and healthcare situations are extremely dynamic, change and time is critical – many data schema and ontologies do not handle time well</a:t>
            </a:r>
          </a:p>
          <a:p>
            <a:r>
              <a:rPr lang="en-US" dirty="0"/>
              <a:t>Evidence is indirect, often assumed based on complex measurements</a:t>
            </a:r>
          </a:p>
          <a:p>
            <a:r>
              <a:rPr lang="en-US" dirty="0"/>
              <a:t>Critical decisions have to be made on incomplete and sometimes contradictory information</a:t>
            </a:r>
          </a:p>
          <a:p>
            <a:r>
              <a:rPr lang="en-US" dirty="0"/>
              <a:t>Context is critical</a:t>
            </a:r>
          </a:p>
          <a:p>
            <a:endParaRPr lang="en-US" dirty="0"/>
          </a:p>
        </p:txBody>
      </p:sp>
      <p:pic>
        <p:nvPicPr>
          <p:cNvPr id="5" name="Picture 4" descr="A red and yellow sign&#10;&#10;Description automatically generated with low confidence">
            <a:extLst>
              <a:ext uri="{FF2B5EF4-FFF2-40B4-BE49-F238E27FC236}">
                <a16:creationId xmlns:a16="http://schemas.microsoft.com/office/drawing/2014/main" id="{B9AD251A-CE38-41A0-BFF7-181E7B7A8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31415" y="931164"/>
            <a:ext cx="32480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26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086EBC-CB6F-439C-AADC-20CF9178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MDMI depends on consistent and unique meaning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C10FE7-43A4-41DE-8FB5-F026ED2E4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63" y="3593127"/>
            <a:ext cx="9572625" cy="2076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958F6A-AB7B-4CC5-821A-CAE2D6A4526C}"/>
              </a:ext>
            </a:extLst>
          </p:cNvPr>
          <p:cNvSpPr txBox="1"/>
          <p:nvPr/>
        </p:nvSpPr>
        <p:spPr>
          <a:xfrm>
            <a:off x="7843988" y="3276855"/>
            <a:ext cx="25699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MDMI Business Element</a:t>
            </a: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F92DA714-22B9-4B5A-87F4-8E69518E08A5}"/>
              </a:ext>
            </a:extLst>
          </p:cNvPr>
          <p:cNvSpPr/>
          <p:nvPr/>
        </p:nvSpPr>
        <p:spPr>
          <a:xfrm rot="10800000">
            <a:off x="8421383" y="3787114"/>
            <a:ext cx="707572" cy="9883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D7753996-281F-4D43-9DA0-45BCC1072708}"/>
              </a:ext>
            </a:extLst>
          </p:cNvPr>
          <p:cNvSpPr/>
          <p:nvPr/>
        </p:nvSpPr>
        <p:spPr>
          <a:xfrm>
            <a:off x="2893142" y="1986818"/>
            <a:ext cx="4386942" cy="1343096"/>
          </a:xfrm>
          <a:prstGeom prst="cloudCallout">
            <a:avLst>
              <a:gd name="adj1" fmla="val 64279"/>
              <a:gd name="adj2" fmla="val 102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“Simple” question: What does this mean?</a:t>
            </a:r>
          </a:p>
        </p:txBody>
      </p:sp>
    </p:spTree>
    <p:extLst>
      <p:ext uri="{BB962C8B-B14F-4D97-AF65-F5344CB8AC3E}">
        <p14:creationId xmlns:p14="http://schemas.microsoft.com/office/powerpoint/2010/main" val="305810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A2E7E5-8815-4F62-ACE4-1AC8A6A2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solution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9E6D5-2B58-48F2-98DE-3DBC8E7F8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12264"/>
            <a:ext cx="11029615" cy="36344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a model encompassing both </a:t>
            </a:r>
            <a:r>
              <a:rPr lang="en-US" b="1" dirty="0"/>
              <a:t>Ontic</a:t>
            </a:r>
            <a:r>
              <a:rPr lang="en-US" dirty="0"/>
              <a:t> (about the “real world”) and </a:t>
            </a:r>
            <a:r>
              <a:rPr lang="en-US" b="1" dirty="0"/>
              <a:t>Epistemic</a:t>
            </a:r>
            <a:r>
              <a:rPr lang="en-US" dirty="0"/>
              <a:t> (About what we know, share and record)</a:t>
            </a:r>
          </a:p>
          <a:p>
            <a:pPr lvl="1"/>
            <a:r>
              <a:rPr lang="en-US" dirty="0"/>
              <a:t>Connect the record to what it is about</a:t>
            </a:r>
          </a:p>
          <a:p>
            <a:r>
              <a:rPr lang="en-US" dirty="0"/>
              <a:t>Represent both based on </a:t>
            </a:r>
            <a:r>
              <a:rPr lang="en-US" b="1" dirty="0"/>
              <a:t>Situations</a:t>
            </a:r>
            <a:r>
              <a:rPr lang="en-US" dirty="0"/>
              <a:t> – conceptual groupings of related things and values over a time period</a:t>
            </a:r>
          </a:p>
          <a:p>
            <a:pPr lvl="1"/>
            <a:r>
              <a:rPr lang="en-US" dirty="0"/>
              <a:t>Situations can be as </a:t>
            </a:r>
            <a:r>
              <a:rPr lang="en-US" b="1" dirty="0"/>
              <a:t>granular</a:t>
            </a:r>
            <a:r>
              <a:rPr lang="en-US" dirty="0"/>
              <a:t> as John’s temperature or as large as the Corona-19 Virus</a:t>
            </a:r>
          </a:p>
          <a:p>
            <a:pPr lvl="1"/>
            <a:r>
              <a:rPr lang="en-US" dirty="0"/>
              <a:t>Situation semantics has a long history, pioneered by Jon Barwise and John Perry in the early 1980s</a:t>
            </a:r>
          </a:p>
          <a:p>
            <a:pPr lvl="1"/>
            <a:r>
              <a:rPr lang="en-US" dirty="0"/>
              <a:t>Provide the basis for </a:t>
            </a:r>
            <a:r>
              <a:rPr lang="en-US" b="1" dirty="0"/>
              <a:t>context</a:t>
            </a:r>
          </a:p>
          <a:p>
            <a:r>
              <a:rPr lang="en-US" b="1" dirty="0"/>
              <a:t>Roles</a:t>
            </a:r>
            <a:r>
              <a:rPr lang="en-US" dirty="0"/>
              <a:t> things play V.s the things playing the roles</a:t>
            </a:r>
          </a:p>
          <a:p>
            <a:pPr lvl="1"/>
            <a:r>
              <a:rPr lang="en-US" dirty="0"/>
              <a:t>Understanding how the same thing may have different characteristics and relationships in different roles</a:t>
            </a:r>
          </a:p>
          <a:p>
            <a:r>
              <a:rPr lang="en-US" b="1" dirty="0"/>
              <a:t>Leverage</a:t>
            </a:r>
            <a:r>
              <a:rPr lang="en-US" dirty="0"/>
              <a:t> detailed concepts in other vocabularies, code lists, and models</a:t>
            </a:r>
          </a:p>
          <a:p>
            <a:pPr lvl="1"/>
            <a:r>
              <a:rPr lang="en-US" dirty="0"/>
              <a:t>Provide a unifying framework without trying to model all of biology and healthcare</a:t>
            </a:r>
          </a:p>
          <a:p>
            <a:r>
              <a:rPr lang="en-US" dirty="0"/>
              <a:t>Provide a </a:t>
            </a:r>
            <a:r>
              <a:rPr lang="en-US" b="1" dirty="0"/>
              <a:t>general framework </a:t>
            </a:r>
            <a:r>
              <a:rPr lang="en-US" dirty="0"/>
              <a:t>which is then specialized to </a:t>
            </a:r>
            <a:r>
              <a:rPr lang="en-US" b="1" dirty="0"/>
              <a:t>clinical healthcare</a:t>
            </a:r>
          </a:p>
        </p:txBody>
      </p:sp>
    </p:spTree>
    <p:extLst>
      <p:ext uri="{BB962C8B-B14F-4D97-AF65-F5344CB8AC3E}">
        <p14:creationId xmlns:p14="http://schemas.microsoft.com/office/powerpoint/2010/main" val="2011665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D0BF7-DF79-4501-BE6E-D550D69E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situations?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0C41E7-ADC4-4CEE-B2AF-888D2D43E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189457"/>
              </p:ext>
            </p:extLst>
          </p:nvPr>
        </p:nvGraphicFramePr>
        <p:xfrm>
          <a:off x="961118" y="2298018"/>
          <a:ext cx="9772196" cy="37326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86098">
                  <a:extLst>
                    <a:ext uri="{9D8B030D-6E8A-4147-A177-3AD203B41FA5}">
                      <a16:colId xmlns:a16="http://schemas.microsoft.com/office/drawing/2014/main" val="2335638946"/>
                    </a:ext>
                  </a:extLst>
                </a:gridCol>
                <a:gridCol w="4886098">
                  <a:extLst>
                    <a:ext uri="{9D8B030D-6E8A-4147-A177-3AD203B41FA5}">
                      <a16:colId xmlns:a16="http://schemas.microsoft.com/office/drawing/2014/main" val="2639611625"/>
                    </a:ext>
                  </a:extLst>
                </a:gridCol>
              </a:tblGrid>
              <a:tr h="2814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Situation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Not a situation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8891553"/>
                  </a:ext>
                </a:extLst>
              </a:tr>
              <a:tr h="577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cup falling off of a table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cup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5234507"/>
                  </a:ext>
                </a:extLst>
              </a:tr>
              <a:tr h="2814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 Novel Corona Pandemic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Covid-19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4082128"/>
                  </a:ext>
                </a:extLst>
              </a:tr>
              <a:tr h="577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 lifetime of George Washington</a:t>
                      </a:r>
                    </a:p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George Washington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2697636"/>
                  </a:ext>
                </a:extLst>
              </a:tr>
              <a:tr h="577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 height of a person (or any other physical characteristic) at a particular time.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 feet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0511123"/>
                  </a:ext>
                </a:extLst>
              </a:tr>
              <a:tr h="577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 change of a person’s temperature over a timeframe (or any other change)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 Degrees per hour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566601"/>
                  </a:ext>
                </a:extLst>
              </a:tr>
              <a:tr h="577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Sue’s obligation for a person to pay for a medical service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 general concept of a medical service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7648385"/>
                  </a:ext>
                </a:extLst>
              </a:tr>
              <a:tr h="2814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John’s healthcare appointment at 2PM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John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6793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06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05E56A-1C71-4081-93C8-22293C3BF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3" y="127413"/>
            <a:ext cx="11136508" cy="660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B0126D-43C4-4224-A7D4-5912DD265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74" y="2134094"/>
            <a:ext cx="8673016" cy="416507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622BA52-8F8E-46A7-8C28-3DA00066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“Ontic” / “Epistemic Partition</a:t>
            </a:r>
          </a:p>
        </p:txBody>
      </p:sp>
    </p:spTree>
    <p:extLst>
      <p:ext uri="{BB962C8B-B14F-4D97-AF65-F5344CB8AC3E}">
        <p14:creationId xmlns:p14="http://schemas.microsoft.com/office/powerpoint/2010/main" val="5381781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{9B2642F8-CDAD-4E7D-96E4-0E760391AD77}tf67061901_win32</Template>
  <TotalTime>380</TotalTime>
  <Words>725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Franklin Gothic Book</vt:lpstr>
      <vt:lpstr>Franklin Gothic Demi</vt:lpstr>
      <vt:lpstr>Gill Sans MT</vt:lpstr>
      <vt:lpstr>Wingdings 2</vt:lpstr>
      <vt:lpstr>DividendVTI</vt:lpstr>
      <vt:lpstr>Clinical Concepts for Healthcare Information Sharing</vt:lpstr>
      <vt:lpstr>Challenge one – Information is messy. People complicated</vt:lpstr>
      <vt:lpstr>The “real world” and records of it get conflated</vt:lpstr>
      <vt:lpstr>And it gets worse</vt:lpstr>
      <vt:lpstr>MDMI depends on consistent and unique meaning</vt:lpstr>
      <vt:lpstr>Approach to solution</vt:lpstr>
      <vt:lpstr>What are situations?</vt:lpstr>
      <vt:lpstr>PowerPoint Presentation</vt:lpstr>
      <vt:lpstr>The “Ontic” / “Epistemic Partition</vt:lpstr>
      <vt:lpstr>Qualities</vt:lpstr>
      <vt:lpstr>Linking to domain Concepts</vt:lpstr>
      <vt:lpstr>PowerPoint Presentation</vt:lpstr>
      <vt:lpstr>MDMI Business Elements are defined by a “path” through the model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Concepts for Healthcare Information Sharing</dc:title>
  <dc:creator>Cory Casanave</dc:creator>
  <cp:lastModifiedBy>Cory Casanave</cp:lastModifiedBy>
  <cp:revision>27</cp:revision>
  <dcterms:created xsi:type="dcterms:W3CDTF">2021-03-21T19:55:56Z</dcterms:created>
  <dcterms:modified xsi:type="dcterms:W3CDTF">2021-03-25T22:54:33Z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