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595" r:id="rId3"/>
    <p:sldId id="593" r:id="rId4"/>
    <p:sldId id="592" r:id="rId5"/>
    <p:sldId id="594" r:id="rId6"/>
    <p:sldId id="596" r:id="rId7"/>
    <p:sldId id="597" r:id="rId8"/>
    <p:sldId id="602" r:id="rId9"/>
    <p:sldId id="598" r:id="rId10"/>
    <p:sldId id="599" r:id="rId11"/>
    <p:sldId id="600" r:id="rId12"/>
    <p:sldId id="6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8B8E-7323-4FF1-A5B0-F20D7E9A9FEB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F32A1-A46D-45CF-B676-21FD477F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9DE1-4A0D-4D2D-A8E4-C41E2C50D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8B076-2FCB-40EC-B013-34A665F3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228B-419F-4792-A4B2-4E2938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FF-9190-4117-B7E8-CEE7759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7847-80B7-44E9-A78C-A3F02103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9889-011C-4971-83AF-9C96E8A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C196F-DBCB-4034-8679-D4CE5D8D5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CA12-4277-41F0-B201-1AABDA55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97A1-D36C-4DDB-AC82-F38BDAE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CCAF-C77F-4757-ADCA-180A34B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10D6A-6E86-4E82-9817-1D9664910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F23-8347-468C-B6E4-20FBDD16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266A-CDCE-4F32-9063-C0B981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10E6-CB1F-49FC-A05F-A6CA3E39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D599-A52C-413D-BB48-C6D18DF4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011-732A-4F92-A463-B2B5BCF9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1729-533F-466C-8E67-763873E6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6B6B-E489-44E1-8F4F-41E07B5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B602-5975-49D1-8DA4-EDD66511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6952-E66B-41A2-992F-AA9CE2AA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4FEB-4DF3-4B18-B831-4A605BE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22E5-EBEE-4720-8E50-C5DEFF04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C61A-2274-4A5E-B78A-3E94D2A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FDFA-0EB2-43AF-AB8C-79961A8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84A6-6C94-4F8D-9E06-56F541B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53B-6119-4EEF-9375-9DEDE36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A523-7619-4A6E-8411-C1E07E51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B04A-079D-4BEE-8505-51095BCB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5309-A7AD-4843-94F6-229ECD6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83-9122-4323-8332-183F929F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E2EC-8AA5-4506-9136-3BE7297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1E52-C7B1-44EB-802B-86BD0592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4F48-C795-4E41-9C70-43CA8333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70E1-5B21-4511-BB76-857E8BF8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F944-A2B8-4AC7-99F9-CC918041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E420-33A3-4FB0-80BE-5662AF0C0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62E19-FD10-40E5-8BCA-7E01F729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A93-D7EC-45B4-B66F-FA0D2C0E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B81B7-2DDD-4176-B2EF-2295670C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2F9F-0D80-4F3B-B978-A60EF18B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890AC-BA74-475C-9058-ABB801C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8B7C4-9ADA-45B1-AEF8-AB25CCDA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029F-9C79-436D-B925-089BEE8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7A648-3842-4DF5-AE06-1503CED8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F121E-D198-415D-A451-502F6D4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175D-BCE4-4971-8537-38135423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04E2-B83F-44C3-B364-9532B2C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B9CB-0DC0-41A5-A89B-1DFCB1EF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61BDA-5F17-45C6-88E7-4ECCC70C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846C-B27E-49B5-9F51-7DA28B0F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01C8-C8DE-47D4-BD39-FB97F91B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2F2E-6435-46A9-8D2F-F14CAA60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5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32D5-B086-463C-AA39-F9F95FC3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81EF-F5F4-4E7C-BDEF-002181978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9A74-2B5B-40DC-87CD-F19FAFDB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E90C-718D-428F-99B5-E326AFFB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171B-0A59-43BC-B6E0-0F362E3E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42BA-18BB-404B-831A-068595EB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3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9CF5-F828-4ED7-AC1D-EB8D6282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3C179-025E-4E20-9B3A-F718A2D9B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131D-0874-468C-B598-E96A925F7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ABA3-ED0B-4261-91FE-267A5EF94074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AF5-14E0-4E8C-B7D1-B408E75F2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F68C-E581-464F-BCC1-BF0AFF1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7155-C75B-41A1-9C09-3583A8D12D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A330-02CC-4244-B1D3-5D3F69627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Qualities (values)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E7A9-5912-4243-A5BA-770DCD313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351981" cy="27808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Modeling how values change over time</a:t>
            </a:r>
          </a:p>
          <a:p>
            <a:endParaRPr lang="en-US" dirty="0"/>
          </a:p>
          <a:p>
            <a:r>
              <a:rPr lang="en-US" dirty="0"/>
              <a:t>(Very Preliminary)</a:t>
            </a:r>
          </a:p>
          <a:p>
            <a:r>
              <a:rPr lang="en-US" dirty="0"/>
              <a:t>1/22/2021</a:t>
            </a:r>
          </a:p>
          <a:p>
            <a:endParaRPr lang="en-US" dirty="0"/>
          </a:p>
          <a:p>
            <a:r>
              <a:rPr lang="en-US" dirty="0"/>
              <a:t>See Also: </a:t>
            </a:r>
          </a:p>
          <a:p>
            <a:r>
              <a:rPr lang="en-US" dirty="0"/>
              <a:t>“Lets discuss the situation.docx”</a:t>
            </a:r>
          </a:p>
          <a:p>
            <a:r>
              <a:rPr lang="en-US" dirty="0"/>
              <a:t>“Values Quantities and Units.PPT”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44B5019-F379-46FE-9436-0615D1C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9" y="0"/>
            <a:ext cx="9087381" cy="685800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4C5111E-5306-4D16-9F46-232676075103}"/>
              </a:ext>
            </a:extLst>
          </p:cNvPr>
          <p:cNvSpPr/>
          <p:nvPr/>
        </p:nvSpPr>
        <p:spPr>
          <a:xfrm>
            <a:off x="7713822" y="4046074"/>
            <a:ext cx="760219" cy="398834"/>
          </a:xfrm>
          <a:prstGeom prst="wedgeRoundRectCallout">
            <a:avLst>
              <a:gd name="adj1" fmla="val 60024"/>
              <a:gd name="adj2" fmla="val 85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work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655F85D-C1D6-4773-8E88-EA7196A51899}"/>
              </a:ext>
            </a:extLst>
          </p:cNvPr>
          <p:cNvSpPr/>
          <p:nvPr/>
        </p:nvSpPr>
        <p:spPr>
          <a:xfrm>
            <a:off x="5210783" y="3030166"/>
            <a:ext cx="760219" cy="398834"/>
          </a:xfrm>
          <a:prstGeom prst="wedgeRoundRectCallout">
            <a:avLst>
              <a:gd name="adj1" fmla="val 47228"/>
              <a:gd name="adj2" fmla="val 141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Thinking about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ED116-08D4-420F-9290-3C8499906B87}"/>
              </a:ext>
            </a:extLst>
          </p:cNvPr>
          <p:cNvSpPr txBox="1"/>
          <p:nvPr/>
        </p:nvSpPr>
        <p:spPr>
          <a:xfrm rot="16200000">
            <a:off x="-960527" y="3198168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Instance Diagram</a:t>
            </a:r>
          </a:p>
        </p:txBody>
      </p:sp>
    </p:spTree>
    <p:extLst>
      <p:ext uri="{BB962C8B-B14F-4D97-AF65-F5344CB8AC3E}">
        <p14:creationId xmlns:p14="http://schemas.microsoft.com/office/powerpoint/2010/main" val="9348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D5E90-3920-4254-8E13-34ADD35DE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1" y="0"/>
            <a:ext cx="105639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8AC6D-5D13-4811-9DE4-A64C7C7FE29D}"/>
              </a:ext>
            </a:extLst>
          </p:cNvPr>
          <p:cNvSpPr txBox="1"/>
          <p:nvPr/>
        </p:nvSpPr>
        <p:spPr>
          <a:xfrm rot="16200000">
            <a:off x="-917019" y="3198168"/>
            <a:ext cx="29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Model Fragment</a:t>
            </a:r>
          </a:p>
        </p:txBody>
      </p:sp>
    </p:spTree>
    <p:extLst>
      <p:ext uri="{BB962C8B-B14F-4D97-AF65-F5344CB8AC3E}">
        <p14:creationId xmlns:p14="http://schemas.microsoft.com/office/powerpoint/2010/main" val="46257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E1D8-A6D6-4155-AFD5-39DF2FDD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131"/>
            <a:ext cx="12192000" cy="26017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362B71-32AD-43C4-9BC5-9310851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applied to vital signs</a:t>
            </a:r>
          </a:p>
        </p:txBody>
      </p:sp>
    </p:spTree>
    <p:extLst>
      <p:ext uri="{BB962C8B-B14F-4D97-AF65-F5344CB8AC3E}">
        <p14:creationId xmlns:p14="http://schemas.microsoft.com/office/powerpoint/2010/main" val="20892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4E0-FD9C-4C41-B1E4-ED73189E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28FE-CE72-40FB-8247-13D2FDA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Qualities of entities, including people, are rarely static – they change over time. i.e. they are “temporal”</a:t>
            </a:r>
          </a:p>
          <a:p>
            <a:r>
              <a:rPr lang="en-US" dirty="0"/>
              <a:t>DBMS, Medical records and many ontologies only model a snapshot of an entity</a:t>
            </a:r>
          </a:p>
          <a:p>
            <a:r>
              <a:rPr lang="en-US" dirty="0"/>
              <a:t>Fully understanding a patients medical situation requires understanding change over time</a:t>
            </a:r>
          </a:p>
          <a:p>
            <a:r>
              <a:rPr lang="en-US" dirty="0"/>
              <a:t>This document explains the model for temporal qualities</a:t>
            </a:r>
          </a:p>
          <a:p>
            <a:r>
              <a:rPr lang="en-US" dirty="0"/>
              <a:t>Status: This is just a first cut using slides from the meeting on 1/22/2021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5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4F1-946D-4CC8-92AD-D92E8AE0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patient has a series of vital signs over their lifetime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797C7B-7A81-416E-8DD7-8264E343A3B3}"/>
              </a:ext>
            </a:extLst>
          </p:cNvPr>
          <p:cNvSpPr/>
          <p:nvPr/>
        </p:nvSpPr>
        <p:spPr>
          <a:xfrm>
            <a:off x="3401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0B4E0-40FA-4239-BDDF-6D3074E266A9}"/>
              </a:ext>
            </a:extLst>
          </p:cNvPr>
          <p:cNvSpPr/>
          <p:nvPr/>
        </p:nvSpPr>
        <p:spPr>
          <a:xfrm>
            <a:off x="3583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5BEBD-8E76-4299-832C-1FE703AEABE8}"/>
              </a:ext>
            </a:extLst>
          </p:cNvPr>
          <p:cNvSpPr/>
          <p:nvPr/>
        </p:nvSpPr>
        <p:spPr>
          <a:xfrm>
            <a:off x="37668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93CE4-921C-4508-B135-7C535018E56D}"/>
              </a:ext>
            </a:extLst>
          </p:cNvPr>
          <p:cNvSpPr/>
          <p:nvPr/>
        </p:nvSpPr>
        <p:spPr>
          <a:xfrm>
            <a:off x="3959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AFC68-DC88-472F-BE4A-D6EBE2375281}"/>
              </a:ext>
            </a:extLst>
          </p:cNvPr>
          <p:cNvSpPr/>
          <p:nvPr/>
        </p:nvSpPr>
        <p:spPr>
          <a:xfrm>
            <a:off x="41529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2DE5C-1004-427A-84B0-6266010FD2BA}"/>
              </a:ext>
            </a:extLst>
          </p:cNvPr>
          <p:cNvSpPr/>
          <p:nvPr/>
        </p:nvSpPr>
        <p:spPr>
          <a:xfrm>
            <a:off x="4345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8A467-5389-42B7-A604-B61D10E4B28D}"/>
              </a:ext>
            </a:extLst>
          </p:cNvPr>
          <p:cNvSpPr/>
          <p:nvPr/>
        </p:nvSpPr>
        <p:spPr>
          <a:xfrm>
            <a:off x="4538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58C25-9939-4185-AEA5-E0D0C22C171F}"/>
              </a:ext>
            </a:extLst>
          </p:cNvPr>
          <p:cNvSpPr/>
          <p:nvPr/>
        </p:nvSpPr>
        <p:spPr>
          <a:xfrm>
            <a:off x="4732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7DD70-69A9-422B-B147-0814C6DD28C3}"/>
              </a:ext>
            </a:extLst>
          </p:cNvPr>
          <p:cNvSpPr/>
          <p:nvPr/>
        </p:nvSpPr>
        <p:spPr>
          <a:xfrm>
            <a:off x="4925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0C706-0911-478E-8A44-870FA9F05016}"/>
              </a:ext>
            </a:extLst>
          </p:cNvPr>
          <p:cNvSpPr/>
          <p:nvPr/>
        </p:nvSpPr>
        <p:spPr>
          <a:xfrm>
            <a:off x="5118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292FC3-F26B-4F89-9FC6-BAA0CFC9A8FB}"/>
              </a:ext>
            </a:extLst>
          </p:cNvPr>
          <p:cNvSpPr/>
          <p:nvPr/>
        </p:nvSpPr>
        <p:spPr>
          <a:xfrm>
            <a:off x="5300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FE037-83CB-4292-AE6B-F04D402929C7}"/>
              </a:ext>
            </a:extLst>
          </p:cNvPr>
          <p:cNvSpPr/>
          <p:nvPr/>
        </p:nvSpPr>
        <p:spPr>
          <a:xfrm>
            <a:off x="54838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D48D-B846-43CD-8789-D4220A601DD8}"/>
              </a:ext>
            </a:extLst>
          </p:cNvPr>
          <p:cNvSpPr/>
          <p:nvPr/>
        </p:nvSpPr>
        <p:spPr>
          <a:xfrm>
            <a:off x="5676900" y="4084320"/>
            <a:ext cx="147320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BD1DB-13E4-4CBA-8732-AC6944F94F8A}"/>
              </a:ext>
            </a:extLst>
          </p:cNvPr>
          <p:cNvSpPr/>
          <p:nvPr/>
        </p:nvSpPr>
        <p:spPr>
          <a:xfrm>
            <a:off x="58699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690AC-076F-4C7B-9484-ED593049D11D}"/>
              </a:ext>
            </a:extLst>
          </p:cNvPr>
          <p:cNvSpPr/>
          <p:nvPr/>
        </p:nvSpPr>
        <p:spPr>
          <a:xfrm>
            <a:off x="6062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8CCA5B-F6F4-49FE-B126-078032FEA1EE}"/>
              </a:ext>
            </a:extLst>
          </p:cNvPr>
          <p:cNvSpPr/>
          <p:nvPr/>
        </p:nvSpPr>
        <p:spPr>
          <a:xfrm>
            <a:off x="6256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C94B6-848E-4222-B8A4-C7695CB17AC5}"/>
              </a:ext>
            </a:extLst>
          </p:cNvPr>
          <p:cNvSpPr/>
          <p:nvPr/>
        </p:nvSpPr>
        <p:spPr>
          <a:xfrm>
            <a:off x="6449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FC9AF-C1AA-4818-A898-301CE3D6C420}"/>
              </a:ext>
            </a:extLst>
          </p:cNvPr>
          <p:cNvSpPr/>
          <p:nvPr/>
        </p:nvSpPr>
        <p:spPr>
          <a:xfrm>
            <a:off x="6642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167E2-03D8-4755-82B9-19F0A414BA8A}"/>
              </a:ext>
            </a:extLst>
          </p:cNvPr>
          <p:cNvSpPr/>
          <p:nvPr/>
        </p:nvSpPr>
        <p:spPr>
          <a:xfrm>
            <a:off x="6840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ED74E-51C3-4AE3-9FFF-98B7B21C22AE}"/>
              </a:ext>
            </a:extLst>
          </p:cNvPr>
          <p:cNvSpPr/>
          <p:nvPr/>
        </p:nvSpPr>
        <p:spPr>
          <a:xfrm>
            <a:off x="7023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0CD10F-07F7-4B12-A329-37E705608035}"/>
              </a:ext>
            </a:extLst>
          </p:cNvPr>
          <p:cNvSpPr/>
          <p:nvPr/>
        </p:nvSpPr>
        <p:spPr>
          <a:xfrm>
            <a:off x="72059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4DAC02-42F8-43BF-88F1-5D52B66FB57F}"/>
              </a:ext>
            </a:extLst>
          </p:cNvPr>
          <p:cNvSpPr/>
          <p:nvPr/>
        </p:nvSpPr>
        <p:spPr>
          <a:xfrm>
            <a:off x="73990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FA151E-8AFF-45F0-B6C5-EC95AB0287CC}"/>
              </a:ext>
            </a:extLst>
          </p:cNvPr>
          <p:cNvSpPr/>
          <p:nvPr/>
        </p:nvSpPr>
        <p:spPr>
          <a:xfrm>
            <a:off x="759206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10F8A-CCA3-478A-98F5-F47ED3D1BB11}"/>
              </a:ext>
            </a:extLst>
          </p:cNvPr>
          <p:cNvSpPr/>
          <p:nvPr/>
        </p:nvSpPr>
        <p:spPr>
          <a:xfrm>
            <a:off x="778510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20A512-EEC3-4917-A3C5-7F9D680E40C3}"/>
              </a:ext>
            </a:extLst>
          </p:cNvPr>
          <p:cNvSpPr/>
          <p:nvPr/>
        </p:nvSpPr>
        <p:spPr>
          <a:xfrm>
            <a:off x="797814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97F940-F23B-443E-9931-3C581B215969}"/>
              </a:ext>
            </a:extLst>
          </p:cNvPr>
          <p:cNvSpPr/>
          <p:nvPr/>
        </p:nvSpPr>
        <p:spPr>
          <a:xfrm>
            <a:off x="817118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0D0FFF-451E-4684-95CD-2B8B22B0BEF4}"/>
              </a:ext>
            </a:extLst>
          </p:cNvPr>
          <p:cNvSpPr/>
          <p:nvPr/>
        </p:nvSpPr>
        <p:spPr>
          <a:xfrm>
            <a:off x="8364220" y="4084320"/>
            <a:ext cx="147320" cy="14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E9B1493-0025-42DF-B329-FA31014F31C0}"/>
              </a:ext>
            </a:extLst>
          </p:cNvPr>
          <p:cNvSpPr/>
          <p:nvPr/>
        </p:nvSpPr>
        <p:spPr>
          <a:xfrm>
            <a:off x="396240" y="4383086"/>
            <a:ext cx="2898140" cy="56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John’s Body Temperature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4E8356-46B8-4DAC-BAD2-E4A11042812B}"/>
              </a:ext>
            </a:extLst>
          </p:cNvPr>
          <p:cNvSpPr txBox="1"/>
          <p:nvPr/>
        </p:nvSpPr>
        <p:spPr>
          <a:xfrm>
            <a:off x="4288492" y="5507355"/>
            <a:ext cx="3010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Body Temperature Time Series</a:t>
            </a:r>
          </a:p>
          <a:p>
            <a:r>
              <a:rPr lang="en-US" i="1" dirty="0"/>
              <a:t>A set of qualities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EC414A-7CB9-4758-BFDD-325D354C8E77}"/>
              </a:ext>
            </a:extLst>
          </p:cNvPr>
          <p:cNvSpPr/>
          <p:nvPr/>
        </p:nvSpPr>
        <p:spPr>
          <a:xfrm rot="16200000">
            <a:off x="4989111" y="2548780"/>
            <a:ext cx="1532017" cy="1094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Encounter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5D1DE-9FB5-4266-8BED-C3A042072E9A}"/>
              </a:ext>
            </a:extLst>
          </p:cNvPr>
          <p:cNvSpPr/>
          <p:nvPr/>
        </p:nvSpPr>
        <p:spPr>
          <a:xfrm rot="16200000">
            <a:off x="5154930" y="3235643"/>
            <a:ext cx="1226820" cy="203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Measurement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172FA9D-DA17-4479-AF8C-30263B202E4A}"/>
              </a:ext>
            </a:extLst>
          </p:cNvPr>
          <p:cNvSpPr/>
          <p:nvPr/>
        </p:nvSpPr>
        <p:spPr>
          <a:xfrm rot="2441714">
            <a:off x="3619997" y="3546395"/>
            <a:ext cx="2250440" cy="10542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Body Temperature at measurement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BFFA4-C112-4423-9730-2C64B09D0DF4}"/>
              </a:ext>
            </a:extLst>
          </p:cNvPr>
          <p:cNvSpPr txBox="1"/>
          <p:nvPr/>
        </p:nvSpPr>
        <p:spPr>
          <a:xfrm rot="16200000">
            <a:off x="5350023" y="4536762"/>
            <a:ext cx="79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101.5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BC83B22A-9F93-4386-94D7-F82C3132F1B5}"/>
              </a:ext>
            </a:extLst>
          </p:cNvPr>
          <p:cNvSpPr/>
          <p:nvPr/>
        </p:nvSpPr>
        <p:spPr>
          <a:xfrm>
            <a:off x="5969496" y="3132375"/>
            <a:ext cx="1689100" cy="513080"/>
          </a:xfrm>
          <a:prstGeom prst="lef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3DFD3-F45C-497F-955F-5238021D4409}"/>
              </a:ext>
            </a:extLst>
          </p:cNvPr>
          <p:cNvSpPr/>
          <p:nvPr/>
        </p:nvSpPr>
        <p:spPr>
          <a:xfrm>
            <a:off x="8437880" y="6276420"/>
            <a:ext cx="221488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Snow : Person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9F840097-15DD-4D75-81A3-1ACF206E1494}"/>
              </a:ext>
            </a:extLst>
          </p:cNvPr>
          <p:cNvSpPr/>
          <p:nvPr/>
        </p:nvSpPr>
        <p:spPr>
          <a:xfrm rot="5400000">
            <a:off x="8602563" y="4890889"/>
            <a:ext cx="1476822" cy="10487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F3F602-2F19-4B1F-9E8F-B7548034D75E}"/>
              </a:ext>
            </a:extLst>
          </p:cNvPr>
          <p:cNvSpPr txBox="1"/>
          <p:nvPr/>
        </p:nvSpPr>
        <p:spPr>
          <a:xfrm>
            <a:off x="9713769" y="5461188"/>
            <a:ext cx="9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D6A118B2-950F-46FB-AE80-7BB011EA8518}"/>
              </a:ext>
            </a:extLst>
          </p:cNvPr>
          <p:cNvSpPr/>
          <p:nvPr/>
        </p:nvSpPr>
        <p:spPr>
          <a:xfrm rot="16200000">
            <a:off x="6901336" y="5135121"/>
            <a:ext cx="756921" cy="21688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100D7-CC3D-4659-A478-9A3AE3CFB250}"/>
              </a:ext>
            </a:extLst>
          </p:cNvPr>
          <p:cNvSpPr txBox="1"/>
          <p:nvPr/>
        </p:nvSpPr>
        <p:spPr>
          <a:xfrm>
            <a:off x="6778153" y="6082119"/>
            <a:ext cx="17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vital sign [*]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A60D565-9F8E-4DA4-BB5B-D2CBA34D6566}"/>
              </a:ext>
            </a:extLst>
          </p:cNvPr>
          <p:cNvSpPr/>
          <p:nvPr/>
        </p:nvSpPr>
        <p:spPr>
          <a:xfrm>
            <a:off x="228600" y="1856232"/>
            <a:ext cx="4080983" cy="11612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A particular quality value exists at the intersection of the subject (state of), predicate and an occurrence in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739639-0319-4005-9D57-6211A6280BE6}"/>
              </a:ext>
            </a:extLst>
          </p:cNvPr>
          <p:cNvSpPr txBox="1"/>
          <p:nvPr/>
        </p:nvSpPr>
        <p:spPr>
          <a:xfrm>
            <a:off x="5830886" y="2330141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013EEDFC-6F53-4C82-B10B-E2F9BD13F7EF}"/>
              </a:ext>
            </a:extLst>
          </p:cNvPr>
          <p:cNvSpPr/>
          <p:nvPr/>
        </p:nvSpPr>
        <p:spPr>
          <a:xfrm>
            <a:off x="8678131" y="1391996"/>
            <a:ext cx="1888435" cy="187629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situation semantics foundation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(paper in git)</a:t>
            </a:r>
          </a:p>
        </p:txBody>
      </p:sp>
    </p:spTree>
    <p:extLst>
      <p:ext uri="{BB962C8B-B14F-4D97-AF65-F5344CB8AC3E}">
        <p14:creationId xmlns:p14="http://schemas.microsoft.com/office/powerpoint/2010/main" val="256930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FE3C31D-C0DC-43B3-9090-71A27EB1110D}"/>
              </a:ext>
            </a:extLst>
          </p:cNvPr>
          <p:cNvSpPr/>
          <p:nvPr/>
        </p:nvSpPr>
        <p:spPr>
          <a:xfrm>
            <a:off x="6037240" y="4620783"/>
            <a:ext cx="2484582" cy="20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5C638-82BC-40D9-8D64-12824887E631}"/>
              </a:ext>
            </a:extLst>
          </p:cNvPr>
          <p:cNvSpPr/>
          <p:nvPr/>
        </p:nvSpPr>
        <p:spPr>
          <a:xfrm>
            <a:off x="9500799" y="1307586"/>
            <a:ext cx="2484582" cy="1901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A5FD9-49FD-4310-B87E-4EA3EEAB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958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measured temperature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3E78-93F0-4E1D-9B8D-D40C561264B2}"/>
              </a:ext>
            </a:extLst>
          </p:cNvPr>
          <p:cNvSpPr/>
          <p:nvPr/>
        </p:nvSpPr>
        <p:spPr>
          <a:xfrm>
            <a:off x="9630731" y="1534059"/>
            <a:ext cx="2224718" cy="129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Unit of measure</a:t>
            </a:r>
          </a:p>
          <a:p>
            <a:pPr algn="ctr"/>
            <a:r>
              <a:rPr lang="en-US" sz="1400" dirty="0"/>
              <a:t>Degrees Fahrenheit</a:t>
            </a:r>
          </a:p>
          <a:p>
            <a:pPr algn="ctr"/>
            <a:r>
              <a:rPr lang="en-US" sz="1200" dirty="0"/>
              <a:t>(Temperature, value)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79E9C-2187-4830-A087-EE506C93DCA1}"/>
              </a:ext>
            </a:extLst>
          </p:cNvPr>
          <p:cNvSpPr/>
          <p:nvPr/>
        </p:nvSpPr>
        <p:spPr>
          <a:xfrm>
            <a:off x="5115652" y="1303504"/>
            <a:ext cx="1821143" cy="82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Patient</a:t>
            </a:r>
          </a:p>
          <a:p>
            <a:pPr algn="ctr"/>
            <a:r>
              <a:rPr lang="en-US" sz="1600" dirty="0"/>
              <a:t>Joe Smith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8E8BA2-3BB1-4F64-A910-04253BB0BA82}"/>
              </a:ext>
            </a:extLst>
          </p:cNvPr>
          <p:cNvSpPr/>
          <p:nvPr/>
        </p:nvSpPr>
        <p:spPr>
          <a:xfrm>
            <a:off x="9715946" y="5553778"/>
            <a:ext cx="2139503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Snomed</a:t>
            </a:r>
            <a:r>
              <a:rPr lang="en-US" sz="1400" dirty="0"/>
              <a:t>: mouth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73E5F-6C8D-4D77-A5B1-BA638D4A22DF}"/>
              </a:ext>
            </a:extLst>
          </p:cNvPr>
          <p:cNvSpPr/>
          <p:nvPr/>
        </p:nvSpPr>
        <p:spPr>
          <a:xfrm>
            <a:off x="3349619" y="5899566"/>
            <a:ext cx="1762845" cy="8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Individual</a:t>
            </a:r>
          </a:p>
          <a:p>
            <a:pPr algn="ctr"/>
            <a:r>
              <a:rPr lang="en-US" sz="1600" dirty="0"/>
              <a:t>Nurse Jackie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5D5A82-EF3D-4D14-80F9-B5B56AC30BCB}"/>
              </a:ext>
            </a:extLst>
          </p:cNvPr>
          <p:cNvSpPr/>
          <p:nvPr/>
        </p:nvSpPr>
        <p:spPr>
          <a:xfrm>
            <a:off x="6218063" y="4715462"/>
            <a:ext cx="2133600" cy="77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/>
              <a:t>Vital Sign</a:t>
            </a:r>
          </a:p>
          <a:p>
            <a:pPr algn="ctr"/>
            <a:r>
              <a:rPr lang="en-US" sz="1400" dirty="0"/>
              <a:t>(quality, situation)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A4BF5A-5A92-49D1-B4C1-EA9841EC25BA}"/>
              </a:ext>
            </a:extLst>
          </p:cNvPr>
          <p:cNvSpPr/>
          <p:nvPr/>
        </p:nvSpPr>
        <p:spPr>
          <a:xfrm>
            <a:off x="6286778" y="5491927"/>
            <a:ext cx="205747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/>
              <a:t>Snomed</a:t>
            </a:r>
            <a:r>
              <a:rPr lang="en-US" sz="1200" dirty="0"/>
              <a:t>: body temperature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2D3D1E2-94C6-4FC8-876B-3F4F13574380}"/>
              </a:ext>
            </a:extLst>
          </p:cNvPr>
          <p:cNvCxnSpPr>
            <a:cxnSpLocks/>
            <a:stCxn id="47" idx="0"/>
            <a:endCxn id="8" idx="4"/>
          </p:cNvCxnSpPr>
          <p:nvPr/>
        </p:nvCxnSpPr>
        <p:spPr>
          <a:xfrm rot="16200000" flipV="1">
            <a:off x="5405391" y="2746642"/>
            <a:ext cx="2494974" cy="1253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3E48B73-A1F9-43A5-8718-1998665A1B40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V="1">
            <a:off x="8521822" y="2258291"/>
            <a:ext cx="978977" cy="3391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FE9A89-97A5-4DAE-9D4E-6E5AC7678576}"/>
              </a:ext>
            </a:extLst>
          </p:cNvPr>
          <p:cNvSpPr txBox="1"/>
          <p:nvPr/>
        </p:nvSpPr>
        <p:spPr>
          <a:xfrm rot="16915689">
            <a:off x="8540907" y="3041091"/>
            <a:ext cx="142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 quality value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7ACBC7D-CFB0-4EC7-9990-F83CF0CEBB5D}"/>
              </a:ext>
            </a:extLst>
          </p:cNvPr>
          <p:cNvCxnSpPr>
            <a:cxnSpLocks/>
            <a:stCxn id="47" idx="3"/>
            <a:endCxn id="10" idx="0"/>
          </p:cNvCxnSpPr>
          <p:nvPr/>
        </p:nvCxnSpPr>
        <p:spPr>
          <a:xfrm flipV="1">
            <a:off x="8521822" y="5553778"/>
            <a:ext cx="2263876" cy="95700"/>
          </a:xfrm>
          <a:prstGeom prst="curvedConnector4">
            <a:avLst>
              <a:gd name="adj1" fmla="val 26373"/>
              <a:gd name="adj2" fmla="val 1313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F458E77A-C7CD-4894-B73B-6F88A24BB91D}"/>
              </a:ext>
            </a:extLst>
          </p:cNvPr>
          <p:cNvSpPr/>
          <p:nvPr/>
        </p:nvSpPr>
        <p:spPr>
          <a:xfrm>
            <a:off x="7111828" y="2629930"/>
            <a:ext cx="1318775" cy="1852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A5A202-A05C-4554-8E20-A4B377A8FE7E}"/>
              </a:ext>
            </a:extLst>
          </p:cNvPr>
          <p:cNvCxnSpPr>
            <a:cxnSpLocks/>
            <a:stCxn id="8" idx="5"/>
            <a:endCxn id="59" idx="1"/>
          </p:cNvCxnSpPr>
          <p:nvPr/>
        </p:nvCxnSpPr>
        <p:spPr>
          <a:xfrm rot="16200000" flipH="1">
            <a:off x="6532377" y="2143102"/>
            <a:ext cx="717168" cy="441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D42DD0-DF75-4AB4-86BB-6D680B39A81A}"/>
              </a:ext>
            </a:extLst>
          </p:cNvPr>
          <p:cNvCxnSpPr>
            <a:cxnSpLocks/>
            <a:stCxn id="47" idx="0"/>
            <a:endCxn id="197" idx="4"/>
          </p:cNvCxnSpPr>
          <p:nvPr/>
        </p:nvCxnSpPr>
        <p:spPr>
          <a:xfrm rot="5400000" flipH="1" flipV="1">
            <a:off x="6773832" y="3649928"/>
            <a:ext cx="1476555" cy="465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A5A48C8-2530-43EE-8153-238E4CC580EF}"/>
              </a:ext>
            </a:extLst>
          </p:cNvPr>
          <p:cNvSpPr txBox="1"/>
          <p:nvPr/>
        </p:nvSpPr>
        <p:spPr>
          <a:xfrm rot="1047955">
            <a:off x="2495118" y="5661186"/>
            <a:ext cx="1176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Performed by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90A457-F6BD-401B-8778-6998EAF146C2}"/>
              </a:ext>
            </a:extLst>
          </p:cNvPr>
          <p:cNvSpPr txBox="1"/>
          <p:nvPr/>
        </p:nvSpPr>
        <p:spPr>
          <a:xfrm>
            <a:off x="5198735" y="205105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of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E1A18AF-BB06-47C9-87A8-8FE25AAB8A2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7896687" y="2722553"/>
            <a:ext cx="533916" cy="1853129"/>
          </a:xfrm>
          <a:prstGeom prst="curvedConnector4">
            <a:avLst>
              <a:gd name="adj1" fmla="val -42816"/>
              <a:gd name="adj2" fmla="val 52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87E28E-31BB-48A6-B815-8D65AFB185C9}"/>
              </a:ext>
            </a:extLst>
          </p:cNvPr>
          <p:cNvSpPr txBox="1"/>
          <p:nvPr/>
        </p:nvSpPr>
        <p:spPr>
          <a:xfrm rot="17757798">
            <a:off x="7000850" y="3495228"/>
            <a:ext cx="8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predicate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5953881-2A33-4C36-A1FB-9585B240377E}"/>
              </a:ext>
            </a:extLst>
          </p:cNvPr>
          <p:cNvCxnSpPr>
            <a:cxnSpLocks/>
            <a:stCxn id="104" idx="3"/>
            <a:endCxn id="13" idx="2"/>
          </p:cNvCxnSpPr>
          <p:nvPr/>
        </p:nvCxnSpPr>
        <p:spPr>
          <a:xfrm>
            <a:off x="2309091" y="5881437"/>
            <a:ext cx="1040528" cy="44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E7B074-ECDE-4CB6-BE67-24EF03E729A9}"/>
              </a:ext>
            </a:extLst>
          </p:cNvPr>
          <p:cNvSpPr txBox="1"/>
          <p:nvPr/>
        </p:nvSpPr>
        <p:spPr>
          <a:xfrm>
            <a:off x="10084632" y="2827757"/>
            <a:ext cx="167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Scaler value:104.2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D4F8F5-E10F-4EAA-A064-97B66AF90BE4}"/>
              </a:ext>
            </a:extLst>
          </p:cNvPr>
          <p:cNvSpPr txBox="1"/>
          <p:nvPr/>
        </p:nvSpPr>
        <p:spPr>
          <a:xfrm>
            <a:off x="6026224" y="6212141"/>
            <a:ext cx="240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 : 1/20/2010 4:30pm 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B96D5D-050B-4FB8-905C-26129F789A39}"/>
              </a:ext>
            </a:extLst>
          </p:cNvPr>
          <p:cNvSpPr txBox="1"/>
          <p:nvPr/>
        </p:nvSpPr>
        <p:spPr>
          <a:xfrm>
            <a:off x="10785697" y="521160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Body site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529508-5E66-4929-AA30-F44E9A9A30C1}"/>
              </a:ext>
            </a:extLst>
          </p:cNvPr>
          <p:cNvSpPr/>
          <p:nvPr/>
        </p:nvSpPr>
        <p:spPr>
          <a:xfrm>
            <a:off x="0" y="5028193"/>
            <a:ext cx="2309091" cy="170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548FB87-A04C-4F28-80F2-FC29035D16BA}"/>
              </a:ext>
            </a:extLst>
          </p:cNvPr>
          <p:cNvSpPr/>
          <p:nvPr/>
        </p:nvSpPr>
        <p:spPr>
          <a:xfrm>
            <a:off x="55745" y="5099347"/>
            <a:ext cx="2162729" cy="108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Measurement Activity</a:t>
            </a:r>
          </a:p>
          <a:p>
            <a:pPr algn="ctr"/>
            <a:r>
              <a:rPr lang="en-US" sz="1200" dirty="0"/>
              <a:t>(Observation Activity)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99265-1647-430D-AAAF-D025973439F6}"/>
              </a:ext>
            </a:extLst>
          </p:cNvPr>
          <p:cNvSpPr txBox="1"/>
          <p:nvPr/>
        </p:nvSpPr>
        <p:spPr>
          <a:xfrm>
            <a:off x="67451" y="6309919"/>
            <a:ext cx="2174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4:25pm EST</a:t>
            </a:r>
          </a:p>
          <a:p>
            <a:r>
              <a:rPr lang="en-US" sz="1100" dirty="0"/>
              <a:t>End time: 1/20/2010 4:30pm EST</a:t>
            </a:r>
          </a:p>
          <a:p>
            <a:endParaRPr 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EDB684-3211-4F23-8BA3-CE86DF16F5E3}"/>
              </a:ext>
            </a:extLst>
          </p:cNvPr>
          <p:cNvSpPr txBox="1"/>
          <p:nvPr/>
        </p:nvSpPr>
        <p:spPr>
          <a:xfrm>
            <a:off x="2288708" y="4828885"/>
            <a:ext cx="126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Determined by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EBE04DF-B4C0-4632-B44C-5632BED8BE0C}"/>
              </a:ext>
            </a:extLst>
          </p:cNvPr>
          <p:cNvSpPr/>
          <p:nvPr/>
        </p:nvSpPr>
        <p:spPr>
          <a:xfrm>
            <a:off x="132674" y="933716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008523-FB5A-4146-A1E8-B40647EA44E8}"/>
              </a:ext>
            </a:extLst>
          </p:cNvPr>
          <p:cNvSpPr/>
          <p:nvPr/>
        </p:nvSpPr>
        <p:spPr>
          <a:xfrm>
            <a:off x="309379" y="1222808"/>
            <a:ext cx="2165800" cy="67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Encounter</a:t>
            </a:r>
          </a:p>
          <a:p>
            <a:pPr algn="ctr"/>
            <a:r>
              <a:rPr lang="en-US" sz="1100" dirty="0"/>
              <a:t>(Clinical Activity)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BB615-DE75-4147-908E-86B7C9C896B3}"/>
              </a:ext>
            </a:extLst>
          </p:cNvPr>
          <p:cNvSpPr txBox="1"/>
          <p:nvPr/>
        </p:nvSpPr>
        <p:spPr>
          <a:xfrm>
            <a:off x="403122" y="2033912"/>
            <a:ext cx="2234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1:20pm EST</a:t>
            </a:r>
          </a:p>
          <a:p>
            <a:r>
              <a:rPr lang="en-US" sz="1100" dirty="0"/>
              <a:t>End time: 1/20/2010 5:20pm EST</a:t>
            </a:r>
          </a:p>
          <a:p>
            <a:endParaRPr lang="en-US" sz="1100" dirty="0"/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3F7DF75-16DC-4BF5-A151-C2A64DB769A2}"/>
              </a:ext>
            </a:extLst>
          </p:cNvPr>
          <p:cNvCxnSpPr>
            <a:cxnSpLocks/>
            <a:stCxn id="138" idx="3"/>
            <a:endCxn id="8" idx="2"/>
          </p:cNvCxnSpPr>
          <p:nvPr/>
        </p:nvCxnSpPr>
        <p:spPr>
          <a:xfrm flipV="1">
            <a:off x="2689855" y="1714657"/>
            <a:ext cx="2425797" cy="69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3D76259-84D5-4D68-A1C3-A478EE349400}"/>
              </a:ext>
            </a:extLst>
          </p:cNvPr>
          <p:cNvSpPr txBox="1"/>
          <p:nvPr/>
        </p:nvSpPr>
        <p:spPr>
          <a:xfrm>
            <a:off x="4421756" y="1203651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care subject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167E5287-8B63-4110-A8F1-CC0DF8A9DE6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-285862" y="3351243"/>
            <a:ext cx="2414757" cy="97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79D6AB6-2742-4252-B600-9AB9C87F293F}"/>
              </a:ext>
            </a:extLst>
          </p:cNvPr>
          <p:cNvSpPr txBox="1"/>
          <p:nvPr/>
        </p:nvSpPr>
        <p:spPr>
          <a:xfrm>
            <a:off x="132674" y="3383241"/>
            <a:ext cx="99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temporal part</a:t>
            </a:r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D9F1382-FA76-49BA-B3C6-E1C8250B6F6A}"/>
              </a:ext>
            </a:extLst>
          </p:cNvPr>
          <p:cNvCxnSpPr>
            <a:cxnSpLocks/>
            <a:stCxn id="138" idx="3"/>
            <a:endCxn id="190" idx="0"/>
          </p:cNvCxnSpPr>
          <p:nvPr/>
        </p:nvCxnSpPr>
        <p:spPr>
          <a:xfrm>
            <a:off x="2689855" y="1783665"/>
            <a:ext cx="3825885" cy="25161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2A0D61F-538C-4228-8B94-A1BCDEC708AA}"/>
              </a:ext>
            </a:extLst>
          </p:cNvPr>
          <p:cNvSpPr txBox="1"/>
          <p:nvPr/>
        </p:nvSpPr>
        <p:spPr>
          <a:xfrm>
            <a:off x="5955600" y="4299780"/>
            <a:ext cx="11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relevant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5214143-4C3C-4130-982C-88B692D5DABB}"/>
              </a:ext>
            </a:extLst>
          </p:cNvPr>
          <p:cNvSpPr/>
          <p:nvPr/>
        </p:nvSpPr>
        <p:spPr>
          <a:xfrm>
            <a:off x="7027366" y="2754715"/>
            <a:ext cx="1434642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Has vital sign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CE15371E-9C24-4947-945F-71A9D4292DBF}"/>
              </a:ext>
            </a:extLst>
          </p:cNvPr>
          <p:cNvCxnSpPr>
            <a:cxnSpLocks/>
          </p:cNvCxnSpPr>
          <p:nvPr/>
        </p:nvCxnSpPr>
        <p:spPr>
          <a:xfrm>
            <a:off x="2318825" y="5155482"/>
            <a:ext cx="3670774" cy="84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954795C-1440-46AC-B449-6303FAA24307}"/>
              </a:ext>
            </a:extLst>
          </p:cNvPr>
          <p:cNvSpPr txBox="1"/>
          <p:nvPr/>
        </p:nvSpPr>
        <p:spPr>
          <a:xfrm>
            <a:off x="5282613" y="5674447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finding</a:t>
            </a:r>
          </a:p>
        </p:txBody>
      </p:sp>
    </p:spTree>
    <p:extLst>
      <p:ext uri="{BB962C8B-B14F-4D97-AF65-F5344CB8AC3E}">
        <p14:creationId xmlns:p14="http://schemas.microsoft.com/office/powerpoint/2010/main" val="118273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4C5111E-5306-4D16-9F46-232676075103}"/>
              </a:ext>
            </a:extLst>
          </p:cNvPr>
          <p:cNvSpPr/>
          <p:nvPr/>
        </p:nvSpPr>
        <p:spPr>
          <a:xfrm>
            <a:off x="7713822" y="4046074"/>
            <a:ext cx="760219" cy="398834"/>
          </a:xfrm>
          <a:prstGeom prst="wedgeRoundRectCallout">
            <a:avLst>
              <a:gd name="adj1" fmla="val 60024"/>
              <a:gd name="adj2" fmla="val 854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Needs work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655F85D-C1D6-4773-8E88-EA7196A51899}"/>
              </a:ext>
            </a:extLst>
          </p:cNvPr>
          <p:cNvSpPr/>
          <p:nvPr/>
        </p:nvSpPr>
        <p:spPr>
          <a:xfrm>
            <a:off x="5210783" y="3030166"/>
            <a:ext cx="760219" cy="398834"/>
          </a:xfrm>
          <a:prstGeom prst="wedgeRoundRectCallout">
            <a:avLst>
              <a:gd name="adj1" fmla="val 47228"/>
              <a:gd name="adj2" fmla="val 1415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Thinking about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ED116-08D4-420F-9290-3C8499906B87}"/>
              </a:ext>
            </a:extLst>
          </p:cNvPr>
          <p:cNvSpPr txBox="1"/>
          <p:nvPr/>
        </p:nvSpPr>
        <p:spPr>
          <a:xfrm rot="16200000">
            <a:off x="-960527" y="3198168"/>
            <a:ext cx="3005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Instance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84EC5-BD04-46F9-8F4F-65A6654D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09" y="0"/>
            <a:ext cx="908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8AC6D-5D13-4811-9DE4-A64C7C7FE29D}"/>
              </a:ext>
            </a:extLst>
          </p:cNvPr>
          <p:cNvSpPr txBox="1"/>
          <p:nvPr/>
        </p:nvSpPr>
        <p:spPr>
          <a:xfrm rot="16200000">
            <a:off x="-917019" y="3198168"/>
            <a:ext cx="29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UML Model Fragment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91E0F-42CC-41D2-B841-FF971582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56" y="140111"/>
            <a:ext cx="10488888" cy="65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62B71-32AD-43C4-9BC5-9310851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applied to vital signs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E4F4DE9-8728-4389-A1BF-CECA239E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38" y="1469730"/>
            <a:ext cx="10696994" cy="476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50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7ADD-843A-4323-8524-0027A72E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97305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E29895D-CA84-4CC1-8FB2-33A1F4038028}"/>
              </a:ext>
            </a:extLst>
          </p:cNvPr>
          <p:cNvSpPr/>
          <p:nvPr/>
        </p:nvSpPr>
        <p:spPr>
          <a:xfrm>
            <a:off x="2035407" y="3044599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E3C31D-C0DC-43B3-9090-71A27EB1110D}"/>
              </a:ext>
            </a:extLst>
          </p:cNvPr>
          <p:cNvSpPr/>
          <p:nvPr/>
        </p:nvSpPr>
        <p:spPr>
          <a:xfrm>
            <a:off x="6037240" y="4620783"/>
            <a:ext cx="2484582" cy="20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45C638-82BC-40D9-8D64-12824887E631}"/>
              </a:ext>
            </a:extLst>
          </p:cNvPr>
          <p:cNvSpPr/>
          <p:nvPr/>
        </p:nvSpPr>
        <p:spPr>
          <a:xfrm>
            <a:off x="9500799" y="1307586"/>
            <a:ext cx="2484582" cy="1901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4A5FD9-49FD-4310-B87E-4EA3EEAB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958"/>
          </a:xfrm>
        </p:spPr>
        <p:txBody>
          <a:bodyPr>
            <a:normAutofit fontScale="90000"/>
          </a:bodyPr>
          <a:lstStyle/>
          <a:p>
            <a:r>
              <a:rPr lang="en-US" dirty="0"/>
              <a:t>The measured temperature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83E78-93F0-4E1D-9B8D-D40C561264B2}"/>
              </a:ext>
            </a:extLst>
          </p:cNvPr>
          <p:cNvSpPr/>
          <p:nvPr/>
        </p:nvSpPr>
        <p:spPr>
          <a:xfrm>
            <a:off x="9630731" y="1534059"/>
            <a:ext cx="2224718" cy="1298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u="sng" dirty="0"/>
              <a:t>Unit of measure</a:t>
            </a:r>
          </a:p>
          <a:p>
            <a:pPr algn="ctr"/>
            <a:r>
              <a:rPr lang="en-US" sz="1400" dirty="0"/>
              <a:t>Degrees Fahrenheit</a:t>
            </a:r>
          </a:p>
          <a:p>
            <a:pPr algn="ctr"/>
            <a:r>
              <a:rPr lang="en-US" sz="1200" dirty="0"/>
              <a:t>(Temperature, value)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579E9C-2187-4830-A087-EE506C93DCA1}"/>
              </a:ext>
            </a:extLst>
          </p:cNvPr>
          <p:cNvSpPr/>
          <p:nvPr/>
        </p:nvSpPr>
        <p:spPr>
          <a:xfrm>
            <a:off x="5115652" y="1303504"/>
            <a:ext cx="1821143" cy="82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Patient</a:t>
            </a:r>
          </a:p>
          <a:p>
            <a:pPr algn="ctr"/>
            <a:r>
              <a:rPr lang="en-US" sz="1600" dirty="0"/>
              <a:t>Joe Smith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8E8BA2-3BB1-4F64-A910-04253BB0BA82}"/>
              </a:ext>
            </a:extLst>
          </p:cNvPr>
          <p:cNvSpPr/>
          <p:nvPr/>
        </p:nvSpPr>
        <p:spPr>
          <a:xfrm>
            <a:off x="9715946" y="5553778"/>
            <a:ext cx="2139503" cy="432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/>
              <a:t>Snomed</a:t>
            </a:r>
            <a:r>
              <a:rPr lang="en-US" sz="1400" dirty="0"/>
              <a:t>: mouth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3EF5E-22AA-4BAE-8A5C-1FC7E9AF1F10}"/>
              </a:ext>
            </a:extLst>
          </p:cNvPr>
          <p:cNvSpPr/>
          <p:nvPr/>
        </p:nvSpPr>
        <p:spPr>
          <a:xfrm>
            <a:off x="2212112" y="3182214"/>
            <a:ext cx="2165800" cy="97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Measurement Result</a:t>
            </a:r>
          </a:p>
          <a:p>
            <a:pPr algn="ctr"/>
            <a:r>
              <a:rPr lang="en-US" sz="1100" dirty="0"/>
              <a:t>(Observation, Belief)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73E5F-6C8D-4D77-A5B1-BA638D4A22DF}"/>
              </a:ext>
            </a:extLst>
          </p:cNvPr>
          <p:cNvSpPr/>
          <p:nvPr/>
        </p:nvSpPr>
        <p:spPr>
          <a:xfrm>
            <a:off x="3349619" y="5899566"/>
            <a:ext cx="1762845" cy="858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u="sng" dirty="0"/>
              <a:t>Individual</a:t>
            </a:r>
          </a:p>
          <a:p>
            <a:pPr algn="ctr"/>
            <a:r>
              <a:rPr lang="en-US" sz="1600" dirty="0"/>
              <a:t>Nurse Jackie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5D5A82-EF3D-4D14-80F9-B5B56AC30BCB}"/>
              </a:ext>
            </a:extLst>
          </p:cNvPr>
          <p:cNvSpPr/>
          <p:nvPr/>
        </p:nvSpPr>
        <p:spPr>
          <a:xfrm>
            <a:off x="6218063" y="4715462"/>
            <a:ext cx="2133600" cy="77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600" dirty="0"/>
              <a:t>Vital Sign</a:t>
            </a:r>
          </a:p>
          <a:p>
            <a:pPr algn="ctr"/>
            <a:r>
              <a:rPr lang="en-US" sz="1400" dirty="0"/>
              <a:t>(quality, situation)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A4BF5A-5A92-49D1-B4C1-EA9841EC25BA}"/>
              </a:ext>
            </a:extLst>
          </p:cNvPr>
          <p:cNvSpPr/>
          <p:nvPr/>
        </p:nvSpPr>
        <p:spPr>
          <a:xfrm>
            <a:off x="6286778" y="5491927"/>
            <a:ext cx="205747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/>
              <a:t>Snomed</a:t>
            </a:r>
            <a:r>
              <a:rPr lang="en-US" sz="1200" dirty="0"/>
              <a:t>: body temperature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2D3D1E2-94C6-4FC8-876B-3F4F13574380}"/>
              </a:ext>
            </a:extLst>
          </p:cNvPr>
          <p:cNvCxnSpPr>
            <a:cxnSpLocks/>
            <a:stCxn id="47" idx="0"/>
            <a:endCxn id="8" idx="4"/>
          </p:cNvCxnSpPr>
          <p:nvPr/>
        </p:nvCxnSpPr>
        <p:spPr>
          <a:xfrm rot="16200000" flipV="1">
            <a:off x="5405391" y="2746642"/>
            <a:ext cx="2494974" cy="1253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3E48B73-A1F9-43A5-8718-1998665A1B40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 flipV="1">
            <a:off x="8521822" y="2258291"/>
            <a:ext cx="978977" cy="3391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FE9A89-97A5-4DAE-9D4E-6E5AC7678576}"/>
              </a:ext>
            </a:extLst>
          </p:cNvPr>
          <p:cNvSpPr txBox="1"/>
          <p:nvPr/>
        </p:nvSpPr>
        <p:spPr>
          <a:xfrm rot="16915689">
            <a:off x="8540907" y="3041091"/>
            <a:ext cx="1427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 quality value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7ACBC7D-CFB0-4EC7-9990-F83CF0CEBB5D}"/>
              </a:ext>
            </a:extLst>
          </p:cNvPr>
          <p:cNvCxnSpPr>
            <a:cxnSpLocks/>
            <a:stCxn id="47" idx="3"/>
            <a:endCxn id="10" idx="0"/>
          </p:cNvCxnSpPr>
          <p:nvPr/>
        </p:nvCxnSpPr>
        <p:spPr>
          <a:xfrm flipV="1">
            <a:off x="8521822" y="5553778"/>
            <a:ext cx="2263876" cy="95700"/>
          </a:xfrm>
          <a:prstGeom prst="curvedConnector4">
            <a:avLst>
              <a:gd name="adj1" fmla="val 26373"/>
              <a:gd name="adj2" fmla="val 1313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EC3DBA-62BF-4813-B9BE-3CB676D2B65A}"/>
              </a:ext>
            </a:extLst>
          </p:cNvPr>
          <p:cNvSpPr txBox="1"/>
          <p:nvPr/>
        </p:nvSpPr>
        <p:spPr>
          <a:xfrm rot="16200000">
            <a:off x="5488258" y="498141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 about</a:t>
            </a: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F458E77A-C7CD-4894-B73B-6F88A24BB91D}"/>
              </a:ext>
            </a:extLst>
          </p:cNvPr>
          <p:cNvSpPr/>
          <p:nvPr/>
        </p:nvSpPr>
        <p:spPr>
          <a:xfrm>
            <a:off x="7111828" y="2629930"/>
            <a:ext cx="1318775" cy="1852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A5A202-A05C-4554-8E20-A4B377A8FE7E}"/>
              </a:ext>
            </a:extLst>
          </p:cNvPr>
          <p:cNvCxnSpPr>
            <a:cxnSpLocks/>
            <a:stCxn id="8" idx="5"/>
            <a:endCxn id="59" idx="1"/>
          </p:cNvCxnSpPr>
          <p:nvPr/>
        </p:nvCxnSpPr>
        <p:spPr>
          <a:xfrm rot="16200000" flipH="1">
            <a:off x="6532377" y="2143102"/>
            <a:ext cx="717168" cy="4417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D42DD0-DF75-4AB4-86BB-6D680B39A81A}"/>
              </a:ext>
            </a:extLst>
          </p:cNvPr>
          <p:cNvCxnSpPr>
            <a:cxnSpLocks/>
            <a:stCxn id="47" idx="0"/>
            <a:endCxn id="197" idx="4"/>
          </p:cNvCxnSpPr>
          <p:nvPr/>
        </p:nvCxnSpPr>
        <p:spPr>
          <a:xfrm rot="5400000" flipH="1" flipV="1">
            <a:off x="6773832" y="3649928"/>
            <a:ext cx="1476555" cy="465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A5A48C8-2530-43EE-8153-238E4CC580EF}"/>
              </a:ext>
            </a:extLst>
          </p:cNvPr>
          <p:cNvSpPr txBox="1"/>
          <p:nvPr/>
        </p:nvSpPr>
        <p:spPr>
          <a:xfrm rot="1047955">
            <a:off x="2495118" y="5661186"/>
            <a:ext cx="1176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Performed by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90A457-F6BD-401B-8778-6998EAF146C2}"/>
              </a:ext>
            </a:extLst>
          </p:cNvPr>
          <p:cNvSpPr txBox="1"/>
          <p:nvPr/>
        </p:nvSpPr>
        <p:spPr>
          <a:xfrm>
            <a:off x="5198735" y="205105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 of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E1A18AF-BB06-47C9-87A8-8FE25AAB8A26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7896687" y="2722553"/>
            <a:ext cx="533916" cy="1853129"/>
          </a:xfrm>
          <a:prstGeom prst="curvedConnector4">
            <a:avLst>
              <a:gd name="adj1" fmla="val -42816"/>
              <a:gd name="adj2" fmla="val 52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87E28E-31BB-48A6-B815-8D65AFB185C9}"/>
              </a:ext>
            </a:extLst>
          </p:cNvPr>
          <p:cNvSpPr txBox="1"/>
          <p:nvPr/>
        </p:nvSpPr>
        <p:spPr>
          <a:xfrm rot="17757798">
            <a:off x="7000850" y="3495228"/>
            <a:ext cx="87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predicate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5953881-2A33-4C36-A1FB-9585B240377E}"/>
              </a:ext>
            </a:extLst>
          </p:cNvPr>
          <p:cNvCxnSpPr>
            <a:cxnSpLocks/>
            <a:stCxn id="104" idx="3"/>
            <a:endCxn id="13" idx="2"/>
          </p:cNvCxnSpPr>
          <p:nvPr/>
        </p:nvCxnSpPr>
        <p:spPr>
          <a:xfrm>
            <a:off x="2309091" y="5881437"/>
            <a:ext cx="1040528" cy="44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E7B074-ECDE-4CB6-BE67-24EF03E729A9}"/>
              </a:ext>
            </a:extLst>
          </p:cNvPr>
          <p:cNvSpPr txBox="1"/>
          <p:nvPr/>
        </p:nvSpPr>
        <p:spPr>
          <a:xfrm>
            <a:off x="10084632" y="2827757"/>
            <a:ext cx="1675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Scaler value:104.2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D4F8F5-E10F-4EAA-A064-97B66AF90BE4}"/>
              </a:ext>
            </a:extLst>
          </p:cNvPr>
          <p:cNvSpPr txBox="1"/>
          <p:nvPr/>
        </p:nvSpPr>
        <p:spPr>
          <a:xfrm>
            <a:off x="6026224" y="6212141"/>
            <a:ext cx="240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 : 1/20/2010 4:30pm 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2EE3A9-EEA3-4525-8A33-475F991CDB13}"/>
              </a:ext>
            </a:extLst>
          </p:cNvPr>
          <p:cNvSpPr txBox="1"/>
          <p:nvPr/>
        </p:nvSpPr>
        <p:spPr>
          <a:xfrm>
            <a:off x="2152027" y="4267987"/>
            <a:ext cx="233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Occurs at: 1/20/2010 4:30pm 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B96D5D-050B-4FB8-905C-26129F789A39}"/>
              </a:ext>
            </a:extLst>
          </p:cNvPr>
          <p:cNvSpPr txBox="1"/>
          <p:nvPr/>
        </p:nvSpPr>
        <p:spPr>
          <a:xfrm>
            <a:off x="10785697" y="5211608"/>
            <a:ext cx="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Body site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CC8662-7F82-4C98-8D7B-7A912A572DC0}"/>
              </a:ext>
            </a:extLst>
          </p:cNvPr>
          <p:cNvSpPr txBox="1"/>
          <p:nvPr/>
        </p:nvSpPr>
        <p:spPr>
          <a:xfrm rot="16200000">
            <a:off x="4199782" y="4314179"/>
            <a:ext cx="107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subject of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D529508-5E66-4929-AA30-F44E9A9A30C1}"/>
              </a:ext>
            </a:extLst>
          </p:cNvPr>
          <p:cNvSpPr/>
          <p:nvPr/>
        </p:nvSpPr>
        <p:spPr>
          <a:xfrm>
            <a:off x="0" y="5028193"/>
            <a:ext cx="2309091" cy="170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548FB87-A04C-4F28-80F2-FC29035D16BA}"/>
              </a:ext>
            </a:extLst>
          </p:cNvPr>
          <p:cNvSpPr/>
          <p:nvPr/>
        </p:nvSpPr>
        <p:spPr>
          <a:xfrm>
            <a:off x="55745" y="5099347"/>
            <a:ext cx="2162729" cy="108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Measurement Activity</a:t>
            </a:r>
          </a:p>
          <a:p>
            <a:pPr algn="ctr"/>
            <a:r>
              <a:rPr lang="en-US" sz="1200" dirty="0"/>
              <a:t>(Observation Activity)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99265-1647-430D-AAAF-D025973439F6}"/>
              </a:ext>
            </a:extLst>
          </p:cNvPr>
          <p:cNvSpPr txBox="1"/>
          <p:nvPr/>
        </p:nvSpPr>
        <p:spPr>
          <a:xfrm>
            <a:off x="67451" y="6309919"/>
            <a:ext cx="21741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4:25pm EST</a:t>
            </a:r>
          </a:p>
          <a:p>
            <a:r>
              <a:rPr lang="en-US" sz="1100" dirty="0"/>
              <a:t>End time: 1/20/2010 4:30pm EST</a:t>
            </a:r>
          </a:p>
          <a:p>
            <a:endParaRPr lang="en-US" sz="1100" dirty="0"/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907A8CEF-7DCD-4E23-A47C-B1B6C810C80A}"/>
              </a:ext>
            </a:extLst>
          </p:cNvPr>
          <p:cNvCxnSpPr>
            <a:cxnSpLocks/>
            <a:stCxn id="104" idx="0"/>
            <a:endCxn id="49" idx="1"/>
          </p:cNvCxnSpPr>
          <p:nvPr/>
        </p:nvCxnSpPr>
        <p:spPr>
          <a:xfrm rot="5400000" flipH="1" flipV="1">
            <a:off x="1028154" y="4020941"/>
            <a:ext cx="1133645" cy="880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4FF77E0-988B-4C0D-9001-C7070A863EE9}"/>
              </a:ext>
            </a:extLst>
          </p:cNvPr>
          <p:cNvSpPr txBox="1"/>
          <p:nvPr/>
        </p:nvSpPr>
        <p:spPr>
          <a:xfrm rot="19694836">
            <a:off x="1115803" y="3801974"/>
            <a:ext cx="992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EDB684-3211-4F23-8BA3-CE86DF16F5E3}"/>
              </a:ext>
            </a:extLst>
          </p:cNvPr>
          <p:cNvSpPr txBox="1"/>
          <p:nvPr/>
        </p:nvSpPr>
        <p:spPr>
          <a:xfrm>
            <a:off x="1178752" y="4740594"/>
            <a:ext cx="126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 from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EBE04DF-B4C0-4632-B44C-5632BED8BE0C}"/>
              </a:ext>
            </a:extLst>
          </p:cNvPr>
          <p:cNvSpPr/>
          <p:nvPr/>
        </p:nvSpPr>
        <p:spPr>
          <a:xfrm>
            <a:off x="132674" y="933716"/>
            <a:ext cx="2557181" cy="1699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C008523-FB5A-4146-A1E8-B40647EA44E8}"/>
              </a:ext>
            </a:extLst>
          </p:cNvPr>
          <p:cNvSpPr/>
          <p:nvPr/>
        </p:nvSpPr>
        <p:spPr>
          <a:xfrm>
            <a:off x="309379" y="1222808"/>
            <a:ext cx="2165800" cy="670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Encounter</a:t>
            </a:r>
          </a:p>
          <a:p>
            <a:pPr algn="ctr"/>
            <a:r>
              <a:rPr lang="en-US" sz="1100" dirty="0"/>
              <a:t>(Clinical Activity)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46BB615-DE75-4147-908E-86B7C9C896B3}"/>
              </a:ext>
            </a:extLst>
          </p:cNvPr>
          <p:cNvSpPr txBox="1"/>
          <p:nvPr/>
        </p:nvSpPr>
        <p:spPr>
          <a:xfrm>
            <a:off x="403122" y="2033912"/>
            <a:ext cx="22347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time: 1/20/2010 1:20pm EST</a:t>
            </a:r>
          </a:p>
          <a:p>
            <a:r>
              <a:rPr lang="en-US" sz="1100" dirty="0"/>
              <a:t>End time: 1/20/2010 5:20pm EST</a:t>
            </a:r>
          </a:p>
          <a:p>
            <a:endParaRPr lang="en-US" sz="1100" dirty="0"/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3F7DF75-16DC-4BF5-A151-C2A64DB769A2}"/>
              </a:ext>
            </a:extLst>
          </p:cNvPr>
          <p:cNvCxnSpPr>
            <a:cxnSpLocks/>
            <a:stCxn id="138" idx="3"/>
            <a:endCxn id="8" idx="2"/>
          </p:cNvCxnSpPr>
          <p:nvPr/>
        </p:nvCxnSpPr>
        <p:spPr>
          <a:xfrm flipV="1">
            <a:off x="2689855" y="1714657"/>
            <a:ext cx="2425797" cy="69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3D76259-84D5-4D68-A1C3-A478EE349400}"/>
              </a:ext>
            </a:extLst>
          </p:cNvPr>
          <p:cNvSpPr txBox="1"/>
          <p:nvPr/>
        </p:nvSpPr>
        <p:spPr>
          <a:xfrm>
            <a:off x="4421756" y="1203651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care subject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167E5287-8B63-4110-A8F1-CC0DF8A9DE6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-285862" y="3351243"/>
            <a:ext cx="2414757" cy="9794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79D6AB6-2742-4252-B600-9AB9C87F293F}"/>
              </a:ext>
            </a:extLst>
          </p:cNvPr>
          <p:cNvSpPr txBox="1"/>
          <p:nvPr/>
        </p:nvSpPr>
        <p:spPr>
          <a:xfrm>
            <a:off x="132674" y="3383241"/>
            <a:ext cx="99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temporal part</a:t>
            </a: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DD461550-93F7-49BC-B46B-0041B79576D2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592588" y="3894548"/>
            <a:ext cx="1444652" cy="17549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D9F1382-FA76-49BA-B3C6-E1C8250B6F6A}"/>
              </a:ext>
            </a:extLst>
          </p:cNvPr>
          <p:cNvCxnSpPr>
            <a:cxnSpLocks/>
            <a:stCxn id="138" idx="3"/>
            <a:endCxn id="190" idx="0"/>
          </p:cNvCxnSpPr>
          <p:nvPr/>
        </p:nvCxnSpPr>
        <p:spPr>
          <a:xfrm>
            <a:off x="2689855" y="1783665"/>
            <a:ext cx="3825885" cy="25161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A2A0D61F-538C-4228-8B94-A1BCDEC708AA}"/>
              </a:ext>
            </a:extLst>
          </p:cNvPr>
          <p:cNvSpPr txBox="1"/>
          <p:nvPr/>
        </p:nvSpPr>
        <p:spPr>
          <a:xfrm>
            <a:off x="5955600" y="4299780"/>
            <a:ext cx="11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relevant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5214143-4C3C-4130-982C-88B692D5DABB}"/>
              </a:ext>
            </a:extLst>
          </p:cNvPr>
          <p:cNvSpPr/>
          <p:nvPr/>
        </p:nvSpPr>
        <p:spPr>
          <a:xfrm>
            <a:off x="7027366" y="2754715"/>
            <a:ext cx="1434642" cy="38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Has vital sign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CE15371E-9C24-4947-945F-71A9D4292DBF}"/>
              </a:ext>
            </a:extLst>
          </p:cNvPr>
          <p:cNvCxnSpPr>
            <a:cxnSpLocks/>
          </p:cNvCxnSpPr>
          <p:nvPr/>
        </p:nvCxnSpPr>
        <p:spPr>
          <a:xfrm>
            <a:off x="2318825" y="5155482"/>
            <a:ext cx="3670774" cy="84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954795C-1440-46AC-B449-6303FAA24307}"/>
              </a:ext>
            </a:extLst>
          </p:cNvPr>
          <p:cNvSpPr txBox="1"/>
          <p:nvPr/>
        </p:nvSpPr>
        <p:spPr>
          <a:xfrm>
            <a:off x="5282613" y="5674447"/>
            <a:ext cx="89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finding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0D4DD7A1-F58E-4EDD-B73B-F38F3E7FD0F0}"/>
              </a:ext>
            </a:extLst>
          </p:cNvPr>
          <p:cNvSpPr/>
          <p:nvPr/>
        </p:nvSpPr>
        <p:spPr>
          <a:xfrm>
            <a:off x="2152027" y="3044599"/>
            <a:ext cx="2388573" cy="1666166"/>
          </a:xfrm>
          <a:prstGeom prst="noSmoking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3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442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Qualities (values) over time</vt:lpstr>
      <vt:lpstr>Perspective</vt:lpstr>
      <vt:lpstr>A patient has a series of vital signs over their lifetime</vt:lpstr>
      <vt:lpstr>The measured temperature</vt:lpstr>
      <vt:lpstr>PowerPoint Presentation</vt:lpstr>
      <vt:lpstr>PowerPoint Presentation</vt:lpstr>
      <vt:lpstr>Qualities applied to vital signs</vt:lpstr>
      <vt:lpstr>OLD VERSION</vt:lpstr>
      <vt:lpstr>The measured temperature</vt:lpstr>
      <vt:lpstr>PowerPoint Presentation</vt:lpstr>
      <vt:lpstr>PowerPoint Presentation</vt:lpstr>
      <vt:lpstr>Qualities applied to vital 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Values, Quantities &amp; Units</dc:title>
  <dc:creator>Cory Casanave</dc:creator>
  <cp:lastModifiedBy>Cory Casanave</cp:lastModifiedBy>
  <cp:revision>149</cp:revision>
  <dcterms:created xsi:type="dcterms:W3CDTF">2017-10-17T17:32:44Z</dcterms:created>
  <dcterms:modified xsi:type="dcterms:W3CDTF">2021-01-26T23:09:26Z</dcterms:modified>
</cp:coreProperties>
</file>