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45"/>
  </p:notesMasterIdLst>
  <p:handoutMasterIdLst>
    <p:handoutMasterId r:id="rId46"/>
  </p:handoutMasterIdLst>
  <p:sldIdLst>
    <p:sldId id="261" r:id="rId2"/>
    <p:sldId id="411" r:id="rId3"/>
    <p:sldId id="270" r:id="rId4"/>
    <p:sldId id="318" r:id="rId5"/>
    <p:sldId id="319" r:id="rId6"/>
    <p:sldId id="320" r:id="rId7"/>
    <p:sldId id="321" r:id="rId8"/>
    <p:sldId id="324" r:id="rId9"/>
    <p:sldId id="337" r:id="rId10"/>
    <p:sldId id="276" r:id="rId11"/>
    <p:sldId id="407" r:id="rId12"/>
    <p:sldId id="327" r:id="rId13"/>
    <p:sldId id="328" r:id="rId14"/>
    <p:sldId id="322" r:id="rId15"/>
    <p:sldId id="329" r:id="rId16"/>
    <p:sldId id="333" r:id="rId17"/>
    <p:sldId id="334" r:id="rId18"/>
    <p:sldId id="408" r:id="rId19"/>
    <p:sldId id="326" r:id="rId20"/>
    <p:sldId id="409" r:id="rId21"/>
    <p:sldId id="390" r:id="rId22"/>
    <p:sldId id="345" r:id="rId23"/>
    <p:sldId id="391" r:id="rId24"/>
    <p:sldId id="344" r:id="rId25"/>
    <p:sldId id="393" r:id="rId26"/>
    <p:sldId id="346" r:id="rId27"/>
    <p:sldId id="347" r:id="rId28"/>
    <p:sldId id="392" r:id="rId29"/>
    <p:sldId id="394" r:id="rId30"/>
    <p:sldId id="395" r:id="rId31"/>
    <p:sldId id="396" r:id="rId32"/>
    <p:sldId id="340" r:id="rId33"/>
    <p:sldId id="410" r:id="rId34"/>
    <p:sldId id="376" r:id="rId35"/>
    <p:sldId id="406" r:id="rId36"/>
    <p:sldId id="404" r:id="rId37"/>
    <p:sldId id="294" r:id="rId38"/>
    <p:sldId id="295" r:id="rId39"/>
    <p:sldId id="297" r:id="rId40"/>
    <p:sldId id="298" r:id="rId41"/>
    <p:sldId id="389" r:id="rId42"/>
    <p:sldId id="299" r:id="rId43"/>
    <p:sldId id="317" r:id="rId4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900"/>
    <a:srgbClr val="FFFFCC"/>
    <a:srgbClr val="FFFF97"/>
    <a:srgbClr val="FFBE49"/>
    <a:srgbClr val="00A651"/>
    <a:srgbClr val="E60019"/>
    <a:srgbClr val="FFA15B"/>
    <a:srgbClr val="FFE7C3"/>
    <a:srgbClr val="FFB9AE"/>
    <a:srgbClr val="FF9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2819" autoAdjust="0"/>
  </p:normalViewPr>
  <p:slideViewPr>
    <p:cSldViewPr>
      <p:cViewPr>
        <p:scale>
          <a:sx n="135" d="100"/>
          <a:sy n="135" d="100"/>
        </p:scale>
        <p:origin x="912" y="-152"/>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Feuil1!$B$2:$B$8</c:f>
              <c:numCache>
                <c:formatCode>General</c:formatCode>
                <c:ptCount val="7"/>
                <c:pt idx="0">
                  <c:v>108.0</c:v>
                </c:pt>
                <c:pt idx="1">
                  <c:v>108.0</c:v>
                </c:pt>
                <c:pt idx="2">
                  <c:v>108.0</c:v>
                </c:pt>
                <c:pt idx="3">
                  <c:v>108.0</c:v>
                </c:pt>
                <c:pt idx="4">
                  <c:v>108.0</c:v>
                </c:pt>
                <c:pt idx="5">
                  <c:v>108.0</c:v>
                </c:pt>
                <c:pt idx="6">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Feuil1!$C$2:$C$8</c:f>
              <c:numCache>
                <c:formatCode>General</c:formatCode>
                <c:ptCount val="7"/>
                <c:pt idx="0">
                  <c:v>0.0</c:v>
                </c:pt>
                <c:pt idx="1">
                  <c:v>41.0</c:v>
                </c:pt>
                <c:pt idx="2">
                  <c:v>70.0</c:v>
                </c:pt>
                <c:pt idx="3">
                  <c:v>88.0</c:v>
                </c:pt>
                <c:pt idx="4">
                  <c:v>94.0</c:v>
                </c:pt>
                <c:pt idx="5">
                  <c:v>108.0</c:v>
                </c:pt>
                <c:pt idx="6">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Feuil1!$D$2:$D$8</c:f>
              <c:numCache>
                <c:formatCode>General</c:formatCode>
                <c:ptCount val="7"/>
                <c:pt idx="0">
                  <c:v>0.0</c:v>
                </c:pt>
                <c:pt idx="1">
                  <c:v>15.0</c:v>
                </c:pt>
                <c:pt idx="2">
                  <c:v>45.0</c:v>
                </c:pt>
                <c:pt idx="3">
                  <c:v>87.0</c:v>
                </c:pt>
                <c:pt idx="4">
                  <c:v>93.0</c:v>
                </c:pt>
                <c:pt idx="5">
                  <c:v>108.0</c:v>
                </c:pt>
                <c:pt idx="6">
                  <c:v>108.0</c:v>
                </c:pt>
              </c:numCache>
            </c:numRef>
          </c:val>
          <c:smooth val="0"/>
        </c:ser>
        <c:dLbls>
          <c:dLblPos val="ctr"/>
          <c:showLegendKey val="0"/>
          <c:showVal val="1"/>
          <c:showCatName val="0"/>
          <c:showSerName val="0"/>
          <c:showPercent val="0"/>
          <c:showBubbleSize val="0"/>
        </c:dLbls>
        <c:smooth val="0"/>
        <c:axId val="-1218105008"/>
        <c:axId val="-1218102176"/>
      </c:lineChart>
      <c:catAx>
        <c:axId val="-12181050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18102176"/>
        <c:crosses val="autoZero"/>
        <c:auto val="1"/>
        <c:lblAlgn val="ctr"/>
        <c:lblOffset val="100"/>
        <c:noMultiLvlLbl val="0"/>
      </c:catAx>
      <c:valAx>
        <c:axId val="-121810217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181050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07/12/2016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07/12/2016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6</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10</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15</a:t>
            </a:fld>
            <a:endParaRPr lang="fr-FR"/>
          </a:p>
        </p:txBody>
      </p:sp>
    </p:spTree>
    <p:extLst>
      <p:ext uri="{BB962C8B-B14F-4D97-AF65-F5344CB8AC3E}">
        <p14:creationId xmlns:p14="http://schemas.microsoft.com/office/powerpoint/2010/main" val="150659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19</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27</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30</a:t>
            </a:fld>
            <a:endParaRPr lang="fr-FR"/>
          </a:p>
        </p:txBody>
      </p:sp>
    </p:spTree>
    <p:extLst>
      <p:ext uri="{BB962C8B-B14F-4D97-AF65-F5344CB8AC3E}">
        <p14:creationId xmlns:p14="http://schemas.microsoft.com/office/powerpoint/2010/main" val="136766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7 December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PSSM Revised Submission</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smtClean="0"/>
              <a:t>PSSM Revised Submission</a:t>
            </a: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dirty="0"/>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7 December 2016</a:t>
            </a:r>
            <a:endParaRPr lang="en-US" altLang="en-US" dirty="0"/>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dirty="0" smtClean="0"/>
              <a:t>PSSM Revised Submission</a:t>
            </a:r>
            <a:endParaRPr lang="en-US" altLang="en-US" dirty="0"/>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gif"/><Relationship Id="rId5" Type="http://schemas.openxmlformats.org/officeDocument/2006/relationships/image" Target="../media/image41.png"/><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 Id="rId3" Type="http://schemas.openxmlformats.org/officeDocument/2006/relationships/image" Target="../media/image44.jpe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Revised Submission ad/2016-11-01</a:t>
            </a:r>
          </a:p>
          <a:p>
            <a:r>
              <a:rPr lang="en-US" sz="2400" dirty="0" smtClean="0">
                <a:solidFill>
                  <a:srgbClr val="0070C0"/>
                </a:solidFill>
              </a:rPr>
              <a:t>Errata ad/2016-12-03</a:t>
            </a:r>
          </a:p>
          <a:p>
            <a:pPr>
              <a:spcBef>
                <a:spcPts val="1200"/>
              </a:spcBef>
            </a:pPr>
            <a:r>
              <a:rPr lang="en-US" sz="2400" dirty="0" smtClean="0"/>
              <a:t>Presentation to the ADTF</a:t>
            </a:r>
            <a:br>
              <a:rPr lang="en-US" sz="2400" dirty="0" smtClean="0"/>
            </a:br>
            <a:r>
              <a:rPr lang="en-US" sz="2400" dirty="0" smtClean="0"/>
              <a:t>07 December 2016</a:t>
            </a:r>
          </a:p>
          <a:p>
            <a:endParaRPr lang="en-US" sz="2400" dirty="0"/>
          </a:p>
          <a:p>
            <a:r>
              <a:rPr lang="en-US" sz="2400" dirty="0" smtClean="0"/>
              <a:t>Ed Seidewitz / Model Driven Solutions</a:t>
            </a:r>
          </a:p>
          <a:p>
            <a:r>
              <a:rPr lang="en-US" sz="2400" dirty="0" smtClean="0"/>
              <a:t>Jérémie Tatibouet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759101"/>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567413"/>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759101"/>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839221"/>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251489"/>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78823"/>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90791"/>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448417"/>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448417"/>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924350"/>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839221"/>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443177"/>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869627"/>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111028"/>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74625"/>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6033755"/>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258920"/>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3056913"/>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513591"/>
            <a:ext cx="333580"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102623"/>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a:off x="1744614" y="3513591"/>
            <a:ext cx="25207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96678"/>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a:off x="4264892" y="3626827"/>
            <a:ext cx="739156"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76794"/>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1023478"/>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86091"/>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7 December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10</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Syntax</a:t>
            </a:r>
            <a:endParaRPr lang="en-US" dirty="0"/>
          </a:p>
        </p:txBody>
      </p:sp>
      <p:sp>
        <p:nvSpPr>
          <p:cNvPr id="6" name="Espace réservé du texte 5"/>
          <p:cNvSpPr>
            <a:spLocks noGrp="1"/>
          </p:cNvSpPr>
          <p:nvPr>
            <p:ph type="body" idx="1"/>
          </p:nvPr>
        </p:nvSpPr>
        <p:spPr/>
        <p:txBody>
          <a:bodyPr/>
          <a:lstStyle/>
          <a:p>
            <a:endParaRPr lang="fr-FR" dirty="0" smtClean="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11</a:t>
            </a:fld>
            <a:endParaRPr lang="en-US" altLang="en-US"/>
          </a:p>
        </p:txBody>
      </p:sp>
    </p:spTree>
    <p:extLst>
      <p:ext uri="{BB962C8B-B14F-4D97-AF65-F5344CB8AC3E}">
        <p14:creationId xmlns:p14="http://schemas.microsoft.com/office/powerpoint/2010/main" val="203033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561800" y="5953969"/>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678740" y="492408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678740" y="272244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980728"/>
            <a:ext cx="3420231" cy="77378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 </a:t>
            </a:r>
            <a:r>
              <a:rPr lang="en-US" sz="1200" dirty="0" smtClean="0">
                <a:solidFill>
                  <a:srgbClr val="0070C0"/>
                </a:solidFill>
              </a:rPr>
              <a:t>Update provided with PSSM</a:t>
            </a:r>
            <a:r>
              <a:rPr lang="en-US" sz="1200" dirty="0" smtClean="0"/>
              <a:t>.</a:t>
            </a:r>
            <a:endParaRPr lang="en-US" sz="1200" dirty="0" smtClean="0">
              <a:cs typeface="Courier New" panose="02070309020205020404" pitchFamily="49" charset="0"/>
            </a:endParaRPr>
          </a:p>
        </p:txBody>
      </p:sp>
      <p:cxnSp>
        <p:nvCxnSpPr>
          <p:cNvPr id="14" name="Connecteur droit 13"/>
          <p:cNvCxnSpPr>
            <a:stCxn id="16" idx="1"/>
          </p:cNvCxnSpPr>
          <p:nvPr/>
        </p:nvCxnSpPr>
        <p:spPr>
          <a:xfrm flipH="1" flipV="1">
            <a:off x="7454139" y="3010480"/>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7454139" y="5215853"/>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3059311" y="6093296"/>
            <a:ext cx="502489"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22" idx="2"/>
          </p:cNvCxnSpPr>
          <p:nvPr/>
        </p:nvCxnSpPr>
        <p:spPr>
          <a:xfrm flipH="1">
            <a:off x="4446193" y="3046212"/>
            <a:ext cx="20239" cy="77594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70C0"/>
            </a:solidFill>
            <a:prstDash val="sysDash"/>
          </a:ln>
        </p:spPr>
        <p:txBody>
          <a:bodyPr/>
          <a:lstStyle/>
          <a:p>
            <a:r>
              <a:rPr lang="en-US" dirty="0" smtClean="0"/>
              <a:t>PSSM Syntax: Subsetting</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14</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267744" y="129516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6882172" y="1047104"/>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6882172" y="5774697"/>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15</a:t>
            </a:fld>
            <a:endParaRPr lang="en-US" alt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8775" r="-18775"/>
          <a:stretch/>
        </p:blipFill>
        <p:spPr>
          <a:xfrm>
            <a:off x="251519" y="3506441"/>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797" y="3506441"/>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01008"/>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01008"/>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761374"/>
            <a:ext cx="3744416" cy="763970"/>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vs </a:t>
            </a:r>
            <a:r>
              <a:rPr lang="en-US" sz="1200" dirty="0" err="1" smtClean="0">
                <a:cs typeface="Courier New" panose="02070309020205020404" pitchFamily="49" charset="0"/>
              </a:rPr>
              <a:t>Constraint.constrainedElement</a:t>
            </a:r>
            <a:r>
              <a:rPr lang="en-US" sz="1200" dirty="0" smtClean="0">
                <a:cs typeface="Courier New" panose="02070309020205020404" pitchFamily="49" charset="0"/>
              </a:rPr>
              <a:t> </a:t>
            </a:r>
          </a:p>
          <a:p>
            <a:pPr algn="ctr"/>
            <a:r>
              <a:rPr lang="en-US" sz="1200" dirty="0" smtClean="0">
                <a:solidFill>
                  <a:srgbClr val="0070C0"/>
                </a:solidFill>
              </a:rPr>
              <a:t>Resolved </a:t>
            </a:r>
            <a:r>
              <a:rPr lang="en-US" sz="1200" dirty="0">
                <a:solidFill>
                  <a:srgbClr val="0070C0"/>
                </a:solidFill>
              </a:rPr>
              <a:t>in UML 2.5.1</a:t>
            </a:r>
            <a:r>
              <a:rPr lang="en-US" sz="1200" dirty="0"/>
              <a:t>.</a:t>
            </a:r>
            <a:endParaRPr lang="en-US" sz="1200" dirty="0">
              <a:cs typeface="Courier New" panose="02070309020205020404" pitchFamily="49" charset="0"/>
            </a:endParaRP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105272" y="969601"/>
            <a:ext cx="6222323" cy="5610701"/>
          </a:xfrm>
          <a:prstGeom prst="rect">
            <a:avLst/>
          </a:prstGeom>
        </p:spPr>
      </p:pic>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6505872" y="4653136"/>
            <a:ext cx="2458616" cy="1584176"/>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UMLR-686</a:t>
            </a:r>
          </a:p>
          <a:p>
            <a:r>
              <a:rPr lang="en-US" sz="1400" dirty="0"/>
              <a:t>The behavior of an OpaqueExpression should be allowed to have input </a:t>
            </a:r>
            <a:r>
              <a:rPr lang="en-US" sz="1400" dirty="0" smtClean="0"/>
              <a:t>parameters. </a:t>
            </a:r>
            <a:r>
              <a:rPr lang="en-US" sz="1400" dirty="0" smtClean="0">
                <a:solidFill>
                  <a:srgbClr val="0070C0"/>
                </a:solidFill>
              </a:rPr>
              <a:t>Resolved in UML 2.5.1</a:t>
            </a:r>
            <a:r>
              <a:rPr lang="en-US" sz="1400" dirty="0" smtClean="0"/>
              <a:t>.</a:t>
            </a:r>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17</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88379"/>
            <a:ext cx="7372350" cy="5376567"/>
          </a:xfrm>
          <a:prstGeom prst="rect">
            <a:avLst/>
          </a:prstGeom>
        </p:spPr>
      </p:pic>
      <p:sp>
        <p:nvSpPr>
          <p:cNvPr id="6" name="Rectangle 5"/>
          <p:cNvSpPr/>
          <p:nvPr/>
        </p:nvSpPr>
        <p:spPr>
          <a:xfrm>
            <a:off x="5940152" y="1176122"/>
            <a:ext cx="2736304" cy="117275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UMLR-685</a:t>
            </a:r>
          </a:p>
          <a:p>
            <a:r>
              <a:rPr lang="en-US" sz="1400" dirty="0"/>
              <a:t>UML 2.5: StateMachine Vertex needs to be made a kind of RedefinableElement instead of </a:t>
            </a:r>
            <a:r>
              <a:rPr lang="en-US" sz="1400" dirty="0" smtClean="0"/>
              <a:t>State. </a:t>
            </a:r>
            <a:r>
              <a:rPr lang="en-US" sz="1400" dirty="0" smtClean="0">
                <a:solidFill>
                  <a:srgbClr val="0070C0"/>
                </a:solidFill>
              </a:rPr>
              <a:t>Resolved in UML 2.5.1</a:t>
            </a:r>
            <a:r>
              <a:rPr lang="en-US" sz="1400" dirty="0" smtClean="0"/>
              <a:t>.</a:t>
            </a:r>
            <a:endParaRPr lang="en-US" sz="1400" dirty="0"/>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18</a:t>
            </a:fld>
            <a:endParaRPr lang="en-US" altLang="en-US"/>
          </a:p>
        </p:txBody>
      </p:sp>
    </p:spTree>
    <p:extLst>
      <p:ext uri="{BB962C8B-B14F-4D97-AF65-F5344CB8AC3E}">
        <p14:creationId xmlns:p14="http://schemas.microsoft.com/office/powerpoint/2010/main" val="836925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915700"/>
            <a:ext cx="5709796" cy="5897676"/>
          </a:xfrm>
          <a:prstGeom prst="rect">
            <a:avLst/>
          </a:prstGeom>
        </p:spPr>
      </p:pic>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19</a:t>
            </a:fld>
            <a:endParaRPr lang="en-US" altLang="en-US"/>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1786975" y="946208"/>
            <a:ext cx="1416873" cy="4066968"/>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721151" y="467073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12" name="Rectangle 11"/>
          <p:cNvSpPr/>
          <p:nvPr/>
        </p:nvSpPr>
        <p:spPr>
          <a:xfrm>
            <a:off x="5458495" y="3276228"/>
            <a:ext cx="3217961" cy="838944"/>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a:p>
            <a:pPr algn="ctr"/>
            <a:r>
              <a:rPr lang="en-US" sz="1200" dirty="0">
                <a:solidFill>
                  <a:srgbClr val="0070C0"/>
                </a:solidFill>
              </a:rPr>
              <a:t>Update provided with PSSM</a:t>
            </a:r>
            <a:r>
              <a:rPr lang="en-US" sz="1200" dirty="0"/>
              <a:t>.</a:t>
            </a:r>
            <a:endParaRPr lang="en-US" sz="1200" dirty="0" smtClean="0">
              <a:cs typeface="Courier New" panose="02070309020205020404" pitchFamily="49" charset="0"/>
            </a:endParaRPr>
          </a:p>
        </p:txBody>
      </p:sp>
      <p:sp>
        <p:nvSpPr>
          <p:cNvPr id="15" name="Rectangle 14"/>
          <p:cNvSpPr/>
          <p:nvPr/>
        </p:nvSpPr>
        <p:spPr>
          <a:xfrm>
            <a:off x="3966699" y="1593056"/>
            <a:ext cx="1416873" cy="522032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6" name="Rectangle 15"/>
          <p:cNvSpPr/>
          <p:nvPr/>
        </p:nvSpPr>
        <p:spPr>
          <a:xfrm>
            <a:off x="6178467" y="914400"/>
            <a:ext cx="1416873" cy="226992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9" name="Rectangle 8"/>
          <p:cNvSpPr/>
          <p:nvPr/>
        </p:nvSpPr>
        <p:spPr>
          <a:xfrm>
            <a:off x="7247858" y="438623"/>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semantics packages</a:t>
            </a:r>
            <a:endParaRPr lang="en-US" sz="1100" dirty="0">
              <a:cs typeface="Courier New" panose="02070309020205020404" pitchFamily="49" charset="0"/>
            </a:endParaRPr>
          </a:p>
        </p:txBody>
      </p:sp>
      <p:sp>
        <p:nvSpPr>
          <p:cNvPr id="11" name="Rectangle 10"/>
          <p:cNvSpPr/>
          <p:nvPr/>
        </p:nvSpPr>
        <p:spPr>
          <a:xfrm>
            <a:off x="2716635" y="5601326"/>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7" name="Rectangle 16"/>
          <p:cNvSpPr/>
          <p:nvPr/>
        </p:nvSpPr>
        <p:spPr>
          <a:xfrm>
            <a:off x="6203127" y="4203216"/>
            <a:ext cx="1416873" cy="261016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8" name="Rectangle 17"/>
          <p:cNvSpPr/>
          <p:nvPr/>
        </p:nvSpPr>
        <p:spPr>
          <a:xfrm>
            <a:off x="7349189" y="5877272"/>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PSCS semantics packages</a:t>
            </a:r>
            <a:endParaRPr lang="en-US" sz="1100" dirty="0">
              <a:cs typeface="Courier New" panose="02070309020205020404" pitchFamily="49" charset="0"/>
            </a:endParaRP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Errata</a:t>
            </a:r>
            <a:endParaRPr lang="en-US" dirty="0"/>
          </a:p>
        </p:txBody>
      </p:sp>
      <p:sp>
        <p:nvSpPr>
          <p:cNvPr id="3" name="Content Placeholder 2"/>
          <p:cNvSpPr>
            <a:spLocks noGrp="1"/>
          </p:cNvSpPr>
          <p:nvPr>
            <p:ph idx="1"/>
          </p:nvPr>
        </p:nvSpPr>
        <p:spPr>
          <a:xfrm>
            <a:off x="457200" y="1556792"/>
            <a:ext cx="8229600" cy="4844008"/>
          </a:xfrm>
        </p:spPr>
        <p:txBody>
          <a:bodyPr/>
          <a:lstStyle/>
          <a:p>
            <a:r>
              <a:rPr lang="en-US" dirty="0" smtClean="0"/>
              <a:t>Removed BAE as a submitter.</a:t>
            </a:r>
          </a:p>
          <a:p>
            <a:r>
              <a:rPr lang="en-US" dirty="0" smtClean="0"/>
              <a:t>Made Unified Testing Profile a non-normative reference.</a:t>
            </a:r>
          </a:p>
          <a:p>
            <a:r>
              <a:rPr lang="en-US" dirty="0" smtClean="0"/>
              <a:t>Corrected editorial and typographical errors found in Architecture Board review.</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2</a:t>
            </a:fld>
            <a:endParaRPr lang="en-US" altLang="en-US" dirty="0"/>
          </a:p>
        </p:txBody>
      </p:sp>
    </p:spTree>
    <p:extLst>
      <p:ext uri="{BB962C8B-B14F-4D97-AF65-F5344CB8AC3E}">
        <p14:creationId xmlns:p14="http://schemas.microsoft.com/office/powerpoint/2010/main" val="6586869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Extensions to PSCS</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20</a:t>
            </a:fld>
            <a:endParaRPr lang="en-US" altLang="en-US"/>
          </a:p>
        </p:txBody>
      </p:sp>
    </p:spTree>
    <p:extLst>
      <p:ext uri="{BB962C8B-B14F-4D97-AF65-F5344CB8AC3E}">
        <p14:creationId xmlns:p14="http://schemas.microsoft.com/office/powerpoint/2010/main" val="1980154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Extensions: Structured Classifier</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52736"/>
            <a:ext cx="4667467" cy="4896544"/>
          </a:xfrm>
          <a:prstGeom prst="rect">
            <a:avLst/>
          </a:prstGeom>
        </p:spPr>
      </p:pic>
      <p:sp>
        <p:nvSpPr>
          <p:cNvPr id="21" name="Rectangle 20"/>
          <p:cNvSpPr/>
          <p:nvPr/>
        </p:nvSpPr>
        <p:spPr>
          <a:xfrm>
            <a:off x="5292080" y="3429000"/>
            <a:ext cx="3394720"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introduced to deal with state machine specific events:</a:t>
            </a:r>
          </a:p>
          <a:p>
            <a:pPr marL="515938" lvl="1" indent="-317500">
              <a:buFont typeface="+mj-lt"/>
              <a:buAutoNum type="arabicPeriod"/>
            </a:pPr>
            <a:r>
              <a:rPr lang="en-US" sz="1100" dirty="0" smtClean="0">
                <a:latin typeface="+mj-lt"/>
                <a:cs typeface="Courier New" panose="02070309020205020404" pitchFamily="49" charset="0"/>
              </a:rPr>
              <a:t>Completion Event</a:t>
            </a:r>
          </a:p>
          <a:p>
            <a:pPr marL="515938" lvl="1" indent="-317500">
              <a:buFont typeface="+mj-lt"/>
              <a:buAutoNum type="arabicPeriod"/>
            </a:pPr>
            <a:r>
              <a:rPr lang="en-US" sz="1100" dirty="0" smtClean="0">
                <a:latin typeface="+mj-lt"/>
                <a:cs typeface="Courier New" panose="02070309020205020404" pitchFamily="49" charset="0"/>
              </a:rPr>
              <a:t>Deferred Event</a:t>
            </a:r>
            <a:endParaRPr lang="en-US" sz="1100" dirty="0">
              <a:latin typeface="+mj-lt"/>
              <a:cs typeface="Courier New" panose="02070309020205020404" pitchFamily="49" charset="0"/>
            </a:endParaRPr>
          </a:p>
        </p:txBody>
      </p:sp>
      <p:cxnSp>
        <p:nvCxnSpPr>
          <p:cNvPr id="19" name="Connecteur droit 18"/>
          <p:cNvCxnSpPr/>
          <p:nvPr/>
        </p:nvCxnSpPr>
        <p:spPr>
          <a:xfrm>
            <a:off x="4860032" y="3717032"/>
            <a:ext cx="43204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18693" y="1916832"/>
            <a:ext cx="3394720" cy="123488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171450" indent="-171450">
              <a:buFont typeface="Arial" charset="0"/>
              <a:buChar char="•"/>
            </a:pPr>
            <a:r>
              <a:rPr lang="en-US" sz="1100" dirty="0" smtClean="0">
                <a:cs typeface="Courier New" panose="02070309020205020404" pitchFamily="49" charset="0"/>
              </a:rPr>
              <a:t>Each time an SM_Object is created it is associated with an SM_ObjectActivation.</a:t>
            </a:r>
          </a:p>
          <a:p>
            <a:pPr marL="171450" indent="-171450">
              <a:buFont typeface="Arial" charset="0"/>
              <a:buChar char="•"/>
            </a:pPr>
            <a:endParaRPr lang="en-US" sz="1100" dirty="0" smtClean="0">
              <a:cs typeface="Courier New" panose="02070309020205020404" pitchFamily="49" charset="0"/>
            </a:endParaRPr>
          </a:p>
          <a:p>
            <a:pPr marL="171450" indent="-171450">
              <a:buFont typeface="Arial" charset="0"/>
              <a:buChar char="•"/>
            </a:pPr>
            <a:r>
              <a:rPr lang="en-US" sz="1100" dirty="0" smtClean="0">
                <a:cs typeface="Courier New" panose="02070309020205020404" pitchFamily="49" charset="0"/>
              </a:rPr>
              <a:t>Enables handling of the situation where the behavior attached to the instantiated class is a state machine.</a:t>
            </a:r>
            <a:endParaRPr lang="en-US" sz="1100" dirty="0">
              <a:latin typeface="+mj-lt"/>
              <a:cs typeface="Courier New" panose="02070309020205020404" pitchFamily="49" charset="0"/>
            </a:endParaRPr>
          </a:p>
        </p:txBody>
      </p:sp>
      <p:sp>
        <p:nvSpPr>
          <p:cNvPr id="40" name="Rectangle 39"/>
          <p:cNvSpPr/>
          <p:nvPr/>
        </p:nvSpPr>
        <p:spPr>
          <a:xfrm>
            <a:off x="5285454" y="5270581"/>
            <a:ext cx="3394720"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required to support call event semantics. [</a:t>
            </a:r>
            <a:r>
              <a:rPr lang="en-US" sz="1100" i="1" dirty="0" smtClean="0">
                <a:solidFill>
                  <a:srgbClr val="0070C0"/>
                </a:solidFill>
                <a:cs typeface="Courier New" panose="02070309020205020404" pitchFamily="49" charset="0"/>
              </a:rPr>
              <a:t>We get back to this point later in the presentation</a:t>
            </a:r>
            <a:r>
              <a:rPr lang="en-US" sz="1100" dirty="0" smtClean="0">
                <a:cs typeface="Courier New" panose="02070309020205020404" pitchFamily="49" charset="0"/>
              </a:rPr>
              <a:t>].</a:t>
            </a:r>
          </a:p>
        </p:txBody>
      </p:sp>
      <p:cxnSp>
        <p:nvCxnSpPr>
          <p:cNvPr id="20" name="Connecteur droit 19"/>
          <p:cNvCxnSpPr/>
          <p:nvPr/>
        </p:nvCxnSpPr>
        <p:spPr>
          <a:xfrm>
            <a:off x="1979712" y="5661248"/>
            <a:ext cx="330574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31"/>
          <p:cNvCxnSpPr>
            <a:endCxn id="34" idx="1"/>
          </p:cNvCxnSpPr>
          <p:nvPr/>
        </p:nvCxnSpPr>
        <p:spPr>
          <a:xfrm flipV="1">
            <a:off x="1691680" y="2534275"/>
            <a:ext cx="3627013" cy="104442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712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Values</a:t>
            </a:r>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22</a:t>
            </a:fld>
            <a:endParaRPr lang="en-US" altLang="en-US"/>
          </a:p>
        </p:txBody>
      </p:sp>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15" y="2070057"/>
            <a:ext cx="4742857" cy="3038095"/>
          </a:xfrm>
          <a:prstGeom prst="rect">
            <a:avLst/>
          </a:prstGeom>
        </p:spPr>
      </p:pic>
      <p:sp>
        <p:nvSpPr>
          <p:cNvPr id="8" name="Rectangle 7"/>
          <p:cNvSpPr/>
          <p:nvPr/>
        </p:nvSpPr>
        <p:spPr>
          <a:xfrm>
            <a:off x="457200" y="2673969"/>
            <a:ext cx="259891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of an </a:t>
            </a:r>
            <a:r>
              <a:rPr lang="en-US" sz="1100" dirty="0" err="1" smtClean="0">
                <a:ea typeface="Courier New" charset="0"/>
                <a:cs typeface="Courier New" charset="0"/>
              </a:rPr>
              <a:t>OpaqueExpression</a:t>
            </a:r>
            <a:r>
              <a:rPr lang="en-US" sz="1100" dirty="0"/>
              <a:t> </a:t>
            </a:r>
            <a:r>
              <a:rPr lang="en-US" sz="1100" dirty="0" smtClean="0"/>
              <a:t>used to specify a guard needs </a:t>
            </a:r>
            <a:r>
              <a:rPr lang="en-US" sz="1100" dirty="0"/>
              <a:t>context and parameters.</a:t>
            </a:r>
          </a:p>
        </p:txBody>
      </p:sp>
      <p:sp>
        <p:nvSpPr>
          <p:cNvPr id="10" name="Rectangle 9"/>
          <p:cNvSpPr/>
          <p:nvPr/>
        </p:nvSpPr>
        <p:spPr>
          <a:xfrm>
            <a:off x="7164288" y="3156550"/>
            <a:ext cx="1512168"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a:t>
            </a:r>
            <a:r>
              <a:rPr lang="en-US" sz="1100" smtClean="0"/>
              <a:t>state machine.</a:t>
            </a:r>
            <a:endParaRPr lang="en-US" sz="1100" dirty="0"/>
          </a:p>
        </p:txBody>
      </p:sp>
      <p:sp>
        <p:nvSpPr>
          <p:cNvPr id="11" name="Rectangle 10"/>
          <p:cNvSpPr/>
          <p:nvPr/>
        </p:nvSpPr>
        <p:spPr>
          <a:xfrm>
            <a:off x="12456368" y="2838398"/>
            <a:ext cx="2598914" cy="750707"/>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state </a:t>
            </a:r>
            <a:r>
              <a:rPr lang="en-US" sz="1100" dirty="0" err="1" smtClean="0"/>
              <a:t>machinel</a:t>
            </a:r>
            <a:r>
              <a:rPr lang="en-US" sz="1100" smtClean="0"/>
              <a:t>.</a:t>
            </a:r>
            <a:endParaRPr lang="en-US" sz="1100" dirty="0"/>
          </a:p>
        </p:txBody>
      </p:sp>
      <p:sp>
        <p:nvSpPr>
          <p:cNvPr id="12" name="Rectangle 11"/>
          <p:cNvSpPr/>
          <p:nvPr/>
        </p:nvSpPr>
        <p:spPr>
          <a:xfrm>
            <a:off x="457200" y="4149080"/>
            <a:ext cx="2402597"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embedded in the events that triggered </a:t>
            </a:r>
            <a:r>
              <a:rPr lang="en-US" sz="1100" smtClean="0"/>
              <a:t>the current RTC step.</a:t>
            </a:r>
            <a:endParaRPr lang="en-US" sz="1100" dirty="0"/>
          </a:p>
        </p:txBody>
      </p:sp>
      <p:cxnSp>
        <p:nvCxnSpPr>
          <p:cNvPr id="13" name="Connecteur droit 31"/>
          <p:cNvCxnSpPr/>
          <p:nvPr/>
        </p:nvCxnSpPr>
        <p:spPr>
          <a:xfrm>
            <a:off x="3056114" y="3049322"/>
            <a:ext cx="795806" cy="23604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Connecteur droit 31"/>
          <p:cNvCxnSpPr/>
          <p:nvPr/>
        </p:nvCxnSpPr>
        <p:spPr>
          <a:xfrm>
            <a:off x="6578241" y="3011124"/>
            <a:ext cx="586047" cy="43109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31"/>
          <p:cNvCxnSpPr>
            <a:stCxn id="12" idx="3"/>
          </p:cNvCxnSpPr>
          <p:nvPr/>
        </p:nvCxnSpPr>
        <p:spPr>
          <a:xfrm flipV="1">
            <a:off x="2859797" y="4005064"/>
            <a:ext cx="704091" cy="42968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6392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(1/2)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23</a:t>
            </a:fld>
            <a:endParaRPr lang="en-US" alt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02" y="2738895"/>
            <a:ext cx="4952381" cy="1885714"/>
          </a:xfrm>
          <a:prstGeom prst="rect">
            <a:avLst/>
          </a:prstGeom>
        </p:spPr>
      </p:pic>
      <p:sp>
        <p:nvSpPr>
          <p:cNvPr id="8" name="Rectangle 7"/>
          <p:cNvSpPr/>
          <p:nvPr/>
        </p:nvSpPr>
        <p:spPr>
          <a:xfrm>
            <a:off x="6372200" y="3200910"/>
            <a:ext cx="224259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An </a:t>
            </a:r>
            <a:r>
              <a:rPr lang="en-US" sz="1100" dirty="0" err="1" smtClean="0">
                <a:cs typeface="Courier New" panose="02070309020205020404" pitchFamily="49" charset="0"/>
              </a:rPr>
              <a:t>EventOccurrence</a:t>
            </a:r>
            <a:r>
              <a:rPr lang="en-US" sz="1100" dirty="0" smtClean="0"/>
              <a:t> </a:t>
            </a:r>
            <a:r>
              <a:rPr lang="en-US" sz="1100" dirty="0"/>
              <a:t>that </a:t>
            </a:r>
            <a:r>
              <a:rPr lang="en-US" sz="1100" dirty="0" smtClean="0"/>
              <a:t>is deferred is wrapped </a:t>
            </a:r>
            <a:r>
              <a:rPr lang="en-US" sz="1100" dirty="0"/>
              <a:t>in a </a:t>
            </a:r>
            <a:r>
              <a:rPr lang="en-US" sz="1100" dirty="0" err="1">
                <a:cs typeface="Courier New" panose="02070309020205020404" pitchFamily="49" charset="0"/>
              </a:rPr>
              <a:t>DeferredEventOccurrence</a:t>
            </a:r>
            <a:r>
              <a:rPr lang="en-US" sz="1100" dirty="0"/>
              <a:t>.</a:t>
            </a:r>
          </a:p>
        </p:txBody>
      </p:sp>
      <p:cxnSp>
        <p:nvCxnSpPr>
          <p:cNvPr id="10" name="Connecteur droit 31"/>
          <p:cNvCxnSpPr>
            <a:stCxn id="8" idx="1"/>
          </p:cNvCxnSpPr>
          <p:nvPr/>
        </p:nvCxnSpPr>
        <p:spPr>
          <a:xfrm flipH="1">
            <a:off x="5909690" y="3576264"/>
            <a:ext cx="462510" cy="453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27584" y="4741082"/>
            <a:ext cx="2846104"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latin typeface="+mj-lt"/>
                <a:cs typeface="Courier New" panose="02070309020205020404" pitchFamily="49" charset="0"/>
              </a:rPr>
              <a:t>DeferredEventOccurrence</a:t>
            </a:r>
            <a:r>
              <a:rPr lang="en-US" sz="1100" dirty="0" smtClean="0"/>
              <a:t> is placed </a:t>
            </a:r>
            <a:r>
              <a:rPr lang="en-US" sz="1100" dirty="0"/>
              <a:t>in the </a:t>
            </a:r>
            <a:r>
              <a:rPr lang="en-US" sz="1100" dirty="0" err="1">
                <a:latin typeface="Courier New" panose="02070309020205020404" pitchFamily="49" charset="0"/>
                <a:cs typeface="Courier New" panose="02070309020205020404" pitchFamily="49" charset="0"/>
              </a:rPr>
              <a:t>deferredEventPool</a:t>
            </a:r>
            <a:r>
              <a:rPr lang="en-US" sz="1100" dirty="0"/>
              <a:t> when </a:t>
            </a:r>
            <a:r>
              <a:rPr lang="en-US" sz="1100" dirty="0" smtClean="0"/>
              <a:t>its event is declared </a:t>
            </a:r>
            <a:r>
              <a:rPr lang="en-US" sz="1100" dirty="0"/>
              <a:t>as being deferred in the current state machine configuration</a:t>
            </a:r>
            <a:r>
              <a:rPr lang="en-US" sz="1100" dirty="0" smtClean="0"/>
              <a:t>.</a:t>
            </a:r>
            <a:endParaRPr lang="en-US" sz="1100" dirty="0"/>
          </a:p>
        </p:txBody>
      </p:sp>
      <p:sp>
        <p:nvSpPr>
          <p:cNvPr id="13" name="Rectangle 12"/>
          <p:cNvSpPr/>
          <p:nvPr/>
        </p:nvSpPr>
        <p:spPr>
          <a:xfrm>
            <a:off x="899592" y="1746854"/>
            <a:ext cx="2700115"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cs typeface="Courier New" panose="02070309020205020404" pitchFamily="49" charset="0"/>
              </a:rPr>
              <a:t>DeferredEventOccurrence</a:t>
            </a:r>
            <a:r>
              <a:rPr lang="en-US" sz="1100" dirty="0" smtClean="0"/>
              <a:t> is placed </a:t>
            </a:r>
            <a:r>
              <a:rPr lang="en-US" sz="1100" dirty="0"/>
              <a:t>back in the regular </a:t>
            </a:r>
            <a:r>
              <a:rPr lang="en-US" sz="1100" dirty="0" err="1">
                <a:latin typeface="Courier New" panose="02070309020205020404" pitchFamily="49" charset="0"/>
                <a:cs typeface="Courier New" panose="02070309020205020404" pitchFamily="49" charset="0"/>
              </a:rPr>
              <a:t>eventPool</a:t>
            </a:r>
            <a:r>
              <a:rPr lang="en-US" sz="1100" dirty="0"/>
              <a:t> when the deferring state leaves the current state machine configuration</a:t>
            </a:r>
            <a:r>
              <a:rPr lang="en-US" sz="1100" dirty="0" smtClean="0"/>
              <a:t>.</a:t>
            </a:r>
            <a:endParaRPr lang="en-US" sz="1100" dirty="0"/>
          </a:p>
        </p:txBody>
      </p:sp>
      <p:cxnSp>
        <p:nvCxnSpPr>
          <p:cNvPr id="15" name="Connecteur droit 31"/>
          <p:cNvCxnSpPr>
            <a:stCxn id="13" idx="3"/>
          </p:cNvCxnSpPr>
          <p:nvPr/>
        </p:nvCxnSpPr>
        <p:spPr>
          <a:xfrm>
            <a:off x="3599707" y="2170933"/>
            <a:ext cx="759076" cy="8494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31"/>
          <p:cNvCxnSpPr>
            <a:endCxn id="12" idx="3"/>
          </p:cNvCxnSpPr>
          <p:nvPr/>
        </p:nvCxnSpPr>
        <p:spPr>
          <a:xfrm flipH="1">
            <a:off x="3673688" y="4165546"/>
            <a:ext cx="685095" cy="99961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37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(2/2)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24</a:t>
            </a:fld>
            <a:endParaRPr lang="en-US" altLang="en-US"/>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25" y="2123264"/>
            <a:ext cx="4038095" cy="2714286"/>
          </a:xfrm>
          <a:prstGeom prst="rect">
            <a:avLst/>
          </a:prstGeom>
        </p:spPr>
      </p:pic>
      <p:sp>
        <p:nvSpPr>
          <p:cNvPr id="7" name="Rectangle 6"/>
          <p:cNvSpPr/>
          <p:nvPr/>
        </p:nvSpPr>
        <p:spPr>
          <a:xfrm>
            <a:off x="5431904" y="2060848"/>
            <a:ext cx="209242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a:t>
            </a:r>
            <a:r>
              <a:rPr lang="en-US" sz="1100" dirty="0" smtClean="0">
                <a:ea typeface="Courier New" charset="0"/>
                <a:cs typeface="Courier New" charset="0"/>
              </a:rPr>
              <a:t>Executions</a:t>
            </a:r>
            <a:r>
              <a:rPr lang="en-US" sz="1100" dirty="0" smtClean="0"/>
              <a:t> need to have access to event data.</a:t>
            </a:r>
            <a:endParaRPr lang="en-US" sz="1100" dirty="0"/>
          </a:p>
        </p:txBody>
      </p:sp>
      <p:cxnSp>
        <p:nvCxnSpPr>
          <p:cNvPr id="8" name="Connecteur droit 31"/>
          <p:cNvCxnSpPr>
            <a:stCxn id="7" idx="1"/>
          </p:cNvCxnSpPr>
          <p:nvPr/>
        </p:nvCxnSpPr>
        <p:spPr>
          <a:xfrm flipH="1">
            <a:off x="4445022" y="2436202"/>
            <a:ext cx="98688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15816" y="4001611"/>
            <a:ext cx="210851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is provided from this </a:t>
            </a:r>
            <a:r>
              <a:rPr lang="en-US" sz="1100" dirty="0" err="1">
                <a:ea typeface="Courier New" charset="0"/>
                <a:cs typeface="Courier New" charset="0"/>
              </a:rPr>
              <a:t>EventOccurrence</a:t>
            </a:r>
            <a:r>
              <a:rPr lang="en-US" sz="1100" dirty="0" smtClean="0"/>
              <a:t>.</a:t>
            </a:r>
            <a:endParaRPr lang="en-US" sz="1100" dirty="0"/>
          </a:p>
        </p:txBody>
      </p:sp>
      <p:cxnSp>
        <p:nvCxnSpPr>
          <p:cNvPr id="16" name="Connecteur droit 31"/>
          <p:cNvCxnSpPr>
            <a:stCxn id="15" idx="1"/>
          </p:cNvCxnSpPr>
          <p:nvPr/>
        </p:nvCxnSpPr>
        <p:spPr>
          <a:xfrm flipH="1" flipV="1">
            <a:off x="4518752" y="4107699"/>
            <a:ext cx="897064" cy="26926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Extensions: </a:t>
            </a:r>
            <a:r>
              <a:rPr lang="fr-FR" dirty="0" smtClean="0"/>
              <a:t>Actions</a:t>
            </a:r>
            <a:endParaRPr lang="fr-FR"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25</a:t>
            </a:fld>
            <a:endParaRPr lang="en-US" alt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15" y="2204864"/>
            <a:ext cx="2085714" cy="1685714"/>
          </a:xfrm>
          <a:prstGeom prst="rect">
            <a:avLst/>
          </a:prstGeom>
        </p:spPr>
      </p:pic>
      <p:sp>
        <p:nvSpPr>
          <p:cNvPr id="8" name="Rectangle 7"/>
          <p:cNvSpPr/>
          <p:nvPr/>
        </p:nvSpPr>
        <p:spPr>
          <a:xfrm>
            <a:off x="5140543" y="2695448"/>
            <a:ext cx="2382224" cy="91596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R="0" lvl="0" defTabSz="914400" eaLnBrk="1" fontAlgn="auto" latinLnBrk="0" hangingPunct="1">
              <a:lnSpc>
                <a:spcPct val="100000"/>
              </a:lnSpc>
              <a:spcBef>
                <a:spcPts val="0"/>
              </a:spcBef>
              <a:spcAft>
                <a:spcPts val="0"/>
              </a:spcAft>
              <a:buClrTx/>
              <a:buSzTx/>
              <a:tabLst/>
              <a:defRPr/>
            </a:pPr>
            <a:r>
              <a:rPr lang="en-US" sz="1100" dirty="0" smtClean="0"/>
              <a:t>Handles the special context of </a:t>
            </a:r>
            <a:r>
              <a:rPr lang="en-US" sz="1100" smtClean="0"/>
              <a:t>a </a:t>
            </a:r>
            <a:r>
              <a:rPr lang="en-US" sz="1100" dirty="0" err="1">
                <a:ea typeface="Courier New" charset="0"/>
                <a:cs typeface="Courier New" charset="0"/>
              </a:rPr>
              <a:t>D</a:t>
            </a:r>
            <a:r>
              <a:rPr lang="en-US" sz="1100" dirty="0" err="1" smtClean="0">
                <a:ea typeface="Courier New" charset="0"/>
                <a:cs typeface="Courier New" charset="0"/>
              </a:rPr>
              <a:t>oActivityContextObject</a:t>
            </a:r>
            <a:r>
              <a:rPr lang="en-US" sz="1100" dirty="0" smtClean="0"/>
              <a:t> (described later), unwrapping it to obtain the state machine context. </a:t>
            </a:r>
            <a:endParaRPr lang="en-US" sz="1100" dirty="0"/>
          </a:p>
        </p:txBody>
      </p:sp>
      <p:cxnSp>
        <p:nvCxnSpPr>
          <p:cNvPr id="9" name="Connecteur droit 31"/>
          <p:cNvCxnSpPr>
            <a:stCxn id="8" idx="1"/>
          </p:cNvCxnSpPr>
          <p:nvPr/>
        </p:nvCxnSpPr>
        <p:spPr>
          <a:xfrm flipH="1">
            <a:off x="4181788" y="3153429"/>
            <a:ext cx="958755" cy="203563"/>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84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US" dirty="0" smtClean="0"/>
              <a:t>State Machines Semantics</a:t>
            </a:r>
            <a:endParaRPr lang="en-US" dirty="0"/>
          </a:p>
        </p:txBody>
      </p:sp>
      <p:sp>
        <p:nvSpPr>
          <p:cNvPr id="4" name="Subtitle 3"/>
          <p:cNvSpPr>
            <a:spLocks noGrp="1"/>
          </p:cNvSpPr>
          <p:nvPr>
            <p:ph type="subTitle" idx="1"/>
          </p:nvPr>
        </p:nvSpPr>
        <p:spPr/>
        <p:txBody>
          <a:bodyPr/>
          <a:lstStyle/>
          <a:p>
            <a:endParaRPr lang="en-US"/>
          </a:p>
        </p:txBody>
      </p:sp>
      <p:sp>
        <p:nvSpPr>
          <p:cNvPr id="2" name="Date Placeholder 1"/>
          <p:cNvSpPr>
            <a:spLocks noGrp="1"/>
          </p:cNvSpPr>
          <p:nvPr>
            <p:ph type="dt" sz="half" idx="2"/>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4"/>
          </p:nvPr>
        </p:nvSpPr>
        <p:spPr/>
        <p:txBody>
          <a:bodyPr/>
          <a:lstStyle/>
          <a:p>
            <a:fld id="{D703DF45-8AAC-1140-A1E5-0877B369B512}" type="slidenum">
              <a:rPr lang="en-US" altLang="en-US" smtClean="0"/>
              <a:pPr/>
              <a:t>26</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State Machine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27</a:t>
            </a:fld>
            <a:endParaRPr lang="en-US" alt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0" y="1267095"/>
            <a:ext cx="9047619" cy="4323809"/>
          </a:xfrm>
          <a:prstGeom prst="rect">
            <a:avLst/>
          </a:prstGeom>
        </p:spPr>
      </p:pic>
      <p:sp>
        <p:nvSpPr>
          <p:cNvPr id="15" name="Rectangle 14"/>
          <p:cNvSpPr/>
          <p:nvPr/>
        </p:nvSpPr>
        <p:spPr>
          <a:xfrm>
            <a:off x="4788024" y="2996952"/>
            <a:ext cx="187220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smtClean="0">
                <a:cs typeface="Courier New" panose="02070309020205020404" pitchFamily="49" charset="0"/>
              </a:rPr>
              <a:t>A </a:t>
            </a:r>
            <a:r>
              <a:rPr lang="en-US" sz="1100" dirty="0" smtClean="0">
                <a:cs typeface="Courier New" panose="02070309020205020404" pitchFamily="49" charset="0"/>
              </a:rPr>
              <a:t>new type of </a:t>
            </a:r>
            <a:r>
              <a:rPr lang="en-US" sz="1100" dirty="0" smtClean="0">
                <a:ea typeface="Courier New" charset="0"/>
                <a:cs typeface="Courier New" charset="0"/>
              </a:rPr>
              <a:t>Execution</a:t>
            </a:r>
            <a:r>
              <a:rPr lang="en-US" sz="1100" dirty="0" smtClean="0">
                <a:cs typeface="Courier New" panose="02070309020205020404" pitchFamily="49" charset="0"/>
              </a:rPr>
              <a:t> to execute a </a:t>
            </a:r>
            <a:r>
              <a:rPr lang="en-US" sz="1100" dirty="0" err="1" smtClean="0">
                <a:ea typeface="Courier New" charset="0"/>
                <a:cs typeface="Courier New" charset="0"/>
              </a:rPr>
              <a:t>StateMachine</a:t>
            </a:r>
            <a:r>
              <a:rPr lang="en-US" sz="1100" dirty="0" smtClean="0">
                <a:cs typeface="Courier New" panose="02070309020205020404" pitchFamily="49" charset="0"/>
              </a:rPr>
              <a:t>.</a:t>
            </a:r>
          </a:p>
        </p:txBody>
      </p:sp>
      <p:cxnSp>
        <p:nvCxnSpPr>
          <p:cNvPr id="17" name="Connecteur droit 16"/>
          <p:cNvCxnSpPr>
            <a:stCxn id="15" idx="1"/>
          </p:cNvCxnSpPr>
          <p:nvPr/>
        </p:nvCxnSpPr>
        <p:spPr>
          <a:xfrm flipH="1">
            <a:off x="4355976" y="3320988"/>
            <a:ext cx="432048" cy="32403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90700" y="5716389"/>
            <a:ext cx="187318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Region activations owned by the Execution for a state </a:t>
            </a:r>
            <a:r>
              <a:rPr lang="en-US" sz="1100" dirty="0">
                <a:cs typeface="Courier New" panose="02070309020205020404" pitchFamily="49" charset="0"/>
              </a:rPr>
              <a:t>m</a:t>
            </a:r>
            <a:r>
              <a:rPr lang="en-US" sz="1100" dirty="0" smtClean="0">
                <a:cs typeface="Courier New" panose="02070309020205020404" pitchFamily="49" charset="0"/>
              </a:rPr>
              <a:t>achine.</a:t>
            </a:r>
          </a:p>
        </p:txBody>
      </p:sp>
      <p:cxnSp>
        <p:nvCxnSpPr>
          <p:cNvPr id="24" name="Connecteur droit 23"/>
          <p:cNvCxnSpPr>
            <a:endCxn id="23" idx="0"/>
          </p:cNvCxnSpPr>
          <p:nvPr/>
        </p:nvCxnSpPr>
        <p:spPr>
          <a:xfrm flipH="1">
            <a:off x="2627294" y="5413148"/>
            <a:ext cx="144507" cy="30324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60616" y="5716388"/>
            <a:ext cx="2492583" cy="64807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Represents the current configuration (hierarchy of active States) of the executed </a:t>
            </a:r>
            <a:r>
              <a:rPr lang="en-US" sz="1100" dirty="0" err="1">
                <a:cs typeface="Courier New" panose="02070309020205020404" pitchFamily="49" charset="0"/>
              </a:rPr>
              <a:t>S</a:t>
            </a:r>
            <a:r>
              <a:rPr lang="en-US" sz="1100" dirty="0" err="1" smtClean="0">
                <a:cs typeface="Courier New" panose="02070309020205020404" pitchFamily="49" charset="0"/>
              </a:rPr>
              <a:t>tateMachine</a:t>
            </a:r>
            <a:r>
              <a:rPr lang="en-US" sz="1100" dirty="0" smtClean="0">
                <a:cs typeface="Courier New" panose="02070309020205020404" pitchFamily="49" charset="0"/>
              </a:rPr>
              <a:t>.</a:t>
            </a:r>
          </a:p>
        </p:txBody>
      </p:sp>
      <p:cxnSp>
        <p:nvCxnSpPr>
          <p:cNvPr id="28" name="Connecteur droit 27"/>
          <p:cNvCxnSpPr/>
          <p:nvPr/>
        </p:nvCxnSpPr>
        <p:spPr>
          <a:xfrm>
            <a:off x="4932040" y="5413148"/>
            <a:ext cx="144017" cy="305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53199" y="4509120"/>
            <a:ext cx="1907233" cy="865761"/>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 </a:t>
            </a:r>
            <a:r>
              <a:rPr lang="en-US" sz="1100" dirty="0" err="1" smtClean="0">
                <a:cs typeface="Courier New" panose="02070309020205020404" pitchFamily="49" charset="0"/>
              </a:rPr>
              <a:t>StateMachine</a:t>
            </a:r>
            <a:r>
              <a:rPr lang="en-US" sz="1100" dirty="0" smtClean="0">
                <a:cs typeface="Courier New" panose="02070309020205020404" pitchFamily="49" charset="0"/>
              </a:rPr>
              <a:t> to accept events placed in the </a:t>
            </a:r>
            <a:r>
              <a:rPr lang="en-US" sz="1100" dirty="0" err="1" smtClean="0">
                <a:latin typeface="Courier New" charset="0"/>
                <a:ea typeface="Courier New" charset="0"/>
                <a:cs typeface="Courier New" charset="0"/>
              </a:rPr>
              <a:t>eventPool</a:t>
            </a:r>
            <a:r>
              <a:rPr lang="en-US" sz="1100" dirty="0" smtClean="0">
                <a:latin typeface="Courier New" charset="0"/>
                <a:ea typeface="Courier New" charset="0"/>
                <a:cs typeface="Courier New" charset="0"/>
              </a:rPr>
              <a:t> </a:t>
            </a:r>
            <a:r>
              <a:rPr lang="en-US" sz="1100" dirty="0" smtClean="0">
                <a:ea typeface="Courier New" charset="0"/>
                <a:cs typeface="Courier New" charset="0"/>
              </a:rPr>
              <a:t>of the context of the </a:t>
            </a:r>
            <a:r>
              <a:rPr lang="en-US" sz="1100" dirty="0" err="1" smtClean="0">
                <a:cs typeface="Courier New" panose="02070309020205020404" pitchFamily="49" charset="0"/>
              </a:rPr>
              <a:t>StateMachine</a:t>
            </a:r>
            <a:r>
              <a:rPr lang="en-US" sz="1100" dirty="0" smtClean="0">
                <a:cs typeface="Courier New" panose="02070309020205020404" pitchFamily="49" charset="0"/>
              </a:rPr>
              <a:t>.</a:t>
            </a:r>
          </a:p>
        </p:txBody>
      </p:sp>
      <p:cxnSp>
        <p:nvCxnSpPr>
          <p:cNvPr id="34" name="Connecteur droit 33"/>
          <p:cNvCxnSpPr/>
          <p:nvPr/>
        </p:nvCxnSpPr>
        <p:spPr>
          <a:xfrm>
            <a:off x="7884368" y="4005064"/>
            <a:ext cx="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State Machine Visitor</a:t>
            </a:r>
            <a:endParaRPr lang="en-US" dirty="0"/>
          </a:p>
        </p:txBody>
      </p:sp>
      <p:sp>
        <p:nvSpPr>
          <p:cNvPr id="41"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25</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1" y="1238557"/>
            <a:ext cx="8047619" cy="4914286"/>
          </a:xfrm>
          <a:prstGeom prst="rect">
            <a:avLst/>
          </a:prstGeom>
        </p:spPr>
      </p:pic>
      <p:sp>
        <p:nvSpPr>
          <p:cNvPr id="4" name="Rectangle 3"/>
          <p:cNvSpPr/>
          <p:nvPr/>
        </p:nvSpPr>
        <p:spPr>
          <a:xfrm>
            <a:off x="1654696" y="4869160"/>
            <a:ext cx="936104" cy="4320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347864" y="3573016"/>
            <a:ext cx="936104" cy="5040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932040" y="4797152"/>
            <a:ext cx="936104" cy="5040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3180030" y="2465351"/>
            <a:ext cx="1224136" cy="44398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968044" y="1124744"/>
            <a:ext cx="2412268"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SemanticVisitors</a:t>
            </a:r>
            <a:r>
              <a:rPr lang="en-US" sz="1100" dirty="0" smtClean="0">
                <a:cs typeface="Courier New" panose="02070309020205020404" pitchFamily="49" charset="0"/>
              </a:rPr>
              <a:t> are organized hierarchically. The root class provides common functionalities for all specializing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SemanticVisitors</a:t>
            </a:r>
            <a:r>
              <a:rPr lang="en-US" sz="1100" dirty="0" smtClean="0">
                <a:cs typeface="Courier New" panose="02070309020205020404" pitchFamily="49" charset="0"/>
              </a:rPr>
              <a:t>.</a:t>
            </a:r>
          </a:p>
        </p:txBody>
      </p:sp>
      <p:cxnSp>
        <p:nvCxnSpPr>
          <p:cNvPr id="18" name="Connecteur droit 17"/>
          <p:cNvCxnSpPr/>
          <p:nvPr/>
        </p:nvCxnSpPr>
        <p:spPr>
          <a:xfrm flipH="1">
            <a:off x="4427984" y="1925289"/>
            <a:ext cx="54006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9181" y="2420888"/>
            <a:ext cx="2024607" cy="108012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semantics of a Region. This visitor is responsible for instantiating visitors for all elements located in the visited Region.</a:t>
            </a:r>
          </a:p>
        </p:txBody>
      </p:sp>
      <p:cxnSp>
        <p:nvCxnSpPr>
          <p:cNvPr id="23" name="Connecteur droit 22"/>
          <p:cNvCxnSpPr>
            <a:stCxn id="22" idx="3"/>
          </p:cNvCxnSpPr>
          <p:nvPr/>
        </p:nvCxnSpPr>
        <p:spPr>
          <a:xfrm>
            <a:off x="2663788" y="2960948"/>
            <a:ext cx="699137" cy="62052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83768" y="5777314"/>
            <a:ext cx="133214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kinds of Vertices.</a:t>
            </a:r>
          </a:p>
        </p:txBody>
      </p:sp>
      <p:cxnSp>
        <p:nvCxnSpPr>
          <p:cNvPr id="26" name="Connecteur droit 25"/>
          <p:cNvCxnSpPr/>
          <p:nvPr/>
        </p:nvCxnSpPr>
        <p:spPr>
          <a:xfrm>
            <a:off x="2590800" y="5302520"/>
            <a:ext cx="325016" cy="47479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0952" y="5777314"/>
            <a:ext cx="145936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kinds of Transition.</a:t>
            </a:r>
          </a:p>
        </p:txBody>
      </p:sp>
      <p:cxnSp>
        <p:nvCxnSpPr>
          <p:cNvPr id="32" name="Connecteur droit 31"/>
          <p:cNvCxnSpPr/>
          <p:nvPr/>
        </p:nvCxnSpPr>
        <p:spPr>
          <a:xfrm>
            <a:off x="5829791" y="5304212"/>
            <a:ext cx="344387" cy="4731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82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State Activation</a:t>
            </a:r>
            <a:endParaRPr lang="en-US"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43" y="1700808"/>
            <a:ext cx="4085714" cy="3676190"/>
          </a:xfrm>
          <a:prstGeom prst="rect">
            <a:avLst/>
          </a:prstGeom>
        </p:spPr>
      </p:pic>
      <p:sp>
        <p:nvSpPr>
          <p:cNvPr id="16" name="Rectangle 15"/>
          <p:cNvSpPr/>
          <p:nvPr/>
        </p:nvSpPr>
        <p:spPr>
          <a:xfrm>
            <a:off x="4139950" y="4704889"/>
            <a:ext cx="2592289"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semantics of a FinalState. When reached, the region in which it is located is completed.</a:t>
            </a:r>
          </a:p>
        </p:txBody>
      </p:sp>
      <p:cxnSp>
        <p:nvCxnSpPr>
          <p:cNvPr id="17" name="Connecteur droit 16"/>
          <p:cNvCxnSpPr>
            <a:endCxn id="16" idx="1"/>
          </p:cNvCxnSpPr>
          <p:nvPr/>
        </p:nvCxnSpPr>
        <p:spPr>
          <a:xfrm>
            <a:off x="3563888" y="5028925"/>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29327" y="1790471"/>
            <a:ext cx="270128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err="1" smtClean="0">
                <a:cs typeface="Courier New" panose="02070309020205020404" pitchFamily="49" charset="0"/>
              </a:rPr>
              <a:t>StateSctivation</a:t>
            </a:r>
            <a:r>
              <a:rPr lang="en-US" sz="1100" dirty="0" smtClean="0">
                <a:cs typeface="Courier New" panose="02070309020205020404" pitchFamily="49" charset="0"/>
              </a:rPr>
              <a:t> references the context Object for the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(if any) that was invoked from the State.</a:t>
            </a:r>
          </a:p>
        </p:txBody>
      </p:sp>
      <p:cxnSp>
        <p:nvCxnSpPr>
          <p:cNvPr id="21" name="Connecteur droit 20"/>
          <p:cNvCxnSpPr/>
          <p:nvPr/>
        </p:nvCxnSpPr>
        <p:spPr>
          <a:xfrm flipV="1">
            <a:off x="5868144" y="2438543"/>
            <a:ext cx="0" cy="3657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5536" y="2114507"/>
            <a:ext cx="1872208" cy="83094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captures the semantics of a State, with specific entry and exit sequences.</a:t>
            </a:r>
          </a:p>
        </p:txBody>
      </p:sp>
      <p:sp>
        <p:nvSpPr>
          <p:cNvPr id="14" name="Rectangle 13"/>
          <p:cNvSpPr/>
          <p:nvPr/>
        </p:nvSpPr>
        <p:spPr>
          <a:xfrm>
            <a:off x="6956119" y="2984280"/>
            <a:ext cx="204712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8" name="Rectangle 17"/>
          <p:cNvSpPr/>
          <p:nvPr/>
        </p:nvSpPr>
        <p:spPr>
          <a:xfrm>
            <a:off x="13259085" y="2299003"/>
            <a:ext cx="1872208" cy="651064"/>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9" name="Rectangle 18"/>
          <p:cNvSpPr/>
          <p:nvPr/>
        </p:nvSpPr>
        <p:spPr>
          <a:xfrm>
            <a:off x="6980448" y="3861838"/>
            <a:ext cx="198404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may own </a:t>
            </a:r>
            <a:r>
              <a:rPr lang="en-US" sz="1100" dirty="0" err="1" smtClean="0">
                <a:cs typeface="Courier New" panose="02070309020205020404" pitchFamily="49" charset="0"/>
              </a:rPr>
              <a:t>ConnectionPointActivations</a:t>
            </a:r>
            <a:r>
              <a:rPr lang="en-US" sz="1100" dirty="0" smtClean="0">
                <a:cs typeface="Courier New" panose="02070309020205020404" pitchFamily="49" charset="0"/>
              </a:rPr>
              <a:t> if it is composite.</a:t>
            </a:r>
          </a:p>
        </p:txBody>
      </p:sp>
      <p:cxnSp>
        <p:nvCxnSpPr>
          <p:cNvPr id="22" name="Connecteur droit 16"/>
          <p:cNvCxnSpPr/>
          <p:nvPr/>
        </p:nvCxnSpPr>
        <p:spPr>
          <a:xfrm>
            <a:off x="6404386" y="4152862"/>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16"/>
          <p:cNvCxnSpPr>
            <a:endCxn id="14" idx="1"/>
          </p:cNvCxnSpPr>
          <p:nvPr/>
        </p:nvCxnSpPr>
        <p:spPr>
          <a:xfrm flipV="1">
            <a:off x="6411147" y="3309812"/>
            <a:ext cx="544972" cy="1949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Connecteur droit 16"/>
          <p:cNvCxnSpPr>
            <a:stCxn id="11" idx="3"/>
          </p:cNvCxnSpPr>
          <p:nvPr/>
        </p:nvCxnSpPr>
        <p:spPr>
          <a:xfrm>
            <a:off x="2267744" y="2529977"/>
            <a:ext cx="576064" cy="43950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34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(Jérémie Tatibouet)</a:t>
            </a:r>
            <a:endParaRPr lang="en-US" sz="2000" dirty="0"/>
          </a:p>
        </p:txBody>
      </p:sp>
      <p:sp>
        <p:nvSpPr>
          <p:cNvPr id="5" name="Date Placeholder 4"/>
          <p:cNvSpPr>
            <a:spLocks noGrp="1"/>
          </p:cNvSpPr>
          <p:nvPr>
            <p:ph type="dt" sz="half" idx="10"/>
          </p:nvPr>
        </p:nvSpPr>
        <p:spPr/>
        <p:txBody>
          <a:bodyPr/>
          <a:lstStyle/>
          <a:p>
            <a:r>
              <a:rPr lang="en-US" altLang="en-US" smtClean="0"/>
              <a:t>7 December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3</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t>
            </a:r>
            <a:r>
              <a:rPr lang="en-US" dirty="0" err="1" smtClean="0"/>
              <a:t>doActivity</a:t>
            </a:r>
            <a:r>
              <a:rPr lang="en-US" dirty="0" smtClean="0"/>
              <a:t>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30</a:t>
            </a:fld>
            <a:endParaRPr lang="en-US" altLang="en-US"/>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46" y="1908121"/>
            <a:ext cx="7114286" cy="4295238"/>
          </a:xfrm>
          <a:prstGeom prst="rect">
            <a:avLst/>
          </a:prstGeom>
        </p:spPr>
      </p:pic>
      <p:sp>
        <p:nvSpPr>
          <p:cNvPr id="16" name="Rectangle 15"/>
          <p:cNvSpPr/>
          <p:nvPr/>
        </p:nvSpPr>
        <p:spPr>
          <a:xfrm>
            <a:off x="547524" y="1484784"/>
            <a:ext cx="2569810" cy="136815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Object of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This Object itself has a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which is the </a:t>
            </a:r>
            <a:r>
              <a:rPr lang="en-US" sz="1100" dirty="0" err="1" smtClean="0">
                <a:cs typeface="Courier New" panose="02070309020205020404" pitchFamily="49" charset="0"/>
              </a:rPr>
              <a:t>StateMachine</a:t>
            </a:r>
            <a:r>
              <a:rPr lang="en-US" sz="1100" dirty="0" smtClean="0">
                <a:cs typeface="Courier New" panose="02070309020205020404" pitchFamily="49" charset="0"/>
              </a:rPr>
              <a:t> context. This allows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to have access to the features (properties, operations, etc) available in the context.</a:t>
            </a:r>
          </a:p>
        </p:txBody>
      </p:sp>
      <p:cxnSp>
        <p:nvCxnSpPr>
          <p:cNvPr id="17" name="Connecteur droit 16"/>
          <p:cNvCxnSpPr/>
          <p:nvPr/>
        </p:nvCxnSpPr>
        <p:spPr>
          <a:xfrm>
            <a:off x="3117334" y="2605819"/>
            <a:ext cx="1094626" cy="6791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3118" y="4149080"/>
            <a:ext cx="1944216" cy="73400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 </a:t>
            </a:r>
            <a:r>
              <a:rPr lang="en-US" sz="1100" dirty="0" err="1" smtClean="0">
                <a:latin typeface="Courier New" charset="0"/>
                <a:ea typeface="Courier New" charset="0"/>
                <a:cs typeface="Courier New" charset="0"/>
              </a:rPr>
              <a:t>doActivity</a:t>
            </a:r>
            <a:r>
              <a:rPr lang="en-US" sz="1100" dirty="0">
                <a:cs typeface="Courier New" panose="02070309020205020404" pitchFamily="49" charset="0"/>
              </a:rPr>
              <a:t> </a:t>
            </a:r>
            <a:r>
              <a:rPr lang="en-US" sz="1100" dirty="0" smtClean="0">
                <a:cs typeface="Courier New" panose="02070309020205020404" pitchFamily="49" charset="0"/>
              </a:rPr>
              <a:t>to accept events from the state machine event pool.</a:t>
            </a:r>
          </a:p>
        </p:txBody>
      </p:sp>
      <p:cxnSp>
        <p:nvCxnSpPr>
          <p:cNvPr id="22" name="Connecteur droit 21"/>
          <p:cNvCxnSpPr>
            <a:stCxn id="21" idx="3"/>
          </p:cNvCxnSpPr>
          <p:nvPr/>
        </p:nvCxnSpPr>
        <p:spPr>
          <a:xfrm flipV="1">
            <a:off x="3117334" y="4510617"/>
            <a:ext cx="950610" cy="54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70682" y="4323401"/>
            <a:ext cx="1944216" cy="73400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Thread of execution on which the doActivity is actually executed.</a:t>
            </a:r>
          </a:p>
        </p:txBody>
      </p:sp>
      <p:cxnSp>
        <p:nvCxnSpPr>
          <p:cNvPr id="29" name="Connecteur droit 28"/>
          <p:cNvCxnSpPr>
            <a:stCxn id="27" idx="0"/>
          </p:cNvCxnSpPr>
          <p:nvPr/>
        </p:nvCxnSpPr>
        <p:spPr>
          <a:xfrm flipV="1">
            <a:off x="7142790" y="3645025"/>
            <a:ext cx="0" cy="67837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91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Semantics: Pseudostate Activation</a:t>
            </a:r>
            <a:endParaRPr lang="en-US" sz="30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31</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6895238" cy="3342857"/>
          </a:xfrm>
          <a:prstGeom prst="rect">
            <a:avLst/>
          </a:prstGeom>
        </p:spPr>
      </p:pic>
      <p:sp>
        <p:nvSpPr>
          <p:cNvPr id="25" name="Rectangle 24"/>
          <p:cNvSpPr/>
          <p:nvPr/>
        </p:nvSpPr>
        <p:spPr>
          <a:xfrm>
            <a:off x="5248645" y="1661205"/>
            <a:ext cx="2088232"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Pseudostates.</a:t>
            </a:r>
          </a:p>
        </p:txBody>
      </p:sp>
      <p:cxnSp>
        <p:nvCxnSpPr>
          <p:cNvPr id="26" name="Connecteur droit 25"/>
          <p:cNvCxnSpPr>
            <a:endCxn id="25" idx="1"/>
          </p:cNvCxnSpPr>
          <p:nvPr/>
        </p:nvCxnSpPr>
        <p:spPr>
          <a:xfrm flipV="1">
            <a:off x="4600573" y="1984669"/>
            <a:ext cx="648072" cy="5014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471415" y="1340769"/>
            <a:ext cx="1944216" cy="69528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Transitions outgoing the </a:t>
            </a:r>
            <a:r>
              <a:rPr lang="en-US" sz="1100" dirty="0">
                <a:cs typeface="Courier New" panose="02070309020205020404" pitchFamily="49" charset="0"/>
              </a:rPr>
              <a:t>P</a:t>
            </a:r>
            <a:r>
              <a:rPr lang="en-US" sz="1100" dirty="0" smtClean="0">
                <a:cs typeface="Courier New" panose="02070309020205020404" pitchFamily="49" charset="0"/>
              </a:rPr>
              <a:t>seudostate which can be fired in the current step. </a:t>
            </a:r>
          </a:p>
        </p:txBody>
      </p:sp>
      <p:cxnSp>
        <p:nvCxnSpPr>
          <p:cNvPr id="31" name="Connecteur droit 30"/>
          <p:cNvCxnSpPr/>
          <p:nvPr/>
        </p:nvCxnSpPr>
        <p:spPr>
          <a:xfrm flipV="1">
            <a:off x="3088405" y="2036052"/>
            <a:ext cx="0" cy="450019"/>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347864" y="5085184"/>
            <a:ext cx="1682488" cy="91708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t>
            </a:r>
            <a:r>
              <a:rPr lang="en-US" sz="1100" dirty="0" err="1" smtClean="0">
                <a:cs typeface="Courier New" panose="02070309020205020404" pitchFamily="49" charset="0"/>
              </a:rPr>
              <a:t>entryPoint</a:t>
            </a:r>
            <a:r>
              <a:rPr lang="en-US" sz="1100" dirty="0" smtClean="0">
                <a:cs typeface="Courier New" panose="02070309020205020404" pitchFamily="49" charset="0"/>
              </a:rPr>
              <a:t> and </a:t>
            </a:r>
            <a:r>
              <a:rPr lang="en-US" sz="1100" dirty="0" err="1" smtClean="0">
                <a:cs typeface="Courier New" panose="02070309020205020404" pitchFamily="49" charset="0"/>
              </a:rPr>
              <a:t>exitPoint</a:t>
            </a:r>
            <a:r>
              <a:rPr lang="en-US" sz="1100" dirty="0" smtClean="0">
                <a:cs typeface="Courier New" panose="02070309020205020404" pitchFamily="49" charset="0"/>
              </a:rPr>
              <a:t> Pseudostates.</a:t>
            </a:r>
          </a:p>
        </p:txBody>
      </p:sp>
      <p:cxnSp>
        <p:nvCxnSpPr>
          <p:cNvPr id="37" name="Connecteur droit 36"/>
          <p:cNvCxnSpPr/>
          <p:nvPr/>
        </p:nvCxnSpPr>
        <p:spPr>
          <a:xfrm flipH="1" flipV="1">
            <a:off x="4283969" y="4437113"/>
            <a:ext cx="528" cy="64807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240530"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t>
            </a:r>
            <a:r>
              <a:rPr lang="en-US" sz="1100" dirty="0" err="1" smtClean="0">
                <a:cs typeface="Courier New" panose="02070309020205020404" pitchFamily="49" charset="0"/>
              </a:rPr>
              <a:t>shallowHistory</a:t>
            </a:r>
            <a:r>
              <a:rPr lang="en-US" sz="1100" dirty="0" smtClean="0">
                <a:cs typeface="Courier New" panose="02070309020205020404" pitchFamily="49" charset="0"/>
              </a:rPr>
              <a:t> and </a:t>
            </a:r>
            <a:r>
              <a:rPr lang="en-US" sz="1100" dirty="0" err="1" smtClean="0">
                <a:cs typeface="Courier New" panose="02070309020205020404" pitchFamily="49" charset="0"/>
              </a:rPr>
              <a:t>deepHistory</a:t>
            </a:r>
            <a:r>
              <a:rPr lang="en-US" sz="1100" dirty="0" smtClean="0">
                <a:cs typeface="Courier New" panose="02070309020205020404" pitchFamily="49" charset="0"/>
              </a:rPr>
              <a:t> Pseudostates.</a:t>
            </a:r>
          </a:p>
        </p:txBody>
      </p:sp>
      <p:cxnSp>
        <p:nvCxnSpPr>
          <p:cNvPr id="40" name="Connecteur droit 39"/>
          <p:cNvCxnSpPr/>
          <p:nvPr/>
        </p:nvCxnSpPr>
        <p:spPr>
          <a:xfrm flipV="1">
            <a:off x="5999537" y="4395760"/>
            <a:ext cx="0" cy="68942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42417"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junction and choice </a:t>
            </a:r>
            <a:r>
              <a:rPr lang="en-US" sz="1100" dirty="0">
                <a:cs typeface="Courier New" panose="02070309020205020404" pitchFamily="49" charset="0"/>
              </a:rPr>
              <a:t>P</a:t>
            </a:r>
            <a:r>
              <a:rPr lang="en-US" sz="1100" dirty="0" smtClean="0">
                <a:cs typeface="Courier New" panose="02070309020205020404" pitchFamily="49" charset="0"/>
              </a:rPr>
              <a:t>seudostates.</a:t>
            </a:r>
          </a:p>
        </p:txBody>
      </p:sp>
      <p:cxnSp>
        <p:nvCxnSpPr>
          <p:cNvPr id="42" name="Connecteur droit 41"/>
          <p:cNvCxnSpPr/>
          <p:nvPr/>
        </p:nvCxnSpPr>
        <p:spPr>
          <a:xfrm flipV="1">
            <a:off x="7336877" y="3717032"/>
            <a:ext cx="0" cy="13681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65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63272" cy="609600"/>
          </a:xfrm>
        </p:spPr>
        <p:txBody>
          <a:bodyPr/>
          <a:lstStyle/>
          <a:p>
            <a:r>
              <a:rPr lang="en-US" sz="2800" dirty="0" smtClean="0"/>
              <a:t>Semantics: Transition Activation Specializations</a:t>
            </a:r>
            <a:endParaRPr lang="en-US" sz="28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32</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449" y="1700808"/>
            <a:ext cx="4228571" cy="2019048"/>
          </a:xfrm>
          <a:prstGeom prst="rect">
            <a:avLst/>
          </a:prstGeom>
        </p:spPr>
      </p:pic>
      <p:sp>
        <p:nvSpPr>
          <p:cNvPr id="26" name="Rectangle 25"/>
          <p:cNvSpPr/>
          <p:nvPr/>
        </p:nvSpPr>
        <p:spPr>
          <a:xfrm>
            <a:off x="5490805" y="3978188"/>
            <a:ext cx="3023356"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never exited and the target is never entered.</a:t>
            </a:r>
          </a:p>
        </p:txBody>
      </p:sp>
      <p:cxnSp>
        <p:nvCxnSpPr>
          <p:cNvPr id="27" name="Connecteur droit 26"/>
          <p:cNvCxnSpPr/>
          <p:nvPr/>
        </p:nvCxnSpPr>
        <p:spPr>
          <a:xfrm>
            <a:off x="5705849" y="3573016"/>
            <a:ext cx="0" cy="40517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8694" y="3978188"/>
            <a:ext cx="3581951" cy="108297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always exited and the target is always entered. Whenever the exit sequence or the enter sequence are performed, it might be required to propagate them to the parent vertex. This decision relies on the computed common ancestor.</a:t>
            </a:r>
          </a:p>
        </p:txBody>
      </p:sp>
      <p:cxnSp>
        <p:nvCxnSpPr>
          <p:cNvPr id="31" name="Connecteur droit 30"/>
          <p:cNvCxnSpPr/>
          <p:nvPr/>
        </p:nvCxnSpPr>
        <p:spPr>
          <a:xfrm>
            <a:off x="2825529" y="3611158"/>
            <a:ext cx="0" cy="36703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62678" y="1763132"/>
            <a:ext cx="3023356" cy="8017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firing sequence is common to al kinds of Transitions: exit source, execute effect (if any), enter target. Entry and exit sequences are specific to each kind of Transition.</a:t>
            </a:r>
          </a:p>
        </p:txBody>
      </p:sp>
      <p:cxnSp>
        <p:nvCxnSpPr>
          <p:cNvPr id="12" name="Connecteur droit 26"/>
          <p:cNvCxnSpPr>
            <a:stCxn id="11" idx="1"/>
          </p:cNvCxnSpPr>
          <p:nvPr/>
        </p:nvCxnSpPr>
        <p:spPr>
          <a:xfrm flipH="1">
            <a:off x="4481713" y="2164018"/>
            <a:ext cx="980965"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Semantics: Event Occurrences</a:t>
            </a:r>
            <a:endParaRPr lang="en-US" sz="2800"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092439"/>
            <a:ext cx="5036743" cy="4504913"/>
          </a:xfrm>
          <a:prstGeom prst="rect">
            <a:avLst/>
          </a:prstGeom>
        </p:spPr>
      </p:pic>
      <p:sp>
        <p:nvSpPr>
          <p:cNvPr id="26" name="Rectangle 25"/>
          <p:cNvSpPr/>
          <p:nvPr/>
        </p:nvSpPr>
        <p:spPr>
          <a:xfrm>
            <a:off x="1244045" y="2162494"/>
            <a:ext cx="1415896" cy="2490642"/>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2514" y="1104517"/>
            <a:ext cx="2636449" cy="838185"/>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DeferredEventOccurrence</a:t>
            </a:r>
            <a:r>
              <a:rPr lang="en-US" sz="1100" dirty="0" smtClean="0">
                <a:cs typeface="Courier New" panose="02070309020205020404" pitchFamily="49" charset="0"/>
              </a:rPr>
              <a:t> references the original </a:t>
            </a:r>
            <a:r>
              <a:rPr lang="en-US" sz="1100" dirty="0" err="1" smtClean="0">
                <a:cs typeface="Courier New" panose="02070309020205020404" pitchFamily="49" charset="0"/>
              </a:rPr>
              <a:t>EventOccurrence</a:t>
            </a:r>
            <a:r>
              <a:rPr lang="en-US" sz="1100" dirty="0" smtClean="0">
                <a:cs typeface="Courier New" panose="02070309020205020404" pitchFamily="49" charset="0"/>
              </a:rPr>
              <a:t> being deferred and the </a:t>
            </a:r>
            <a:r>
              <a:rPr lang="en-US" sz="1100" dirty="0" err="1" smtClean="0">
                <a:cs typeface="Courier New" panose="02070309020205020404" pitchFamily="49" charset="0"/>
              </a:rPr>
              <a:t>StateActivation</a:t>
            </a:r>
            <a:r>
              <a:rPr lang="en-US" sz="1100" dirty="0" smtClean="0">
                <a:cs typeface="Courier New" panose="02070309020205020404" pitchFamily="49" charset="0"/>
              </a:rPr>
              <a:t> doing the deferral.</a:t>
            </a:r>
          </a:p>
        </p:txBody>
      </p:sp>
      <p:cxnSp>
        <p:nvCxnSpPr>
          <p:cNvPr id="9" name="Connecteur droit 25"/>
          <p:cNvCxnSpPr>
            <a:stCxn id="26" idx="0"/>
            <a:endCxn id="8" idx="2"/>
          </p:cNvCxnSpPr>
          <p:nvPr/>
        </p:nvCxnSpPr>
        <p:spPr>
          <a:xfrm flipH="1" flipV="1">
            <a:off x="1450739" y="1942702"/>
            <a:ext cx="501254" cy="21979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68963" y="2162493"/>
            <a:ext cx="1174862" cy="2490643"/>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612176" y="1093034"/>
            <a:ext cx="3056168" cy="108361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a:t>A </a:t>
            </a:r>
            <a:r>
              <a:rPr lang="en-US" sz="1100" dirty="0" err="1" smtClean="0"/>
              <a:t>CompletionEventOccurrence</a:t>
            </a:r>
            <a:r>
              <a:rPr lang="en-US" sz="1100" dirty="0" smtClean="0"/>
              <a:t> </a:t>
            </a:r>
            <a:r>
              <a:rPr lang="en-US" sz="1100" dirty="0"/>
              <a:t>is generated upon the completion of </a:t>
            </a:r>
            <a:r>
              <a:rPr lang="en-US" sz="1100" dirty="0" smtClean="0"/>
              <a:t>a </a:t>
            </a:r>
            <a:r>
              <a:rPr lang="en-US" sz="1100" dirty="0" err="1" smtClean="0"/>
              <a:t>StateActivation</a:t>
            </a:r>
            <a:r>
              <a:rPr lang="en-US" sz="1100" dirty="0" smtClean="0"/>
              <a:t>. It references </a:t>
            </a:r>
            <a:r>
              <a:rPr lang="en-US" sz="1100" dirty="0"/>
              <a:t>the </a:t>
            </a:r>
            <a:r>
              <a:rPr lang="en-US" sz="1100" dirty="0" err="1" smtClean="0"/>
              <a:t>StateActivation</a:t>
            </a:r>
            <a:r>
              <a:rPr lang="en-US" sz="1100" dirty="0" smtClean="0"/>
              <a:t> </a:t>
            </a:r>
            <a:r>
              <a:rPr lang="en-US" sz="1100" dirty="0"/>
              <a:t>from which it was </a:t>
            </a:r>
            <a:r>
              <a:rPr lang="en-US" sz="1100" dirty="0" smtClean="0"/>
              <a:t>generated and can trigger a completion Transition outgoing that </a:t>
            </a:r>
            <a:r>
              <a:rPr lang="en-US" sz="1100" dirty="0" err="1" smtClean="0"/>
              <a:t>StateActivation</a:t>
            </a:r>
            <a:r>
              <a:rPr lang="en-US" sz="1100" dirty="0" smtClean="0"/>
              <a:t>.</a:t>
            </a:r>
            <a:endParaRPr lang="en-US" sz="1100" dirty="0"/>
          </a:p>
        </p:txBody>
      </p:sp>
      <p:sp>
        <p:nvSpPr>
          <p:cNvPr id="14" name="Rectangle 13"/>
          <p:cNvSpPr/>
          <p:nvPr/>
        </p:nvSpPr>
        <p:spPr>
          <a:xfrm>
            <a:off x="4052847" y="2780928"/>
            <a:ext cx="1487414" cy="3384376"/>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965408" y="2754497"/>
            <a:ext cx="2999080" cy="77794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err="1" smtClean="0"/>
              <a:t>CallEvents</a:t>
            </a:r>
            <a:r>
              <a:rPr lang="en-US" sz="1100" dirty="0" smtClean="0"/>
              <a:t> are not specific to </a:t>
            </a:r>
            <a:r>
              <a:rPr lang="en-US" sz="1100" dirty="0" err="1" smtClean="0"/>
              <a:t>StateMachines</a:t>
            </a:r>
            <a:r>
              <a:rPr lang="en-US" sz="1100" dirty="0" smtClean="0"/>
              <a:t>. PSSM </a:t>
            </a:r>
            <a:r>
              <a:rPr lang="en-US" sz="1100" dirty="0"/>
              <a:t>provides semantics for synchronous </a:t>
            </a:r>
            <a:r>
              <a:rPr lang="en-US" sz="1100" dirty="0" smtClean="0"/>
              <a:t>Operation calls on active Objects.</a:t>
            </a:r>
            <a:endParaRPr lang="en-US" sz="1100" dirty="0"/>
          </a:p>
        </p:txBody>
      </p:sp>
      <p:sp>
        <p:nvSpPr>
          <p:cNvPr id="16" name="Rectangle 15"/>
          <p:cNvSpPr/>
          <p:nvPr/>
        </p:nvSpPr>
        <p:spPr>
          <a:xfrm>
            <a:off x="5848737" y="4515098"/>
            <a:ext cx="3115751" cy="923191"/>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When executed, sends a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to the target active Object. The Object from which the call was performed is suspended until the emitted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is dispatched (accepted or not).</a:t>
            </a:r>
          </a:p>
        </p:txBody>
      </p:sp>
      <p:cxnSp>
        <p:nvCxnSpPr>
          <p:cNvPr id="17" name="Connecteur droit 8"/>
          <p:cNvCxnSpPr>
            <a:endCxn id="16" idx="1"/>
          </p:cNvCxnSpPr>
          <p:nvPr/>
        </p:nvCxnSpPr>
        <p:spPr>
          <a:xfrm>
            <a:off x="5149044" y="4976693"/>
            <a:ext cx="699693"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25"/>
          <p:cNvCxnSpPr>
            <a:stCxn id="13" idx="1"/>
            <a:endCxn id="12" idx="0"/>
          </p:cNvCxnSpPr>
          <p:nvPr/>
        </p:nvCxnSpPr>
        <p:spPr>
          <a:xfrm flipH="1">
            <a:off x="3356394" y="1634841"/>
            <a:ext cx="1255782" cy="5276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Connecteur droit 25"/>
          <p:cNvCxnSpPr>
            <a:stCxn id="15" idx="1"/>
          </p:cNvCxnSpPr>
          <p:nvPr/>
        </p:nvCxnSpPr>
        <p:spPr>
          <a:xfrm flipH="1">
            <a:off x="5540262" y="3143468"/>
            <a:ext cx="425146"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90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79296" cy="609600"/>
          </a:xfrm>
        </p:spPr>
        <p:txBody>
          <a:bodyPr/>
          <a:lstStyle/>
          <a:p>
            <a:r>
              <a:rPr lang="en-US" dirty="0" smtClean="0"/>
              <a:t>Semantics: State Machine Redefinition</a:t>
            </a:r>
            <a:endParaRPr 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34</a:t>
            </a:fld>
            <a:endParaRPr lang="en-US" altLang="en-US"/>
          </a:p>
        </p:txBody>
      </p:sp>
      <p:sp>
        <p:nvSpPr>
          <p:cNvPr id="21" name="Date Placeholder 2"/>
          <p:cNvSpPr>
            <a:spLocks noGrp="1"/>
          </p:cNvSpPr>
          <p:nvPr>
            <p:ph type="dt" sz="half" idx="10"/>
          </p:nvPr>
        </p:nvSpPr>
        <p:spPr>
          <a:xfrm>
            <a:off x="191330" y="4221298"/>
            <a:ext cx="2133600" cy="244475"/>
          </a:xfrm>
        </p:spPr>
        <p:txBody>
          <a:bodyPr/>
          <a:lstStyle/>
          <a:p>
            <a:r>
              <a:rPr lang="en-US" altLang="en-US" smtClean="0"/>
              <a:t>7 December 2016</a:t>
            </a:r>
            <a:endParaRPr lang="en-US" altLang="en-US" dirty="0"/>
          </a:p>
        </p:txBody>
      </p:sp>
      <p:pic>
        <p:nvPicPr>
          <p:cNvPr id="22" name="Image 21"/>
          <p:cNvPicPr>
            <a:picLocks noChangeAspect="1"/>
          </p:cNvPicPr>
          <p:nvPr/>
        </p:nvPicPr>
        <p:blipFill>
          <a:blip r:embed="rId2"/>
          <a:stretch>
            <a:fillRect/>
          </a:stretch>
        </p:blipFill>
        <p:spPr>
          <a:xfrm>
            <a:off x="412390" y="980728"/>
            <a:ext cx="3653141" cy="1191242"/>
          </a:xfrm>
          <a:prstGeom prst="rect">
            <a:avLst/>
          </a:prstGeom>
        </p:spPr>
      </p:pic>
      <p:pic>
        <p:nvPicPr>
          <p:cNvPr id="23" name="Image 22"/>
          <p:cNvPicPr>
            <a:picLocks noChangeAspect="1"/>
          </p:cNvPicPr>
          <p:nvPr/>
        </p:nvPicPr>
        <p:blipFill>
          <a:blip r:embed="rId3"/>
          <a:stretch>
            <a:fillRect/>
          </a:stretch>
        </p:blipFill>
        <p:spPr>
          <a:xfrm>
            <a:off x="219850" y="2276512"/>
            <a:ext cx="3848094" cy="2563641"/>
          </a:xfrm>
          <a:prstGeom prst="rect">
            <a:avLst/>
          </a:prstGeom>
        </p:spPr>
      </p:pic>
      <p:cxnSp>
        <p:nvCxnSpPr>
          <p:cNvPr id="24" name="Connecteur droit avec flèche 23"/>
          <p:cNvCxnSpPr/>
          <p:nvPr/>
        </p:nvCxnSpPr>
        <p:spPr>
          <a:xfrm flipV="1">
            <a:off x="1187624" y="1973174"/>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1973175"/>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2171970"/>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3"/>
          <a:stretch>
            <a:fillRect/>
          </a:stretch>
        </p:blipFill>
        <p:spPr>
          <a:xfrm>
            <a:off x="4666595" y="1502260"/>
            <a:ext cx="4164748" cy="2774599"/>
          </a:xfrm>
          <a:prstGeom prst="rect">
            <a:avLst/>
          </a:prstGeom>
        </p:spPr>
      </p:pic>
      <p:cxnSp>
        <p:nvCxnSpPr>
          <p:cNvPr id="59" name="Connecteur droit avec flèche 58"/>
          <p:cNvCxnSpPr/>
          <p:nvPr/>
        </p:nvCxnSpPr>
        <p:spPr>
          <a:xfrm>
            <a:off x="6603973" y="3302323"/>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175186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1698061"/>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1823868"/>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1950089"/>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1991371"/>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1837079"/>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3302323"/>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3294288"/>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322228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3186276"/>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3274259"/>
            <a:ext cx="874440" cy="461665"/>
          </a:xfrm>
          <a:prstGeom prst="rect">
            <a:avLst/>
          </a:prstGeom>
          <a:noFill/>
        </p:spPr>
        <p:txBody>
          <a:bodyPr wrap="square" rtlCol="0">
            <a:spAutoFit/>
          </a:bodyPr>
          <a:lstStyle/>
          <a:p>
            <a:r>
              <a:rPr lang="fr-FR" sz="800" dirty="0" smtClean="0"/>
              <a:t>T5 AnotherSignal / testEnd</a:t>
            </a:r>
            <a:endParaRPr lang="fr-FR" sz="800" dirty="0"/>
          </a:p>
        </p:txBody>
      </p:sp>
      <p:sp>
        <p:nvSpPr>
          <p:cNvPr id="3" name="Triangle isocèle 2"/>
          <p:cNvSpPr/>
          <p:nvPr/>
        </p:nvSpPr>
        <p:spPr>
          <a:xfrm rot="5400000">
            <a:off x="2835276" y="2429109"/>
            <a:ext cx="3312368" cy="88776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1028" name="Picture 4" descr="Résultats de recherche d'images pour « execute icon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089830" y="2603020"/>
            <a:ext cx="798982" cy="539938"/>
          </a:xfrm>
          <a:prstGeom prst="rect">
            <a:avLst/>
          </a:prstGeom>
          <a:noFill/>
          <a:extLst>
            <a:ext uri="{909E8E84-426E-40DD-AFC4-6F175D3DCCD1}">
              <a14:hiddenFill xmlns:a14="http://schemas.microsoft.com/office/drawing/2010/main">
                <a:solidFill>
                  <a:srgbClr val="FFFFFF"/>
                </a:solidFill>
              </a14:hiddenFill>
            </a:ext>
          </a:extLst>
        </p:spPr>
      </p:pic>
      <p:sp>
        <p:nvSpPr>
          <p:cNvPr id="34" name="Espace réservé du contenu 2"/>
          <p:cNvSpPr txBox="1">
            <a:spLocks/>
          </p:cNvSpPr>
          <p:nvPr/>
        </p:nvSpPr>
        <p:spPr bwMode="auto">
          <a:xfrm>
            <a:off x="558001" y="4914957"/>
            <a:ext cx="8046447" cy="1697195"/>
          </a:xfrm>
          <a:prstGeom prst="rect">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Char char="•"/>
            </a:pPr>
            <a:r>
              <a:rPr lang="en-US" sz="2000" dirty="0" smtClean="0"/>
              <a:t>Dynamic computation of the </a:t>
            </a:r>
            <a:r>
              <a:rPr lang="en-US" sz="2000" dirty="0" smtClean="0">
                <a:solidFill>
                  <a:srgbClr val="C00000"/>
                </a:solidFill>
              </a:rPr>
              <a:t>runtime state machine</a:t>
            </a:r>
          </a:p>
          <a:p>
            <a:pPr lvl="1">
              <a:buFont typeface="Arial" charset="0"/>
              <a:buChar char="•"/>
            </a:pPr>
            <a:r>
              <a:rPr lang="en-US" sz="1600" dirty="0" smtClean="0"/>
              <a:t>Account for extension and redefinition relationships.</a:t>
            </a:r>
          </a:p>
          <a:p>
            <a:pPr>
              <a:buFont typeface="Arial" charset="0"/>
              <a:buChar char="•"/>
            </a:pPr>
            <a:r>
              <a:rPr lang="en-US" sz="2000" dirty="0" smtClean="0"/>
              <a:t>Semantics are defined in:</a:t>
            </a:r>
          </a:p>
          <a:p>
            <a:pPr lvl="1">
              <a:buFont typeface="Arial" charset="0"/>
              <a:buChar char="•"/>
            </a:pPr>
            <a:r>
              <a:rPr lang="en-US" sz="1600" dirty="0" smtClean="0"/>
              <a:t>The instantiation process of a RegionActivation.</a:t>
            </a:r>
          </a:p>
          <a:p>
            <a:pPr lvl="1">
              <a:buFont typeface="Arial" charset="0"/>
              <a:buChar char="•"/>
            </a:pPr>
            <a:r>
              <a:rPr lang="en-US" sz="1600" dirty="0" smtClean="0"/>
              <a:t>TransitionActivation and StateActivation.  </a:t>
            </a:r>
          </a:p>
        </p:txBody>
      </p:sp>
      <p:cxnSp>
        <p:nvCxnSpPr>
          <p:cNvPr id="35" name="Connecteur droit 34"/>
          <p:cNvCxnSpPr/>
          <p:nvPr/>
        </p:nvCxnSpPr>
        <p:spPr>
          <a:xfrm>
            <a:off x="5437954" y="4272880"/>
            <a:ext cx="0" cy="3802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Accolade fermante 7"/>
          <p:cNvSpPr/>
          <p:nvPr/>
        </p:nvSpPr>
        <p:spPr>
          <a:xfrm rot="16200000">
            <a:off x="5354470" y="3654344"/>
            <a:ext cx="179058" cy="24802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Test Suite</a:t>
            </a:r>
            <a:endParaRPr lang="en-US" dirty="0"/>
          </a:p>
        </p:txBody>
      </p:sp>
      <p:sp>
        <p:nvSpPr>
          <p:cNvPr id="6" name="Espace réservé du texte 5"/>
          <p:cNvSpPr>
            <a:spLocks noGrp="1"/>
          </p:cNvSpPr>
          <p:nvPr>
            <p:ph type="body" idx="1"/>
          </p:nvPr>
        </p:nvSpPr>
        <p:spPr/>
        <p:txBody>
          <a:bodyPr/>
          <a:lstStyle/>
          <a:p>
            <a:r>
              <a:rPr lang="en-US" dirty="0"/>
              <a:t>A Test framework and a set of </a:t>
            </a:r>
            <a:r>
              <a:rPr lang="en-US" dirty="0" smtClean="0"/>
              <a:t>103 </a:t>
            </a:r>
            <a:r>
              <a:rPr lang="en-US" dirty="0"/>
              <a:t>test cases </a:t>
            </a:r>
            <a:r>
              <a:rPr lang="en-US" dirty="0" smtClean="0"/>
              <a:t>validating the </a:t>
            </a:r>
            <a:r>
              <a:rPr lang="en-US" dirty="0"/>
              <a:t>different parts of the state machines semantics</a:t>
            </a:r>
          </a:p>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35</a:t>
            </a:fld>
            <a:endParaRPr lang="en-US" altLang="en-US"/>
          </a:p>
        </p:txBody>
      </p:sp>
    </p:spTree>
    <p:extLst>
      <p:ext uri="{BB962C8B-B14F-4D97-AF65-F5344CB8AC3E}">
        <p14:creationId xmlns:p14="http://schemas.microsoft.com/office/powerpoint/2010/main" val="199628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Development Approach</a:t>
            </a:r>
            <a:endParaRPr lang="en-US" sz="3200" dirty="0"/>
          </a:p>
        </p:txBody>
      </p:sp>
      <p:sp>
        <p:nvSpPr>
          <p:cNvPr id="8" name="Date Placeholder 7"/>
          <p:cNvSpPr>
            <a:spLocks noGrp="1"/>
          </p:cNvSpPr>
          <p:nvPr>
            <p:ph type="dt" sz="half" idx="10"/>
          </p:nvPr>
        </p:nvSpPr>
        <p:spPr>
          <a:xfrm>
            <a:off x="457200" y="6463567"/>
            <a:ext cx="2133600" cy="244475"/>
          </a:xfrm>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36</a:t>
            </a:fld>
            <a:endParaRPr lang="en-US" altLang="en-US"/>
          </a:p>
        </p:txBody>
      </p:sp>
      <p:sp>
        <p:nvSpPr>
          <p:cNvPr id="16" name="Espace réservé du contenu 2"/>
          <p:cNvSpPr txBox="1">
            <a:spLocks/>
          </p:cNvSpPr>
          <p:nvPr/>
        </p:nvSpPr>
        <p:spPr>
          <a:xfrm>
            <a:off x="755576" y="1149084"/>
            <a:ext cx="7704856" cy="700951"/>
          </a:xfrm>
          <a:prstGeom prst="rect">
            <a:avLst/>
          </a:prstGeom>
        </p:spPr>
        <p:txBody>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smtClean="0"/>
              <a:t>Check conformance of proof-of-concept implementation to the PSSM semantic model.</a:t>
            </a:r>
            <a:endParaRPr lang="en-US" sz="2000" dirty="0"/>
          </a:p>
        </p:txBody>
      </p:sp>
      <p:pic>
        <p:nvPicPr>
          <p:cNvPr id="17" name="Picture 2"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015" y="3493356"/>
            <a:ext cx="134505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710" y="1916832"/>
            <a:ext cx="1104057" cy="11440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0212" y="2053196"/>
            <a:ext cx="1036033" cy="736500"/>
          </a:xfrm>
          <a:prstGeom prst="rect">
            <a:avLst/>
          </a:prstGeom>
          <a:noFill/>
          <a:extLst>
            <a:ext uri="{909E8E84-426E-40DD-AFC4-6F175D3DCCD1}">
              <a14:hiddenFill xmlns:a14="http://schemas.microsoft.com/office/drawing/2010/main">
                <a:solidFill>
                  <a:srgbClr val="FFFFFF"/>
                </a:solidFill>
              </a14:hiddenFill>
            </a:ext>
          </a:extLst>
        </p:spPr>
      </p:pic>
      <p:sp>
        <p:nvSpPr>
          <p:cNvPr id="23" name="Flèche droite 22"/>
          <p:cNvSpPr/>
          <p:nvPr/>
        </p:nvSpPr>
        <p:spPr>
          <a:xfrm rot="16200000">
            <a:off x="3067982" y="2935078"/>
            <a:ext cx="540492"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4" name="Flèche droite 23"/>
          <p:cNvSpPr/>
          <p:nvPr/>
        </p:nvSpPr>
        <p:spPr>
          <a:xfrm rot="18535229">
            <a:off x="3792661" y="3082691"/>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5" name="Flèche droite 24"/>
          <p:cNvSpPr/>
          <p:nvPr/>
        </p:nvSpPr>
        <p:spPr>
          <a:xfrm rot="3064771" flipH="1">
            <a:off x="2136240" y="3082692"/>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6" name="Ellipse 25"/>
          <p:cNvSpPr/>
          <p:nvPr/>
        </p:nvSpPr>
        <p:spPr>
          <a:xfrm>
            <a:off x="3125146" y="4784794"/>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7" name="Ellipse 26"/>
          <p:cNvSpPr/>
          <p:nvPr/>
        </p:nvSpPr>
        <p:spPr>
          <a:xfrm>
            <a:off x="3123025" y="5091486"/>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28" name="Connecteur droit avec flèche 27"/>
          <p:cNvCxnSpPr>
            <a:stCxn id="26" idx="4"/>
            <a:endCxn id="27" idx="0"/>
          </p:cNvCxnSpPr>
          <p:nvPr/>
        </p:nvCxnSpPr>
        <p:spPr>
          <a:xfrm flipH="1">
            <a:off x="3195033" y="4928810"/>
            <a:ext cx="2121" cy="16267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29" name="Ellipse 28"/>
          <p:cNvSpPr/>
          <p:nvPr/>
        </p:nvSpPr>
        <p:spPr>
          <a:xfrm>
            <a:off x="2967980"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0" name="Connecteur droit avec flèche 29"/>
          <p:cNvCxnSpPr>
            <a:stCxn id="27" idx="3"/>
            <a:endCxn id="29" idx="0"/>
          </p:cNvCxnSpPr>
          <p:nvPr/>
        </p:nvCxnSpPr>
        <p:spPr>
          <a:xfrm flipH="1">
            <a:off x="3039988" y="5214411"/>
            <a:ext cx="104128" cy="146447"/>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1" name="Ellipse 30"/>
          <p:cNvSpPr/>
          <p:nvPr/>
        </p:nvSpPr>
        <p:spPr>
          <a:xfrm>
            <a:off x="3255202" y="5360858"/>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2" name="Connecteur droit avec flèche 31"/>
          <p:cNvCxnSpPr>
            <a:stCxn id="27" idx="5"/>
            <a:endCxn id="31" idx="0"/>
          </p:cNvCxnSpPr>
          <p:nvPr/>
        </p:nvCxnSpPr>
        <p:spPr>
          <a:xfrm>
            <a:off x="3245950" y="5214411"/>
            <a:ext cx="81260" cy="146447"/>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3" name="Ellipse 32"/>
          <p:cNvSpPr/>
          <p:nvPr/>
        </p:nvSpPr>
        <p:spPr>
          <a:xfrm>
            <a:off x="3255202" y="5648890"/>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4" name="Connecteur droit avec flèche 33"/>
          <p:cNvCxnSpPr>
            <a:stCxn id="31" idx="4"/>
            <a:endCxn id="33" idx="0"/>
          </p:cNvCxnSpPr>
          <p:nvPr/>
        </p:nvCxnSpPr>
        <p:spPr>
          <a:xfrm>
            <a:off x="3327210" y="5504874"/>
            <a:ext cx="0" cy="14401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5" name="Ellipse 34"/>
          <p:cNvSpPr/>
          <p:nvPr/>
        </p:nvSpPr>
        <p:spPr>
          <a:xfrm>
            <a:off x="3643163"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6" name="Connecteur droit avec flèche 35"/>
          <p:cNvCxnSpPr>
            <a:stCxn id="27" idx="6"/>
            <a:endCxn id="35" idx="1"/>
          </p:cNvCxnSpPr>
          <p:nvPr/>
        </p:nvCxnSpPr>
        <p:spPr>
          <a:xfrm>
            <a:off x="3267041" y="5163494"/>
            <a:ext cx="397213" cy="218455"/>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7" name="Ellipse 36"/>
          <p:cNvSpPr/>
          <p:nvPr/>
        </p:nvSpPr>
        <p:spPr>
          <a:xfrm>
            <a:off x="3504860" y="5653596"/>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8" name="Connecteur droit avec flèche 37"/>
          <p:cNvCxnSpPr>
            <a:stCxn id="35" idx="3"/>
          </p:cNvCxnSpPr>
          <p:nvPr/>
        </p:nvCxnSpPr>
        <p:spPr>
          <a:xfrm flipH="1">
            <a:off x="3591099" y="5483783"/>
            <a:ext cx="73155" cy="189926"/>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9" name="Ellipse 38"/>
          <p:cNvSpPr/>
          <p:nvPr/>
        </p:nvSpPr>
        <p:spPr>
          <a:xfrm>
            <a:off x="3831685" y="5648890"/>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40" name="Connecteur droit avec flèche 39"/>
          <p:cNvCxnSpPr>
            <a:stCxn id="35" idx="5"/>
            <a:endCxn id="39" idx="1"/>
          </p:cNvCxnSpPr>
          <p:nvPr/>
        </p:nvCxnSpPr>
        <p:spPr>
          <a:xfrm>
            <a:off x="3766088" y="5483783"/>
            <a:ext cx="86688" cy="186198"/>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41" name="Rectangle 40"/>
          <p:cNvSpPr/>
          <p:nvPr/>
        </p:nvSpPr>
        <p:spPr>
          <a:xfrm>
            <a:off x="802756" y="2053196"/>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t>Stimulation sequence (activity)</a:t>
            </a:r>
            <a:endParaRPr lang="en-US" sz="1600" dirty="0"/>
          </a:p>
        </p:txBody>
      </p:sp>
      <p:sp>
        <p:nvSpPr>
          <p:cNvPr id="42" name="Rectangle 41"/>
          <p:cNvSpPr/>
          <p:nvPr/>
        </p:nvSpPr>
        <p:spPr>
          <a:xfrm>
            <a:off x="4649318" y="2053195"/>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Test model (state machine)</a:t>
            </a:r>
            <a:endParaRPr lang="fr-FR" sz="1600" dirty="0"/>
          </a:p>
        </p:txBody>
      </p:sp>
      <p:sp>
        <p:nvSpPr>
          <p:cNvPr id="43" name="Parenthèses 42"/>
          <p:cNvSpPr/>
          <p:nvPr/>
        </p:nvSpPr>
        <p:spPr>
          <a:xfrm>
            <a:off x="2602956" y="4746524"/>
            <a:ext cx="1519000"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Flèche droite 43"/>
          <p:cNvSpPr/>
          <p:nvPr/>
        </p:nvSpPr>
        <p:spPr>
          <a:xfrm rot="10800000">
            <a:off x="4331148" y="3663718"/>
            <a:ext cx="2160240" cy="491946"/>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sz="1600" dirty="0"/>
          </a:p>
        </p:txBody>
      </p:sp>
      <p:sp>
        <p:nvSpPr>
          <p:cNvPr id="45" name="Ellipse 44"/>
          <p:cNvSpPr/>
          <p:nvPr/>
        </p:nvSpPr>
        <p:spPr>
          <a:xfrm>
            <a:off x="7661650" y="4856802"/>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6" name="Ellipse 45"/>
          <p:cNvSpPr/>
          <p:nvPr/>
        </p:nvSpPr>
        <p:spPr>
          <a:xfrm>
            <a:off x="7659529" y="5163494"/>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7" name="Connecteur droit avec flèche 46"/>
          <p:cNvCxnSpPr>
            <a:stCxn id="45" idx="4"/>
            <a:endCxn id="46" idx="0"/>
          </p:cNvCxnSpPr>
          <p:nvPr/>
        </p:nvCxnSpPr>
        <p:spPr>
          <a:xfrm flipH="1">
            <a:off x="7731537" y="5000818"/>
            <a:ext cx="2121" cy="16267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7791706" y="5432866"/>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9" name="Connecteur droit avec flèche 48"/>
          <p:cNvCxnSpPr>
            <a:stCxn id="46" idx="5"/>
            <a:endCxn id="48" idx="0"/>
          </p:cNvCxnSpPr>
          <p:nvPr/>
        </p:nvCxnSpPr>
        <p:spPr>
          <a:xfrm>
            <a:off x="7782454" y="5286419"/>
            <a:ext cx="81260" cy="14644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7791706" y="5720898"/>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51" name="Connecteur droit avec flèche 50"/>
          <p:cNvCxnSpPr>
            <a:stCxn id="48" idx="4"/>
            <a:endCxn id="50" idx="0"/>
          </p:cNvCxnSpPr>
          <p:nvPr/>
        </p:nvCxnSpPr>
        <p:spPr>
          <a:xfrm>
            <a:off x="7863714" y="5576882"/>
            <a:ext cx="0" cy="144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Parenthèses 51"/>
          <p:cNvSpPr/>
          <p:nvPr/>
        </p:nvSpPr>
        <p:spPr>
          <a:xfrm>
            <a:off x="7355484" y="4818532"/>
            <a:ext cx="864096"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Flèche droite 52"/>
          <p:cNvSpPr/>
          <p:nvPr/>
        </p:nvSpPr>
        <p:spPr>
          <a:xfrm rot="5400000">
            <a:off x="3097394" y="4295559"/>
            <a:ext cx="502656"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54" name="Rectangle 53"/>
          <p:cNvSpPr/>
          <p:nvPr/>
        </p:nvSpPr>
        <p:spPr>
          <a:xfrm>
            <a:off x="6833431" y="3451356"/>
            <a:ext cx="1699009" cy="92055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Proof-of-concept implementation</a:t>
            </a:r>
            <a:endParaRPr lang="en-US" sz="1600" dirty="0">
              <a:solidFill>
                <a:schemeClr val="tx1"/>
              </a:solidFill>
            </a:endParaRPr>
          </a:p>
        </p:txBody>
      </p:sp>
      <p:pic>
        <p:nvPicPr>
          <p:cNvPr id="56" name="Picture 10" descr="Afficher l'image d'orig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722" y="3140968"/>
            <a:ext cx="527890" cy="52789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686293"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Set of possible traces for the test case given the stimulation sequence</a:t>
            </a:r>
            <a:endParaRPr lang="en-US" sz="1100" dirty="0">
              <a:cs typeface="Courier New" panose="02070309020205020404" pitchFamily="49" charset="0"/>
            </a:endParaRPr>
          </a:p>
        </p:txBody>
      </p:sp>
      <p:cxnSp>
        <p:nvCxnSpPr>
          <p:cNvPr id="58" name="Connecteur droit 57"/>
          <p:cNvCxnSpPr/>
          <p:nvPr/>
        </p:nvCxnSpPr>
        <p:spPr>
          <a:xfrm flipH="1" flipV="1">
            <a:off x="2043178" y="5057949"/>
            <a:ext cx="566525" cy="44692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232506"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Trace generated by the semantic model implementation</a:t>
            </a:r>
            <a:endParaRPr lang="en-US" sz="1100" dirty="0">
              <a:cs typeface="Courier New" panose="02070309020205020404" pitchFamily="49" charset="0"/>
            </a:endParaRPr>
          </a:p>
        </p:txBody>
      </p:sp>
      <p:cxnSp>
        <p:nvCxnSpPr>
          <p:cNvPr id="60" name="Connecteur droit 59"/>
          <p:cNvCxnSpPr>
            <a:stCxn id="52" idx="1"/>
          </p:cNvCxnSpPr>
          <p:nvPr/>
        </p:nvCxnSpPr>
        <p:spPr>
          <a:xfrm flipH="1" flipV="1">
            <a:off x="6602374" y="4984715"/>
            <a:ext cx="753110" cy="4540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5013636" y="3715423"/>
            <a:ext cx="1133644" cy="369332"/>
          </a:xfrm>
          <a:prstGeom prst="rect">
            <a:avLst/>
          </a:prstGeom>
          <a:noFill/>
        </p:spPr>
        <p:txBody>
          <a:bodyPr wrap="none" rtlCol="0">
            <a:spAutoFit/>
          </a:bodyPr>
          <a:lstStyle/>
          <a:p>
            <a:r>
              <a:rPr lang="fr-FR" dirty="0" err="1" smtClean="0"/>
              <a:t>based</a:t>
            </a:r>
            <a:r>
              <a:rPr lang="fr-FR" dirty="0" smtClean="0"/>
              <a:t> on</a:t>
            </a:r>
            <a:endParaRPr lang="fr-FR" dirty="0"/>
          </a:p>
        </p:txBody>
      </p:sp>
      <p:sp>
        <p:nvSpPr>
          <p:cNvPr id="62" name="Flèche droite 52"/>
          <p:cNvSpPr/>
          <p:nvPr/>
        </p:nvSpPr>
        <p:spPr>
          <a:xfrm rot="5400000">
            <a:off x="7531126" y="4341850"/>
            <a:ext cx="502656"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1588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37</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38</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39</a:t>
            </a:fld>
            <a:endParaRPr lang="en-US" altLang="en-US" dirty="0"/>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8938363"/>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40</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US" smtClean="0"/>
              <a:t>PSSM Status</a:t>
            </a:r>
            <a:endParaRPr lang="en-US" dirty="0"/>
          </a:p>
        </p:txBody>
      </p:sp>
      <p:sp>
        <p:nvSpPr>
          <p:cNvPr id="7" name="Sous-titre 6"/>
          <p:cNvSpPr>
            <a:spLocks noGrp="1"/>
          </p:cNvSpPr>
          <p:nvPr>
            <p:ph type="body" idx="1"/>
          </p:nvPr>
        </p:nvSpPr>
        <p:spPr/>
        <p:txBody>
          <a:bodyPr/>
          <a:lstStyle/>
          <a:p>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41</a:t>
            </a:fld>
            <a:endParaRPr lang="en-US" altLang="en-US"/>
          </a:p>
        </p:txBody>
      </p:sp>
    </p:spTree>
    <p:extLst>
      <p:ext uri="{BB962C8B-B14F-4D97-AF65-F5344CB8AC3E}">
        <p14:creationId xmlns:p14="http://schemas.microsoft.com/office/powerpoint/2010/main" val="1147273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Status: Requirements Coverage</a:t>
            </a:r>
            <a:endParaRPr lang="en-US" dirty="0"/>
          </a:p>
        </p:txBody>
      </p:sp>
      <p:sp>
        <p:nvSpPr>
          <p:cNvPr id="6" name="Date Placeholder 5"/>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42</a:t>
            </a:fld>
            <a:endParaRPr lang="en-US" altLang="en-US"/>
          </a:p>
        </p:txBody>
      </p:sp>
      <p:graphicFrame>
        <p:nvGraphicFramePr>
          <p:cNvPr id="13" name="Graphique 12"/>
          <p:cNvGraphicFramePr/>
          <p:nvPr>
            <p:extLst>
              <p:ext uri="{D42A27DB-BD31-4B8C-83A1-F6EECF244321}">
                <p14:modId xmlns:p14="http://schemas.microsoft.com/office/powerpoint/2010/main" val="721406110"/>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4716016"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904882" y="234888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14621" y="4474307"/>
            <a:ext cx="1051050"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379357" y="3037794"/>
            <a:ext cx="1051050"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 (technical work done)</a:t>
            </a:r>
            <a:endParaRPr lang="en-US" sz="1100" dirty="0">
              <a:cs typeface="Courier New" panose="02070309020205020404" pitchFamily="49" charset="0"/>
            </a:endParaRPr>
          </a:p>
        </p:txBody>
      </p:sp>
      <p:cxnSp>
        <p:nvCxnSpPr>
          <p:cNvPr id="11" name="Connecteur droit 10"/>
          <p:cNvCxnSpPr/>
          <p:nvPr/>
        </p:nvCxnSpPr>
        <p:spPr>
          <a:xfrm>
            <a:off x="8028384" y="232410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02572" y="3037794"/>
            <a:ext cx="1101876"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Revised submission (focus on writing the specification document)</a:t>
            </a:r>
            <a:endParaRPr lang="en-US" sz="1100" dirty="0">
              <a:cs typeface="Courier New" panose="02070309020205020404" pitchFamily="49" charset="0"/>
            </a:endParaRPr>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Content Placeholder 2"/>
          <p:cNvSpPr>
            <a:spLocks noGrp="1"/>
          </p:cNvSpPr>
          <p:nvPr>
            <p:ph idx="1"/>
          </p:nvPr>
        </p:nvSpPr>
        <p:spPr/>
        <p:txBody>
          <a:bodyPr/>
          <a:lstStyle/>
          <a:p>
            <a:r>
              <a:rPr lang="en-US" smtClean="0"/>
              <a:t>December 2016</a:t>
            </a:r>
          </a:p>
          <a:p>
            <a:pPr lvl="1"/>
            <a:r>
              <a:rPr lang="en-US" smtClean="0"/>
              <a:t>Charter PSSM FTF</a:t>
            </a:r>
          </a:p>
          <a:p>
            <a:r>
              <a:rPr lang="en-US" smtClean="0"/>
              <a:t>March 2017</a:t>
            </a:r>
          </a:p>
          <a:p>
            <a:pPr lvl="1"/>
            <a:r>
              <a:rPr lang="en-US" smtClean="0"/>
              <a:t>Deliver fUML 1.3, PSCS 1.1, Alf 1.1</a:t>
            </a:r>
          </a:p>
          <a:p>
            <a:pPr lvl="2"/>
            <a:r>
              <a:rPr lang="en-US" smtClean="0"/>
              <a:t>Outstanding functional issues</a:t>
            </a:r>
          </a:p>
          <a:p>
            <a:pPr lvl="2"/>
            <a:r>
              <a:rPr lang="en-US" smtClean="0"/>
              <a:t>Updates for better integration of PSSM</a:t>
            </a:r>
          </a:p>
          <a:p>
            <a:pPr lvl="2"/>
            <a:r>
              <a:rPr lang="en-US" smtClean="0"/>
              <a:t>Still based on UML 2.4.1</a:t>
            </a:r>
          </a:p>
          <a:p>
            <a:r>
              <a:rPr lang="en-US" smtClean="0"/>
              <a:t>No sooner than December 2017</a:t>
            </a:r>
          </a:p>
          <a:p>
            <a:pPr lvl="1"/>
            <a:r>
              <a:rPr lang="en-US" smtClean="0"/>
              <a:t>Deliver PSSM 1.0, fUML 1.4, PSCS 1.2, Alf 1.2</a:t>
            </a:r>
          </a:p>
          <a:p>
            <a:pPr lvl="2"/>
            <a:r>
              <a:rPr lang="en-US" smtClean="0"/>
              <a:t>All aligned with UML 2.5.1 (or subsequent version)</a:t>
            </a:r>
          </a:p>
          <a:p>
            <a:pPr lvl="2"/>
            <a:endParaRPr lang="en-US" dirty="0" smtClean="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43</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291588"/>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a:t>
                      </a:r>
                      <a:r>
                        <a:rPr lang="en-US" baseline="0" smtClean="0">
                          <a:solidFill>
                            <a:schemeClr val="tx1"/>
                          </a:solidFill>
                        </a:rPr>
                        <a:t>UML </a:t>
                      </a:r>
                      <a:r>
                        <a:rPr lang="en-US" baseline="0" smtClean="0">
                          <a:solidFill>
                            <a:schemeClr val="tx1"/>
                          </a:solidFill>
                        </a:rPr>
                        <a:t>2.5.1 </a:t>
                      </a:r>
                      <a:r>
                        <a:rPr lang="en-US" baseline="0" dirty="0" smtClean="0">
                          <a:solidFill>
                            <a:schemeClr val="tx1"/>
                          </a:solidFill>
                        </a:rPr>
                        <a:t>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a:t>
                      </a:r>
                      <a:r>
                        <a:rPr lang="en-US" baseline="0" dirty="0" smtClean="0">
                          <a:solidFill>
                            <a:schemeClr val="tx1"/>
                          </a:solidFill>
                        </a:rPr>
                        <a:t>103 </a:t>
                      </a:r>
                      <a:r>
                        <a:rPr lang="en-US" baseline="0" dirty="0" smtClean="0">
                          <a:solidFill>
                            <a:schemeClr val="tx1"/>
                          </a:solidFill>
                        </a:rPr>
                        <a:t>tests.</a:t>
                      </a:r>
                    </a:p>
                  </a:txBody>
                  <a:tcPr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6558749"/>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a:t>
            </a:r>
            <a:r>
              <a:rPr lang="en-US" b="1" dirty="0" smtClean="0">
                <a:solidFill>
                  <a:srgbClr val="00B050"/>
                </a:solidFill>
              </a:rPr>
              <a:t>made in UML 2.5.1</a:t>
            </a:r>
            <a:r>
              <a:rPr lang="en-US" dirty="0" smtClean="0"/>
              <a:t>).</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58544"/>
          </a:xfrm>
        </p:spPr>
        <p:txBody>
          <a:bodyPr>
            <a:normAutofit fontScale="85000" lnSpcReduction="10000"/>
          </a:bodyPr>
          <a:lstStyle/>
          <a:p>
            <a:pPr marL="514350" indent="-514350">
              <a:buFont typeface="+mj-lt"/>
              <a:buAutoNum type="arabicPeriod" startAt="4"/>
            </a:pPr>
            <a:r>
              <a:rPr lang="en-US" i="1" dirty="0" smtClean="0"/>
              <a:t>Relationship to OntoIOP</a:t>
            </a:r>
          </a:p>
          <a:p>
            <a:pPr marL="914400" lvl="1" indent="-514350"/>
            <a:r>
              <a:rPr lang="en-US" dirty="0" smtClean="0"/>
              <a:t>PSSM semantics could be integrated into DOL via the </a:t>
            </a:r>
            <a:r>
              <a:rPr lang="en-US" dirty="0" err="1" smtClean="0"/>
              <a:t>bUML</a:t>
            </a:r>
            <a:r>
              <a:rPr lang="en-US" dirty="0" smtClean="0"/>
              <a:t> base semantics, but this would be quite complex.</a:t>
            </a:r>
          </a:p>
          <a:p>
            <a:pPr marL="914400" lvl="1" indent="-514350"/>
            <a:r>
              <a:rPr lang="en-US" dirty="0" smtClean="0"/>
              <a:t>Could define logical semantics directly on some part of PSSM syntax, but submission team did not have resources to do so.</a:t>
            </a:r>
            <a:endParaRPr lang="en-US" dirty="0" smtClean="0"/>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103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9</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30497</TotalTime>
  <Words>2662</Words>
  <Application>Microsoft Macintosh PowerPoint</Application>
  <PresentationFormat>On-screen Show (4:3)</PresentationFormat>
  <Paragraphs>446</Paragraphs>
  <Slides>43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Courier New</vt:lpstr>
      <vt:lpstr>Wingdings</vt:lpstr>
      <vt:lpstr>Arial</vt:lpstr>
      <vt:lpstr>Default Design</vt:lpstr>
      <vt:lpstr>Precise Semantics of  UML State Machines (PSSM)</vt:lpstr>
      <vt:lpstr>Errata</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PSSM Semantics</vt:lpstr>
      <vt:lpstr>Extensions to PSCS</vt:lpstr>
      <vt:lpstr>Extensions: Structured Classifier</vt:lpstr>
      <vt:lpstr>Extensions: Values</vt:lpstr>
      <vt:lpstr>Extensions: Common Behavior (1/2)</vt:lpstr>
      <vt:lpstr>Extensions: Common Behavior (2/2)</vt:lpstr>
      <vt:lpstr>Extensions: Actions</vt:lpstr>
      <vt:lpstr>State Machines Semantics</vt:lpstr>
      <vt:lpstr>Semantics: State Machine Execution</vt:lpstr>
      <vt:lpstr>Semantics: State Machine Visitor</vt:lpstr>
      <vt:lpstr>Semantics: State Activation</vt:lpstr>
      <vt:lpstr>Semantics: doActivity Execution</vt:lpstr>
      <vt:lpstr>Semantics: Pseudostate Activation</vt:lpstr>
      <vt:lpstr>Semantics: Transition Activation Specializations</vt:lpstr>
      <vt:lpstr>Semantics: Event Occurrences</vt:lpstr>
      <vt:lpstr>Semantics: State Machine Redefinition</vt:lpstr>
      <vt:lpstr>PSSM Test Suite</vt:lpstr>
      <vt:lpstr>Test Suite: Development Approach</vt:lpstr>
      <vt:lpstr>Test Suite: Semantic Model Assessment</vt:lpstr>
      <vt:lpstr>Test Suite: Semantic Test Architecture</vt:lpstr>
      <vt:lpstr>Test Suite: Example Test Definition</vt:lpstr>
      <vt:lpstr>Test Suite: Example Test Execution</vt:lpstr>
      <vt:lpstr>PSSM Status</vt:lpstr>
      <vt:lpstr>Status: Requirements Coverage</vt:lpstr>
      <vt:lpstr>Next Steps</vt:lpstr>
    </vt:vector>
  </TitlesOfParts>
  <Company>CEA</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4459</cp:revision>
  <cp:lastPrinted>2016-03-11T20:29:26Z</cp:lastPrinted>
  <dcterms:created xsi:type="dcterms:W3CDTF">2013-02-01T10:51:35Z</dcterms:created>
  <dcterms:modified xsi:type="dcterms:W3CDTF">2016-12-08T06:56:22Z</dcterms:modified>
</cp:coreProperties>
</file>