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gif" ContentType="image/gi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erverZoom="27283" saveSubsetFonts="1">
  <p:sldMasterIdLst>
    <p:sldMasterId id="2147483808" r:id="rId1"/>
  </p:sldMasterIdLst>
  <p:notesMasterIdLst>
    <p:notesMasterId r:id="rId45"/>
  </p:notesMasterIdLst>
  <p:handoutMasterIdLst>
    <p:handoutMasterId r:id="rId46"/>
  </p:handoutMasterIdLst>
  <p:sldIdLst>
    <p:sldId id="261" r:id="rId2"/>
    <p:sldId id="411" r:id="rId3"/>
    <p:sldId id="270" r:id="rId4"/>
    <p:sldId id="318" r:id="rId5"/>
    <p:sldId id="319" r:id="rId6"/>
    <p:sldId id="320" r:id="rId7"/>
    <p:sldId id="321" r:id="rId8"/>
    <p:sldId id="324" r:id="rId9"/>
    <p:sldId id="337" r:id="rId10"/>
    <p:sldId id="276" r:id="rId11"/>
    <p:sldId id="407" r:id="rId12"/>
    <p:sldId id="327" r:id="rId13"/>
    <p:sldId id="328" r:id="rId14"/>
    <p:sldId id="322" r:id="rId15"/>
    <p:sldId id="329" r:id="rId16"/>
    <p:sldId id="333" r:id="rId17"/>
    <p:sldId id="334" r:id="rId18"/>
    <p:sldId id="408" r:id="rId19"/>
    <p:sldId id="326" r:id="rId20"/>
    <p:sldId id="409" r:id="rId21"/>
    <p:sldId id="390" r:id="rId22"/>
    <p:sldId id="345" r:id="rId23"/>
    <p:sldId id="391" r:id="rId24"/>
    <p:sldId id="344" r:id="rId25"/>
    <p:sldId id="393" r:id="rId26"/>
    <p:sldId id="346" r:id="rId27"/>
    <p:sldId id="347" r:id="rId28"/>
    <p:sldId id="392" r:id="rId29"/>
    <p:sldId id="394" r:id="rId30"/>
    <p:sldId id="395" r:id="rId31"/>
    <p:sldId id="396" r:id="rId32"/>
    <p:sldId id="340" r:id="rId33"/>
    <p:sldId id="410" r:id="rId34"/>
    <p:sldId id="376" r:id="rId35"/>
    <p:sldId id="406" r:id="rId36"/>
    <p:sldId id="404" r:id="rId37"/>
    <p:sldId id="294" r:id="rId38"/>
    <p:sldId id="295" r:id="rId39"/>
    <p:sldId id="297" r:id="rId40"/>
    <p:sldId id="298" r:id="rId41"/>
    <p:sldId id="389" r:id="rId42"/>
    <p:sldId id="299" r:id="rId43"/>
    <p:sldId id="317" r:id="rId44"/>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I Shuai" initials="SL" lastIdx="7" clrIdx="0"/>
  <p:cmAuthor id="1" name="TATIBOUET JÉRÉMIE" initials="TJ"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7900"/>
    <a:srgbClr val="FFFFCC"/>
    <a:srgbClr val="FFFF97"/>
    <a:srgbClr val="FFBE49"/>
    <a:srgbClr val="00A651"/>
    <a:srgbClr val="E60019"/>
    <a:srgbClr val="FFA15B"/>
    <a:srgbClr val="FFE7C3"/>
    <a:srgbClr val="FFB9AE"/>
    <a:srgbClr val="FF90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50" autoAdjust="0"/>
    <p:restoredTop sz="93473" autoAdjust="0"/>
  </p:normalViewPr>
  <p:slideViewPr>
    <p:cSldViewPr>
      <p:cViewPr>
        <p:scale>
          <a:sx n="96" d="100"/>
          <a:sy n="96" d="100"/>
        </p:scale>
        <p:origin x="1952" y="760"/>
      </p:cViewPr>
      <p:guideLst>
        <p:guide orient="horz" pos="2160"/>
        <p:guide pos="2880"/>
      </p:guideLst>
    </p:cSldViewPr>
  </p:slideViewPr>
  <p:outlineViewPr>
    <p:cViewPr>
      <p:scale>
        <a:sx n="33" d="100"/>
        <a:sy n="33" d="100"/>
      </p:scale>
      <p:origin x="0" y="1224"/>
    </p:cViewPr>
  </p:outlineViewPr>
  <p:notesTextViewPr>
    <p:cViewPr>
      <p:scale>
        <a:sx n="1" d="1"/>
        <a:sy n="1" d="1"/>
      </p:scale>
      <p:origin x="0" y="0"/>
    </p:cViewPr>
  </p:notesTextViewPr>
  <p:notesViewPr>
    <p:cSldViewPr>
      <p:cViewPr varScale="1">
        <p:scale>
          <a:sx n="101" d="100"/>
          <a:sy n="101" d="100"/>
        </p:scale>
        <p:origin x="293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handoutMaster" Target="handoutMasters/handoutMaster1.xml"/><Relationship Id="rId47" Type="http://schemas.openxmlformats.org/officeDocument/2006/relationships/commentAuthors" Target="commentAuthors.xml"/><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fr-FR" dirty="0" smtClean="0"/>
              <a:t>PSSM</a:t>
            </a:r>
            <a:endParaRPr lang="fr-FR" dirty="0"/>
          </a:p>
        </c:rich>
      </c:tx>
      <c:layout/>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0"/>
          <c:order val="0"/>
          <c:tx>
            <c:strRef>
              <c:f>Feuil1!$B$1</c:f>
              <c:strCache>
                <c:ptCount val="1"/>
                <c:pt idx="0">
                  <c:v>Requirements</c:v>
                </c:pt>
              </c:strCache>
            </c:strRef>
          </c:tx>
          <c:spPr>
            <a:ln w="22225" cap="rnd">
              <a:solidFill>
                <a:srgbClr val="00B050"/>
              </a:solidFill>
            </a:ln>
            <a:effectLst>
              <a:glow rad="139700">
                <a:schemeClr val="accent1">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Feuil1!$A$2:$A$8</c:f>
              <c:strCache>
                <c:ptCount val="7"/>
                <c:pt idx="0">
                  <c:v>June2015</c:v>
                </c:pt>
                <c:pt idx="1">
                  <c:v>September 2015</c:v>
                </c:pt>
                <c:pt idx="2">
                  <c:v>December 2015</c:v>
                </c:pt>
                <c:pt idx="3">
                  <c:v>March 2016</c:v>
                </c:pt>
                <c:pt idx="4">
                  <c:v>June 2016</c:v>
                </c:pt>
                <c:pt idx="5">
                  <c:v>September 2016</c:v>
                </c:pt>
                <c:pt idx="6">
                  <c:v>December 2016</c:v>
                </c:pt>
              </c:strCache>
            </c:strRef>
          </c:cat>
          <c:val>
            <c:numRef>
              <c:f>Feuil1!$B$2:$B$8</c:f>
              <c:numCache>
                <c:formatCode>General</c:formatCode>
                <c:ptCount val="7"/>
                <c:pt idx="0">
                  <c:v>108.0</c:v>
                </c:pt>
                <c:pt idx="1">
                  <c:v>108.0</c:v>
                </c:pt>
                <c:pt idx="2">
                  <c:v>108.0</c:v>
                </c:pt>
                <c:pt idx="3">
                  <c:v>108.0</c:v>
                </c:pt>
                <c:pt idx="4">
                  <c:v>108.0</c:v>
                </c:pt>
                <c:pt idx="5">
                  <c:v>108.0</c:v>
                </c:pt>
                <c:pt idx="6">
                  <c:v>108.0</c:v>
                </c:pt>
              </c:numCache>
            </c:numRef>
          </c:val>
          <c:smooth val="0"/>
        </c:ser>
        <c:ser>
          <c:idx val="1"/>
          <c:order val="1"/>
          <c:tx>
            <c:strRef>
              <c:f>Feuil1!$C$1</c:f>
              <c:strCache>
                <c:ptCount val="1"/>
                <c:pt idx="0">
                  <c:v>Supported</c:v>
                </c:pt>
              </c:strCache>
            </c:strRef>
          </c:tx>
          <c:spPr>
            <a:ln w="22225" cap="rnd">
              <a:solidFill>
                <a:srgbClr val="0070C0"/>
              </a:solidFill>
            </a:ln>
            <a:effectLst>
              <a:glow rad="139700">
                <a:schemeClr val="accent2">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Feuil1!$A$2:$A$8</c:f>
              <c:strCache>
                <c:ptCount val="7"/>
                <c:pt idx="0">
                  <c:v>June2015</c:v>
                </c:pt>
                <c:pt idx="1">
                  <c:v>September 2015</c:v>
                </c:pt>
                <c:pt idx="2">
                  <c:v>December 2015</c:v>
                </c:pt>
                <c:pt idx="3">
                  <c:v>March 2016</c:v>
                </c:pt>
                <c:pt idx="4">
                  <c:v>June 2016</c:v>
                </c:pt>
                <c:pt idx="5">
                  <c:v>September 2016</c:v>
                </c:pt>
                <c:pt idx="6">
                  <c:v>December 2016</c:v>
                </c:pt>
              </c:strCache>
            </c:strRef>
          </c:cat>
          <c:val>
            <c:numRef>
              <c:f>Feuil1!$C$2:$C$8</c:f>
              <c:numCache>
                <c:formatCode>General</c:formatCode>
                <c:ptCount val="7"/>
                <c:pt idx="0">
                  <c:v>0.0</c:v>
                </c:pt>
                <c:pt idx="1">
                  <c:v>41.0</c:v>
                </c:pt>
                <c:pt idx="2">
                  <c:v>70.0</c:v>
                </c:pt>
                <c:pt idx="3">
                  <c:v>88.0</c:v>
                </c:pt>
                <c:pt idx="4">
                  <c:v>94.0</c:v>
                </c:pt>
                <c:pt idx="5">
                  <c:v>108.0</c:v>
                </c:pt>
                <c:pt idx="6">
                  <c:v>108.0</c:v>
                </c:pt>
              </c:numCache>
            </c:numRef>
          </c:val>
          <c:smooth val="0"/>
        </c:ser>
        <c:ser>
          <c:idx val="2"/>
          <c:order val="2"/>
          <c:tx>
            <c:strRef>
              <c:f>Feuil1!$D$1</c:f>
              <c:strCache>
                <c:ptCount val="1"/>
                <c:pt idx="0">
                  <c:v>Tested</c:v>
                </c:pt>
              </c:strCache>
            </c:strRef>
          </c:tx>
          <c:spPr>
            <a:ln w="22225" cap="rnd">
              <a:solidFill>
                <a:srgbClr val="FFFF00"/>
              </a:solidFill>
            </a:ln>
            <a:effectLst>
              <a:glow rad="139700">
                <a:schemeClr val="accent3">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Feuil1!$A$2:$A$8</c:f>
              <c:strCache>
                <c:ptCount val="7"/>
                <c:pt idx="0">
                  <c:v>June2015</c:v>
                </c:pt>
                <c:pt idx="1">
                  <c:v>September 2015</c:v>
                </c:pt>
                <c:pt idx="2">
                  <c:v>December 2015</c:v>
                </c:pt>
                <c:pt idx="3">
                  <c:v>March 2016</c:v>
                </c:pt>
                <c:pt idx="4">
                  <c:v>June 2016</c:v>
                </c:pt>
                <c:pt idx="5">
                  <c:v>September 2016</c:v>
                </c:pt>
                <c:pt idx="6">
                  <c:v>December 2016</c:v>
                </c:pt>
              </c:strCache>
            </c:strRef>
          </c:cat>
          <c:val>
            <c:numRef>
              <c:f>Feuil1!$D$2:$D$8</c:f>
              <c:numCache>
                <c:formatCode>General</c:formatCode>
                <c:ptCount val="7"/>
                <c:pt idx="0">
                  <c:v>0.0</c:v>
                </c:pt>
                <c:pt idx="1">
                  <c:v>15.0</c:v>
                </c:pt>
                <c:pt idx="2">
                  <c:v>45.0</c:v>
                </c:pt>
                <c:pt idx="3">
                  <c:v>87.0</c:v>
                </c:pt>
                <c:pt idx="4">
                  <c:v>93.0</c:v>
                </c:pt>
                <c:pt idx="5">
                  <c:v>108.0</c:v>
                </c:pt>
                <c:pt idx="6">
                  <c:v>108.0</c:v>
                </c:pt>
              </c:numCache>
            </c:numRef>
          </c:val>
          <c:smooth val="0"/>
        </c:ser>
        <c:dLbls>
          <c:dLblPos val="ctr"/>
          <c:showLegendKey val="0"/>
          <c:showVal val="1"/>
          <c:showCatName val="0"/>
          <c:showSerName val="0"/>
          <c:showPercent val="0"/>
          <c:showBubbleSize val="0"/>
        </c:dLbls>
        <c:smooth val="0"/>
        <c:axId val="-1222206048"/>
        <c:axId val="-1222203216"/>
      </c:lineChart>
      <c:catAx>
        <c:axId val="-1222206048"/>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222203216"/>
        <c:crosses val="autoZero"/>
        <c:auto val="1"/>
        <c:lblAlgn val="ctr"/>
        <c:lblOffset val="100"/>
        <c:noMultiLvlLbl val="0"/>
      </c:catAx>
      <c:valAx>
        <c:axId val="-1222203216"/>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222206048"/>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5AE9CA-C14B-4E19-97C9-513406ADC593}" type="datetimeFigureOut">
              <a:rPr lang="fr-FR" smtClean="0"/>
              <a:t>07/12/2016</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9E359AC-EB57-4019-BE17-C972272DD705}" type="slidenum">
              <a:rPr lang="fr-FR" smtClean="0"/>
              <a:t>‹#›</a:t>
            </a:fld>
            <a:endParaRPr lang="fr-FR"/>
          </a:p>
        </p:txBody>
      </p:sp>
    </p:spTree>
    <p:extLst>
      <p:ext uri="{BB962C8B-B14F-4D97-AF65-F5344CB8AC3E}">
        <p14:creationId xmlns:p14="http://schemas.microsoft.com/office/powerpoint/2010/main" val="1826321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C0300910-25D8-4791-9138-E02902FF6C5D}" type="datetimeFigureOut">
              <a:rPr lang="fr-FR"/>
              <a:pPr>
                <a:defRPr/>
              </a:pPr>
              <a:t>07/12/2016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noProof="0" smtClean="0"/>
              <a:t>Modifiez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FR" noProof="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E5097153-1DDC-4F13-94F9-FB75DB92492A}" type="slidenum">
              <a:rPr lang="fr-FR"/>
              <a:pPr>
                <a:defRPr/>
              </a:pPr>
              <a:t>‹#›</a:t>
            </a:fld>
            <a:endParaRPr lang="fr-FR"/>
          </a:p>
        </p:txBody>
      </p:sp>
    </p:spTree>
    <p:extLst>
      <p:ext uri="{BB962C8B-B14F-4D97-AF65-F5344CB8AC3E}">
        <p14:creationId xmlns:p14="http://schemas.microsoft.com/office/powerpoint/2010/main" val="5799282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E5097153-1DDC-4F13-94F9-FB75DB92492A}" type="slidenum">
              <a:rPr lang="fr-FR" smtClean="0"/>
              <a:pPr>
                <a:defRPr/>
              </a:pPr>
              <a:t>1</a:t>
            </a:fld>
            <a:endParaRPr lang="fr-FR"/>
          </a:p>
        </p:txBody>
      </p:sp>
    </p:spTree>
    <p:extLst>
      <p:ext uri="{BB962C8B-B14F-4D97-AF65-F5344CB8AC3E}">
        <p14:creationId xmlns:p14="http://schemas.microsoft.com/office/powerpoint/2010/main" val="2235914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5097153-1DDC-4F13-94F9-FB75DB92492A}" type="slidenum">
              <a:rPr lang="fr-FR" smtClean="0"/>
              <a:pPr>
                <a:defRPr/>
              </a:pPr>
              <a:t>5</a:t>
            </a:fld>
            <a:endParaRPr lang="fr-FR"/>
          </a:p>
        </p:txBody>
      </p:sp>
    </p:spTree>
    <p:extLst>
      <p:ext uri="{BB962C8B-B14F-4D97-AF65-F5344CB8AC3E}">
        <p14:creationId xmlns:p14="http://schemas.microsoft.com/office/powerpoint/2010/main" val="302643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5097153-1DDC-4F13-94F9-FB75DB92492A}" type="slidenum">
              <a:rPr lang="fr-FR" smtClean="0"/>
              <a:pPr>
                <a:defRPr/>
              </a:pPr>
              <a:t>6</a:t>
            </a:fld>
            <a:endParaRPr lang="fr-FR"/>
          </a:p>
        </p:txBody>
      </p:sp>
    </p:spTree>
    <p:extLst>
      <p:ext uri="{BB962C8B-B14F-4D97-AF65-F5344CB8AC3E}">
        <p14:creationId xmlns:p14="http://schemas.microsoft.com/office/powerpoint/2010/main" val="2098932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5097153-1DDC-4F13-94F9-FB75DB92492A}" type="slidenum">
              <a:rPr lang="fr-FR" smtClean="0"/>
              <a:pPr>
                <a:defRPr/>
              </a:pPr>
              <a:t>10</a:t>
            </a:fld>
            <a:endParaRPr lang="fr-FR"/>
          </a:p>
        </p:txBody>
      </p:sp>
    </p:spTree>
    <p:extLst>
      <p:ext uri="{BB962C8B-B14F-4D97-AF65-F5344CB8AC3E}">
        <p14:creationId xmlns:p14="http://schemas.microsoft.com/office/powerpoint/2010/main" val="1713943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5097153-1DDC-4F13-94F9-FB75DB92492A}" type="slidenum">
              <a:rPr lang="fr-FR" smtClean="0"/>
              <a:pPr>
                <a:defRPr/>
              </a:pPr>
              <a:t>15</a:t>
            </a:fld>
            <a:endParaRPr lang="fr-FR"/>
          </a:p>
        </p:txBody>
      </p:sp>
    </p:spTree>
    <p:extLst>
      <p:ext uri="{BB962C8B-B14F-4D97-AF65-F5344CB8AC3E}">
        <p14:creationId xmlns:p14="http://schemas.microsoft.com/office/powerpoint/2010/main" val="1506599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Alignment with UML 2.5</a:t>
            </a:r>
            <a:r>
              <a:rPr lang="en-US" baseline="0" dirty="0" smtClean="0"/>
              <a:t> - </a:t>
            </a:r>
            <a:r>
              <a:rPr lang="en-US" dirty="0" smtClean="0"/>
              <a:t>PSSM semantic model is aligned with UML 2.5 package structure</a:t>
            </a:r>
          </a:p>
          <a:p>
            <a:pPr lvl="1"/>
            <a:endParaRPr lang="en-US" dirty="0" smtClean="0"/>
          </a:p>
          <a:p>
            <a:r>
              <a:rPr lang="en-US" dirty="0" smtClean="0"/>
              <a:t>PSSM Semantic model layout</a:t>
            </a:r>
          </a:p>
          <a:p>
            <a:pPr marL="171450" indent="-171450">
              <a:buFont typeface="Arial" charset="0"/>
              <a:buChar char="•"/>
            </a:pPr>
            <a:r>
              <a:rPr lang="en-US" dirty="0" smtClean="0"/>
              <a:t>Values</a:t>
            </a:r>
            <a:r>
              <a:rPr lang="en-US" baseline="0" dirty="0" smtClean="0"/>
              <a:t> - </a:t>
            </a:r>
            <a:r>
              <a:rPr lang="en-US" dirty="0" smtClean="0"/>
              <a:t>Semantic model elements extending fUML and PSCS semantics for values.</a:t>
            </a:r>
          </a:p>
          <a:p>
            <a:pPr marL="171450" lvl="0" indent="-171450">
              <a:buFont typeface="Arial" charset="0"/>
              <a:buChar char="•"/>
            </a:pPr>
            <a:r>
              <a:rPr lang="en-US" dirty="0" err="1" smtClean="0"/>
              <a:t>StructuredClassifiers</a:t>
            </a:r>
            <a:r>
              <a:rPr lang="en-US" baseline="0" dirty="0" smtClean="0"/>
              <a:t> - </a:t>
            </a:r>
            <a:r>
              <a:rPr lang="en-US" dirty="0" smtClean="0"/>
              <a:t>Semantic model elements extending fUML and PSCS semantics for structured classifiers.</a:t>
            </a:r>
          </a:p>
          <a:p>
            <a:pPr marL="171450" lvl="0" indent="-171450">
              <a:buFont typeface="Arial" charset="0"/>
              <a:buChar char="•"/>
            </a:pPr>
            <a:r>
              <a:rPr lang="en-US" dirty="0" smtClean="0"/>
              <a:t>Common behavior</a:t>
            </a:r>
            <a:r>
              <a:rPr lang="en-US" baseline="0" dirty="0" smtClean="0"/>
              <a:t> - </a:t>
            </a:r>
            <a:r>
              <a:rPr lang="en-US" dirty="0" smtClean="0"/>
              <a:t>Semantic model elements extending common behavior semantics for UML state-machines specific needs.</a:t>
            </a:r>
          </a:p>
          <a:p>
            <a:pPr marL="171450" lvl="0" indent="-171450">
              <a:buFont typeface="Arial" charset="0"/>
              <a:buChar char="•"/>
            </a:pPr>
            <a:r>
              <a:rPr lang="en-US" dirty="0" err="1" smtClean="0"/>
              <a:t>StateMachines</a:t>
            </a:r>
            <a:r>
              <a:rPr lang="en-US" baseline="0" dirty="0" smtClean="0"/>
              <a:t> - </a:t>
            </a:r>
            <a:r>
              <a:rPr lang="en-US" dirty="0" smtClean="0"/>
              <a:t>Semantic visitors capturing semantics of behavior state-machines meta-classes.</a:t>
            </a:r>
          </a:p>
          <a:p>
            <a:pPr marL="171450" lvl="0" indent="-171450">
              <a:buFont typeface="Arial" charset="0"/>
              <a:buChar char="•"/>
            </a:pPr>
            <a:r>
              <a:rPr lang="en-US" dirty="0" smtClean="0"/>
              <a:t>Loci</a:t>
            </a:r>
            <a:r>
              <a:rPr lang="en-US" baseline="0" dirty="0" smtClean="0"/>
              <a:t> - </a:t>
            </a:r>
            <a:r>
              <a:rPr lang="en-US" dirty="0" smtClean="0"/>
              <a:t>Semantic model elements extending fUML and PSCS semantics for instantiation.</a:t>
            </a:r>
          </a:p>
          <a:p>
            <a:endParaRPr lang="en-US" dirty="0"/>
          </a:p>
        </p:txBody>
      </p:sp>
      <p:sp>
        <p:nvSpPr>
          <p:cNvPr id="4" name="Slide Number Placeholder 3"/>
          <p:cNvSpPr>
            <a:spLocks noGrp="1"/>
          </p:cNvSpPr>
          <p:nvPr>
            <p:ph type="sldNum" sz="quarter" idx="10"/>
          </p:nvPr>
        </p:nvSpPr>
        <p:spPr/>
        <p:txBody>
          <a:bodyPr/>
          <a:lstStyle/>
          <a:p>
            <a:pPr>
              <a:defRPr/>
            </a:pPr>
            <a:fld id="{E5097153-1DDC-4F13-94F9-FB75DB92492A}" type="slidenum">
              <a:rPr lang="fr-FR" smtClean="0"/>
              <a:pPr>
                <a:defRPr/>
              </a:pPr>
              <a:t>19</a:t>
            </a:fld>
            <a:endParaRPr lang="fr-FR"/>
          </a:p>
        </p:txBody>
      </p:sp>
    </p:spTree>
    <p:extLst>
      <p:ext uri="{BB962C8B-B14F-4D97-AF65-F5344CB8AC3E}">
        <p14:creationId xmlns:p14="http://schemas.microsoft.com/office/powerpoint/2010/main" val="265415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Structured Classifiers</a:t>
            </a:r>
          </a:p>
          <a:p>
            <a:r>
              <a:rPr lang="en-US" dirty="0" smtClean="0"/>
              <a:t>(none)</a:t>
            </a:r>
          </a:p>
          <a:p>
            <a:endParaRPr lang="en-US" dirty="0" smtClean="0"/>
          </a:p>
          <a:p>
            <a:r>
              <a:rPr lang="en-US" dirty="0" smtClean="0"/>
              <a:t>Values</a:t>
            </a:r>
          </a:p>
          <a:p>
            <a:pPr marL="171450" indent="-171450">
              <a:buFont typeface="Arial" charset="0"/>
              <a:buChar char="•"/>
            </a:pPr>
            <a:r>
              <a:rPr lang="en-US" dirty="0" smtClean="0"/>
              <a:t>Transition guards are </a:t>
            </a:r>
            <a:r>
              <a:rPr lang="en-US" dirty="0" smtClean="0">
                <a:solidFill>
                  <a:schemeClr val="tx1"/>
                </a:solidFill>
                <a:latin typeface="Courier New" panose="02070309020205020404" pitchFamily="49" charset="0"/>
                <a:cs typeface="Courier New" panose="02070309020205020404" pitchFamily="49" charset="0"/>
              </a:rPr>
              <a:t>Constraint</a:t>
            </a:r>
            <a:endParaRPr lang="en-US" dirty="0" smtClean="0"/>
          </a:p>
          <a:p>
            <a:pPr marL="171450" indent="-171450">
              <a:buFont typeface="Arial" charset="0"/>
              <a:buChar char="•"/>
            </a:pPr>
            <a:r>
              <a:rPr lang="en-US" dirty="0" smtClean="0">
                <a:solidFill>
                  <a:schemeClr val="tx1"/>
                </a:solidFill>
                <a:latin typeface="Courier New" panose="02070309020205020404" pitchFamily="49" charset="0"/>
                <a:cs typeface="Courier New" panose="02070309020205020404" pitchFamily="49" charset="0"/>
              </a:rPr>
              <a:t>Constraint</a:t>
            </a:r>
            <a:r>
              <a:rPr lang="en-US" dirty="0" smtClean="0"/>
              <a:t> can have a </a:t>
            </a:r>
            <a:r>
              <a:rPr lang="en-US" dirty="0" smtClean="0">
                <a:solidFill>
                  <a:schemeClr val="tx1"/>
                </a:solidFill>
                <a:latin typeface="Courier New" panose="02070309020205020404" pitchFamily="49" charset="0"/>
                <a:cs typeface="Courier New" panose="02070309020205020404" pitchFamily="49" charset="0"/>
              </a:rPr>
              <a:t>specification</a:t>
            </a:r>
            <a:r>
              <a:rPr lang="en-US" dirty="0" smtClean="0"/>
              <a:t> which is a </a:t>
            </a:r>
            <a:r>
              <a:rPr lang="en-US" dirty="0" err="1" smtClean="0">
                <a:solidFill>
                  <a:schemeClr val="tx1"/>
                </a:solidFill>
                <a:latin typeface="Courier New" panose="02070309020205020404" pitchFamily="49" charset="0"/>
                <a:cs typeface="Courier New" panose="02070309020205020404" pitchFamily="49" charset="0"/>
              </a:rPr>
              <a:t>ValueSpecification</a:t>
            </a:r>
            <a:endParaRPr lang="en-US" dirty="0" smtClean="0">
              <a:solidFill>
                <a:schemeClr val="tx1"/>
              </a:solidFill>
              <a:latin typeface="Courier New" panose="02070309020205020404" pitchFamily="49" charset="0"/>
              <a:cs typeface="Courier New" panose="02070309020205020404" pitchFamily="49" charset="0"/>
            </a:endParaRPr>
          </a:p>
          <a:p>
            <a:pPr marL="171450" indent="-171450">
              <a:buFont typeface="Arial" charset="0"/>
              <a:buChar char="•"/>
            </a:pPr>
            <a:r>
              <a:rPr lang="en-US" dirty="0" smtClean="0">
                <a:solidFill>
                  <a:schemeClr val="tx2"/>
                </a:solidFill>
                <a:cs typeface="Courier New" panose="02070309020205020404" pitchFamily="49" charset="0"/>
              </a:rPr>
              <a:t>An </a:t>
            </a:r>
            <a:r>
              <a:rPr lang="en-US" dirty="0" smtClean="0">
                <a:solidFill>
                  <a:schemeClr val="tx1"/>
                </a:solidFill>
                <a:latin typeface="Courier New" panose="02070309020205020404" pitchFamily="49" charset="0"/>
                <a:cs typeface="Courier New" panose="02070309020205020404" pitchFamily="49" charset="0"/>
              </a:rPr>
              <a:t>OpaqueExpression </a:t>
            </a:r>
            <a:r>
              <a:rPr lang="en-US" dirty="0" smtClean="0">
                <a:solidFill>
                  <a:schemeClr val="tx2"/>
                </a:solidFill>
                <a:cs typeface="Courier New" panose="02070309020205020404" pitchFamily="49" charset="0"/>
              </a:rPr>
              <a:t>is a kind of </a:t>
            </a:r>
            <a:r>
              <a:rPr lang="en-US" dirty="0" err="1" smtClean="0">
                <a:solidFill>
                  <a:schemeClr val="tx1"/>
                </a:solidFill>
                <a:latin typeface="Courier New" panose="02070309020205020404" pitchFamily="49" charset="0"/>
                <a:cs typeface="Courier New" panose="02070309020205020404" pitchFamily="49" charset="0"/>
              </a:rPr>
              <a:t>ValueSpecification</a:t>
            </a:r>
            <a:r>
              <a:rPr lang="en-US" dirty="0" smtClean="0">
                <a:solidFill>
                  <a:schemeClr val="tx2"/>
                </a:solidFill>
                <a:cs typeface="Courier New" panose="02070309020205020404" pitchFamily="49" charset="0"/>
              </a:rPr>
              <a:t> which can be associated to a </a:t>
            </a:r>
            <a:r>
              <a:rPr lang="en-US" dirty="0" smtClean="0">
                <a:solidFill>
                  <a:schemeClr val="tx1"/>
                </a:solidFill>
                <a:latin typeface="Courier New" panose="02070309020205020404" pitchFamily="49" charset="0"/>
                <a:cs typeface="Courier New" panose="02070309020205020404" pitchFamily="49" charset="0"/>
              </a:rPr>
              <a:t>Behavior</a:t>
            </a:r>
            <a:r>
              <a:rPr lang="en-US" dirty="0" smtClean="0">
                <a:solidFill>
                  <a:schemeClr val="tx2"/>
                </a:solidFill>
                <a:cs typeface="Courier New" panose="02070309020205020404" pitchFamily="49" charset="0"/>
              </a:rPr>
              <a:t>. </a:t>
            </a:r>
          </a:p>
          <a:p>
            <a:endParaRPr lang="en-US" dirty="0" smtClean="0"/>
          </a:p>
          <a:p>
            <a:r>
              <a:rPr lang="en-US" dirty="0" smtClean="0"/>
              <a:t>Common Behavior</a:t>
            </a:r>
          </a:p>
          <a:p>
            <a:pPr marL="171450" indent="-171450">
              <a:buFont typeface="Arial" charset="0"/>
              <a:buChar char="•"/>
            </a:pPr>
            <a:r>
              <a:rPr lang="en-US" dirty="0" smtClean="0"/>
              <a:t>Allow registration of completion events</a:t>
            </a:r>
          </a:p>
          <a:p>
            <a:pPr marL="628650" lvl="1" indent="-171450">
              <a:buFont typeface="Arial" charset="0"/>
              <a:buChar char="•"/>
            </a:pPr>
            <a:r>
              <a:rPr lang="en-US" dirty="0" smtClean="0"/>
              <a:t>Generated when a state completes</a:t>
            </a:r>
          </a:p>
          <a:p>
            <a:pPr marL="171450" indent="-171450">
              <a:buFont typeface="Arial" charset="0"/>
              <a:buChar char="•"/>
            </a:pPr>
            <a:r>
              <a:rPr lang="en-US" dirty="0" smtClean="0"/>
              <a:t>Allow handling of deferred events</a:t>
            </a:r>
          </a:p>
          <a:p>
            <a:pPr marL="628650" lvl="1" indent="-171450">
              <a:buFont typeface="Arial" charset="0"/>
              <a:buChar char="•"/>
            </a:pPr>
            <a:r>
              <a:rPr lang="en-US" dirty="0" smtClean="0"/>
              <a:t>Deferred events are event occurrences whose dispatching needs to be deferred in the current state-machine configuration.</a:t>
            </a:r>
          </a:p>
          <a:p>
            <a:endParaRPr lang="en-US" dirty="0" smtClean="0"/>
          </a:p>
          <a:p>
            <a:r>
              <a:rPr lang="en-US" dirty="0" smtClean="0"/>
              <a:t>Loci</a:t>
            </a:r>
          </a:p>
          <a:p>
            <a:r>
              <a:rPr lang="en-US" dirty="0" smtClean="0"/>
              <a:t>(none)</a:t>
            </a:r>
            <a:endParaRPr lang="en-US" dirty="0"/>
          </a:p>
        </p:txBody>
      </p:sp>
      <p:sp>
        <p:nvSpPr>
          <p:cNvPr id="4" name="Slide Number Placeholder 3"/>
          <p:cNvSpPr>
            <a:spLocks noGrp="1"/>
          </p:cNvSpPr>
          <p:nvPr>
            <p:ph type="sldNum" sz="quarter" idx="10"/>
          </p:nvPr>
        </p:nvSpPr>
        <p:spPr/>
        <p:txBody>
          <a:bodyPr/>
          <a:lstStyle/>
          <a:p>
            <a:pPr>
              <a:defRPr/>
            </a:pPr>
            <a:fld id="{E5097153-1DDC-4F13-94F9-FB75DB92492A}" type="slidenum">
              <a:rPr lang="fr-FR" smtClean="0"/>
              <a:pPr>
                <a:defRPr/>
              </a:pPr>
              <a:t>27</a:t>
            </a:fld>
            <a:endParaRPr lang="fr-FR"/>
          </a:p>
        </p:txBody>
      </p:sp>
    </p:spTree>
    <p:extLst>
      <p:ext uri="{BB962C8B-B14F-4D97-AF65-F5344CB8AC3E}">
        <p14:creationId xmlns:p14="http://schemas.microsoft.com/office/powerpoint/2010/main" val="1825198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Two</a:t>
            </a:r>
            <a:r>
              <a:rPr lang="fr-FR" dirty="0" smtClean="0"/>
              <a:t> </a:t>
            </a:r>
            <a:r>
              <a:rPr lang="fr-FR" dirty="0" err="1" smtClean="0"/>
              <a:t>exceptional</a:t>
            </a:r>
            <a:r>
              <a:rPr lang="fr-FR" dirty="0" smtClean="0"/>
              <a:t> situations</a:t>
            </a:r>
            <a:r>
              <a:rPr lang="fr-FR" baseline="0" dirty="0" smtClean="0"/>
              <a:t> in </a:t>
            </a:r>
            <a:r>
              <a:rPr lang="fr-FR" baseline="0" dirty="0" err="1" smtClean="0"/>
              <a:t>which</a:t>
            </a:r>
            <a:r>
              <a:rPr lang="fr-FR" baseline="0" dirty="0" smtClean="0"/>
              <a:t> a </a:t>
            </a:r>
            <a:r>
              <a:rPr lang="fr-FR" baseline="0" dirty="0" err="1" smtClean="0"/>
              <a:t>doActivity</a:t>
            </a:r>
            <a:r>
              <a:rPr lang="fr-FR" baseline="0" dirty="0" smtClean="0"/>
              <a:t> has </a:t>
            </a:r>
            <a:r>
              <a:rPr lang="fr-FR" baseline="0" dirty="0" err="1" smtClean="0"/>
              <a:t>priority</a:t>
            </a:r>
            <a:r>
              <a:rPr lang="fr-FR" baseline="0" dirty="0" smtClean="0"/>
              <a:t>.</a:t>
            </a:r>
            <a:endParaRPr lang="fr-FR" dirty="0"/>
          </a:p>
        </p:txBody>
      </p:sp>
      <p:sp>
        <p:nvSpPr>
          <p:cNvPr id="4" name="Espace réservé du numéro de diapositive 3"/>
          <p:cNvSpPr>
            <a:spLocks noGrp="1"/>
          </p:cNvSpPr>
          <p:nvPr>
            <p:ph type="sldNum" sz="quarter" idx="10"/>
          </p:nvPr>
        </p:nvSpPr>
        <p:spPr/>
        <p:txBody>
          <a:bodyPr/>
          <a:lstStyle/>
          <a:p>
            <a:pPr>
              <a:defRPr/>
            </a:pPr>
            <a:fld id="{E5097153-1DDC-4F13-94F9-FB75DB92492A}" type="slidenum">
              <a:rPr lang="fr-FR" smtClean="0"/>
              <a:pPr>
                <a:defRPr/>
              </a:pPr>
              <a:t>30</a:t>
            </a:fld>
            <a:endParaRPr lang="fr-FR"/>
          </a:p>
        </p:txBody>
      </p:sp>
    </p:spTree>
    <p:extLst>
      <p:ext uri="{BB962C8B-B14F-4D97-AF65-F5344CB8AC3E}">
        <p14:creationId xmlns:p14="http://schemas.microsoft.com/office/powerpoint/2010/main" val="1367661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jpe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2130425"/>
            <a:ext cx="7772400" cy="1470025"/>
          </a:xfrm>
        </p:spPr>
        <p:txBody>
          <a:bodyPr lIns="91440" anchor="ctr"/>
          <a:lstStyle>
            <a:lvl1pPr algn="ctr">
              <a:defRPr sz="4000"/>
            </a:lvl1pPr>
          </a:lstStyle>
          <a:p>
            <a:pPr lvl="0"/>
            <a:r>
              <a:rPr lang="en-US" altLang="en-US" noProof="0" smtClean="0"/>
              <a:t>Click to edit Master title style</a:t>
            </a:r>
          </a:p>
        </p:txBody>
      </p:sp>
      <p:sp>
        <p:nvSpPr>
          <p:cNvPr id="4099"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smtClean="0"/>
              <a:t>Click to edit Master subtitle style</a:t>
            </a:r>
          </a:p>
        </p:txBody>
      </p:sp>
      <p:sp>
        <p:nvSpPr>
          <p:cNvPr id="4100" name="Rectangle 4"/>
          <p:cNvSpPr>
            <a:spLocks noGrp="1" noChangeArrowheads="1"/>
          </p:cNvSpPr>
          <p:nvPr>
            <p:ph type="dt" sz="half" idx="2"/>
          </p:nvPr>
        </p:nvSpPr>
        <p:spPr>
          <a:xfrm>
            <a:off x="457200" y="6245225"/>
            <a:ext cx="2133600" cy="476250"/>
          </a:xfrm>
        </p:spPr>
        <p:txBody>
          <a:bodyPr/>
          <a:lstStyle>
            <a:lvl1pPr>
              <a:defRPr/>
            </a:lvl1pPr>
          </a:lstStyle>
          <a:p>
            <a:r>
              <a:rPr lang="en-US" altLang="en-US" smtClean="0"/>
              <a:t>7 December 2016</a:t>
            </a:r>
            <a:endParaRPr lang="en-US" altLang="en-US" dirty="0"/>
          </a:p>
        </p:txBody>
      </p:sp>
      <p:sp>
        <p:nvSpPr>
          <p:cNvPr id="4101" name="Rectangle 5"/>
          <p:cNvSpPr>
            <a:spLocks noGrp="1" noChangeArrowheads="1"/>
          </p:cNvSpPr>
          <p:nvPr>
            <p:ph type="ftr" sz="quarter" idx="3"/>
          </p:nvPr>
        </p:nvSpPr>
        <p:spPr>
          <a:xfrm>
            <a:off x="3124200" y="6245225"/>
            <a:ext cx="2895600" cy="476250"/>
          </a:xfrm>
        </p:spPr>
        <p:txBody>
          <a:bodyPr/>
          <a:lstStyle>
            <a:lvl1pPr>
              <a:defRPr/>
            </a:lvl1pPr>
          </a:lstStyle>
          <a:p>
            <a:r>
              <a:rPr lang="en-US" altLang="en-US" smtClean="0"/>
              <a:t>PSSM Revised Submission</a:t>
            </a:r>
            <a:endParaRPr lang="en-US" altLang="en-US"/>
          </a:p>
        </p:txBody>
      </p:sp>
      <p:sp>
        <p:nvSpPr>
          <p:cNvPr id="4102" name="Rectangle 6"/>
          <p:cNvSpPr>
            <a:spLocks noGrp="1" noChangeArrowheads="1"/>
          </p:cNvSpPr>
          <p:nvPr>
            <p:ph type="sldNum" sz="quarter" idx="4"/>
          </p:nvPr>
        </p:nvSpPr>
        <p:spPr>
          <a:xfrm>
            <a:off x="6553200" y="6245225"/>
            <a:ext cx="2133600" cy="476250"/>
          </a:xfrm>
        </p:spPr>
        <p:txBody>
          <a:bodyPr/>
          <a:lstStyle>
            <a:lvl1pPr>
              <a:defRPr/>
            </a:lvl1pPr>
          </a:lstStyle>
          <a:p>
            <a:fld id="{8C53F4D0-3818-D347-966E-B96BA407C75C}" type="slidenum">
              <a:rPr lang="en-US" altLang="en-US"/>
              <a:pPr/>
              <a:t>‹#›</a:t>
            </a:fld>
            <a:endParaRPr lang="en-US" altLang="en-US"/>
          </a:p>
        </p:txBody>
      </p:sp>
    </p:spTree>
    <p:extLst>
      <p:ext uri="{BB962C8B-B14F-4D97-AF65-F5344CB8AC3E}">
        <p14:creationId xmlns:p14="http://schemas.microsoft.com/office/powerpoint/2010/main" val="408440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ltLang="en-US" smtClean="0"/>
              <a:t>7 December 2016</a:t>
            </a:r>
            <a:endParaRPr lang="en-US" altLang="en-US"/>
          </a:p>
        </p:txBody>
      </p:sp>
      <p:sp>
        <p:nvSpPr>
          <p:cNvPr id="5" name="Footer Placeholder 4"/>
          <p:cNvSpPr>
            <a:spLocks noGrp="1"/>
          </p:cNvSpPr>
          <p:nvPr>
            <p:ph type="ftr" sz="quarter" idx="11"/>
          </p:nvPr>
        </p:nvSpPr>
        <p:spPr/>
        <p:txBody>
          <a:bodyPr/>
          <a:lstStyle>
            <a:lvl1pPr>
              <a:defRPr/>
            </a:lvl1pPr>
          </a:lstStyle>
          <a:p>
            <a:r>
              <a:rPr lang="en-US" altLang="en-US" smtClean="0"/>
              <a:t>PSSM Revised Submission</a:t>
            </a:r>
            <a:endParaRPr lang="en-US" altLang="en-US"/>
          </a:p>
        </p:txBody>
      </p:sp>
      <p:sp>
        <p:nvSpPr>
          <p:cNvPr id="6" name="Slide Number Placeholder 5"/>
          <p:cNvSpPr>
            <a:spLocks noGrp="1"/>
          </p:cNvSpPr>
          <p:nvPr>
            <p:ph type="sldNum" sz="quarter" idx="12"/>
          </p:nvPr>
        </p:nvSpPr>
        <p:spPr/>
        <p:txBody>
          <a:bodyPr/>
          <a:lstStyle>
            <a:lvl1pPr>
              <a:defRPr/>
            </a:lvl1pPr>
          </a:lstStyle>
          <a:p>
            <a:fld id="{EF31F519-05A2-CB4D-82FE-1844DED01FAF}" type="slidenum">
              <a:rPr lang="en-US" altLang="en-US"/>
              <a:pPr/>
              <a:t>‹#›</a:t>
            </a:fld>
            <a:endParaRPr lang="en-US" altLang="en-US"/>
          </a:p>
        </p:txBody>
      </p:sp>
    </p:spTree>
    <p:extLst>
      <p:ext uri="{BB962C8B-B14F-4D97-AF65-F5344CB8AC3E}">
        <p14:creationId xmlns:p14="http://schemas.microsoft.com/office/powerpoint/2010/main" val="106938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ltLang="en-US" smtClean="0"/>
              <a:t>7 December 2016</a:t>
            </a:r>
            <a:endParaRPr lang="en-US" altLang="en-US"/>
          </a:p>
        </p:txBody>
      </p:sp>
      <p:sp>
        <p:nvSpPr>
          <p:cNvPr id="5" name="Footer Placeholder 4"/>
          <p:cNvSpPr>
            <a:spLocks noGrp="1"/>
          </p:cNvSpPr>
          <p:nvPr>
            <p:ph type="ftr" sz="quarter" idx="11"/>
          </p:nvPr>
        </p:nvSpPr>
        <p:spPr/>
        <p:txBody>
          <a:bodyPr/>
          <a:lstStyle>
            <a:lvl1pPr>
              <a:defRPr/>
            </a:lvl1pPr>
          </a:lstStyle>
          <a:p>
            <a:r>
              <a:rPr lang="en-US" altLang="en-US" smtClean="0"/>
              <a:t>PSSM Revised Submission</a:t>
            </a:r>
            <a:endParaRPr lang="en-US" altLang="en-US"/>
          </a:p>
        </p:txBody>
      </p:sp>
      <p:sp>
        <p:nvSpPr>
          <p:cNvPr id="6" name="Slide Number Placeholder 5"/>
          <p:cNvSpPr>
            <a:spLocks noGrp="1"/>
          </p:cNvSpPr>
          <p:nvPr>
            <p:ph type="sldNum" sz="quarter" idx="12"/>
          </p:nvPr>
        </p:nvSpPr>
        <p:spPr/>
        <p:txBody>
          <a:bodyPr/>
          <a:lstStyle>
            <a:lvl1pPr>
              <a:defRPr/>
            </a:lvl1pPr>
          </a:lstStyle>
          <a:p>
            <a:fld id="{8098CFB5-4DA6-6948-8AE1-B376C8D7D690}" type="slidenum">
              <a:rPr lang="en-US" altLang="en-US"/>
              <a:pPr/>
              <a:t>‹#›</a:t>
            </a:fld>
            <a:endParaRPr lang="en-US" altLang="en-US"/>
          </a:p>
        </p:txBody>
      </p:sp>
    </p:spTree>
    <p:extLst>
      <p:ext uri="{BB962C8B-B14F-4D97-AF65-F5344CB8AC3E}">
        <p14:creationId xmlns:p14="http://schemas.microsoft.com/office/powerpoint/2010/main" val="1058083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re 3 visuels_CEA Tech">
    <p:spTree>
      <p:nvGrpSpPr>
        <p:cNvPr id="1" name=""/>
        <p:cNvGrpSpPr/>
        <p:nvPr/>
      </p:nvGrpSpPr>
      <p:grpSpPr>
        <a:xfrm>
          <a:off x="0" y="0"/>
          <a:ext cx="0" cy="0"/>
          <a:chOff x="0" y="0"/>
          <a:chExt cx="0" cy="0"/>
        </a:xfrm>
      </p:grpSpPr>
      <p:sp>
        <p:nvSpPr>
          <p:cNvPr id="6" name="Rectangle 5"/>
          <p:cNvSpPr/>
          <p:nvPr/>
        </p:nvSpPr>
        <p:spPr>
          <a:xfrm>
            <a:off x="0" y="0"/>
            <a:ext cx="2843213" cy="6884988"/>
          </a:xfrm>
          <a:prstGeom prst="rect">
            <a:avLst/>
          </a:prstGeom>
          <a:gradFill flip="none" rotWithShape="1">
            <a:gsLst>
              <a:gs pos="0">
                <a:srgbClr val="E60019"/>
              </a:gs>
              <a:gs pos="100000">
                <a:srgbClr val="87000A"/>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7" name="Rectangle 6"/>
          <p:cNvSpPr/>
          <p:nvPr/>
        </p:nvSpPr>
        <p:spPr>
          <a:xfrm>
            <a:off x="2843213" y="6742113"/>
            <a:ext cx="6300787" cy="142875"/>
          </a:xfrm>
          <a:prstGeom prst="rect">
            <a:avLst/>
          </a:prstGeom>
          <a:gradFill>
            <a:gsLst>
              <a:gs pos="0">
                <a:srgbClr val="0A6E28">
                  <a:lumMod val="100000"/>
                </a:srgbClr>
              </a:gs>
              <a:gs pos="100000">
                <a:srgbClr val="91C30A">
                  <a:alpha val="8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solidFill>
                <a:prstClr val="white"/>
              </a:solidFill>
            </a:endParaRPr>
          </a:p>
        </p:txBody>
      </p:sp>
      <p:pic>
        <p:nvPicPr>
          <p:cNvPr id="8" name="Image 1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363" y="1020763"/>
            <a:ext cx="2393950"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C:\Users\mp222957\Desktop\LOGO perso\LOGOS 2\List\List_vectoriel.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57250" y="5113338"/>
            <a:ext cx="112871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Image 10" descr="digiteo-couleur-sans-baseline_web.gif"/>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662077" y="6319838"/>
            <a:ext cx="79216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Image 11" descr="Logo_IC_CEA_LIST_carre.jpg"/>
          <p:cNvPicPr>
            <a:picLocks noChangeAspect="1"/>
          </p:cNvPicPr>
          <p:nvPr userDrawn="1"/>
        </p:nvPicPr>
        <p:blipFill>
          <a:blip r:embed="rId5">
            <a:extLst>
              <a:ext uri="{28A0092B-C50C-407E-A947-70E740481C1C}">
                <a14:useLocalDpi xmlns:a14="http://schemas.microsoft.com/office/drawing/2010/main" val="0"/>
              </a:ext>
            </a:extLst>
          </a:blip>
          <a:srcRect t="29715" b="28154"/>
          <a:stretch>
            <a:fillRect/>
          </a:stretch>
        </p:blipFill>
        <p:spPr bwMode="auto">
          <a:xfrm>
            <a:off x="2874963" y="6284913"/>
            <a:ext cx="741362"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re 1"/>
          <p:cNvSpPr>
            <a:spLocks noGrp="1"/>
          </p:cNvSpPr>
          <p:nvPr>
            <p:ph type="ctrTitle"/>
          </p:nvPr>
        </p:nvSpPr>
        <p:spPr>
          <a:xfrm>
            <a:off x="3059833" y="1556792"/>
            <a:ext cx="5904655" cy="2016224"/>
          </a:xfrm>
          <a:prstGeom prst="rect">
            <a:avLst/>
          </a:prstGeom>
        </p:spPr>
        <p:txBody>
          <a:bodyPr anchor="ctr" anchorCtr="0"/>
          <a:lstStyle>
            <a:lvl1pPr algn="l">
              <a:lnSpc>
                <a:spcPts val="3800"/>
              </a:lnSpc>
              <a:defRPr sz="2800" b="1" cap="all" baseline="0">
                <a:solidFill>
                  <a:schemeClr val="accent5"/>
                </a:solidFill>
              </a:defRPr>
            </a:lvl1pPr>
          </a:lstStyle>
          <a:p>
            <a:r>
              <a:rPr lang="fr-FR" smtClean="0"/>
              <a:t>Modifiez le style du titre</a:t>
            </a:r>
            <a:endParaRPr lang="fr-FR" dirty="0"/>
          </a:p>
        </p:txBody>
      </p:sp>
      <p:sp>
        <p:nvSpPr>
          <p:cNvPr id="14" name="Espace réservé pour une image  11"/>
          <p:cNvSpPr>
            <a:spLocks noGrp="1"/>
          </p:cNvSpPr>
          <p:nvPr>
            <p:ph type="pic" sz="quarter" idx="14"/>
          </p:nvPr>
        </p:nvSpPr>
        <p:spPr>
          <a:xfrm>
            <a:off x="2843808" y="4051822"/>
            <a:ext cx="2098800" cy="2124000"/>
          </a:xfrm>
          <a:prstGeom prst="rect">
            <a:avLst/>
          </a:prstGeom>
          <a:solidFill>
            <a:srgbClr val="666666"/>
          </a:solidFill>
        </p:spPr>
        <p:txBody>
          <a:bodyPr anchor="ctr"/>
          <a:lstStyle>
            <a:lvl1pPr marL="0" indent="0" algn="ctr">
              <a:defRPr sz="1200">
                <a:solidFill>
                  <a:schemeClr val="bg1"/>
                </a:solidFill>
              </a:defRPr>
            </a:lvl1pPr>
          </a:lstStyle>
          <a:p>
            <a:pPr lvl="0"/>
            <a:r>
              <a:rPr lang="fr-FR" noProof="0" smtClean="0"/>
              <a:t>Cliquez sur l'icône pour ajouter une image</a:t>
            </a:r>
            <a:endParaRPr lang="fr-FR" noProof="0" dirty="0"/>
          </a:p>
        </p:txBody>
      </p:sp>
      <p:sp>
        <p:nvSpPr>
          <p:cNvPr id="15" name="Espace réservé pour une image  11"/>
          <p:cNvSpPr>
            <a:spLocks noGrp="1"/>
          </p:cNvSpPr>
          <p:nvPr>
            <p:ph type="pic" sz="quarter" idx="23"/>
          </p:nvPr>
        </p:nvSpPr>
        <p:spPr>
          <a:xfrm>
            <a:off x="4941319" y="4051822"/>
            <a:ext cx="2098800" cy="2124000"/>
          </a:xfrm>
          <a:prstGeom prst="rect">
            <a:avLst/>
          </a:prstGeom>
          <a:solidFill>
            <a:srgbClr val="666666"/>
          </a:solidFill>
        </p:spPr>
        <p:txBody>
          <a:bodyPr anchor="ctr"/>
          <a:lstStyle>
            <a:lvl1pPr marL="0" indent="0" algn="ctr">
              <a:defRPr sz="1200">
                <a:solidFill>
                  <a:schemeClr val="bg1"/>
                </a:solidFill>
              </a:defRPr>
            </a:lvl1pPr>
          </a:lstStyle>
          <a:p>
            <a:pPr lvl="0"/>
            <a:r>
              <a:rPr lang="fr-FR" noProof="0" smtClean="0"/>
              <a:t>Cliquez sur l'icône pour ajouter une image</a:t>
            </a:r>
            <a:endParaRPr lang="fr-FR" noProof="0" dirty="0"/>
          </a:p>
        </p:txBody>
      </p:sp>
      <p:sp>
        <p:nvSpPr>
          <p:cNvPr id="16" name="Espace réservé pour une image  11"/>
          <p:cNvSpPr>
            <a:spLocks noGrp="1"/>
          </p:cNvSpPr>
          <p:nvPr>
            <p:ph type="pic" sz="quarter" idx="24"/>
          </p:nvPr>
        </p:nvSpPr>
        <p:spPr>
          <a:xfrm>
            <a:off x="7047301" y="4051822"/>
            <a:ext cx="2098800" cy="2124000"/>
          </a:xfrm>
          <a:prstGeom prst="rect">
            <a:avLst/>
          </a:prstGeom>
          <a:solidFill>
            <a:srgbClr val="666666"/>
          </a:solidFill>
        </p:spPr>
        <p:txBody>
          <a:bodyPr anchor="ctr"/>
          <a:lstStyle>
            <a:lvl1pPr marL="0" indent="0" algn="ctr">
              <a:defRPr sz="1200">
                <a:solidFill>
                  <a:schemeClr val="bg1"/>
                </a:solidFill>
              </a:defRPr>
            </a:lvl1pPr>
          </a:lstStyle>
          <a:p>
            <a:pPr lvl="0"/>
            <a:r>
              <a:rPr lang="fr-FR" noProof="0" smtClean="0"/>
              <a:t>Cliquez sur l'icône pour ajouter une image</a:t>
            </a:r>
            <a:endParaRPr lang="fr-FR" noProof="0" dirty="0"/>
          </a:p>
        </p:txBody>
      </p:sp>
      <p:sp>
        <p:nvSpPr>
          <p:cNvPr id="18" name="Espace réservé du pied de page 12"/>
          <p:cNvSpPr>
            <a:spLocks noGrp="1"/>
          </p:cNvSpPr>
          <p:nvPr>
            <p:ph type="ftr" sz="quarter" idx="25"/>
          </p:nvPr>
        </p:nvSpPr>
        <p:spPr>
          <a:xfrm>
            <a:off x="3059113" y="3573463"/>
            <a:ext cx="5905500" cy="287337"/>
          </a:xfrm>
          <a:prstGeom prst="rect">
            <a:avLst/>
          </a:prstGeom>
        </p:spPr>
        <p:txBody>
          <a:bodyPr/>
          <a:lstStyle>
            <a:lvl1pPr algn="l">
              <a:defRPr sz="1400" cap="none" baseline="0">
                <a:solidFill>
                  <a:schemeClr val="accent5"/>
                </a:solidFill>
              </a:defRPr>
            </a:lvl1pPr>
          </a:lstStyle>
          <a:p>
            <a:pPr>
              <a:defRPr/>
            </a:pPr>
            <a:r>
              <a:rPr lang="fr-FR" smtClean="0"/>
              <a:t>PSSM Revised Submission</a:t>
            </a:r>
            <a:endParaRPr lang="fr-FR" dirty="0"/>
          </a:p>
        </p:txBody>
      </p:sp>
    </p:spTree>
    <p:extLst>
      <p:ext uri="{BB962C8B-B14F-4D97-AF65-F5344CB8AC3E}">
        <p14:creationId xmlns:p14="http://schemas.microsoft.com/office/powerpoint/2010/main" val="138319535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e 1 visuel_CEA Tech">
    <p:spTree>
      <p:nvGrpSpPr>
        <p:cNvPr id="1" name=""/>
        <p:cNvGrpSpPr/>
        <p:nvPr/>
      </p:nvGrpSpPr>
      <p:grpSpPr>
        <a:xfrm>
          <a:off x="0" y="0"/>
          <a:ext cx="0" cy="0"/>
          <a:chOff x="0" y="0"/>
          <a:chExt cx="0" cy="0"/>
        </a:xfrm>
      </p:grpSpPr>
      <p:sp>
        <p:nvSpPr>
          <p:cNvPr id="11" name="Espace réservé du contenu 20"/>
          <p:cNvSpPr>
            <a:spLocks noGrp="1"/>
          </p:cNvSpPr>
          <p:nvPr>
            <p:ph sz="quarter" idx="20"/>
          </p:nvPr>
        </p:nvSpPr>
        <p:spPr>
          <a:xfrm>
            <a:off x="5148000" y="2016000"/>
            <a:ext cx="3492000" cy="3690000"/>
          </a:xfrm>
          <a:prstGeom prst="rect">
            <a:avLst/>
          </a:prstGeom>
          <a:solidFill>
            <a:srgbClr val="666666"/>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9" name="Espace réservé du contenu 16"/>
          <p:cNvSpPr>
            <a:spLocks noGrp="1"/>
          </p:cNvSpPr>
          <p:nvPr>
            <p:ph sz="quarter" idx="18"/>
          </p:nvPr>
        </p:nvSpPr>
        <p:spPr>
          <a:xfrm>
            <a:off x="539751" y="1628800"/>
            <a:ext cx="4464298" cy="4680520"/>
          </a:xfrm>
          <a:prstGeom prst="rect">
            <a:avLst/>
          </a:prstGeom>
        </p:spPr>
        <p:txBody>
          <a:bodyPr/>
          <a:lstStyle>
            <a:lvl1pPr marL="342900" indent="-342900">
              <a:buFont typeface="Arial" pitchFamily="34" charset="0"/>
              <a:buChar char="•"/>
              <a:defRPr sz="2000">
                <a:solidFill>
                  <a:schemeClr val="accent5"/>
                </a:solidFill>
              </a:defRPr>
            </a:lvl1pPr>
            <a:lvl2pPr marL="801688" indent="-360363">
              <a:defRPr sz="1800"/>
            </a:lvl2pPr>
            <a:lvl3pPr marL="1171575" indent="-285750">
              <a:buSzPct val="60000"/>
              <a:buFont typeface="Arial" pitchFamily="34" charset="0"/>
              <a:buChar char="•"/>
              <a:defRPr sz="1600"/>
            </a:lvl3pPr>
            <a:lvl4pPr marL="838200" indent="0">
              <a:buFont typeface="Arial" pitchFamily="34" charset="0"/>
              <a:buNone/>
              <a:defRPr/>
            </a:lvl4pPr>
          </a:lstStyle>
          <a:p>
            <a:pPr lvl="0"/>
            <a:r>
              <a:rPr lang="fr-FR" smtClean="0"/>
              <a:t>Modifiez les styles du texte du masque</a:t>
            </a:r>
          </a:p>
          <a:p>
            <a:pPr lvl="1"/>
            <a:r>
              <a:rPr lang="fr-FR" smtClean="0"/>
              <a:t>Deuxième niveau</a:t>
            </a:r>
          </a:p>
          <a:p>
            <a:pPr lvl="2"/>
            <a:r>
              <a:rPr lang="fr-FR" smtClean="0"/>
              <a:t>Troisième niveau</a:t>
            </a:r>
          </a:p>
        </p:txBody>
      </p:sp>
      <p:sp>
        <p:nvSpPr>
          <p:cNvPr id="13" name="Espace réservé du texte 3"/>
          <p:cNvSpPr>
            <a:spLocks noGrp="1"/>
          </p:cNvSpPr>
          <p:nvPr>
            <p:ph type="body" sz="quarter" idx="19"/>
          </p:nvPr>
        </p:nvSpPr>
        <p:spPr>
          <a:xfrm>
            <a:off x="539751" y="981075"/>
            <a:ext cx="4464298" cy="647700"/>
          </a:xfrm>
          <a:prstGeom prst="rect">
            <a:avLst/>
          </a:prstGeom>
        </p:spPr>
        <p:txBody>
          <a:bodyPr anchor="ctr" anchorCtr="0">
            <a:normAutofit/>
          </a:bodyPr>
          <a:lstStyle>
            <a:lvl1pPr>
              <a:defRPr sz="2000" cap="all" baseline="0"/>
            </a:lvl1pPr>
          </a:lstStyle>
          <a:p>
            <a:pPr lvl="0"/>
            <a:r>
              <a:rPr lang="fr-FR" smtClean="0"/>
              <a:t>Modifiez les styles du texte du masque</a:t>
            </a:r>
          </a:p>
        </p:txBody>
      </p:sp>
    </p:spTree>
    <p:extLst>
      <p:ext uri="{BB962C8B-B14F-4D97-AF65-F5344CB8AC3E}">
        <p14:creationId xmlns:p14="http://schemas.microsoft.com/office/powerpoint/2010/main" val="166754725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e 3 visuels_CEA Tech">
    <p:spTree>
      <p:nvGrpSpPr>
        <p:cNvPr id="1" name=""/>
        <p:cNvGrpSpPr/>
        <p:nvPr/>
      </p:nvGrpSpPr>
      <p:grpSpPr>
        <a:xfrm>
          <a:off x="0" y="0"/>
          <a:ext cx="0" cy="0"/>
          <a:chOff x="0" y="0"/>
          <a:chExt cx="0" cy="0"/>
        </a:xfrm>
      </p:grpSpPr>
      <p:sp>
        <p:nvSpPr>
          <p:cNvPr id="15" name="Espace réservé du contenu 20"/>
          <p:cNvSpPr>
            <a:spLocks noGrp="1"/>
          </p:cNvSpPr>
          <p:nvPr>
            <p:ph sz="quarter" idx="21"/>
          </p:nvPr>
        </p:nvSpPr>
        <p:spPr>
          <a:xfrm>
            <a:off x="5148000" y="2016000"/>
            <a:ext cx="3492000" cy="1980000"/>
          </a:xfrm>
          <a:prstGeom prst="rect">
            <a:avLst/>
          </a:prstGeom>
          <a:solidFill>
            <a:srgbClr val="666666"/>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16" name="Espace réservé du contenu 20"/>
          <p:cNvSpPr>
            <a:spLocks noGrp="1"/>
          </p:cNvSpPr>
          <p:nvPr>
            <p:ph sz="quarter" idx="22"/>
          </p:nvPr>
        </p:nvSpPr>
        <p:spPr>
          <a:xfrm>
            <a:off x="5148000" y="3999600"/>
            <a:ext cx="1746000" cy="1695600"/>
          </a:xfrm>
          <a:prstGeom prst="rect">
            <a:avLst/>
          </a:prstGeom>
          <a:solidFill>
            <a:srgbClr val="808080"/>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17" name="Espace réservé du contenu 20"/>
          <p:cNvSpPr>
            <a:spLocks noGrp="1"/>
          </p:cNvSpPr>
          <p:nvPr>
            <p:ph sz="quarter" idx="23"/>
          </p:nvPr>
        </p:nvSpPr>
        <p:spPr>
          <a:xfrm>
            <a:off x="6894000" y="3999600"/>
            <a:ext cx="1746000" cy="1695600"/>
          </a:xfrm>
          <a:prstGeom prst="rect">
            <a:avLst/>
          </a:prstGeom>
          <a:solidFill>
            <a:srgbClr val="B2B2B2"/>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11" name="Espace réservé du contenu 16"/>
          <p:cNvSpPr>
            <a:spLocks noGrp="1"/>
          </p:cNvSpPr>
          <p:nvPr>
            <p:ph sz="quarter" idx="18"/>
          </p:nvPr>
        </p:nvSpPr>
        <p:spPr>
          <a:xfrm>
            <a:off x="539751" y="1628800"/>
            <a:ext cx="4464298" cy="4680520"/>
          </a:xfrm>
          <a:prstGeom prst="rect">
            <a:avLst/>
          </a:prstGeom>
        </p:spPr>
        <p:txBody>
          <a:bodyPr/>
          <a:lstStyle>
            <a:lvl1pPr marL="342900" indent="-342900">
              <a:buFont typeface="Arial" pitchFamily="34" charset="0"/>
              <a:buChar char="•"/>
              <a:defRPr sz="2000">
                <a:solidFill>
                  <a:schemeClr val="accent5"/>
                </a:solidFill>
              </a:defRPr>
            </a:lvl1pPr>
            <a:lvl2pPr marL="801688" indent="-360363">
              <a:defRPr sz="1800"/>
            </a:lvl2pPr>
            <a:lvl3pPr marL="1171575" indent="-285750">
              <a:buSzPct val="60000"/>
              <a:buFont typeface="Arial" pitchFamily="34" charset="0"/>
              <a:buChar char="•"/>
              <a:defRPr sz="1600"/>
            </a:lvl3pPr>
            <a:lvl4pPr marL="838200" indent="0">
              <a:buFont typeface="Arial" pitchFamily="34" charset="0"/>
              <a:buNone/>
              <a:defRPr/>
            </a:lvl4pPr>
          </a:lstStyle>
          <a:p>
            <a:pPr lvl="0"/>
            <a:r>
              <a:rPr lang="fr-FR" smtClean="0"/>
              <a:t>Modifiez les styles du texte du masque</a:t>
            </a:r>
          </a:p>
          <a:p>
            <a:pPr lvl="1"/>
            <a:r>
              <a:rPr lang="fr-FR" smtClean="0"/>
              <a:t>Deuxième niveau</a:t>
            </a:r>
          </a:p>
          <a:p>
            <a:pPr lvl="2"/>
            <a:r>
              <a:rPr lang="fr-FR" smtClean="0"/>
              <a:t>Troisième niveau</a:t>
            </a:r>
          </a:p>
        </p:txBody>
      </p:sp>
      <p:sp>
        <p:nvSpPr>
          <p:cNvPr id="13" name="Espace réservé du texte 3"/>
          <p:cNvSpPr>
            <a:spLocks noGrp="1"/>
          </p:cNvSpPr>
          <p:nvPr>
            <p:ph type="body" sz="quarter" idx="19"/>
          </p:nvPr>
        </p:nvSpPr>
        <p:spPr>
          <a:xfrm>
            <a:off x="539751" y="981075"/>
            <a:ext cx="4464298" cy="647700"/>
          </a:xfrm>
          <a:prstGeom prst="rect">
            <a:avLst/>
          </a:prstGeom>
        </p:spPr>
        <p:txBody>
          <a:bodyPr anchor="ctr" anchorCtr="0">
            <a:normAutofit/>
          </a:bodyPr>
          <a:lstStyle>
            <a:lvl1pPr>
              <a:defRPr sz="2000" cap="all" baseline="0"/>
            </a:lvl1pPr>
          </a:lstStyle>
          <a:p>
            <a:pPr lvl="0"/>
            <a:r>
              <a:rPr lang="fr-FR" smtClean="0"/>
              <a:t>Modifiez les styles du texte du masque</a:t>
            </a:r>
          </a:p>
        </p:txBody>
      </p:sp>
    </p:spTree>
    <p:extLst>
      <p:ext uri="{BB962C8B-B14F-4D97-AF65-F5344CB8AC3E}">
        <p14:creationId xmlns:p14="http://schemas.microsoft.com/office/powerpoint/2010/main" val="241617671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e graphiques_CEA Tech">
    <p:spTree>
      <p:nvGrpSpPr>
        <p:cNvPr id="1" name=""/>
        <p:cNvGrpSpPr/>
        <p:nvPr/>
      </p:nvGrpSpPr>
      <p:grpSpPr>
        <a:xfrm>
          <a:off x="0" y="0"/>
          <a:ext cx="0" cy="0"/>
          <a:chOff x="0" y="0"/>
          <a:chExt cx="0" cy="0"/>
        </a:xfrm>
      </p:grpSpPr>
      <p:sp>
        <p:nvSpPr>
          <p:cNvPr id="9" name="Espace réservé du contenu 20"/>
          <p:cNvSpPr>
            <a:spLocks noGrp="1"/>
          </p:cNvSpPr>
          <p:nvPr>
            <p:ph sz="quarter" idx="21"/>
          </p:nvPr>
        </p:nvSpPr>
        <p:spPr>
          <a:xfrm>
            <a:off x="576000" y="1458000"/>
            <a:ext cx="8064000" cy="1908000"/>
          </a:xfrm>
          <a:prstGeom prst="rect">
            <a:avLst/>
          </a:prstGeom>
          <a:solidFill>
            <a:srgbClr val="666666"/>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10" name="Espace réservé du contenu 16"/>
          <p:cNvSpPr>
            <a:spLocks noGrp="1"/>
          </p:cNvSpPr>
          <p:nvPr>
            <p:ph sz="quarter" idx="18"/>
          </p:nvPr>
        </p:nvSpPr>
        <p:spPr>
          <a:xfrm>
            <a:off x="539750" y="4077072"/>
            <a:ext cx="8208963" cy="2232248"/>
          </a:xfrm>
          <a:prstGeom prst="rect">
            <a:avLst/>
          </a:prstGeom>
        </p:spPr>
        <p:txBody>
          <a:bodyPr/>
          <a:lstStyle>
            <a:lvl1pPr marL="342900" indent="-342900">
              <a:buFont typeface="Arial" pitchFamily="34" charset="0"/>
              <a:buChar char="•"/>
              <a:defRPr sz="2000">
                <a:solidFill>
                  <a:schemeClr val="accent5"/>
                </a:solidFill>
              </a:defRPr>
            </a:lvl1pPr>
            <a:lvl2pPr marL="801688" indent="-360363">
              <a:defRPr sz="1800"/>
            </a:lvl2pPr>
            <a:lvl3pPr marL="1171575" indent="-285750">
              <a:buSzPct val="60000"/>
              <a:buFont typeface="Arial" pitchFamily="34" charset="0"/>
              <a:buChar char="•"/>
              <a:defRPr sz="1600"/>
            </a:lvl3pPr>
            <a:lvl4pPr marL="838200" indent="0">
              <a:buFont typeface="Arial" pitchFamily="34" charset="0"/>
              <a:buNone/>
              <a:defRPr/>
            </a:lvl4pPr>
          </a:lstStyle>
          <a:p>
            <a:pPr lvl="0"/>
            <a:r>
              <a:rPr lang="fr-FR" smtClean="0"/>
              <a:t>Modifiez les styles du texte du masque</a:t>
            </a:r>
          </a:p>
          <a:p>
            <a:pPr lvl="1"/>
            <a:r>
              <a:rPr lang="fr-FR" smtClean="0"/>
              <a:t>Deuxième niveau</a:t>
            </a:r>
          </a:p>
          <a:p>
            <a:pPr lvl="2"/>
            <a:r>
              <a:rPr lang="fr-FR" smtClean="0"/>
              <a:t>Troisième niveau</a:t>
            </a:r>
          </a:p>
        </p:txBody>
      </p:sp>
      <p:sp>
        <p:nvSpPr>
          <p:cNvPr id="12" name="Espace réservé du texte 3"/>
          <p:cNvSpPr>
            <a:spLocks noGrp="1"/>
          </p:cNvSpPr>
          <p:nvPr>
            <p:ph type="body" sz="quarter" idx="19"/>
          </p:nvPr>
        </p:nvSpPr>
        <p:spPr>
          <a:xfrm>
            <a:off x="539750" y="3429000"/>
            <a:ext cx="8208963" cy="647700"/>
          </a:xfrm>
          <a:prstGeom prst="rect">
            <a:avLst/>
          </a:prstGeom>
        </p:spPr>
        <p:txBody>
          <a:bodyPr anchor="ctr" anchorCtr="0">
            <a:normAutofit/>
          </a:bodyPr>
          <a:lstStyle>
            <a:lvl1pPr>
              <a:defRPr sz="2000" cap="all" baseline="0"/>
            </a:lvl1pPr>
          </a:lstStyle>
          <a:p>
            <a:pPr lvl="0"/>
            <a:r>
              <a:rPr lang="fr-FR" smtClean="0"/>
              <a:t>Modifiez les styles du texte du masque</a:t>
            </a:r>
          </a:p>
        </p:txBody>
      </p:sp>
    </p:spTree>
    <p:extLst>
      <p:ext uri="{BB962C8B-B14F-4D97-AF65-F5344CB8AC3E}">
        <p14:creationId xmlns:p14="http://schemas.microsoft.com/office/powerpoint/2010/main" val="78064006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pic>
        <p:nvPicPr>
          <p:cNvPr id="3" name="Image 8" descr="car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6238" y="846138"/>
            <a:ext cx="8459787" cy="415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Espace réservé du graphique 32"/>
          <p:cNvSpPr>
            <a:spLocks noGrp="1"/>
          </p:cNvSpPr>
          <p:nvPr>
            <p:ph type="chart" sz="quarter" idx="13"/>
          </p:nvPr>
        </p:nvSpPr>
        <p:spPr>
          <a:xfrm>
            <a:off x="899592" y="5157788"/>
            <a:ext cx="3240360" cy="863600"/>
          </a:xfrm>
          <a:prstGeom prst="rect">
            <a:avLst/>
          </a:prstGeom>
        </p:spPr>
        <p:txBody>
          <a:bodyPr anchor="ctr"/>
          <a:lstStyle>
            <a:lvl1pPr marL="0" indent="0" algn="ctr">
              <a:defRPr sz="1200"/>
            </a:lvl1pPr>
          </a:lstStyle>
          <a:p>
            <a:pPr lvl="0"/>
            <a:r>
              <a:rPr lang="fr-FR" noProof="0" smtClean="0"/>
              <a:t>Cliquez sur l'icône pour ajouter un graphique</a:t>
            </a:r>
            <a:endParaRPr lang="fr-FR" noProof="0" dirty="0"/>
          </a:p>
        </p:txBody>
      </p:sp>
    </p:spTree>
    <p:extLst>
      <p:ext uri="{BB962C8B-B14F-4D97-AF65-F5344CB8AC3E}">
        <p14:creationId xmlns:p14="http://schemas.microsoft.com/office/powerpoint/2010/main" val="113862700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ltLang="en-US" smtClean="0"/>
              <a:t>7 December 2016</a:t>
            </a:r>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smtClean="0"/>
              <a:t>PSSM Revised Submission</a:t>
            </a:r>
            <a:endParaRPr lang="en-US" altLang="en-US" dirty="0"/>
          </a:p>
        </p:txBody>
      </p:sp>
      <p:sp>
        <p:nvSpPr>
          <p:cNvPr id="6" name="Slide Number Placeholder 5"/>
          <p:cNvSpPr>
            <a:spLocks noGrp="1"/>
          </p:cNvSpPr>
          <p:nvPr>
            <p:ph type="sldNum" sz="quarter" idx="12"/>
          </p:nvPr>
        </p:nvSpPr>
        <p:spPr/>
        <p:txBody>
          <a:bodyPr/>
          <a:lstStyle>
            <a:lvl1pPr>
              <a:defRPr/>
            </a:lvl1pPr>
          </a:lstStyle>
          <a:p>
            <a:fld id="{24E3016D-4C6C-FC42-B389-9B6B8C67C5F0}" type="slidenum">
              <a:rPr lang="en-US" altLang="en-US"/>
              <a:pPr/>
              <a:t>‹#›</a:t>
            </a:fld>
            <a:endParaRPr lang="en-US" altLang="en-US" dirty="0"/>
          </a:p>
        </p:txBody>
      </p:sp>
    </p:spTree>
    <p:extLst>
      <p:ext uri="{BB962C8B-B14F-4D97-AF65-F5344CB8AC3E}">
        <p14:creationId xmlns:p14="http://schemas.microsoft.com/office/powerpoint/2010/main" val="1186543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altLang="en-US" smtClean="0"/>
              <a:t>7 December 2016</a:t>
            </a:r>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smtClean="0"/>
              <a:t>PSSM Revised Submission</a:t>
            </a:r>
            <a:endParaRPr lang="en-US" altLang="en-US" dirty="0"/>
          </a:p>
        </p:txBody>
      </p:sp>
      <p:sp>
        <p:nvSpPr>
          <p:cNvPr id="6" name="Slide Number Placeholder 5"/>
          <p:cNvSpPr>
            <a:spLocks noGrp="1"/>
          </p:cNvSpPr>
          <p:nvPr>
            <p:ph type="sldNum" sz="quarter" idx="12"/>
          </p:nvPr>
        </p:nvSpPr>
        <p:spPr/>
        <p:txBody>
          <a:bodyPr/>
          <a:lstStyle>
            <a:lvl1pPr>
              <a:defRPr/>
            </a:lvl1pPr>
          </a:lstStyle>
          <a:p>
            <a:fld id="{D703DF45-8AAC-1140-A1E5-0877B369B512}" type="slidenum">
              <a:rPr lang="en-US" altLang="en-US"/>
              <a:pPr/>
              <a:t>‹#›</a:t>
            </a:fld>
            <a:endParaRPr lang="en-US" altLang="en-US"/>
          </a:p>
        </p:txBody>
      </p:sp>
    </p:spTree>
    <p:extLst>
      <p:ext uri="{BB962C8B-B14F-4D97-AF65-F5344CB8AC3E}">
        <p14:creationId xmlns:p14="http://schemas.microsoft.com/office/powerpoint/2010/main" val="1788562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66800"/>
            <a:ext cx="40386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66800"/>
            <a:ext cx="40386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altLang="en-US" smtClean="0"/>
              <a:t>7 December 2016</a:t>
            </a:r>
            <a:endParaRPr lang="en-US" altLang="en-US"/>
          </a:p>
        </p:txBody>
      </p:sp>
      <p:sp>
        <p:nvSpPr>
          <p:cNvPr id="6" name="Footer Placeholder 5"/>
          <p:cNvSpPr>
            <a:spLocks noGrp="1"/>
          </p:cNvSpPr>
          <p:nvPr>
            <p:ph type="ftr" sz="quarter" idx="11"/>
          </p:nvPr>
        </p:nvSpPr>
        <p:spPr/>
        <p:txBody>
          <a:bodyPr/>
          <a:lstStyle>
            <a:lvl1pPr>
              <a:defRPr/>
            </a:lvl1pPr>
          </a:lstStyle>
          <a:p>
            <a:r>
              <a:rPr lang="en-US" altLang="en-US" smtClean="0"/>
              <a:t>PSSM Revised Submission</a:t>
            </a:r>
            <a:endParaRPr lang="en-US" altLang="en-US"/>
          </a:p>
        </p:txBody>
      </p:sp>
      <p:sp>
        <p:nvSpPr>
          <p:cNvPr id="7" name="Slide Number Placeholder 6"/>
          <p:cNvSpPr>
            <a:spLocks noGrp="1"/>
          </p:cNvSpPr>
          <p:nvPr>
            <p:ph type="sldNum" sz="quarter" idx="12"/>
          </p:nvPr>
        </p:nvSpPr>
        <p:spPr/>
        <p:txBody>
          <a:bodyPr/>
          <a:lstStyle>
            <a:lvl1pPr>
              <a:defRPr/>
            </a:lvl1pPr>
          </a:lstStyle>
          <a:p>
            <a:fld id="{3ACE4635-850E-0146-B633-153EE1D425D9}" type="slidenum">
              <a:rPr lang="en-US" altLang="en-US"/>
              <a:pPr/>
              <a:t>‹#›</a:t>
            </a:fld>
            <a:endParaRPr lang="en-US" altLang="en-US"/>
          </a:p>
        </p:txBody>
      </p:sp>
    </p:spTree>
    <p:extLst>
      <p:ext uri="{BB962C8B-B14F-4D97-AF65-F5344CB8AC3E}">
        <p14:creationId xmlns:p14="http://schemas.microsoft.com/office/powerpoint/2010/main" val="278538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altLang="en-US" smtClean="0"/>
              <a:t>7 December 2016</a:t>
            </a:r>
            <a:endParaRPr lang="en-US" altLang="en-US"/>
          </a:p>
        </p:txBody>
      </p:sp>
      <p:sp>
        <p:nvSpPr>
          <p:cNvPr id="8" name="Footer Placeholder 7"/>
          <p:cNvSpPr>
            <a:spLocks noGrp="1"/>
          </p:cNvSpPr>
          <p:nvPr>
            <p:ph type="ftr" sz="quarter" idx="11"/>
          </p:nvPr>
        </p:nvSpPr>
        <p:spPr/>
        <p:txBody>
          <a:bodyPr/>
          <a:lstStyle>
            <a:lvl1pPr>
              <a:defRPr/>
            </a:lvl1pPr>
          </a:lstStyle>
          <a:p>
            <a:r>
              <a:rPr lang="en-US" altLang="en-US" smtClean="0"/>
              <a:t>PSSM Revised Submission</a:t>
            </a:r>
            <a:endParaRPr lang="en-US" altLang="en-US"/>
          </a:p>
        </p:txBody>
      </p:sp>
      <p:sp>
        <p:nvSpPr>
          <p:cNvPr id="9" name="Slide Number Placeholder 8"/>
          <p:cNvSpPr>
            <a:spLocks noGrp="1"/>
          </p:cNvSpPr>
          <p:nvPr>
            <p:ph type="sldNum" sz="quarter" idx="12"/>
          </p:nvPr>
        </p:nvSpPr>
        <p:spPr/>
        <p:txBody>
          <a:bodyPr/>
          <a:lstStyle>
            <a:lvl1pPr>
              <a:defRPr/>
            </a:lvl1pPr>
          </a:lstStyle>
          <a:p>
            <a:fld id="{7965CB45-47DB-6643-B7C7-6DF31728C16C}" type="slidenum">
              <a:rPr lang="en-US" altLang="en-US"/>
              <a:pPr/>
              <a:t>‹#›</a:t>
            </a:fld>
            <a:endParaRPr lang="en-US" altLang="en-US"/>
          </a:p>
        </p:txBody>
      </p:sp>
    </p:spTree>
    <p:extLst>
      <p:ext uri="{BB962C8B-B14F-4D97-AF65-F5344CB8AC3E}">
        <p14:creationId xmlns:p14="http://schemas.microsoft.com/office/powerpoint/2010/main" val="2000327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altLang="en-US" smtClean="0"/>
              <a:t>7 December 2016</a:t>
            </a:r>
            <a:endParaRPr lang="en-US" altLang="en-US" dirty="0"/>
          </a:p>
        </p:txBody>
      </p:sp>
      <p:sp>
        <p:nvSpPr>
          <p:cNvPr id="4" name="Footer Placeholder 3"/>
          <p:cNvSpPr>
            <a:spLocks noGrp="1"/>
          </p:cNvSpPr>
          <p:nvPr>
            <p:ph type="ftr" sz="quarter" idx="11"/>
          </p:nvPr>
        </p:nvSpPr>
        <p:spPr/>
        <p:txBody>
          <a:bodyPr/>
          <a:lstStyle>
            <a:lvl1pPr>
              <a:defRPr/>
            </a:lvl1pPr>
          </a:lstStyle>
          <a:p>
            <a:r>
              <a:rPr lang="en-US" altLang="en-US" dirty="0" smtClean="0"/>
              <a:t>PSSM Revised Submission</a:t>
            </a:r>
            <a:endParaRPr lang="en-US" altLang="en-US" dirty="0"/>
          </a:p>
        </p:txBody>
      </p:sp>
      <p:sp>
        <p:nvSpPr>
          <p:cNvPr id="5" name="Slide Number Placeholder 4"/>
          <p:cNvSpPr>
            <a:spLocks noGrp="1"/>
          </p:cNvSpPr>
          <p:nvPr>
            <p:ph type="sldNum" sz="quarter" idx="12"/>
          </p:nvPr>
        </p:nvSpPr>
        <p:spPr/>
        <p:txBody>
          <a:bodyPr/>
          <a:lstStyle>
            <a:lvl1pPr>
              <a:defRPr/>
            </a:lvl1pPr>
          </a:lstStyle>
          <a:p>
            <a:fld id="{9F92182E-64AA-F941-A040-F5ADA82DD3F4}" type="slidenum">
              <a:rPr lang="en-US" altLang="en-US"/>
              <a:pPr/>
              <a:t>‹#›</a:t>
            </a:fld>
            <a:endParaRPr lang="en-US" altLang="en-US"/>
          </a:p>
        </p:txBody>
      </p:sp>
    </p:spTree>
    <p:extLst>
      <p:ext uri="{BB962C8B-B14F-4D97-AF65-F5344CB8AC3E}">
        <p14:creationId xmlns:p14="http://schemas.microsoft.com/office/powerpoint/2010/main" val="1264333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ltLang="en-US" smtClean="0"/>
              <a:t>7 December 2016</a:t>
            </a:r>
            <a:endParaRPr lang="en-US" altLang="en-US" dirty="0"/>
          </a:p>
        </p:txBody>
      </p:sp>
      <p:sp>
        <p:nvSpPr>
          <p:cNvPr id="3" name="Footer Placeholder 2"/>
          <p:cNvSpPr>
            <a:spLocks noGrp="1"/>
          </p:cNvSpPr>
          <p:nvPr>
            <p:ph type="ftr" sz="quarter" idx="11"/>
          </p:nvPr>
        </p:nvSpPr>
        <p:spPr/>
        <p:txBody>
          <a:bodyPr/>
          <a:lstStyle>
            <a:lvl1pPr>
              <a:defRPr/>
            </a:lvl1pPr>
          </a:lstStyle>
          <a:p>
            <a:r>
              <a:rPr lang="en-US" altLang="en-US" dirty="0" smtClean="0"/>
              <a:t>PSSM Revised Submission</a:t>
            </a:r>
            <a:endParaRPr lang="en-US" altLang="en-US" dirty="0"/>
          </a:p>
        </p:txBody>
      </p:sp>
      <p:sp>
        <p:nvSpPr>
          <p:cNvPr id="4" name="Slide Number Placeholder 3"/>
          <p:cNvSpPr>
            <a:spLocks noGrp="1"/>
          </p:cNvSpPr>
          <p:nvPr>
            <p:ph type="sldNum" sz="quarter" idx="12"/>
          </p:nvPr>
        </p:nvSpPr>
        <p:spPr/>
        <p:txBody>
          <a:bodyPr/>
          <a:lstStyle>
            <a:lvl1pPr>
              <a:defRPr/>
            </a:lvl1pPr>
          </a:lstStyle>
          <a:p>
            <a:fld id="{59A4A638-5E2D-DD44-BE7E-19C18BA4A01F}" type="slidenum">
              <a:rPr lang="en-US" altLang="en-US"/>
              <a:pPr/>
              <a:t>‹#›</a:t>
            </a:fld>
            <a:endParaRPr lang="en-US" altLang="en-US"/>
          </a:p>
        </p:txBody>
      </p:sp>
    </p:spTree>
    <p:extLst>
      <p:ext uri="{BB962C8B-B14F-4D97-AF65-F5344CB8AC3E}">
        <p14:creationId xmlns:p14="http://schemas.microsoft.com/office/powerpoint/2010/main" val="691763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ltLang="en-US" smtClean="0"/>
              <a:t>7 December 2016</a:t>
            </a:r>
            <a:endParaRPr lang="en-US" altLang="en-US" dirty="0"/>
          </a:p>
        </p:txBody>
      </p:sp>
      <p:sp>
        <p:nvSpPr>
          <p:cNvPr id="6" name="Footer Placeholder 5"/>
          <p:cNvSpPr>
            <a:spLocks noGrp="1"/>
          </p:cNvSpPr>
          <p:nvPr>
            <p:ph type="ftr" sz="quarter" idx="11"/>
          </p:nvPr>
        </p:nvSpPr>
        <p:spPr/>
        <p:txBody>
          <a:bodyPr/>
          <a:lstStyle>
            <a:lvl1pPr>
              <a:defRPr/>
            </a:lvl1pPr>
          </a:lstStyle>
          <a:p>
            <a:r>
              <a:rPr lang="en-US" altLang="en-US" dirty="0" smtClean="0"/>
              <a:t>PSSM Revised Submission</a:t>
            </a:r>
            <a:endParaRPr lang="en-US" altLang="en-US" dirty="0"/>
          </a:p>
        </p:txBody>
      </p:sp>
      <p:sp>
        <p:nvSpPr>
          <p:cNvPr id="7" name="Slide Number Placeholder 6"/>
          <p:cNvSpPr>
            <a:spLocks noGrp="1"/>
          </p:cNvSpPr>
          <p:nvPr>
            <p:ph type="sldNum" sz="quarter" idx="12"/>
          </p:nvPr>
        </p:nvSpPr>
        <p:spPr/>
        <p:txBody>
          <a:bodyPr/>
          <a:lstStyle>
            <a:lvl1pPr>
              <a:defRPr/>
            </a:lvl1pPr>
          </a:lstStyle>
          <a:p>
            <a:fld id="{74BF302E-0CEF-AF45-8C5F-763F864163E5}" type="slidenum">
              <a:rPr lang="en-US" altLang="en-US"/>
              <a:pPr/>
              <a:t>‹#›</a:t>
            </a:fld>
            <a:endParaRPr lang="en-US" altLang="en-US"/>
          </a:p>
        </p:txBody>
      </p:sp>
    </p:spTree>
    <p:extLst>
      <p:ext uri="{BB962C8B-B14F-4D97-AF65-F5344CB8AC3E}">
        <p14:creationId xmlns:p14="http://schemas.microsoft.com/office/powerpoint/2010/main" val="434557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ltLang="en-US" smtClean="0"/>
              <a:t>7 December 2016</a:t>
            </a:r>
            <a:endParaRPr lang="en-US" altLang="en-US" dirty="0"/>
          </a:p>
        </p:txBody>
      </p:sp>
      <p:sp>
        <p:nvSpPr>
          <p:cNvPr id="6" name="Footer Placeholder 5"/>
          <p:cNvSpPr>
            <a:spLocks noGrp="1"/>
          </p:cNvSpPr>
          <p:nvPr>
            <p:ph type="ftr" sz="quarter" idx="11"/>
          </p:nvPr>
        </p:nvSpPr>
        <p:spPr/>
        <p:txBody>
          <a:bodyPr/>
          <a:lstStyle>
            <a:lvl1pPr>
              <a:defRPr/>
            </a:lvl1pPr>
          </a:lstStyle>
          <a:p>
            <a:r>
              <a:rPr lang="en-US" altLang="en-US" dirty="0" smtClean="0"/>
              <a:t>PSSM Revised Submission</a:t>
            </a:r>
            <a:endParaRPr lang="en-US" altLang="en-US" dirty="0"/>
          </a:p>
        </p:txBody>
      </p:sp>
      <p:sp>
        <p:nvSpPr>
          <p:cNvPr id="7" name="Slide Number Placeholder 6"/>
          <p:cNvSpPr>
            <a:spLocks noGrp="1"/>
          </p:cNvSpPr>
          <p:nvPr>
            <p:ph type="sldNum" sz="quarter" idx="12"/>
          </p:nvPr>
        </p:nvSpPr>
        <p:spPr/>
        <p:txBody>
          <a:bodyPr/>
          <a:lstStyle>
            <a:lvl1pPr>
              <a:defRPr/>
            </a:lvl1pPr>
          </a:lstStyle>
          <a:p>
            <a:fld id="{C6982A93-F3B6-2C4E-88BF-0CFF9FE172DC}" type="slidenum">
              <a:rPr lang="en-US" altLang="en-US"/>
              <a:pPr/>
              <a:t>‹#›</a:t>
            </a:fld>
            <a:endParaRPr lang="en-US" altLang="en-US"/>
          </a:p>
        </p:txBody>
      </p:sp>
    </p:spTree>
    <p:extLst>
      <p:ext uri="{BB962C8B-B14F-4D97-AF65-F5344CB8AC3E}">
        <p14:creationId xmlns:p14="http://schemas.microsoft.com/office/powerpoint/2010/main" val="27286209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45720" rIns="91440" bIns="45720" numCol="1" anchor="b"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457200" y="1066800"/>
            <a:ext cx="82296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457200" y="64770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400">
                <a:solidFill>
                  <a:srgbClr val="0070C0"/>
                </a:solidFill>
              </a:defRPr>
            </a:lvl1pPr>
          </a:lstStyle>
          <a:p>
            <a:r>
              <a:rPr lang="en-US" altLang="en-US" smtClean="0"/>
              <a:t>7 December 2016</a:t>
            </a:r>
            <a:endParaRPr lang="en-US" altLang="en-US" dirty="0"/>
          </a:p>
        </p:txBody>
      </p:sp>
      <p:sp>
        <p:nvSpPr>
          <p:cNvPr id="1029" name="Rectangle 5"/>
          <p:cNvSpPr>
            <a:spLocks noGrp="1" noChangeArrowheads="1"/>
          </p:cNvSpPr>
          <p:nvPr>
            <p:ph type="ftr" sz="quarter" idx="3"/>
          </p:nvPr>
        </p:nvSpPr>
        <p:spPr bwMode="auto">
          <a:xfrm>
            <a:off x="3124200" y="6477000"/>
            <a:ext cx="2895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ctr">
              <a:defRPr sz="1400"/>
            </a:lvl1pPr>
          </a:lstStyle>
          <a:p>
            <a:r>
              <a:rPr lang="en-US" altLang="en-US" dirty="0" smtClean="0"/>
              <a:t>PSSM Revised Submission</a:t>
            </a:r>
            <a:endParaRPr lang="en-US" altLang="en-US" dirty="0"/>
          </a:p>
        </p:txBody>
      </p:sp>
      <p:sp>
        <p:nvSpPr>
          <p:cNvPr id="1030" name="Rectangle 6"/>
          <p:cNvSpPr>
            <a:spLocks noGrp="1" noChangeArrowheads="1"/>
          </p:cNvSpPr>
          <p:nvPr>
            <p:ph type="sldNum" sz="quarter" idx="4"/>
          </p:nvPr>
        </p:nvSpPr>
        <p:spPr bwMode="auto">
          <a:xfrm>
            <a:off x="6553200" y="64770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400">
                <a:solidFill>
                  <a:srgbClr val="0070C0"/>
                </a:solidFill>
              </a:defRPr>
            </a:lvl1pPr>
          </a:lstStyle>
          <a:p>
            <a:fld id="{0751BE5A-F440-5A40-9A6F-164B1A9EAF2B}" type="slidenum">
              <a:rPr lang="en-US" altLang="en-US" smtClean="0"/>
              <a:pPr/>
              <a:t>‹#›</a:t>
            </a:fld>
            <a:endParaRPr lang="en-US" altLang="en-US"/>
          </a:p>
        </p:txBody>
      </p:sp>
      <p:sp>
        <p:nvSpPr>
          <p:cNvPr id="1031" name="Line 7"/>
          <p:cNvSpPr>
            <a:spLocks noChangeShapeType="1"/>
          </p:cNvSpPr>
          <p:nvPr userDrawn="1"/>
        </p:nvSpPr>
        <p:spPr bwMode="auto">
          <a:xfrm>
            <a:off x="457200" y="914400"/>
            <a:ext cx="8229600" cy="0"/>
          </a:xfrm>
          <a:prstGeom prst="line">
            <a:avLst/>
          </a:prstGeom>
          <a:noFill/>
          <a:ln w="1905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extLst>
      <p:ext uri="{BB962C8B-B14F-4D97-AF65-F5344CB8AC3E}">
        <p14:creationId xmlns:p14="http://schemas.microsoft.com/office/powerpoint/2010/main" val="528676498"/>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772" r:id="rId13"/>
    <p:sldLayoutId id="2147483773" r:id="rId14"/>
    <p:sldLayoutId id="2147483774" r:id="rId15"/>
    <p:sldLayoutId id="2147483775" r:id="rId16"/>
  </p:sldLayoutIdLst>
  <p:hf hdr="0" ftr="0"/>
  <p:txStyles>
    <p:titleStyle>
      <a:lvl1pPr algn="l" rtl="0" fontAlgn="base">
        <a:spcBef>
          <a:spcPct val="0"/>
        </a:spcBef>
        <a:spcAft>
          <a:spcPct val="0"/>
        </a:spcAft>
        <a:defRPr sz="3600" b="1" kern="1200">
          <a:solidFill>
            <a:srgbClr val="0070C0"/>
          </a:solidFill>
          <a:latin typeface="+mj-lt"/>
          <a:ea typeface="+mj-ea"/>
          <a:cs typeface="+mj-cs"/>
        </a:defRPr>
      </a:lvl1pPr>
      <a:lvl2pPr algn="l" rtl="0" fontAlgn="base">
        <a:spcBef>
          <a:spcPct val="0"/>
        </a:spcBef>
        <a:spcAft>
          <a:spcPct val="0"/>
        </a:spcAft>
        <a:defRPr sz="3600" b="1">
          <a:solidFill>
            <a:schemeClr val="tx2"/>
          </a:solidFill>
          <a:latin typeface="Arial" charset="0"/>
        </a:defRPr>
      </a:lvl2pPr>
      <a:lvl3pPr algn="l" rtl="0" fontAlgn="base">
        <a:spcBef>
          <a:spcPct val="0"/>
        </a:spcBef>
        <a:spcAft>
          <a:spcPct val="0"/>
        </a:spcAft>
        <a:defRPr sz="3600" b="1">
          <a:solidFill>
            <a:schemeClr val="tx2"/>
          </a:solidFill>
          <a:latin typeface="Arial" charset="0"/>
        </a:defRPr>
      </a:lvl3pPr>
      <a:lvl4pPr algn="l" rtl="0" fontAlgn="base">
        <a:spcBef>
          <a:spcPct val="0"/>
        </a:spcBef>
        <a:spcAft>
          <a:spcPct val="0"/>
        </a:spcAft>
        <a:defRPr sz="3600" b="1">
          <a:solidFill>
            <a:schemeClr val="tx2"/>
          </a:solidFill>
          <a:latin typeface="Arial" charset="0"/>
        </a:defRPr>
      </a:lvl4pPr>
      <a:lvl5pPr algn="l" rtl="0" fontAlgn="base">
        <a:spcBef>
          <a:spcPct val="0"/>
        </a:spcBef>
        <a:spcAft>
          <a:spcPct val="0"/>
        </a:spcAft>
        <a:defRPr sz="3600" b="1">
          <a:solidFill>
            <a:schemeClr val="tx2"/>
          </a:solidFill>
          <a:latin typeface="Arial" charset="0"/>
        </a:defRPr>
      </a:lvl5pPr>
      <a:lvl6pPr marL="457200" algn="l" rtl="0" fontAlgn="base">
        <a:spcBef>
          <a:spcPct val="0"/>
        </a:spcBef>
        <a:spcAft>
          <a:spcPct val="0"/>
        </a:spcAft>
        <a:defRPr sz="3600" b="1">
          <a:solidFill>
            <a:schemeClr val="tx2"/>
          </a:solidFill>
          <a:latin typeface="Arial" charset="0"/>
        </a:defRPr>
      </a:lvl6pPr>
      <a:lvl7pPr marL="914400" algn="l" rtl="0" fontAlgn="base">
        <a:spcBef>
          <a:spcPct val="0"/>
        </a:spcBef>
        <a:spcAft>
          <a:spcPct val="0"/>
        </a:spcAft>
        <a:defRPr sz="3600" b="1">
          <a:solidFill>
            <a:schemeClr val="tx2"/>
          </a:solidFill>
          <a:latin typeface="Arial" charset="0"/>
        </a:defRPr>
      </a:lvl7pPr>
      <a:lvl8pPr marL="1371600" algn="l" rtl="0" fontAlgn="base">
        <a:spcBef>
          <a:spcPct val="0"/>
        </a:spcBef>
        <a:spcAft>
          <a:spcPct val="0"/>
        </a:spcAft>
        <a:defRPr sz="3600" b="1">
          <a:solidFill>
            <a:schemeClr val="tx2"/>
          </a:solidFill>
          <a:latin typeface="Arial" charset="0"/>
        </a:defRPr>
      </a:lvl8pPr>
      <a:lvl9pPr marL="1828800" algn="l" rtl="0" fontAlgn="base">
        <a:spcBef>
          <a:spcPct val="0"/>
        </a:spcBef>
        <a:spcAft>
          <a:spcPct val="0"/>
        </a:spcAft>
        <a:defRPr sz="3600" b="1">
          <a:solidFill>
            <a:schemeClr val="tx2"/>
          </a:solidFill>
          <a:latin typeface="Arial" charset="0"/>
        </a:defRPr>
      </a:lvl9pPr>
    </p:titleStyle>
    <p:body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4.png"/></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1" Type="http://schemas.openxmlformats.org/officeDocument/2006/relationships/slideLayout" Target="../slideLayouts/slideLayout6.xml"/><Relationship Id="rId2" Type="http://schemas.openxmlformats.org/officeDocument/2006/relationships/image" Target="../media/image3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9.jpeg"/><Relationship Id="rId4" Type="http://schemas.openxmlformats.org/officeDocument/2006/relationships/image" Target="../media/image40.gif"/><Relationship Id="rId5" Type="http://schemas.openxmlformats.org/officeDocument/2006/relationships/image" Target="../media/image41.png"/><Relationship Id="rId1" Type="http://schemas.openxmlformats.org/officeDocument/2006/relationships/slideLayout" Target="../slideLayouts/slideLayout6.xml"/><Relationship Id="rId2" Type="http://schemas.openxmlformats.org/officeDocument/2006/relationships/image" Target="../media/image3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3.png"/><Relationship Id="rId3" Type="http://schemas.openxmlformats.org/officeDocument/2006/relationships/image" Target="../media/image44.jpeg"/></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4" Type="http://schemas.openxmlformats.org/officeDocument/2006/relationships/image" Target="../media/image47.png"/><Relationship Id="rId5" Type="http://schemas.openxmlformats.org/officeDocument/2006/relationships/image" Target="../media/image48.png"/><Relationship Id="rId1" Type="http://schemas.openxmlformats.org/officeDocument/2006/relationships/slideLayout" Target="../slideLayouts/slideLayout6.xml"/><Relationship Id="rId2" Type="http://schemas.openxmlformats.org/officeDocument/2006/relationships/image" Target="../media/image4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hart" Target="../charts/char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399678"/>
            <a:ext cx="7772400" cy="2115666"/>
          </a:xfrm>
        </p:spPr>
        <p:txBody>
          <a:bodyPr/>
          <a:lstStyle/>
          <a:p>
            <a:pPr eaLnBrk="1" fontAlgn="auto" hangingPunct="1">
              <a:spcAft>
                <a:spcPts val="0"/>
              </a:spcAft>
              <a:defRPr/>
            </a:pPr>
            <a:r>
              <a:rPr lang="en-US" dirty="0" smtClean="0"/>
              <a:t>Precise Semantics of </a:t>
            </a:r>
            <a:br>
              <a:rPr lang="en-US" dirty="0" smtClean="0"/>
            </a:br>
            <a:r>
              <a:rPr lang="en-US" dirty="0" smtClean="0"/>
              <a:t>UML State Machines</a:t>
            </a:r>
            <a:br>
              <a:rPr lang="en-US" dirty="0" smtClean="0"/>
            </a:br>
            <a:r>
              <a:rPr lang="en-US" dirty="0" smtClean="0"/>
              <a:t>(PSSM)</a:t>
            </a:r>
            <a:endParaRPr lang="fr-FR" dirty="0"/>
          </a:p>
        </p:txBody>
      </p:sp>
      <p:sp>
        <p:nvSpPr>
          <p:cNvPr id="4" name="Subtitle 3"/>
          <p:cNvSpPr>
            <a:spLocks noGrp="1"/>
          </p:cNvSpPr>
          <p:nvPr>
            <p:ph type="subTitle" idx="1"/>
          </p:nvPr>
        </p:nvSpPr>
        <p:spPr>
          <a:xfrm>
            <a:off x="1371600" y="2515344"/>
            <a:ext cx="6400800" cy="2353816"/>
          </a:xfrm>
        </p:spPr>
        <p:txBody>
          <a:bodyPr/>
          <a:lstStyle/>
          <a:p>
            <a:r>
              <a:rPr lang="en-US" sz="2400" dirty="0" smtClean="0">
                <a:solidFill>
                  <a:srgbClr val="0070C0"/>
                </a:solidFill>
              </a:rPr>
              <a:t>RFP ad/2015-03-02</a:t>
            </a:r>
            <a:br>
              <a:rPr lang="en-US" sz="2400" dirty="0" smtClean="0">
                <a:solidFill>
                  <a:srgbClr val="0070C0"/>
                </a:solidFill>
              </a:rPr>
            </a:br>
            <a:r>
              <a:rPr lang="en-US" sz="2400" dirty="0" smtClean="0">
                <a:solidFill>
                  <a:srgbClr val="0070C0"/>
                </a:solidFill>
              </a:rPr>
              <a:t>Revised Submission ad/2016-11-01</a:t>
            </a:r>
          </a:p>
          <a:p>
            <a:r>
              <a:rPr lang="en-US" sz="2400" dirty="0" smtClean="0">
                <a:solidFill>
                  <a:srgbClr val="0070C0"/>
                </a:solidFill>
              </a:rPr>
              <a:t>Errata ad/2016-12-03</a:t>
            </a:r>
          </a:p>
          <a:p>
            <a:pPr>
              <a:spcBef>
                <a:spcPts val="1200"/>
              </a:spcBef>
            </a:pPr>
            <a:r>
              <a:rPr lang="en-US" sz="2400" dirty="0" smtClean="0"/>
              <a:t>Presentation to the ADTF</a:t>
            </a:r>
            <a:br>
              <a:rPr lang="en-US" sz="2400" dirty="0" smtClean="0"/>
            </a:br>
            <a:r>
              <a:rPr lang="en-US" sz="2400" dirty="0" smtClean="0"/>
              <a:t>07 December 2016</a:t>
            </a:r>
          </a:p>
          <a:p>
            <a:endParaRPr lang="en-US" sz="2400" dirty="0"/>
          </a:p>
          <a:p>
            <a:r>
              <a:rPr lang="en-US" sz="2400" dirty="0" smtClean="0"/>
              <a:t>Ed Seidewitz / Model Driven Solutions</a:t>
            </a:r>
          </a:p>
          <a:p>
            <a:r>
              <a:rPr lang="en-US" sz="2400" dirty="0" smtClean="0"/>
              <a:t>Jérémie Tatibouet / CEA</a:t>
            </a:r>
            <a:endParaRPr lang="en-US" sz="2400" dirty="0"/>
          </a:p>
        </p:txBody>
      </p:sp>
      <p:sp>
        <p:nvSpPr>
          <p:cNvPr id="15" name="Line 5"/>
          <p:cNvSpPr>
            <a:spLocks noChangeShapeType="1"/>
          </p:cNvSpPr>
          <p:nvPr/>
        </p:nvSpPr>
        <p:spPr bwMode="auto">
          <a:xfrm>
            <a:off x="914400" y="2506960"/>
            <a:ext cx="7391400" cy="0"/>
          </a:xfrm>
          <a:prstGeom prst="line">
            <a:avLst/>
          </a:prstGeom>
          <a:noFill/>
          <a:ln w="1905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 name="Date Placeholder 2"/>
          <p:cNvSpPr>
            <a:spLocks noGrp="1"/>
          </p:cNvSpPr>
          <p:nvPr>
            <p:ph type="dt" sz="half" idx="2"/>
          </p:nvPr>
        </p:nvSpPr>
        <p:spPr/>
        <p:txBody>
          <a:bodyPr/>
          <a:lstStyle/>
          <a:p>
            <a:r>
              <a:rPr lang="en-US" altLang="en-US" smtClean="0"/>
              <a:t>7 December 2016</a:t>
            </a:r>
            <a:endParaRPr lang="en-US" altLang="en-US" dirty="0"/>
          </a:p>
        </p:txBody>
      </p:sp>
      <p:sp>
        <p:nvSpPr>
          <p:cNvPr id="5" name="Slide Number Placeholder 4"/>
          <p:cNvSpPr>
            <a:spLocks noGrp="1"/>
          </p:cNvSpPr>
          <p:nvPr>
            <p:ph type="sldNum" sz="quarter" idx="4"/>
          </p:nvPr>
        </p:nvSpPr>
        <p:spPr/>
        <p:txBody>
          <a:bodyPr/>
          <a:lstStyle/>
          <a:p>
            <a:fld id="{8C53F4D0-3818-D347-966E-B96BA407C75C}" type="slidenum">
              <a:rPr lang="en-US" altLang="en-US" smtClean="0"/>
              <a:pPr/>
              <a:t>1</a:t>
            </a:fld>
            <a:endParaRPr lang="en-US"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Submission Structure</a:t>
            </a:r>
            <a:endParaRPr lang="en-US" dirty="0"/>
          </a:p>
        </p:txBody>
      </p:sp>
      <p:grpSp>
        <p:nvGrpSpPr>
          <p:cNvPr id="13" name="Groupe 12"/>
          <p:cNvGrpSpPr/>
          <p:nvPr/>
        </p:nvGrpSpPr>
        <p:grpSpPr>
          <a:xfrm>
            <a:off x="1240608" y="1759101"/>
            <a:ext cx="2232248" cy="1080120"/>
            <a:chOff x="1043608" y="1772816"/>
            <a:chExt cx="2232248" cy="1080120"/>
          </a:xfrm>
        </p:grpSpPr>
        <p:sp>
          <p:nvSpPr>
            <p:cNvPr id="5" name="Rectangle 4"/>
            <p:cNvSpPr/>
            <p:nvPr/>
          </p:nvSpPr>
          <p:spPr>
            <a:xfrm>
              <a:off x="1043608" y="2060848"/>
              <a:ext cx="2232248" cy="7920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1043608" y="1772816"/>
              <a:ext cx="1512168" cy="2925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PSSM Syntax</a:t>
              </a:r>
              <a:endParaRPr lang="fr-FR" sz="1200" dirty="0">
                <a:solidFill>
                  <a:schemeClr val="tx1"/>
                </a:solidFill>
              </a:endParaRPr>
            </a:p>
          </p:txBody>
        </p:sp>
      </p:grpSp>
      <p:grpSp>
        <p:nvGrpSpPr>
          <p:cNvPr id="12" name="Groupe 11"/>
          <p:cNvGrpSpPr/>
          <p:nvPr/>
        </p:nvGrpSpPr>
        <p:grpSpPr>
          <a:xfrm>
            <a:off x="1240608" y="4567413"/>
            <a:ext cx="2232248" cy="1080120"/>
            <a:chOff x="1043608" y="3098304"/>
            <a:chExt cx="2232248" cy="1080120"/>
          </a:xfrm>
        </p:grpSpPr>
        <p:sp>
          <p:nvSpPr>
            <p:cNvPr id="7" name="Rectangle 6"/>
            <p:cNvSpPr/>
            <p:nvPr/>
          </p:nvSpPr>
          <p:spPr>
            <a:xfrm>
              <a:off x="1043608" y="3386336"/>
              <a:ext cx="2232248" cy="7920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1043608" y="3098304"/>
              <a:ext cx="1512168" cy="2925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PSSM Semantic</a:t>
              </a:r>
              <a:endParaRPr lang="en-US" sz="1200" dirty="0">
                <a:solidFill>
                  <a:schemeClr val="tx1"/>
                </a:solidFill>
              </a:endParaRPr>
            </a:p>
          </p:txBody>
        </p:sp>
      </p:grpSp>
      <p:grpSp>
        <p:nvGrpSpPr>
          <p:cNvPr id="11" name="Groupe 10"/>
          <p:cNvGrpSpPr/>
          <p:nvPr/>
        </p:nvGrpSpPr>
        <p:grpSpPr>
          <a:xfrm>
            <a:off x="5921128" y="1759101"/>
            <a:ext cx="2232248" cy="1080120"/>
            <a:chOff x="1043608" y="4423792"/>
            <a:chExt cx="2232248" cy="1080120"/>
          </a:xfrm>
        </p:grpSpPr>
        <p:sp>
          <p:nvSpPr>
            <p:cNvPr id="9" name="Rectangle 8"/>
            <p:cNvSpPr/>
            <p:nvPr/>
          </p:nvSpPr>
          <p:spPr>
            <a:xfrm>
              <a:off x="1043608" y="4711824"/>
              <a:ext cx="2232248" cy="7920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1043608" y="4423792"/>
              <a:ext cx="1512168" cy="2925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PSSM Test suite</a:t>
              </a:r>
              <a:endParaRPr lang="en-US" sz="1200" dirty="0">
                <a:solidFill>
                  <a:schemeClr val="tx1"/>
                </a:solidFill>
              </a:endParaRPr>
            </a:p>
          </p:txBody>
        </p:sp>
      </p:grpSp>
      <p:cxnSp>
        <p:nvCxnSpPr>
          <p:cNvPr id="17" name="Connecteur droit avec flèche 16"/>
          <p:cNvCxnSpPr>
            <a:stCxn id="8" idx="0"/>
          </p:cNvCxnSpPr>
          <p:nvPr/>
        </p:nvCxnSpPr>
        <p:spPr>
          <a:xfrm flipV="1">
            <a:off x="1996692" y="2839221"/>
            <a:ext cx="0" cy="1728192"/>
          </a:xfrm>
          <a:prstGeom prst="straightConnector1">
            <a:avLst/>
          </a:prstGeom>
          <a:ln w="28575">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a:stCxn id="7" idx="3"/>
            <a:endCxn id="31" idx="1"/>
          </p:cNvCxnSpPr>
          <p:nvPr/>
        </p:nvCxnSpPr>
        <p:spPr>
          <a:xfrm>
            <a:off x="3472856" y="5251489"/>
            <a:ext cx="2448272" cy="4800"/>
          </a:xfrm>
          <a:prstGeom prst="straightConnector1">
            <a:avLst/>
          </a:prstGeom>
          <a:ln w="28575">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5921128" y="4478823"/>
            <a:ext cx="2232248" cy="15549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Rectangle 31"/>
          <p:cNvSpPr/>
          <p:nvPr/>
        </p:nvSpPr>
        <p:spPr>
          <a:xfrm>
            <a:off x="5921128" y="4190791"/>
            <a:ext cx="1512168" cy="2925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Implementation</a:t>
            </a:r>
            <a:endParaRPr lang="en-US" sz="1200" dirty="0">
              <a:solidFill>
                <a:schemeClr val="tx1"/>
              </a:solidFill>
            </a:endParaRPr>
          </a:p>
        </p:txBody>
      </p:sp>
      <p:grpSp>
        <p:nvGrpSpPr>
          <p:cNvPr id="25" name="Groupe 24"/>
          <p:cNvGrpSpPr/>
          <p:nvPr/>
        </p:nvGrpSpPr>
        <p:grpSpPr>
          <a:xfrm>
            <a:off x="7108715" y="4448417"/>
            <a:ext cx="791470" cy="995753"/>
            <a:chOff x="4787998" y="3526977"/>
            <a:chExt cx="791470" cy="995753"/>
          </a:xfrm>
        </p:grpSpPr>
        <p:sp>
          <p:nvSpPr>
            <p:cNvPr id="21" name="Rectangle 20"/>
            <p:cNvSpPr/>
            <p:nvPr/>
          </p:nvSpPr>
          <p:spPr>
            <a:xfrm>
              <a:off x="4787998" y="3694638"/>
              <a:ext cx="791470" cy="828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6" name="Picture 2" descr="file, java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1536" y="3526977"/>
              <a:ext cx="718845" cy="71884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e 21"/>
          <p:cNvGrpSpPr/>
          <p:nvPr/>
        </p:nvGrpSpPr>
        <p:grpSpPr>
          <a:xfrm>
            <a:off x="6219322" y="4448417"/>
            <a:ext cx="791470" cy="995753"/>
            <a:chOff x="6084168" y="3580358"/>
            <a:chExt cx="791470" cy="995753"/>
          </a:xfrm>
        </p:grpSpPr>
        <p:sp>
          <p:nvSpPr>
            <p:cNvPr id="23" name="Rectangle 22"/>
            <p:cNvSpPr/>
            <p:nvPr/>
          </p:nvSpPr>
          <p:spPr>
            <a:xfrm>
              <a:off x="6084168" y="3748019"/>
              <a:ext cx="791470" cy="828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4" name="Picture 2" descr="file, java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7706" y="3580358"/>
              <a:ext cx="718845" cy="71884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e 26"/>
          <p:cNvGrpSpPr/>
          <p:nvPr/>
        </p:nvGrpSpPr>
        <p:grpSpPr>
          <a:xfrm>
            <a:off x="6643439" y="4924350"/>
            <a:ext cx="791470" cy="995753"/>
            <a:chOff x="4787998" y="3526977"/>
            <a:chExt cx="791470" cy="995753"/>
          </a:xfrm>
        </p:grpSpPr>
        <p:sp>
          <p:nvSpPr>
            <p:cNvPr id="28" name="Rectangle 27"/>
            <p:cNvSpPr/>
            <p:nvPr/>
          </p:nvSpPr>
          <p:spPr>
            <a:xfrm>
              <a:off x="4787998" y="3694638"/>
              <a:ext cx="791470" cy="828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9" name="Picture 2" descr="file, java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1536" y="3526977"/>
              <a:ext cx="718845" cy="718846"/>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5" name="Connecteur droit avec flèche 34"/>
          <p:cNvCxnSpPr>
            <a:stCxn id="32" idx="0"/>
          </p:cNvCxnSpPr>
          <p:nvPr/>
        </p:nvCxnSpPr>
        <p:spPr>
          <a:xfrm flipV="1">
            <a:off x="6677212" y="2839221"/>
            <a:ext cx="0" cy="1351570"/>
          </a:xfrm>
          <a:prstGeom prst="straightConnector1">
            <a:avLst/>
          </a:prstGeom>
          <a:ln w="28575">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8" name="Connecteur droit avec flèche 37"/>
          <p:cNvCxnSpPr>
            <a:stCxn id="9" idx="1"/>
            <a:endCxn id="5" idx="3"/>
          </p:cNvCxnSpPr>
          <p:nvPr/>
        </p:nvCxnSpPr>
        <p:spPr>
          <a:xfrm flipH="1">
            <a:off x="3472856" y="2443177"/>
            <a:ext cx="2448272" cy="0"/>
          </a:xfrm>
          <a:prstGeom prst="straightConnector1">
            <a:avLst/>
          </a:prstGeom>
          <a:ln w="28575">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5" name="Connecteur droit avec flèche 44"/>
          <p:cNvCxnSpPr/>
          <p:nvPr/>
        </p:nvCxnSpPr>
        <p:spPr>
          <a:xfrm flipH="1">
            <a:off x="3472856" y="2869627"/>
            <a:ext cx="2441501" cy="1985818"/>
          </a:xfrm>
          <a:prstGeom prst="straightConnector1">
            <a:avLst/>
          </a:prstGeom>
          <a:ln w="28575">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472855" y="1111028"/>
            <a:ext cx="2304257" cy="56359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PSSM test suite models conform to the PSSM syntax</a:t>
            </a:r>
            <a:endParaRPr lang="en-US" sz="1100" dirty="0">
              <a:cs typeface="Courier New" panose="02070309020205020404" pitchFamily="49" charset="0"/>
            </a:endParaRPr>
          </a:p>
        </p:txBody>
      </p:sp>
      <p:cxnSp>
        <p:nvCxnSpPr>
          <p:cNvPr id="49" name="Connecteur droit 48"/>
          <p:cNvCxnSpPr>
            <a:stCxn id="47" idx="2"/>
          </p:cNvCxnSpPr>
          <p:nvPr/>
        </p:nvCxnSpPr>
        <p:spPr>
          <a:xfrm>
            <a:off x="4624984" y="1674625"/>
            <a:ext cx="0" cy="768552"/>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3424065" y="6033755"/>
            <a:ext cx="2304257" cy="56359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PSSM semantics in Papyrus Moka model execution tool</a:t>
            </a:r>
            <a:endParaRPr lang="en-US" sz="1100" dirty="0">
              <a:cs typeface="Courier New" panose="02070309020205020404" pitchFamily="49" charset="0"/>
            </a:endParaRPr>
          </a:p>
        </p:txBody>
      </p:sp>
      <p:cxnSp>
        <p:nvCxnSpPr>
          <p:cNvPr id="52" name="Connecteur droit 51"/>
          <p:cNvCxnSpPr/>
          <p:nvPr/>
        </p:nvCxnSpPr>
        <p:spPr>
          <a:xfrm>
            <a:off x="4552976" y="5258920"/>
            <a:ext cx="0" cy="768552"/>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7010792" y="3056913"/>
            <a:ext cx="1620179" cy="91335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Implementation is used to execute the test models defined within the test suite</a:t>
            </a:r>
            <a:endParaRPr lang="en-US" sz="1100" dirty="0">
              <a:cs typeface="Courier New" panose="02070309020205020404" pitchFamily="49" charset="0"/>
            </a:endParaRPr>
          </a:p>
        </p:txBody>
      </p:sp>
      <p:cxnSp>
        <p:nvCxnSpPr>
          <p:cNvPr id="58" name="Connecteur droit 57"/>
          <p:cNvCxnSpPr>
            <a:stCxn id="53" idx="1"/>
          </p:cNvCxnSpPr>
          <p:nvPr/>
        </p:nvCxnSpPr>
        <p:spPr>
          <a:xfrm flipH="1">
            <a:off x="6677212" y="3513591"/>
            <a:ext cx="333580" cy="0"/>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376513" y="3102623"/>
            <a:ext cx="1368100" cy="91335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PSSM Semantic models captures semantics of PSSM syntax</a:t>
            </a:r>
            <a:endParaRPr lang="en-US" sz="1100" dirty="0">
              <a:cs typeface="Courier New" panose="02070309020205020404" pitchFamily="49" charset="0"/>
            </a:endParaRPr>
          </a:p>
        </p:txBody>
      </p:sp>
      <p:cxnSp>
        <p:nvCxnSpPr>
          <p:cNvPr id="64" name="Connecteur droit 63"/>
          <p:cNvCxnSpPr/>
          <p:nvPr/>
        </p:nvCxnSpPr>
        <p:spPr>
          <a:xfrm flipH="1">
            <a:off x="1744614" y="3513591"/>
            <a:ext cx="252078" cy="0"/>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2896792" y="3096678"/>
            <a:ext cx="1368100" cy="91335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Test execution enables semantic definition validation</a:t>
            </a:r>
            <a:endParaRPr lang="en-US" sz="1100" dirty="0">
              <a:cs typeface="Courier New" panose="02070309020205020404" pitchFamily="49" charset="0"/>
            </a:endParaRPr>
          </a:p>
        </p:txBody>
      </p:sp>
      <p:cxnSp>
        <p:nvCxnSpPr>
          <p:cNvPr id="67" name="Connecteur droit 66"/>
          <p:cNvCxnSpPr/>
          <p:nvPr/>
        </p:nvCxnSpPr>
        <p:spPr>
          <a:xfrm flipH="1">
            <a:off x="4264892" y="3626827"/>
            <a:ext cx="739156" cy="1"/>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0" name="Connecteur droit avec flèche 69"/>
          <p:cNvCxnSpPr>
            <a:stCxn id="10" idx="3"/>
          </p:cNvCxnSpPr>
          <p:nvPr/>
        </p:nvCxnSpPr>
        <p:spPr>
          <a:xfrm flipV="1">
            <a:off x="7433296" y="1376794"/>
            <a:ext cx="621611" cy="528564"/>
          </a:xfrm>
          <a:prstGeom prst="straightConnector1">
            <a:avLst/>
          </a:prstGeom>
          <a:ln w="28575">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document, excel, spreadsheet, table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0834" y="1023478"/>
            <a:ext cx="600001" cy="600001"/>
          </a:xfrm>
          <a:prstGeom prst="rect">
            <a:avLst/>
          </a:prstGeom>
          <a:noFill/>
          <a:extLst>
            <a:ext uri="{909E8E84-426E-40DD-AFC4-6F175D3DCCD1}">
              <a14:hiddenFill xmlns:a14="http://schemas.microsoft.com/office/drawing/2010/main">
                <a:solidFill>
                  <a:srgbClr val="FFFFFF"/>
                </a:solidFill>
              </a14:hiddenFill>
            </a:ext>
          </a:extLst>
        </p:spPr>
      </p:pic>
      <p:sp>
        <p:nvSpPr>
          <p:cNvPr id="72" name="ZoneTexte 71"/>
          <p:cNvSpPr txBox="1"/>
          <p:nvPr/>
        </p:nvSpPr>
        <p:spPr>
          <a:xfrm>
            <a:off x="7829368" y="1586091"/>
            <a:ext cx="1063112" cy="261610"/>
          </a:xfrm>
          <a:prstGeom prst="rect">
            <a:avLst/>
          </a:prstGeom>
          <a:noFill/>
        </p:spPr>
        <p:txBody>
          <a:bodyPr wrap="none" rtlCol="0">
            <a:spAutoFit/>
          </a:bodyPr>
          <a:lstStyle/>
          <a:p>
            <a:r>
              <a:rPr lang="en-US" sz="1100" dirty="0" smtClean="0"/>
              <a:t>Requirements</a:t>
            </a:r>
            <a:endParaRPr lang="en-US" sz="1100" dirty="0"/>
          </a:p>
        </p:txBody>
      </p:sp>
      <p:sp>
        <p:nvSpPr>
          <p:cNvPr id="14" name="Date Placeholder 13"/>
          <p:cNvSpPr>
            <a:spLocks noGrp="1"/>
          </p:cNvSpPr>
          <p:nvPr>
            <p:ph type="dt" sz="half" idx="10"/>
          </p:nvPr>
        </p:nvSpPr>
        <p:spPr/>
        <p:txBody>
          <a:bodyPr/>
          <a:lstStyle/>
          <a:p>
            <a:r>
              <a:rPr lang="en-US" altLang="en-US" smtClean="0"/>
              <a:t>7 December 2016</a:t>
            </a:r>
            <a:endParaRPr lang="en-US" altLang="en-US" dirty="0"/>
          </a:p>
        </p:txBody>
      </p:sp>
      <p:sp>
        <p:nvSpPr>
          <p:cNvPr id="15" name="Slide Number Placeholder 14"/>
          <p:cNvSpPr>
            <a:spLocks noGrp="1"/>
          </p:cNvSpPr>
          <p:nvPr>
            <p:ph type="sldNum" sz="quarter" idx="12"/>
          </p:nvPr>
        </p:nvSpPr>
        <p:spPr/>
        <p:txBody>
          <a:bodyPr/>
          <a:lstStyle/>
          <a:p>
            <a:fld id="{9F92182E-64AA-F941-A040-F5ADA82DD3F4}" type="slidenum">
              <a:rPr lang="en-US" altLang="en-US" smtClean="0"/>
              <a:pPr/>
              <a:t>10</a:t>
            </a:fld>
            <a:endParaRPr lang="en-US" altLang="en-US"/>
          </a:p>
        </p:txBody>
      </p:sp>
    </p:spTree>
    <p:extLst>
      <p:ext uri="{BB962C8B-B14F-4D97-AF65-F5344CB8AC3E}">
        <p14:creationId xmlns:p14="http://schemas.microsoft.com/office/powerpoint/2010/main" val="19940868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en-US" dirty="0" smtClean="0"/>
              <a:t>PSSM Syntax</a:t>
            </a:r>
            <a:endParaRPr lang="en-US" dirty="0"/>
          </a:p>
        </p:txBody>
      </p:sp>
      <p:sp>
        <p:nvSpPr>
          <p:cNvPr id="6" name="Espace réservé du texte 5"/>
          <p:cNvSpPr>
            <a:spLocks noGrp="1"/>
          </p:cNvSpPr>
          <p:nvPr>
            <p:ph type="body" idx="1"/>
          </p:nvPr>
        </p:nvSpPr>
        <p:spPr/>
        <p:txBody>
          <a:bodyPr/>
          <a:lstStyle/>
          <a:p>
            <a:endParaRPr lang="fr-FR" dirty="0" smtClean="0"/>
          </a:p>
        </p:txBody>
      </p:sp>
      <p:sp>
        <p:nvSpPr>
          <p:cNvPr id="2" name="Date Placeholder 1"/>
          <p:cNvSpPr>
            <a:spLocks noGrp="1"/>
          </p:cNvSpPr>
          <p:nvPr>
            <p:ph type="dt" sz="half" idx="10"/>
          </p:nvPr>
        </p:nvSpPr>
        <p:spPr/>
        <p:txBody>
          <a:bodyPr/>
          <a:lstStyle/>
          <a:p>
            <a:r>
              <a:rPr lang="en-US" altLang="en-US" smtClean="0"/>
              <a:t>7 December 2016</a:t>
            </a:r>
            <a:endParaRPr lang="en-US" altLang="en-US" dirty="0"/>
          </a:p>
        </p:txBody>
      </p:sp>
      <p:sp>
        <p:nvSpPr>
          <p:cNvPr id="3" name="Slide Number Placeholder 2"/>
          <p:cNvSpPr>
            <a:spLocks noGrp="1"/>
          </p:cNvSpPr>
          <p:nvPr>
            <p:ph type="sldNum" sz="quarter" idx="12"/>
          </p:nvPr>
        </p:nvSpPr>
        <p:spPr/>
        <p:txBody>
          <a:bodyPr/>
          <a:lstStyle/>
          <a:p>
            <a:fld id="{D703DF45-8AAC-1140-A1E5-0877B369B512}" type="slidenum">
              <a:rPr lang="en-US" altLang="en-US" smtClean="0"/>
              <a:pPr/>
              <a:t>11</a:t>
            </a:fld>
            <a:endParaRPr lang="en-US" altLang="en-US"/>
          </a:p>
        </p:txBody>
      </p:sp>
    </p:spTree>
    <p:extLst>
      <p:ext uri="{BB962C8B-B14F-4D97-AF65-F5344CB8AC3E}">
        <p14:creationId xmlns:p14="http://schemas.microsoft.com/office/powerpoint/2010/main" val="2030338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Syntax</a:t>
            </a:r>
            <a:endParaRPr lang="en-US" dirty="0"/>
          </a:p>
        </p:txBody>
      </p:sp>
      <p:sp>
        <p:nvSpPr>
          <p:cNvPr id="3" name="Date Placeholder 2"/>
          <p:cNvSpPr>
            <a:spLocks noGrp="1"/>
          </p:cNvSpPr>
          <p:nvPr>
            <p:ph type="dt" sz="half" idx="10"/>
          </p:nvPr>
        </p:nvSpPr>
        <p:spPr/>
        <p:txBody>
          <a:bodyPr/>
          <a:lstStyle/>
          <a:p>
            <a:r>
              <a:rPr lang="en-US" altLang="en-US" smtClean="0"/>
              <a:t>7 December 2016</a:t>
            </a:r>
            <a:endParaRPr lang="en-US" altLang="en-US" dirty="0"/>
          </a:p>
        </p:txBody>
      </p:sp>
      <p:sp>
        <p:nvSpPr>
          <p:cNvPr id="4" name="Slide Number Placeholder 3"/>
          <p:cNvSpPr>
            <a:spLocks noGrp="1"/>
          </p:cNvSpPr>
          <p:nvPr>
            <p:ph type="sldNum" sz="quarter" idx="12"/>
          </p:nvPr>
        </p:nvSpPr>
        <p:spPr/>
        <p:txBody>
          <a:bodyPr/>
          <a:lstStyle/>
          <a:p>
            <a:fld id="{9F92182E-64AA-F941-A040-F5ADA82DD3F4}" type="slidenum">
              <a:rPr lang="en-US" altLang="en-US" smtClean="0"/>
              <a:pPr/>
              <a:t>12</a:t>
            </a:fld>
            <a:endParaRPr lang="en-US" alt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5467" y="1004707"/>
            <a:ext cx="6000381" cy="5520636"/>
          </a:xfrm>
          <a:prstGeom prst="rect">
            <a:avLst/>
          </a:prstGeom>
        </p:spPr>
      </p:pic>
      <p:sp>
        <p:nvSpPr>
          <p:cNvPr id="6" name="Rectangle 5"/>
          <p:cNvSpPr/>
          <p:nvPr/>
        </p:nvSpPr>
        <p:spPr>
          <a:xfrm>
            <a:off x="1331640" y="1004706"/>
            <a:ext cx="1728192" cy="5520637"/>
          </a:xfrm>
          <a:prstGeom prst="rect">
            <a:avLst/>
          </a:prstGeom>
          <a:noFill/>
          <a:ln w="28575">
            <a:solidFill>
              <a:srgbClr val="0070C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11" name="Rectangle 10"/>
          <p:cNvSpPr/>
          <p:nvPr/>
        </p:nvSpPr>
        <p:spPr>
          <a:xfrm>
            <a:off x="5727145" y="1916832"/>
            <a:ext cx="1728192" cy="2736303"/>
          </a:xfrm>
          <a:prstGeom prst="rect">
            <a:avLst/>
          </a:prstGeom>
          <a:noFill/>
          <a:ln w="28575">
            <a:solidFill>
              <a:srgbClr val="0070C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22" name="Rectangle 21"/>
          <p:cNvSpPr/>
          <p:nvPr/>
        </p:nvSpPr>
        <p:spPr>
          <a:xfrm>
            <a:off x="3782382" y="2348880"/>
            <a:ext cx="1368100" cy="69733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PSSM Syntax is a superset of fUML syntax</a:t>
            </a:r>
            <a:endParaRPr lang="en-US" sz="1100" dirty="0">
              <a:cs typeface="Courier New" panose="02070309020205020404" pitchFamily="49" charset="0"/>
            </a:endParaRPr>
          </a:p>
        </p:txBody>
      </p:sp>
      <p:sp>
        <p:nvSpPr>
          <p:cNvPr id="23" name="Rectangle 22"/>
          <p:cNvSpPr/>
          <p:nvPr/>
        </p:nvSpPr>
        <p:spPr>
          <a:xfrm>
            <a:off x="3561800" y="5953969"/>
            <a:ext cx="1419012" cy="55189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Syntax imported without change from fUML.</a:t>
            </a:r>
            <a:endParaRPr lang="en-US" sz="1100" dirty="0">
              <a:cs typeface="Courier New" panose="02070309020205020404" pitchFamily="49" charset="0"/>
            </a:endParaRPr>
          </a:p>
        </p:txBody>
      </p:sp>
      <p:sp>
        <p:nvSpPr>
          <p:cNvPr id="15" name="Rectangle 14"/>
          <p:cNvSpPr/>
          <p:nvPr/>
        </p:nvSpPr>
        <p:spPr>
          <a:xfrm>
            <a:off x="5725947" y="4743443"/>
            <a:ext cx="1728192" cy="937345"/>
          </a:xfrm>
          <a:prstGeom prst="rect">
            <a:avLst/>
          </a:prstGeom>
          <a:noFill/>
          <a:ln w="28575">
            <a:solidFill>
              <a:srgbClr val="0070C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24" name="Rectangle 23"/>
          <p:cNvSpPr/>
          <p:nvPr/>
        </p:nvSpPr>
        <p:spPr>
          <a:xfrm>
            <a:off x="7678740" y="4924082"/>
            <a:ext cx="1213740" cy="576065"/>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smtClean="0">
                <a:cs typeface="Courier New" panose="02070309020205020404" pitchFamily="49" charset="0"/>
              </a:rPr>
              <a:t>Additional Syntax for State </a:t>
            </a:r>
            <a:r>
              <a:rPr lang="en-US" sz="1100" dirty="0" smtClean="0">
                <a:cs typeface="Courier New" panose="02070309020205020404" pitchFamily="49" charset="0"/>
              </a:rPr>
              <a:t>Machines</a:t>
            </a:r>
            <a:endParaRPr lang="en-US" sz="1100" dirty="0">
              <a:cs typeface="Courier New" panose="02070309020205020404" pitchFamily="49" charset="0"/>
            </a:endParaRPr>
          </a:p>
        </p:txBody>
      </p:sp>
      <p:sp>
        <p:nvSpPr>
          <p:cNvPr id="16" name="Rectangle 15"/>
          <p:cNvSpPr/>
          <p:nvPr/>
        </p:nvSpPr>
        <p:spPr>
          <a:xfrm>
            <a:off x="7678740" y="2722448"/>
            <a:ext cx="1213740" cy="576065"/>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Syntax imported from fUML with additions</a:t>
            </a:r>
            <a:endParaRPr lang="en-US" sz="1100" dirty="0">
              <a:cs typeface="Courier New" panose="02070309020205020404" pitchFamily="49" charset="0"/>
            </a:endParaRPr>
          </a:p>
        </p:txBody>
      </p:sp>
      <p:sp>
        <p:nvSpPr>
          <p:cNvPr id="18" name="Rectangle 17"/>
          <p:cNvSpPr/>
          <p:nvPr/>
        </p:nvSpPr>
        <p:spPr>
          <a:xfrm>
            <a:off x="5266569" y="980728"/>
            <a:ext cx="3420231" cy="773788"/>
          </a:xfrm>
          <a:prstGeom prst="rect">
            <a:avLst/>
          </a:prstGeom>
          <a:solidFill>
            <a:srgbClr val="FFFFCC"/>
          </a:solidFill>
          <a:ln w="63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i="1" dirty="0" smtClean="0">
                <a:solidFill>
                  <a:srgbClr val="FE7900"/>
                </a:solidFill>
                <a:cs typeface="Courier New" panose="02070309020205020404" pitchFamily="49" charset="0"/>
              </a:rPr>
              <a:t>Issue</a:t>
            </a:r>
          </a:p>
          <a:p>
            <a:pPr algn="ctr"/>
            <a:r>
              <a:rPr lang="en-US" sz="1200" dirty="0" smtClean="0">
                <a:cs typeface="Courier New" panose="02070309020205020404" pitchFamily="49" charset="0"/>
              </a:rPr>
              <a:t>fUML 1.2.1 abstract syntax is currently organized according to UML 2.4.1, not UML 2.5. </a:t>
            </a:r>
            <a:r>
              <a:rPr lang="en-US" sz="1200" dirty="0" smtClean="0">
                <a:solidFill>
                  <a:srgbClr val="0070C0"/>
                </a:solidFill>
              </a:rPr>
              <a:t>Update provided with PSSM</a:t>
            </a:r>
            <a:r>
              <a:rPr lang="en-US" sz="1200" dirty="0" smtClean="0"/>
              <a:t>.</a:t>
            </a:r>
            <a:endParaRPr lang="en-US" sz="1200" dirty="0" smtClean="0">
              <a:cs typeface="Courier New" panose="02070309020205020404" pitchFamily="49" charset="0"/>
            </a:endParaRPr>
          </a:p>
        </p:txBody>
      </p:sp>
      <p:cxnSp>
        <p:nvCxnSpPr>
          <p:cNvPr id="14" name="Connecteur droit 13"/>
          <p:cNvCxnSpPr>
            <a:stCxn id="16" idx="1"/>
          </p:cNvCxnSpPr>
          <p:nvPr/>
        </p:nvCxnSpPr>
        <p:spPr>
          <a:xfrm flipH="1" flipV="1">
            <a:off x="7454139" y="3010480"/>
            <a:ext cx="224601" cy="1"/>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flipH="1" flipV="1">
            <a:off x="7454139" y="5215853"/>
            <a:ext cx="224601" cy="1"/>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flipH="1">
            <a:off x="3059311" y="6093296"/>
            <a:ext cx="502489" cy="0"/>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5" name="Connecteur droit 24"/>
          <p:cNvCxnSpPr>
            <a:stCxn id="22" idx="2"/>
          </p:cNvCxnSpPr>
          <p:nvPr/>
        </p:nvCxnSpPr>
        <p:spPr>
          <a:xfrm flipH="1">
            <a:off x="4446193" y="3046212"/>
            <a:ext cx="20239" cy="775945"/>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6655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19050">
            <a:solidFill>
              <a:srgbClr val="0070C0"/>
            </a:solidFill>
            <a:prstDash val="sysDash"/>
          </a:ln>
        </p:spPr>
        <p:txBody>
          <a:bodyPr/>
          <a:lstStyle/>
          <a:p>
            <a:r>
              <a:rPr lang="en-US" dirty="0" smtClean="0"/>
              <a:t>PSSM Syntax: Subsetting</a:t>
            </a:r>
            <a:endParaRPr lang="en-US" dirty="0"/>
          </a:p>
        </p:txBody>
      </p:sp>
      <p:sp>
        <p:nvSpPr>
          <p:cNvPr id="3" name="Date Placeholder 2"/>
          <p:cNvSpPr>
            <a:spLocks noGrp="1"/>
          </p:cNvSpPr>
          <p:nvPr>
            <p:ph type="dt" sz="half" idx="10"/>
          </p:nvPr>
        </p:nvSpPr>
        <p:spPr/>
        <p:txBody>
          <a:bodyPr/>
          <a:lstStyle/>
          <a:p>
            <a:r>
              <a:rPr lang="en-US" altLang="en-US" smtClean="0"/>
              <a:t>7 December 2016</a:t>
            </a:r>
            <a:endParaRPr lang="en-US" altLang="en-US" dirty="0"/>
          </a:p>
        </p:txBody>
      </p:sp>
      <p:sp>
        <p:nvSpPr>
          <p:cNvPr id="4" name="Slide Number Placeholder 3"/>
          <p:cNvSpPr>
            <a:spLocks noGrp="1"/>
          </p:cNvSpPr>
          <p:nvPr>
            <p:ph type="sldNum" sz="quarter" idx="12"/>
          </p:nvPr>
        </p:nvSpPr>
        <p:spPr/>
        <p:txBody>
          <a:bodyPr/>
          <a:lstStyle/>
          <a:p>
            <a:fld id="{9F92182E-64AA-F941-A040-F5ADA82DD3F4}" type="slidenum">
              <a:rPr lang="en-US" altLang="en-US" smtClean="0"/>
              <a:pPr/>
              <a:t>13</a:t>
            </a:fld>
            <a:endParaRPr lang="en-US"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946" y="1927938"/>
            <a:ext cx="4350544" cy="1878806"/>
          </a:xfrm>
          <a:prstGeom prst="rect">
            <a:avLst/>
          </a:prstGeom>
          <a:ln>
            <a:solidFill>
              <a:schemeClr val="bg1">
                <a:lumMod val="65000"/>
              </a:schemeClr>
            </a:solidFill>
          </a:ln>
          <a:effectLst>
            <a:outerShdw blurRad="50800" dist="38100" dir="2700000" algn="tl" rotWithShape="0">
              <a:prstClr val="black">
                <a:alpha val="40000"/>
              </a:prstClr>
            </a:outerShdw>
          </a:effec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1477" y="1927938"/>
            <a:ext cx="4075455" cy="1878806"/>
          </a:xfrm>
          <a:prstGeom prst="rect">
            <a:avLst/>
          </a:prstGeom>
          <a:ln>
            <a:solidFill>
              <a:schemeClr val="bg1">
                <a:lumMod val="65000"/>
              </a:schemeClr>
            </a:solidFill>
          </a:ln>
          <a:effectLst>
            <a:outerShdw blurRad="50800" dist="38100" dir="2700000" algn="tl" rotWithShape="0">
              <a:prstClr val="black">
                <a:alpha val="40000"/>
              </a:prstClr>
            </a:outerShdw>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946" y="3853879"/>
            <a:ext cx="4350544" cy="1807369"/>
          </a:xfrm>
          <a:prstGeom prst="rect">
            <a:avLst/>
          </a:prstGeom>
          <a:ln>
            <a:solidFill>
              <a:schemeClr val="bg1">
                <a:lumMod val="65000"/>
              </a:schemeClr>
            </a:solidFill>
          </a:ln>
          <a:effectLst>
            <a:outerShdw blurRad="50800" dist="38100" dir="2700000" algn="tl" rotWithShape="0">
              <a:prstClr val="black">
                <a:alpha val="40000"/>
              </a:prstClr>
            </a:outerShdw>
          </a:effec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28233" y="3853878"/>
            <a:ext cx="4121944" cy="1807369"/>
          </a:xfrm>
          <a:prstGeom prst="rect">
            <a:avLst/>
          </a:prstGeom>
          <a:ln>
            <a:solidFill>
              <a:schemeClr val="bg1">
                <a:lumMod val="65000"/>
              </a:schemeClr>
            </a:solidFill>
          </a:ln>
          <a:effectLst>
            <a:outerShdw blurRad="50800" dist="38100" dir="2700000" algn="tl" rotWithShape="0">
              <a:prstClr val="black">
                <a:alpha val="40000"/>
              </a:prstClr>
            </a:outerShdw>
          </a:effectLst>
        </p:spPr>
      </p:pic>
      <p:sp>
        <p:nvSpPr>
          <p:cNvPr id="9" name="Rectangle 8"/>
          <p:cNvSpPr/>
          <p:nvPr/>
        </p:nvSpPr>
        <p:spPr>
          <a:xfrm>
            <a:off x="214946" y="1196752"/>
            <a:ext cx="2124806" cy="57606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Guards placed on transitions are defined as </a:t>
            </a:r>
            <a:r>
              <a:rPr lang="en-US" sz="1100" dirty="0" smtClean="0">
                <a:latin typeface="Courier New" panose="02070309020205020404" pitchFamily="49" charset="0"/>
                <a:cs typeface="Courier New" panose="02070309020205020404" pitchFamily="49" charset="0"/>
              </a:rPr>
              <a:t>Contraints</a:t>
            </a:r>
            <a:r>
              <a:rPr lang="en-US" sz="1100" dirty="0" smtClean="0">
                <a:cs typeface="Courier New" panose="02070309020205020404" pitchFamily="49" charset="0"/>
              </a:rPr>
              <a:t>.</a:t>
            </a:r>
            <a:endParaRPr lang="en-US" sz="1100" dirty="0">
              <a:latin typeface="Courier New" panose="02070309020205020404" pitchFamily="49" charset="0"/>
              <a:cs typeface="Courier New" panose="02070309020205020404" pitchFamily="49" charset="0"/>
            </a:endParaRPr>
          </a:p>
        </p:txBody>
      </p:sp>
      <p:cxnSp>
        <p:nvCxnSpPr>
          <p:cNvPr id="14" name="Connecteur droit 13"/>
          <p:cNvCxnSpPr/>
          <p:nvPr/>
        </p:nvCxnSpPr>
        <p:spPr>
          <a:xfrm>
            <a:off x="2339752" y="1772816"/>
            <a:ext cx="1008112" cy="1656184"/>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940152" y="1055528"/>
            <a:ext cx="2780195" cy="717288"/>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Constraint can have a specification given as a an </a:t>
            </a:r>
            <a:r>
              <a:rPr lang="en-US" sz="1100" dirty="0" smtClean="0">
                <a:latin typeface="Courier New" panose="02070309020205020404" pitchFamily="49" charset="0"/>
                <a:cs typeface="Courier New" panose="02070309020205020404" pitchFamily="49" charset="0"/>
              </a:rPr>
              <a:t>OpaqueExpression</a:t>
            </a:r>
            <a:r>
              <a:rPr lang="en-US" sz="1100" dirty="0" smtClean="0">
                <a:cs typeface="Courier New" panose="02070309020205020404" pitchFamily="49" charset="0"/>
              </a:rPr>
              <a:t> which can be associated to a </a:t>
            </a:r>
            <a:r>
              <a:rPr lang="en-US" sz="1100" dirty="0" smtClean="0">
                <a:latin typeface="Courier New" panose="02070309020205020404" pitchFamily="49" charset="0"/>
                <a:cs typeface="Courier New" panose="02070309020205020404" pitchFamily="49" charset="0"/>
              </a:rPr>
              <a:t>Behavior</a:t>
            </a:r>
            <a:r>
              <a:rPr lang="en-US" sz="1100" dirty="0" smtClean="0">
                <a:cs typeface="Courier New" panose="02070309020205020404" pitchFamily="49" charset="0"/>
              </a:rPr>
              <a:t>.</a:t>
            </a:r>
            <a:endParaRPr lang="en-US" sz="1100" dirty="0">
              <a:latin typeface="Courier New" panose="02070309020205020404" pitchFamily="49" charset="0"/>
              <a:cs typeface="Courier New" panose="02070309020205020404" pitchFamily="49" charset="0"/>
            </a:endParaRPr>
          </a:p>
        </p:txBody>
      </p:sp>
      <p:cxnSp>
        <p:nvCxnSpPr>
          <p:cNvPr id="18" name="Connecteur droit 17"/>
          <p:cNvCxnSpPr/>
          <p:nvPr/>
        </p:nvCxnSpPr>
        <p:spPr>
          <a:xfrm>
            <a:off x="6444208" y="1757878"/>
            <a:ext cx="1080120" cy="1599114"/>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14946" y="5782294"/>
            <a:ext cx="4069022" cy="574861"/>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A transition can be associated with </a:t>
            </a:r>
            <a:r>
              <a:rPr lang="en-US" sz="1100" dirty="0" smtClean="0">
                <a:latin typeface="Courier New" panose="02070309020205020404" pitchFamily="49" charset="0"/>
                <a:cs typeface="Courier New" panose="02070309020205020404" pitchFamily="49" charset="0"/>
              </a:rPr>
              <a:t>0..*</a:t>
            </a:r>
            <a:r>
              <a:rPr lang="en-US" sz="1100" dirty="0" smtClean="0">
                <a:cs typeface="Courier New" panose="02070309020205020404" pitchFamily="49" charset="0"/>
              </a:rPr>
              <a:t> triggers. One of the </a:t>
            </a:r>
            <a:r>
              <a:rPr lang="en-US" sz="1100" dirty="0" smtClean="0">
                <a:latin typeface="Courier New" panose="02070309020205020404" pitchFamily="49" charset="0"/>
                <a:cs typeface="Courier New" panose="02070309020205020404" pitchFamily="49" charset="0"/>
              </a:rPr>
              <a:t>Triggers</a:t>
            </a:r>
            <a:r>
              <a:rPr lang="en-US" sz="1100" dirty="0" smtClean="0">
                <a:cs typeface="Courier New" panose="02070309020205020404" pitchFamily="49" charset="0"/>
              </a:rPr>
              <a:t> can be for a </a:t>
            </a:r>
            <a:r>
              <a:rPr lang="en-US" sz="1100" dirty="0" smtClean="0">
                <a:latin typeface="Courier New" panose="02070309020205020404" pitchFamily="49" charset="0"/>
                <a:cs typeface="Courier New" panose="02070309020205020404" pitchFamily="49" charset="0"/>
              </a:rPr>
              <a:t>CallEvent</a:t>
            </a:r>
            <a:r>
              <a:rPr lang="en-US" sz="1100" dirty="0" smtClean="0">
                <a:cs typeface="Courier New" panose="02070309020205020404" pitchFamily="49" charset="0"/>
              </a:rPr>
              <a:t>. </a:t>
            </a:r>
            <a:endParaRPr lang="en-US" sz="1100" dirty="0">
              <a:latin typeface="Courier New" panose="02070309020205020404" pitchFamily="49" charset="0"/>
              <a:cs typeface="Courier New" panose="02070309020205020404" pitchFamily="49" charset="0"/>
            </a:endParaRPr>
          </a:p>
        </p:txBody>
      </p:sp>
      <p:cxnSp>
        <p:nvCxnSpPr>
          <p:cNvPr id="22" name="Connecteur droit 21"/>
          <p:cNvCxnSpPr>
            <a:stCxn id="21" idx="0"/>
          </p:cNvCxnSpPr>
          <p:nvPr/>
        </p:nvCxnSpPr>
        <p:spPr>
          <a:xfrm flipV="1">
            <a:off x="2249457" y="5301208"/>
            <a:ext cx="954391" cy="481086"/>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661930" y="5781091"/>
            <a:ext cx="2124806" cy="57606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Behavior state machine syntax elements.</a:t>
            </a:r>
            <a:endParaRPr lang="en-US" sz="1100" dirty="0">
              <a:latin typeface="Courier New" panose="02070309020205020404" pitchFamily="49" charset="0"/>
              <a:cs typeface="Courier New" panose="02070309020205020404" pitchFamily="49" charset="0"/>
            </a:endParaRPr>
          </a:p>
        </p:txBody>
      </p:sp>
      <p:cxnSp>
        <p:nvCxnSpPr>
          <p:cNvPr id="32" name="Connecteur droit 31"/>
          <p:cNvCxnSpPr/>
          <p:nvPr/>
        </p:nvCxnSpPr>
        <p:spPr>
          <a:xfrm flipH="1">
            <a:off x="6318479" y="4869160"/>
            <a:ext cx="773801" cy="922131"/>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635896" y="1055528"/>
            <a:ext cx="2146181" cy="717288"/>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An “else” </a:t>
            </a:r>
            <a:r>
              <a:rPr lang="en-US" sz="1100" dirty="0" smtClean="0">
                <a:latin typeface="Courier New" panose="02070309020205020404" pitchFamily="49" charset="0"/>
                <a:cs typeface="Courier New" panose="02070309020205020404" pitchFamily="49" charset="0"/>
              </a:rPr>
              <a:t>guard</a:t>
            </a:r>
            <a:r>
              <a:rPr lang="en-US" sz="1100" dirty="0" smtClean="0">
                <a:cs typeface="Courier New" panose="02070309020205020404" pitchFamily="49" charset="0"/>
              </a:rPr>
              <a:t> is represented as an </a:t>
            </a:r>
            <a:r>
              <a:rPr lang="en-US" sz="1100" dirty="0" smtClean="0">
                <a:latin typeface="Courier New" charset="0"/>
                <a:ea typeface="Courier New" charset="0"/>
                <a:cs typeface="Courier New" charset="0"/>
              </a:rPr>
              <a:t>Expression</a:t>
            </a:r>
            <a:r>
              <a:rPr lang="en-US" sz="1100" dirty="0" smtClean="0">
                <a:cs typeface="Courier New" panose="02070309020205020404" pitchFamily="49" charset="0"/>
              </a:rPr>
              <a:t> with the </a:t>
            </a:r>
            <a:r>
              <a:rPr lang="en-US" sz="1100" dirty="0" smtClean="0">
                <a:latin typeface="Courier New" charset="0"/>
                <a:ea typeface="Courier New" charset="0"/>
                <a:cs typeface="Courier New" charset="0"/>
              </a:rPr>
              <a:t>symbol</a:t>
            </a:r>
            <a:r>
              <a:rPr lang="en-US" sz="1100" dirty="0" smtClean="0">
                <a:cs typeface="Courier New" panose="02070309020205020404" pitchFamily="49" charset="0"/>
              </a:rPr>
              <a:t> “else”.</a:t>
            </a:r>
            <a:endParaRPr lang="en-US" sz="1100" dirty="0">
              <a:latin typeface="Courier New" panose="02070309020205020404" pitchFamily="49" charset="0"/>
              <a:cs typeface="Courier New" panose="02070309020205020404" pitchFamily="49" charset="0"/>
            </a:endParaRPr>
          </a:p>
        </p:txBody>
      </p:sp>
      <p:cxnSp>
        <p:nvCxnSpPr>
          <p:cNvPr id="20" name="Connecteur droit 17"/>
          <p:cNvCxnSpPr/>
          <p:nvPr/>
        </p:nvCxnSpPr>
        <p:spPr>
          <a:xfrm>
            <a:off x="4355976" y="1772816"/>
            <a:ext cx="1080120" cy="1599114"/>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0466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Syntax: Constraints</a:t>
            </a:r>
            <a:endParaRPr lang="en-US" dirty="0"/>
          </a:p>
        </p:txBody>
      </p:sp>
      <p:sp>
        <p:nvSpPr>
          <p:cNvPr id="3" name="Date Placeholder 2"/>
          <p:cNvSpPr>
            <a:spLocks noGrp="1"/>
          </p:cNvSpPr>
          <p:nvPr>
            <p:ph type="dt" sz="half" idx="10"/>
          </p:nvPr>
        </p:nvSpPr>
        <p:spPr/>
        <p:txBody>
          <a:bodyPr/>
          <a:lstStyle/>
          <a:p>
            <a:r>
              <a:rPr lang="en-US" altLang="en-US" smtClean="0"/>
              <a:t>7 December 2016</a:t>
            </a:r>
            <a:endParaRPr lang="en-US" altLang="en-US" dirty="0"/>
          </a:p>
        </p:txBody>
      </p:sp>
      <p:sp>
        <p:nvSpPr>
          <p:cNvPr id="4" name="Slide Number Placeholder 3"/>
          <p:cNvSpPr>
            <a:spLocks noGrp="1"/>
          </p:cNvSpPr>
          <p:nvPr>
            <p:ph type="sldNum" sz="quarter" idx="12"/>
          </p:nvPr>
        </p:nvSpPr>
        <p:spPr/>
        <p:txBody>
          <a:bodyPr/>
          <a:lstStyle/>
          <a:p>
            <a:fld id="{9F92182E-64AA-F941-A040-F5ADA82DD3F4}" type="slidenum">
              <a:rPr lang="en-US" altLang="en-US" smtClean="0"/>
              <a:pPr/>
              <a:t>14</a:t>
            </a:fld>
            <a:endParaRPr lang="en-US" alt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238" y="1196752"/>
            <a:ext cx="6115050" cy="4843463"/>
          </a:xfrm>
          <a:prstGeom prst="rect">
            <a:avLst/>
          </a:prstGeom>
        </p:spPr>
      </p:pic>
      <p:sp>
        <p:nvSpPr>
          <p:cNvPr id="6" name="Rectangle 5"/>
          <p:cNvSpPr/>
          <p:nvPr/>
        </p:nvSpPr>
        <p:spPr>
          <a:xfrm>
            <a:off x="971600" y="1556792"/>
            <a:ext cx="1728192" cy="4104458"/>
          </a:xfrm>
          <a:prstGeom prst="rect">
            <a:avLst/>
          </a:prstGeom>
          <a:noFill/>
          <a:ln w="28575">
            <a:solidFill>
              <a:srgbClr val="0070C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7" name="Rectangle 6"/>
          <p:cNvSpPr/>
          <p:nvPr/>
        </p:nvSpPr>
        <p:spPr>
          <a:xfrm>
            <a:off x="5513734" y="1187558"/>
            <a:ext cx="1728192" cy="3855856"/>
          </a:xfrm>
          <a:prstGeom prst="rect">
            <a:avLst/>
          </a:prstGeom>
          <a:noFill/>
          <a:ln w="28575">
            <a:solidFill>
              <a:srgbClr val="0070C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8" name="Rectangle 7"/>
          <p:cNvSpPr/>
          <p:nvPr/>
        </p:nvSpPr>
        <p:spPr>
          <a:xfrm>
            <a:off x="2267744" y="1295165"/>
            <a:ext cx="1419012" cy="55189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Constraints imported without change from fUML.</a:t>
            </a:r>
            <a:endParaRPr lang="en-US" sz="1100" dirty="0">
              <a:cs typeface="Courier New" panose="02070309020205020404" pitchFamily="49" charset="0"/>
            </a:endParaRPr>
          </a:p>
        </p:txBody>
      </p:sp>
      <p:sp>
        <p:nvSpPr>
          <p:cNvPr id="10" name="Rectangle 9"/>
          <p:cNvSpPr/>
          <p:nvPr/>
        </p:nvSpPr>
        <p:spPr>
          <a:xfrm>
            <a:off x="5508104" y="5125385"/>
            <a:ext cx="1728192" cy="937345"/>
          </a:xfrm>
          <a:prstGeom prst="rect">
            <a:avLst/>
          </a:prstGeom>
          <a:noFill/>
          <a:ln w="28575">
            <a:solidFill>
              <a:srgbClr val="0070C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11" name="Rectangle 10"/>
          <p:cNvSpPr/>
          <p:nvPr/>
        </p:nvSpPr>
        <p:spPr>
          <a:xfrm>
            <a:off x="6882172" y="1047104"/>
            <a:ext cx="1475656" cy="576065"/>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Constraints imported from fUML with additions </a:t>
            </a:r>
            <a:r>
              <a:rPr lang="en-US" sz="1100" smtClean="0">
                <a:cs typeface="Courier New" panose="02070309020205020404" pitchFamily="49" charset="0"/>
              </a:rPr>
              <a:t>/ changes</a:t>
            </a:r>
            <a:endParaRPr lang="en-US" sz="1100" dirty="0">
              <a:cs typeface="Courier New" panose="02070309020205020404" pitchFamily="49" charset="0"/>
            </a:endParaRPr>
          </a:p>
        </p:txBody>
      </p:sp>
      <p:sp>
        <p:nvSpPr>
          <p:cNvPr id="9" name="Rectangle 8"/>
          <p:cNvSpPr/>
          <p:nvPr/>
        </p:nvSpPr>
        <p:spPr>
          <a:xfrm>
            <a:off x="6882172" y="5774697"/>
            <a:ext cx="1213740" cy="576065"/>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smtClean="0">
                <a:cs typeface="Courier New" panose="02070309020205020404" pitchFamily="49" charset="0"/>
              </a:rPr>
              <a:t>Additional Syntax for State </a:t>
            </a:r>
            <a:r>
              <a:rPr lang="en-US" sz="1100" dirty="0" smtClean="0">
                <a:cs typeface="Courier New" panose="02070309020205020404" pitchFamily="49" charset="0"/>
              </a:rPr>
              <a:t>Machines</a:t>
            </a:r>
            <a:endParaRPr lang="en-US" sz="1100" dirty="0">
              <a:cs typeface="Courier New" panose="02070309020205020404" pitchFamily="49" charset="0"/>
            </a:endParaRPr>
          </a:p>
        </p:txBody>
      </p:sp>
    </p:spTree>
    <p:extLst>
      <p:ext uri="{BB962C8B-B14F-4D97-AF65-F5344CB8AC3E}">
        <p14:creationId xmlns:p14="http://schemas.microsoft.com/office/powerpoint/2010/main" val="9860968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 Additions and Updates</a:t>
            </a:r>
            <a:endParaRPr lang="en-US" dirty="0"/>
          </a:p>
        </p:txBody>
      </p:sp>
      <p:sp>
        <p:nvSpPr>
          <p:cNvPr id="3" name="Date Placeholder 2"/>
          <p:cNvSpPr>
            <a:spLocks noGrp="1"/>
          </p:cNvSpPr>
          <p:nvPr>
            <p:ph type="dt" sz="half" idx="10"/>
          </p:nvPr>
        </p:nvSpPr>
        <p:spPr/>
        <p:txBody>
          <a:bodyPr/>
          <a:lstStyle/>
          <a:p>
            <a:r>
              <a:rPr lang="en-US" altLang="en-US" smtClean="0"/>
              <a:t>7 December 2016</a:t>
            </a:r>
            <a:endParaRPr lang="en-US" altLang="en-US" dirty="0"/>
          </a:p>
        </p:txBody>
      </p:sp>
      <p:sp>
        <p:nvSpPr>
          <p:cNvPr id="4" name="Slide Number Placeholder 3"/>
          <p:cNvSpPr>
            <a:spLocks noGrp="1"/>
          </p:cNvSpPr>
          <p:nvPr>
            <p:ph type="sldNum" sz="quarter" idx="12"/>
          </p:nvPr>
        </p:nvSpPr>
        <p:spPr>
          <a:xfrm>
            <a:off x="6553200" y="6476999"/>
            <a:ext cx="2133600" cy="244475"/>
          </a:xfrm>
        </p:spPr>
        <p:txBody>
          <a:bodyPr/>
          <a:lstStyle/>
          <a:p>
            <a:fld id="{9F92182E-64AA-F941-A040-F5ADA82DD3F4}" type="slidenum">
              <a:rPr lang="en-US" altLang="en-US" smtClean="0"/>
              <a:pPr/>
              <a:t>15</a:t>
            </a:fld>
            <a:endParaRPr lang="en-US" altLang="en-US" dirty="0"/>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18775" r="-18775"/>
          <a:stretch/>
        </p:blipFill>
        <p:spPr>
          <a:xfrm>
            <a:off x="251519" y="3506441"/>
            <a:ext cx="5236369" cy="2164556"/>
          </a:xfrm>
          <a:prstGeom prst="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5797" y="3506441"/>
            <a:ext cx="3114675" cy="2164556"/>
          </a:xfrm>
          <a:prstGeom prst="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pic>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t="-27138" b="-56379"/>
          <a:stretch/>
        </p:blipFill>
        <p:spPr>
          <a:xfrm>
            <a:off x="5705796" y="990477"/>
            <a:ext cx="3114675" cy="2386013"/>
          </a:xfrm>
          <a:prstGeom prst="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1520" y="990477"/>
            <a:ext cx="5236369" cy="2386013"/>
          </a:xfrm>
          <a:prstGeom prst="rect">
            <a:avLst/>
          </a:prstGeom>
          <a:ln>
            <a:solidFill>
              <a:schemeClr val="bg1">
                <a:lumMod val="65000"/>
              </a:schemeClr>
            </a:solidFill>
          </a:ln>
          <a:effectLst>
            <a:outerShdw blurRad="50800" dist="38100" dir="2700000" algn="tl" rotWithShape="0">
              <a:prstClr val="black">
                <a:alpha val="40000"/>
              </a:prstClr>
            </a:outerShdw>
          </a:effectLst>
        </p:spPr>
      </p:pic>
      <p:sp>
        <p:nvSpPr>
          <p:cNvPr id="12" name="TextBox 11"/>
          <p:cNvSpPr txBox="1"/>
          <p:nvPr/>
        </p:nvSpPr>
        <p:spPr>
          <a:xfrm>
            <a:off x="251520" y="980728"/>
            <a:ext cx="1473480" cy="276999"/>
          </a:xfrm>
          <a:prstGeom prst="rect">
            <a:avLst/>
          </a:prstGeom>
          <a:noFill/>
        </p:spPr>
        <p:txBody>
          <a:bodyPr wrap="none" rtlCol="0">
            <a:spAutoFit/>
          </a:bodyPr>
          <a:lstStyle/>
          <a:p>
            <a:r>
              <a:rPr lang="en-US" sz="1200" dirty="0" smtClean="0"/>
              <a:t>Common Structure</a:t>
            </a:r>
            <a:endParaRPr lang="en-US" sz="1200" dirty="0"/>
          </a:p>
        </p:txBody>
      </p:sp>
      <p:sp>
        <p:nvSpPr>
          <p:cNvPr id="14" name="TextBox 13"/>
          <p:cNvSpPr txBox="1"/>
          <p:nvPr/>
        </p:nvSpPr>
        <p:spPr>
          <a:xfrm>
            <a:off x="7733314" y="980728"/>
            <a:ext cx="1087157" cy="276999"/>
          </a:xfrm>
          <a:prstGeom prst="rect">
            <a:avLst/>
          </a:prstGeom>
          <a:noFill/>
        </p:spPr>
        <p:txBody>
          <a:bodyPr wrap="none" rtlCol="0">
            <a:spAutoFit/>
          </a:bodyPr>
          <a:lstStyle/>
          <a:p>
            <a:pPr algn="r"/>
            <a:r>
              <a:rPr lang="en-US" sz="1200" dirty="0" smtClean="0"/>
              <a:t>Classification</a:t>
            </a:r>
            <a:endParaRPr lang="en-US" sz="1200" dirty="0"/>
          </a:p>
        </p:txBody>
      </p:sp>
      <p:sp>
        <p:nvSpPr>
          <p:cNvPr id="15" name="TextBox 14"/>
          <p:cNvSpPr txBox="1"/>
          <p:nvPr/>
        </p:nvSpPr>
        <p:spPr>
          <a:xfrm>
            <a:off x="251520" y="3501008"/>
            <a:ext cx="641329" cy="276999"/>
          </a:xfrm>
          <a:prstGeom prst="rect">
            <a:avLst/>
          </a:prstGeom>
          <a:noFill/>
        </p:spPr>
        <p:txBody>
          <a:bodyPr wrap="none" rtlCol="0">
            <a:spAutoFit/>
          </a:bodyPr>
          <a:lstStyle/>
          <a:p>
            <a:r>
              <a:rPr lang="en-US" sz="1200" dirty="0" smtClean="0"/>
              <a:t>Values</a:t>
            </a:r>
            <a:endParaRPr lang="en-US" sz="1200" dirty="0"/>
          </a:p>
        </p:txBody>
      </p:sp>
      <p:sp>
        <p:nvSpPr>
          <p:cNvPr id="16" name="TextBox 15"/>
          <p:cNvSpPr txBox="1"/>
          <p:nvPr/>
        </p:nvSpPr>
        <p:spPr>
          <a:xfrm>
            <a:off x="7366227" y="3501008"/>
            <a:ext cx="1454244" cy="276999"/>
          </a:xfrm>
          <a:prstGeom prst="rect">
            <a:avLst/>
          </a:prstGeom>
          <a:noFill/>
        </p:spPr>
        <p:txBody>
          <a:bodyPr wrap="none" rtlCol="0">
            <a:spAutoFit/>
          </a:bodyPr>
          <a:lstStyle/>
          <a:p>
            <a:pPr algn="r"/>
            <a:r>
              <a:rPr lang="en-US" sz="1200" dirty="0" smtClean="0"/>
              <a:t>Common Behavior</a:t>
            </a:r>
            <a:endParaRPr lang="en-US" sz="1200" dirty="0"/>
          </a:p>
        </p:txBody>
      </p:sp>
      <p:sp>
        <p:nvSpPr>
          <p:cNvPr id="6" name="Rectangle 5"/>
          <p:cNvSpPr/>
          <p:nvPr/>
        </p:nvSpPr>
        <p:spPr>
          <a:xfrm>
            <a:off x="251521" y="5761374"/>
            <a:ext cx="3744416" cy="763970"/>
          </a:xfrm>
          <a:prstGeom prst="rect">
            <a:avLst/>
          </a:prstGeom>
          <a:solidFill>
            <a:srgbClr val="FFFFCC"/>
          </a:solidFill>
          <a:ln w="63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i="1" dirty="0" smtClean="0">
                <a:solidFill>
                  <a:srgbClr val="FE7900"/>
                </a:solidFill>
                <a:cs typeface="Courier New" panose="02070309020205020404" pitchFamily="49" charset="0"/>
              </a:rPr>
              <a:t>Issue UMLR-92</a:t>
            </a:r>
          </a:p>
          <a:p>
            <a:pPr algn="ctr"/>
            <a:r>
              <a:rPr lang="en-US" sz="1200" dirty="0">
                <a:cs typeface="Courier New" panose="02070309020205020404" pitchFamily="49" charset="0"/>
              </a:rPr>
              <a:t>UML/OCL spec </a:t>
            </a:r>
            <a:r>
              <a:rPr lang="en-US" sz="1200" dirty="0" smtClean="0">
                <a:cs typeface="Courier New" panose="02070309020205020404" pitchFamily="49" charset="0"/>
              </a:rPr>
              <a:t>mismatch - </a:t>
            </a:r>
            <a:r>
              <a:rPr lang="en-US" sz="1200" dirty="0" err="1" smtClean="0">
                <a:cs typeface="Courier New" panose="02070309020205020404" pitchFamily="49" charset="0"/>
              </a:rPr>
              <a:t>Constraint.context</a:t>
            </a:r>
            <a:r>
              <a:rPr lang="en-US" sz="1200" dirty="0" smtClean="0">
                <a:cs typeface="Courier New" panose="02070309020205020404" pitchFamily="49" charset="0"/>
              </a:rPr>
              <a:t> vs </a:t>
            </a:r>
            <a:r>
              <a:rPr lang="en-US" sz="1200" dirty="0" err="1" smtClean="0">
                <a:cs typeface="Courier New" panose="02070309020205020404" pitchFamily="49" charset="0"/>
              </a:rPr>
              <a:t>Constraint.constrainedElement</a:t>
            </a:r>
            <a:r>
              <a:rPr lang="en-US" sz="1200" dirty="0" smtClean="0">
                <a:cs typeface="Courier New" panose="02070309020205020404" pitchFamily="49" charset="0"/>
              </a:rPr>
              <a:t> </a:t>
            </a:r>
          </a:p>
          <a:p>
            <a:pPr algn="ctr"/>
            <a:r>
              <a:rPr lang="en-US" sz="1200" dirty="0" smtClean="0">
                <a:solidFill>
                  <a:srgbClr val="0070C0"/>
                </a:solidFill>
              </a:rPr>
              <a:t>Resolved </a:t>
            </a:r>
            <a:r>
              <a:rPr lang="en-US" sz="1200" dirty="0">
                <a:solidFill>
                  <a:srgbClr val="0070C0"/>
                </a:solidFill>
              </a:rPr>
              <a:t>in UML 2.5.1</a:t>
            </a:r>
            <a:r>
              <a:rPr lang="en-US" sz="1200" dirty="0"/>
              <a:t>.</a:t>
            </a:r>
            <a:endParaRPr lang="en-US" sz="1200" dirty="0">
              <a:cs typeface="Courier New" panose="02070309020205020404" pitchFamily="49" charset="0"/>
            </a:endParaRPr>
          </a:p>
        </p:txBody>
      </p:sp>
    </p:spTree>
    <p:extLst>
      <p:ext uri="{BB962C8B-B14F-4D97-AF65-F5344CB8AC3E}">
        <p14:creationId xmlns:p14="http://schemas.microsoft.com/office/powerpoint/2010/main" val="12523091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Constraints: Behavior State Machines</a:t>
            </a:r>
            <a:endParaRPr lang="en-US" dirty="0"/>
          </a:p>
        </p:txBody>
      </p:sp>
      <p:sp>
        <p:nvSpPr>
          <p:cNvPr id="4" name="Slide Number Placeholder 3"/>
          <p:cNvSpPr>
            <a:spLocks noGrp="1"/>
          </p:cNvSpPr>
          <p:nvPr>
            <p:ph type="sldNum" sz="quarter" idx="12"/>
          </p:nvPr>
        </p:nvSpPr>
        <p:spPr/>
        <p:txBody>
          <a:bodyPr/>
          <a:lstStyle/>
          <a:p>
            <a:fld id="{9F92182E-64AA-F941-A040-F5ADA82DD3F4}" type="slidenum">
              <a:rPr lang="en-US" altLang="en-US" smtClean="0"/>
              <a:pPr/>
              <a:t>16</a:t>
            </a:fld>
            <a:endParaRPr lang="en-US" altLang="en-US"/>
          </a:p>
        </p:txBody>
      </p:sp>
      <p:pic>
        <p:nvPicPr>
          <p:cNvPr id="5" name="Picture 4"/>
          <p:cNvPicPr>
            <a:picLocks/>
          </p:cNvPicPr>
          <p:nvPr/>
        </p:nvPicPr>
        <p:blipFill>
          <a:blip r:embed="rId2">
            <a:extLst>
              <a:ext uri="{28A0092B-C50C-407E-A947-70E740481C1C}">
                <a14:useLocalDpi xmlns:a14="http://schemas.microsoft.com/office/drawing/2010/main" val="0"/>
              </a:ext>
            </a:extLst>
          </a:blip>
          <a:stretch>
            <a:fillRect/>
          </a:stretch>
        </p:blipFill>
        <p:spPr>
          <a:xfrm>
            <a:off x="1043608" y="969601"/>
            <a:ext cx="7122319" cy="5610701"/>
          </a:xfrm>
          <a:prstGeom prst="rect">
            <a:avLst/>
          </a:prstGeom>
        </p:spPr>
      </p:pic>
      <p:sp>
        <p:nvSpPr>
          <p:cNvPr id="3" name="Date Placeholder 2"/>
          <p:cNvSpPr>
            <a:spLocks noGrp="1"/>
          </p:cNvSpPr>
          <p:nvPr>
            <p:ph type="dt" sz="half" idx="10"/>
          </p:nvPr>
        </p:nvSpPr>
        <p:spPr/>
        <p:txBody>
          <a:bodyPr/>
          <a:lstStyle/>
          <a:p>
            <a:r>
              <a:rPr lang="en-US" altLang="en-US" smtClean="0"/>
              <a:t>7 December 2016</a:t>
            </a:r>
            <a:endParaRPr lang="en-US" altLang="en-US" dirty="0"/>
          </a:p>
        </p:txBody>
      </p:sp>
      <p:sp>
        <p:nvSpPr>
          <p:cNvPr id="6" name="Rectangle 5"/>
          <p:cNvSpPr/>
          <p:nvPr/>
        </p:nvSpPr>
        <p:spPr>
          <a:xfrm>
            <a:off x="6228184" y="4653136"/>
            <a:ext cx="2458616" cy="1584176"/>
          </a:xfrm>
          <a:prstGeom prst="rect">
            <a:avLst/>
          </a:prstGeom>
          <a:solidFill>
            <a:srgbClr val="FFFFCC"/>
          </a:solidFill>
          <a:ln w="63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b="1" i="1" dirty="0" smtClean="0">
                <a:solidFill>
                  <a:srgbClr val="FE7900"/>
                </a:solidFill>
                <a:cs typeface="Courier New" panose="02070309020205020404" pitchFamily="49" charset="0"/>
              </a:rPr>
              <a:t>Issue UMLR-686</a:t>
            </a:r>
          </a:p>
          <a:p>
            <a:r>
              <a:rPr lang="en-US" sz="1400" dirty="0"/>
              <a:t>The behavior of an OpaqueExpression should be allowed to have input </a:t>
            </a:r>
            <a:r>
              <a:rPr lang="en-US" sz="1400" dirty="0" smtClean="0"/>
              <a:t>parameters. </a:t>
            </a:r>
            <a:r>
              <a:rPr lang="en-US" sz="1400" dirty="0" smtClean="0">
                <a:solidFill>
                  <a:srgbClr val="0070C0"/>
                </a:solidFill>
              </a:rPr>
              <a:t>Resolved in UML 2.5.1</a:t>
            </a:r>
            <a:r>
              <a:rPr lang="en-US" sz="1400" dirty="0" smtClean="0"/>
              <a:t>.</a:t>
            </a:r>
          </a:p>
        </p:txBody>
      </p:sp>
    </p:spTree>
    <p:extLst>
      <p:ext uri="{BB962C8B-B14F-4D97-AF65-F5344CB8AC3E}">
        <p14:creationId xmlns:p14="http://schemas.microsoft.com/office/powerpoint/2010/main" val="2546514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Constraints: State Machine Redefinition</a:t>
            </a:r>
            <a:endParaRPr lang="en-US" dirty="0"/>
          </a:p>
        </p:txBody>
      </p:sp>
      <p:sp>
        <p:nvSpPr>
          <p:cNvPr id="3" name="Date Placeholder 2"/>
          <p:cNvSpPr>
            <a:spLocks noGrp="1"/>
          </p:cNvSpPr>
          <p:nvPr>
            <p:ph type="dt" sz="half" idx="10"/>
          </p:nvPr>
        </p:nvSpPr>
        <p:spPr/>
        <p:txBody>
          <a:bodyPr/>
          <a:lstStyle/>
          <a:p>
            <a:r>
              <a:rPr lang="en-US" altLang="en-US" smtClean="0"/>
              <a:t>7 December 2016</a:t>
            </a:r>
            <a:endParaRPr lang="en-US" altLang="en-US" dirty="0"/>
          </a:p>
        </p:txBody>
      </p:sp>
      <p:sp>
        <p:nvSpPr>
          <p:cNvPr id="4" name="Slide Number Placeholder 3"/>
          <p:cNvSpPr>
            <a:spLocks noGrp="1"/>
          </p:cNvSpPr>
          <p:nvPr>
            <p:ph type="sldNum" sz="quarter" idx="12"/>
          </p:nvPr>
        </p:nvSpPr>
        <p:spPr/>
        <p:txBody>
          <a:bodyPr/>
          <a:lstStyle/>
          <a:p>
            <a:fld id="{9F92182E-64AA-F941-A040-F5ADA82DD3F4}" type="slidenum">
              <a:rPr lang="en-US" altLang="en-US" smtClean="0"/>
              <a:pPr/>
              <a:t>17</a:t>
            </a:fld>
            <a:endParaRPr lang="en-US" alt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076325"/>
            <a:ext cx="7372350" cy="5400675"/>
          </a:xfrm>
          <a:prstGeom prst="rect">
            <a:avLst/>
          </a:prstGeom>
        </p:spPr>
      </p:pic>
      <p:sp>
        <p:nvSpPr>
          <p:cNvPr id="6" name="Rectangle 5"/>
          <p:cNvSpPr/>
          <p:nvPr/>
        </p:nvSpPr>
        <p:spPr>
          <a:xfrm>
            <a:off x="5940152" y="1176122"/>
            <a:ext cx="2736304" cy="1172758"/>
          </a:xfrm>
          <a:prstGeom prst="rect">
            <a:avLst/>
          </a:prstGeom>
          <a:solidFill>
            <a:srgbClr val="FFFFCC"/>
          </a:solidFill>
          <a:ln w="63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b="1" i="1" dirty="0" smtClean="0">
                <a:solidFill>
                  <a:srgbClr val="FE7900"/>
                </a:solidFill>
                <a:cs typeface="Courier New" panose="02070309020205020404" pitchFamily="49" charset="0"/>
              </a:rPr>
              <a:t>Issue UMLR-685</a:t>
            </a:r>
          </a:p>
          <a:p>
            <a:r>
              <a:rPr lang="en-US" sz="1400" dirty="0"/>
              <a:t>UML 2.5: StateMachine Vertex needs to be made a kind of RedefinableElement instead of </a:t>
            </a:r>
            <a:r>
              <a:rPr lang="en-US" sz="1400" dirty="0" smtClean="0"/>
              <a:t>State. </a:t>
            </a:r>
            <a:r>
              <a:rPr lang="en-US" sz="1400" dirty="0" smtClean="0">
                <a:solidFill>
                  <a:srgbClr val="0070C0"/>
                </a:solidFill>
              </a:rPr>
              <a:t>Resolved in UML 2.5.1</a:t>
            </a:r>
            <a:r>
              <a:rPr lang="en-US" sz="1400" dirty="0" smtClean="0"/>
              <a:t>.</a:t>
            </a:r>
            <a:endParaRPr lang="en-US" sz="1400" dirty="0"/>
          </a:p>
        </p:txBody>
      </p:sp>
    </p:spTree>
    <p:extLst>
      <p:ext uri="{BB962C8B-B14F-4D97-AF65-F5344CB8AC3E}">
        <p14:creationId xmlns:p14="http://schemas.microsoft.com/office/powerpoint/2010/main" val="2117211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en-US" dirty="0" smtClean="0"/>
              <a:t>PSSM Semantics</a:t>
            </a:r>
            <a:endParaRPr lang="en-US" dirty="0"/>
          </a:p>
        </p:txBody>
      </p:sp>
      <p:sp>
        <p:nvSpPr>
          <p:cNvPr id="6" name="Espace réservé du texte 5"/>
          <p:cNvSpPr>
            <a:spLocks noGrp="1"/>
          </p:cNvSpPr>
          <p:nvPr>
            <p:ph type="body" idx="1"/>
          </p:nvPr>
        </p:nvSpPr>
        <p:spPr/>
        <p:txBody>
          <a:bodyPr/>
          <a:lstStyle/>
          <a:p>
            <a:endParaRPr lang="fr-FR" dirty="0"/>
          </a:p>
        </p:txBody>
      </p:sp>
      <p:sp>
        <p:nvSpPr>
          <p:cNvPr id="2" name="Date Placeholder 1"/>
          <p:cNvSpPr>
            <a:spLocks noGrp="1"/>
          </p:cNvSpPr>
          <p:nvPr>
            <p:ph type="dt" sz="half" idx="10"/>
          </p:nvPr>
        </p:nvSpPr>
        <p:spPr/>
        <p:txBody>
          <a:bodyPr/>
          <a:lstStyle/>
          <a:p>
            <a:r>
              <a:rPr lang="en-US" altLang="en-US" smtClean="0"/>
              <a:t>7 December 2016</a:t>
            </a:r>
            <a:endParaRPr lang="en-US" altLang="en-US" dirty="0"/>
          </a:p>
        </p:txBody>
      </p:sp>
      <p:sp>
        <p:nvSpPr>
          <p:cNvPr id="3" name="Slide Number Placeholder 2"/>
          <p:cNvSpPr>
            <a:spLocks noGrp="1"/>
          </p:cNvSpPr>
          <p:nvPr>
            <p:ph type="sldNum" sz="quarter" idx="12"/>
          </p:nvPr>
        </p:nvSpPr>
        <p:spPr/>
        <p:txBody>
          <a:bodyPr/>
          <a:lstStyle/>
          <a:p>
            <a:fld id="{D703DF45-8AAC-1140-A1E5-0877B369B512}" type="slidenum">
              <a:rPr lang="en-US" altLang="en-US" smtClean="0"/>
              <a:pPr/>
              <a:t>18</a:t>
            </a:fld>
            <a:endParaRPr lang="en-US" altLang="en-US"/>
          </a:p>
        </p:txBody>
      </p:sp>
    </p:spTree>
    <p:extLst>
      <p:ext uri="{BB962C8B-B14F-4D97-AF65-F5344CB8AC3E}">
        <p14:creationId xmlns:p14="http://schemas.microsoft.com/office/powerpoint/2010/main" val="836925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2423" y="915700"/>
            <a:ext cx="5762917" cy="5897676"/>
          </a:xfrm>
          <a:prstGeom prst="rect">
            <a:avLst/>
          </a:prstGeom>
        </p:spPr>
      </p:pic>
      <p:sp>
        <p:nvSpPr>
          <p:cNvPr id="2" name="Title 1"/>
          <p:cNvSpPr>
            <a:spLocks noGrp="1"/>
          </p:cNvSpPr>
          <p:nvPr>
            <p:ph type="title"/>
          </p:nvPr>
        </p:nvSpPr>
        <p:spPr/>
        <p:txBody>
          <a:bodyPr/>
          <a:lstStyle/>
          <a:p>
            <a:r>
              <a:rPr lang="en-US" dirty="0" smtClean="0"/>
              <a:t>PSSM Semantics</a:t>
            </a:r>
            <a:endParaRPr lang="en-US" dirty="0"/>
          </a:p>
        </p:txBody>
      </p:sp>
      <p:sp>
        <p:nvSpPr>
          <p:cNvPr id="4" name="Slide Number Placeholder 3"/>
          <p:cNvSpPr>
            <a:spLocks noGrp="1"/>
          </p:cNvSpPr>
          <p:nvPr>
            <p:ph type="sldNum" sz="quarter" idx="12"/>
          </p:nvPr>
        </p:nvSpPr>
        <p:spPr/>
        <p:txBody>
          <a:bodyPr/>
          <a:lstStyle/>
          <a:p>
            <a:fld id="{9F92182E-64AA-F941-A040-F5ADA82DD3F4}" type="slidenum">
              <a:rPr lang="en-US" altLang="en-US" smtClean="0"/>
              <a:pPr/>
              <a:t>19</a:t>
            </a:fld>
            <a:endParaRPr lang="en-US" altLang="en-US"/>
          </a:p>
        </p:txBody>
      </p:sp>
      <p:sp>
        <p:nvSpPr>
          <p:cNvPr id="3" name="Date Placeholder 2"/>
          <p:cNvSpPr>
            <a:spLocks noGrp="1"/>
          </p:cNvSpPr>
          <p:nvPr>
            <p:ph type="dt" sz="half" idx="10"/>
          </p:nvPr>
        </p:nvSpPr>
        <p:spPr/>
        <p:txBody>
          <a:bodyPr/>
          <a:lstStyle/>
          <a:p>
            <a:r>
              <a:rPr lang="en-US" altLang="en-US" smtClean="0"/>
              <a:t>7 December 2016</a:t>
            </a:r>
            <a:endParaRPr lang="en-US" altLang="en-US" dirty="0"/>
          </a:p>
        </p:txBody>
      </p:sp>
      <p:sp>
        <p:nvSpPr>
          <p:cNvPr id="6" name="Rectangle 5"/>
          <p:cNvSpPr/>
          <p:nvPr/>
        </p:nvSpPr>
        <p:spPr>
          <a:xfrm>
            <a:off x="1786975" y="946208"/>
            <a:ext cx="1416873" cy="3994960"/>
          </a:xfrm>
          <a:prstGeom prst="rect">
            <a:avLst/>
          </a:prstGeom>
          <a:noFill/>
          <a:ln w="28575">
            <a:solidFill>
              <a:srgbClr val="0070C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8" name="Rectangle 7"/>
          <p:cNvSpPr/>
          <p:nvPr/>
        </p:nvSpPr>
        <p:spPr>
          <a:xfrm>
            <a:off x="721151" y="4670735"/>
            <a:ext cx="1419012" cy="55189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PSSM syntax packages</a:t>
            </a:r>
            <a:endParaRPr lang="en-US" sz="1100" dirty="0">
              <a:cs typeface="Courier New" panose="02070309020205020404" pitchFamily="49" charset="0"/>
            </a:endParaRPr>
          </a:p>
        </p:txBody>
      </p:sp>
      <p:sp>
        <p:nvSpPr>
          <p:cNvPr id="12" name="Rectangle 11"/>
          <p:cNvSpPr/>
          <p:nvPr/>
        </p:nvSpPr>
        <p:spPr>
          <a:xfrm>
            <a:off x="5458495" y="3276228"/>
            <a:ext cx="3217961" cy="838944"/>
          </a:xfrm>
          <a:prstGeom prst="rect">
            <a:avLst/>
          </a:prstGeom>
          <a:solidFill>
            <a:srgbClr val="FFFFCC"/>
          </a:solidFill>
          <a:ln w="63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i="1" dirty="0" smtClean="0">
                <a:solidFill>
                  <a:srgbClr val="FE7900"/>
                </a:solidFill>
                <a:cs typeface="Courier New" panose="02070309020205020404" pitchFamily="49" charset="0"/>
              </a:rPr>
              <a:t>Issue</a:t>
            </a:r>
          </a:p>
          <a:p>
            <a:pPr algn="ctr"/>
            <a:r>
              <a:rPr lang="en-US" sz="1200" dirty="0" smtClean="0">
                <a:cs typeface="Courier New" panose="02070309020205020404" pitchFamily="49" charset="0"/>
              </a:rPr>
              <a:t>fUML 1.2.1 and PSCS 1.0 execution models are currently not organized around UML 2.5.</a:t>
            </a:r>
          </a:p>
          <a:p>
            <a:pPr algn="ctr"/>
            <a:r>
              <a:rPr lang="en-US" sz="1200" dirty="0">
                <a:solidFill>
                  <a:srgbClr val="0070C0"/>
                </a:solidFill>
              </a:rPr>
              <a:t>Update provided with PSSM</a:t>
            </a:r>
            <a:r>
              <a:rPr lang="en-US" sz="1200" dirty="0"/>
              <a:t>.</a:t>
            </a:r>
            <a:endParaRPr lang="en-US" sz="1200" dirty="0" smtClean="0">
              <a:cs typeface="Courier New" panose="02070309020205020404" pitchFamily="49" charset="0"/>
            </a:endParaRPr>
          </a:p>
        </p:txBody>
      </p:sp>
      <p:sp>
        <p:nvSpPr>
          <p:cNvPr id="15" name="Rectangle 14"/>
          <p:cNvSpPr/>
          <p:nvPr/>
        </p:nvSpPr>
        <p:spPr>
          <a:xfrm>
            <a:off x="3966699" y="1593056"/>
            <a:ext cx="1416873" cy="5220320"/>
          </a:xfrm>
          <a:prstGeom prst="rect">
            <a:avLst/>
          </a:prstGeom>
          <a:noFill/>
          <a:ln w="28575">
            <a:solidFill>
              <a:srgbClr val="0070C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16" name="Rectangle 15"/>
          <p:cNvSpPr/>
          <p:nvPr/>
        </p:nvSpPr>
        <p:spPr>
          <a:xfrm>
            <a:off x="6178467" y="914400"/>
            <a:ext cx="1416873" cy="2269927"/>
          </a:xfrm>
          <a:prstGeom prst="rect">
            <a:avLst/>
          </a:prstGeom>
          <a:noFill/>
          <a:ln w="28575">
            <a:solidFill>
              <a:srgbClr val="0070C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9" name="Rectangle 8"/>
          <p:cNvSpPr/>
          <p:nvPr/>
        </p:nvSpPr>
        <p:spPr>
          <a:xfrm>
            <a:off x="7247858" y="438623"/>
            <a:ext cx="1484390" cy="57359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fUML semantics packages</a:t>
            </a:r>
            <a:endParaRPr lang="en-US" sz="1100" dirty="0">
              <a:cs typeface="Courier New" panose="02070309020205020404" pitchFamily="49" charset="0"/>
            </a:endParaRPr>
          </a:p>
        </p:txBody>
      </p:sp>
      <p:sp>
        <p:nvSpPr>
          <p:cNvPr id="11" name="Rectangle 10"/>
          <p:cNvSpPr/>
          <p:nvPr/>
        </p:nvSpPr>
        <p:spPr>
          <a:xfrm>
            <a:off x="2716635" y="5601326"/>
            <a:ext cx="1419012" cy="55189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PSSM semantics packages</a:t>
            </a:r>
            <a:endParaRPr lang="en-US" sz="1100" dirty="0">
              <a:cs typeface="Courier New" panose="02070309020205020404" pitchFamily="49" charset="0"/>
            </a:endParaRPr>
          </a:p>
        </p:txBody>
      </p:sp>
      <p:sp>
        <p:nvSpPr>
          <p:cNvPr id="17" name="Rectangle 16"/>
          <p:cNvSpPr/>
          <p:nvPr/>
        </p:nvSpPr>
        <p:spPr>
          <a:xfrm>
            <a:off x="6203127" y="4203216"/>
            <a:ext cx="1416873" cy="2610160"/>
          </a:xfrm>
          <a:prstGeom prst="rect">
            <a:avLst/>
          </a:prstGeom>
          <a:noFill/>
          <a:ln w="28575">
            <a:solidFill>
              <a:srgbClr val="0070C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18" name="Rectangle 17"/>
          <p:cNvSpPr/>
          <p:nvPr/>
        </p:nvSpPr>
        <p:spPr>
          <a:xfrm>
            <a:off x="7349189" y="5877272"/>
            <a:ext cx="1484390" cy="57359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PSCS semantics packages</a:t>
            </a:r>
            <a:endParaRPr lang="en-US" sz="1100" dirty="0">
              <a:cs typeface="Courier New" panose="02070309020205020404" pitchFamily="49" charset="0"/>
            </a:endParaRPr>
          </a:p>
        </p:txBody>
      </p:sp>
    </p:spTree>
    <p:extLst>
      <p:ext uri="{BB962C8B-B14F-4D97-AF65-F5344CB8AC3E}">
        <p14:creationId xmlns:p14="http://schemas.microsoft.com/office/powerpoint/2010/main" val="18300531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Errata</a:t>
            </a:r>
            <a:endParaRPr lang="en-US" dirty="0"/>
          </a:p>
        </p:txBody>
      </p:sp>
      <p:sp>
        <p:nvSpPr>
          <p:cNvPr id="3" name="Content Placeholder 2"/>
          <p:cNvSpPr>
            <a:spLocks noGrp="1"/>
          </p:cNvSpPr>
          <p:nvPr>
            <p:ph idx="1"/>
          </p:nvPr>
        </p:nvSpPr>
        <p:spPr>
          <a:xfrm>
            <a:off x="457200" y="1556792"/>
            <a:ext cx="8229600" cy="4844008"/>
          </a:xfrm>
        </p:spPr>
        <p:txBody>
          <a:bodyPr/>
          <a:lstStyle/>
          <a:p>
            <a:r>
              <a:rPr lang="en-US" dirty="0" smtClean="0"/>
              <a:t>Removed BAE as a submitter.</a:t>
            </a:r>
          </a:p>
          <a:p>
            <a:r>
              <a:rPr lang="en-US" dirty="0" smtClean="0"/>
              <a:t>Made Unified Testing Profile a non-normative reference.</a:t>
            </a:r>
          </a:p>
          <a:p>
            <a:r>
              <a:rPr lang="en-US" dirty="0" smtClean="0"/>
              <a:t>Corrected editorial and typographical errors found in Architecture Board review.</a:t>
            </a:r>
            <a:endParaRPr lang="en-US" dirty="0"/>
          </a:p>
        </p:txBody>
      </p:sp>
      <p:sp>
        <p:nvSpPr>
          <p:cNvPr id="4" name="Date Placeholder 3"/>
          <p:cNvSpPr>
            <a:spLocks noGrp="1"/>
          </p:cNvSpPr>
          <p:nvPr>
            <p:ph type="dt" sz="half" idx="10"/>
          </p:nvPr>
        </p:nvSpPr>
        <p:spPr/>
        <p:txBody>
          <a:bodyPr/>
          <a:lstStyle/>
          <a:p>
            <a:r>
              <a:rPr lang="en-US" altLang="en-US" smtClean="0"/>
              <a:t>7 December 2016</a:t>
            </a:r>
            <a:endParaRPr lang="en-US" altLang="en-US" dirty="0"/>
          </a:p>
        </p:txBody>
      </p:sp>
      <p:sp>
        <p:nvSpPr>
          <p:cNvPr id="5" name="Slide Number Placeholder 4"/>
          <p:cNvSpPr>
            <a:spLocks noGrp="1"/>
          </p:cNvSpPr>
          <p:nvPr>
            <p:ph type="sldNum" sz="quarter" idx="12"/>
          </p:nvPr>
        </p:nvSpPr>
        <p:spPr/>
        <p:txBody>
          <a:bodyPr/>
          <a:lstStyle/>
          <a:p>
            <a:fld id="{24E3016D-4C6C-FC42-B389-9B6B8C67C5F0}" type="slidenum">
              <a:rPr lang="en-US" altLang="en-US" smtClean="0"/>
              <a:pPr/>
              <a:t>2</a:t>
            </a:fld>
            <a:endParaRPr lang="en-US" altLang="en-US" dirty="0"/>
          </a:p>
        </p:txBody>
      </p:sp>
    </p:spTree>
    <p:extLst>
      <p:ext uri="{BB962C8B-B14F-4D97-AF65-F5344CB8AC3E}">
        <p14:creationId xmlns:p14="http://schemas.microsoft.com/office/powerpoint/2010/main" val="658686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p:txBody>
          <a:bodyPr/>
          <a:lstStyle/>
          <a:p>
            <a:r>
              <a:rPr lang="en-US" dirty="0" smtClean="0"/>
              <a:t>Extensions to PSCS</a:t>
            </a:r>
            <a:endParaRPr lang="en-US" dirty="0"/>
          </a:p>
        </p:txBody>
      </p:sp>
      <p:sp>
        <p:nvSpPr>
          <p:cNvPr id="7" name="Sous-titre 6"/>
          <p:cNvSpPr>
            <a:spLocks noGrp="1"/>
          </p:cNvSpPr>
          <p:nvPr>
            <p:ph type="subTitle" idx="1"/>
          </p:nvPr>
        </p:nvSpPr>
        <p:spPr/>
        <p:txBody>
          <a:bodyPr/>
          <a:lstStyle/>
          <a:p>
            <a:endParaRPr lang="en-US" dirty="0"/>
          </a:p>
        </p:txBody>
      </p:sp>
      <p:sp>
        <p:nvSpPr>
          <p:cNvPr id="4" name="Espace réservé de la date 3"/>
          <p:cNvSpPr>
            <a:spLocks noGrp="1"/>
          </p:cNvSpPr>
          <p:nvPr>
            <p:ph type="dt" sz="half" idx="2"/>
          </p:nvPr>
        </p:nvSpPr>
        <p:spPr/>
        <p:txBody>
          <a:bodyPr/>
          <a:lstStyle/>
          <a:p>
            <a:r>
              <a:rPr lang="en-US" altLang="en-US" smtClean="0"/>
              <a:t>14 September 2016</a:t>
            </a:r>
            <a:endParaRPr lang="en-US" altLang="en-US" dirty="0"/>
          </a:p>
        </p:txBody>
      </p:sp>
      <p:sp>
        <p:nvSpPr>
          <p:cNvPr id="2" name="Slide Number Placeholder 1"/>
          <p:cNvSpPr>
            <a:spLocks noGrp="1"/>
          </p:cNvSpPr>
          <p:nvPr>
            <p:ph type="sldNum" sz="quarter" idx="4"/>
          </p:nvPr>
        </p:nvSpPr>
        <p:spPr/>
        <p:txBody>
          <a:bodyPr/>
          <a:lstStyle/>
          <a:p>
            <a:fld id="{8C53F4D0-3818-D347-966E-B96BA407C75C}" type="slidenum">
              <a:rPr lang="en-US" altLang="en-US" smtClean="0"/>
              <a:pPr/>
              <a:t>20</a:t>
            </a:fld>
            <a:endParaRPr lang="en-US" altLang="en-US"/>
          </a:p>
        </p:txBody>
      </p:sp>
    </p:spTree>
    <p:extLst>
      <p:ext uri="{BB962C8B-B14F-4D97-AF65-F5344CB8AC3E}">
        <p14:creationId xmlns:p14="http://schemas.microsoft.com/office/powerpoint/2010/main" val="1980154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r>
              <a:rPr lang="en-US" dirty="0" smtClean="0"/>
              <a:t>Extensions: Structured Classifier</a:t>
            </a:r>
            <a:endParaRPr lang="en-US" dirty="0"/>
          </a:p>
        </p:txBody>
      </p:sp>
      <p:sp>
        <p:nvSpPr>
          <p:cNvPr id="4" name="Espace réservé de la date 3"/>
          <p:cNvSpPr>
            <a:spLocks noGrp="1"/>
          </p:cNvSpPr>
          <p:nvPr>
            <p:ph type="dt" sz="half" idx="10"/>
          </p:nvPr>
        </p:nvSpPr>
        <p:spPr/>
        <p:txBody>
          <a:bodyPr/>
          <a:lstStyle/>
          <a:p>
            <a:r>
              <a:rPr lang="en-US" altLang="en-US" smtClean="0"/>
              <a:t>7 December 2016</a:t>
            </a:r>
            <a:endParaRPr lang="en-US" altLang="en-US" dirty="0"/>
          </a:p>
        </p:txBody>
      </p:sp>
      <p:sp>
        <p:nvSpPr>
          <p:cNvPr id="5" name="Espace réservé du numéro de diapositive 4"/>
          <p:cNvSpPr>
            <a:spLocks noGrp="1"/>
          </p:cNvSpPr>
          <p:nvPr>
            <p:ph type="sldNum" sz="quarter" idx="12"/>
          </p:nvPr>
        </p:nvSpPr>
        <p:spPr/>
        <p:txBody>
          <a:bodyPr/>
          <a:lstStyle/>
          <a:p>
            <a:fld id="{D703DF45-8AAC-1140-A1E5-0877B369B512}" type="slidenum">
              <a:rPr lang="en-US" altLang="en-US" smtClean="0"/>
              <a:pPr/>
              <a:t>21</a:t>
            </a:fld>
            <a:endParaRPr lang="en-US" altLang="en-US"/>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052736"/>
            <a:ext cx="4667467" cy="4896544"/>
          </a:xfrm>
          <a:prstGeom prst="rect">
            <a:avLst/>
          </a:prstGeom>
        </p:spPr>
      </p:pic>
      <p:sp>
        <p:nvSpPr>
          <p:cNvPr id="21" name="Rectangle 20"/>
          <p:cNvSpPr/>
          <p:nvPr/>
        </p:nvSpPr>
        <p:spPr>
          <a:xfrm>
            <a:off x="5292080" y="3429000"/>
            <a:ext cx="3394720" cy="1008112"/>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Extension introduced to deal with state machine specific events:</a:t>
            </a:r>
          </a:p>
          <a:p>
            <a:pPr marL="515938" lvl="1" indent="-317500">
              <a:buFont typeface="+mj-lt"/>
              <a:buAutoNum type="arabicPeriod"/>
            </a:pPr>
            <a:r>
              <a:rPr lang="en-US" sz="1100" dirty="0" smtClean="0">
                <a:latin typeface="+mj-lt"/>
                <a:cs typeface="Courier New" panose="02070309020205020404" pitchFamily="49" charset="0"/>
              </a:rPr>
              <a:t>Completion Event</a:t>
            </a:r>
          </a:p>
          <a:p>
            <a:pPr marL="515938" lvl="1" indent="-317500">
              <a:buFont typeface="+mj-lt"/>
              <a:buAutoNum type="arabicPeriod"/>
            </a:pPr>
            <a:r>
              <a:rPr lang="en-US" sz="1100" dirty="0" smtClean="0">
                <a:latin typeface="+mj-lt"/>
                <a:cs typeface="Courier New" panose="02070309020205020404" pitchFamily="49" charset="0"/>
              </a:rPr>
              <a:t>Deferred Event</a:t>
            </a:r>
            <a:endParaRPr lang="en-US" sz="1100" dirty="0">
              <a:latin typeface="+mj-lt"/>
              <a:cs typeface="Courier New" panose="02070309020205020404" pitchFamily="49" charset="0"/>
            </a:endParaRPr>
          </a:p>
        </p:txBody>
      </p:sp>
      <p:cxnSp>
        <p:nvCxnSpPr>
          <p:cNvPr id="19" name="Connecteur droit 18"/>
          <p:cNvCxnSpPr/>
          <p:nvPr/>
        </p:nvCxnSpPr>
        <p:spPr>
          <a:xfrm>
            <a:off x="4860032" y="3717032"/>
            <a:ext cx="432048" cy="0"/>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5318693" y="1916832"/>
            <a:ext cx="3394720" cy="1234886"/>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marL="171450" indent="-171450">
              <a:buFont typeface="Arial" charset="0"/>
              <a:buChar char="•"/>
            </a:pPr>
            <a:r>
              <a:rPr lang="en-US" sz="1100" dirty="0" smtClean="0">
                <a:cs typeface="Courier New" panose="02070309020205020404" pitchFamily="49" charset="0"/>
              </a:rPr>
              <a:t>Each time an SM_Object is created it is associated with an SM_ObjectActivation.</a:t>
            </a:r>
          </a:p>
          <a:p>
            <a:pPr marL="171450" indent="-171450">
              <a:buFont typeface="Arial" charset="0"/>
              <a:buChar char="•"/>
            </a:pPr>
            <a:endParaRPr lang="en-US" sz="1100" dirty="0" smtClean="0">
              <a:cs typeface="Courier New" panose="02070309020205020404" pitchFamily="49" charset="0"/>
            </a:endParaRPr>
          </a:p>
          <a:p>
            <a:pPr marL="171450" indent="-171450">
              <a:buFont typeface="Arial" charset="0"/>
              <a:buChar char="•"/>
            </a:pPr>
            <a:r>
              <a:rPr lang="en-US" sz="1100" dirty="0" smtClean="0">
                <a:cs typeface="Courier New" panose="02070309020205020404" pitchFamily="49" charset="0"/>
              </a:rPr>
              <a:t>Enables handling of the situation where the behavior attached to the instantiated class is a state machine.</a:t>
            </a:r>
            <a:endParaRPr lang="en-US" sz="1100" dirty="0">
              <a:latin typeface="+mj-lt"/>
              <a:cs typeface="Courier New" panose="02070309020205020404" pitchFamily="49" charset="0"/>
            </a:endParaRPr>
          </a:p>
        </p:txBody>
      </p:sp>
      <p:sp>
        <p:nvSpPr>
          <p:cNvPr id="40" name="Rectangle 39"/>
          <p:cNvSpPr/>
          <p:nvPr/>
        </p:nvSpPr>
        <p:spPr>
          <a:xfrm>
            <a:off x="5285454" y="5270581"/>
            <a:ext cx="3394720" cy="750707"/>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Extension required to support call event semantics. [</a:t>
            </a:r>
            <a:r>
              <a:rPr lang="en-US" sz="1100" i="1" dirty="0" smtClean="0">
                <a:solidFill>
                  <a:srgbClr val="0070C0"/>
                </a:solidFill>
                <a:cs typeface="Courier New" panose="02070309020205020404" pitchFamily="49" charset="0"/>
              </a:rPr>
              <a:t>We get back to this point later in the presentation</a:t>
            </a:r>
            <a:r>
              <a:rPr lang="en-US" sz="1100" dirty="0" smtClean="0">
                <a:cs typeface="Courier New" panose="02070309020205020404" pitchFamily="49" charset="0"/>
              </a:rPr>
              <a:t>].</a:t>
            </a:r>
          </a:p>
        </p:txBody>
      </p:sp>
      <p:cxnSp>
        <p:nvCxnSpPr>
          <p:cNvPr id="20" name="Connecteur droit 19"/>
          <p:cNvCxnSpPr/>
          <p:nvPr/>
        </p:nvCxnSpPr>
        <p:spPr>
          <a:xfrm>
            <a:off x="1979712" y="5661248"/>
            <a:ext cx="3305742" cy="0"/>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2" name="Connecteur droit 31"/>
          <p:cNvCxnSpPr>
            <a:endCxn id="34" idx="1"/>
          </p:cNvCxnSpPr>
          <p:nvPr/>
        </p:nvCxnSpPr>
        <p:spPr>
          <a:xfrm flipV="1">
            <a:off x="1691680" y="2534275"/>
            <a:ext cx="3627013" cy="1044422"/>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1712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r>
              <a:rPr lang="en-US" dirty="0"/>
              <a:t>Extensions: Values</a:t>
            </a:r>
          </a:p>
        </p:txBody>
      </p:sp>
      <p:sp>
        <p:nvSpPr>
          <p:cNvPr id="4" name="Espace réservé de la date 3"/>
          <p:cNvSpPr>
            <a:spLocks noGrp="1"/>
          </p:cNvSpPr>
          <p:nvPr>
            <p:ph type="dt" sz="half" idx="10"/>
          </p:nvPr>
        </p:nvSpPr>
        <p:spPr/>
        <p:txBody>
          <a:bodyPr/>
          <a:lstStyle/>
          <a:p>
            <a:r>
              <a:rPr lang="en-US" altLang="en-US" smtClean="0"/>
              <a:t>7 December 2016</a:t>
            </a:r>
            <a:endParaRPr lang="en-US" altLang="en-US" dirty="0"/>
          </a:p>
        </p:txBody>
      </p:sp>
      <p:sp>
        <p:nvSpPr>
          <p:cNvPr id="5" name="Espace réservé du numéro de diapositive 4"/>
          <p:cNvSpPr>
            <a:spLocks noGrp="1"/>
          </p:cNvSpPr>
          <p:nvPr>
            <p:ph type="sldNum" sz="quarter" idx="12"/>
          </p:nvPr>
        </p:nvSpPr>
        <p:spPr/>
        <p:txBody>
          <a:bodyPr/>
          <a:lstStyle/>
          <a:p>
            <a:fld id="{D703DF45-8AAC-1140-A1E5-0877B369B512}" type="slidenum">
              <a:rPr lang="en-US" altLang="en-US" smtClean="0"/>
              <a:pPr/>
              <a:t>22</a:t>
            </a:fld>
            <a:endParaRPr lang="en-US" altLang="en-US"/>
          </a:p>
        </p:txBody>
      </p:sp>
      <p:pic>
        <p:nvPicPr>
          <p:cNvPr id="21" name="Imag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7515" y="2070057"/>
            <a:ext cx="4742857" cy="3038095"/>
          </a:xfrm>
          <a:prstGeom prst="rect">
            <a:avLst/>
          </a:prstGeom>
        </p:spPr>
      </p:pic>
      <p:sp>
        <p:nvSpPr>
          <p:cNvPr id="8" name="Rectangle 7"/>
          <p:cNvSpPr/>
          <p:nvPr/>
        </p:nvSpPr>
        <p:spPr>
          <a:xfrm>
            <a:off x="457200" y="2673969"/>
            <a:ext cx="2598914" cy="750707"/>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ea typeface="Courier New" charset="0"/>
                <a:cs typeface="Courier New" charset="0"/>
              </a:rPr>
              <a:t>Behavior</a:t>
            </a:r>
            <a:r>
              <a:rPr lang="en-US" sz="1100" dirty="0" smtClean="0"/>
              <a:t> of an </a:t>
            </a:r>
            <a:r>
              <a:rPr lang="en-US" sz="1100" dirty="0" err="1" smtClean="0">
                <a:ea typeface="Courier New" charset="0"/>
                <a:cs typeface="Courier New" charset="0"/>
              </a:rPr>
              <a:t>OpaqueExpression</a:t>
            </a:r>
            <a:r>
              <a:rPr lang="en-US" sz="1100" dirty="0"/>
              <a:t> </a:t>
            </a:r>
            <a:r>
              <a:rPr lang="en-US" sz="1100" dirty="0" smtClean="0"/>
              <a:t>used to specify a guard needs </a:t>
            </a:r>
            <a:r>
              <a:rPr lang="en-US" sz="1100" dirty="0"/>
              <a:t>context and parameters.</a:t>
            </a:r>
          </a:p>
        </p:txBody>
      </p:sp>
      <p:sp>
        <p:nvSpPr>
          <p:cNvPr id="10" name="Rectangle 9"/>
          <p:cNvSpPr/>
          <p:nvPr/>
        </p:nvSpPr>
        <p:spPr>
          <a:xfrm>
            <a:off x="7164288" y="3156550"/>
            <a:ext cx="1512168" cy="571329"/>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t>The context of the </a:t>
            </a:r>
            <a:r>
              <a:rPr lang="en-US" sz="1100" smtClean="0"/>
              <a:t>state machine.</a:t>
            </a:r>
            <a:endParaRPr lang="en-US" sz="1100" dirty="0"/>
          </a:p>
        </p:txBody>
      </p:sp>
      <p:sp>
        <p:nvSpPr>
          <p:cNvPr id="11" name="Rectangle 10"/>
          <p:cNvSpPr/>
          <p:nvPr/>
        </p:nvSpPr>
        <p:spPr>
          <a:xfrm>
            <a:off x="12456368" y="2838398"/>
            <a:ext cx="2598914" cy="750707"/>
          </a:xfrm>
          <a:prstGeom prst="rect">
            <a:avLst/>
          </a:prstGeom>
          <a:solidFill>
            <a:srgbClr val="FFFFCC"/>
          </a:solidFill>
          <a:ln w="19050">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t>The context of the state </a:t>
            </a:r>
            <a:r>
              <a:rPr lang="en-US" sz="1100" dirty="0" err="1" smtClean="0"/>
              <a:t>machinel</a:t>
            </a:r>
            <a:r>
              <a:rPr lang="en-US" sz="1100" smtClean="0"/>
              <a:t>.</a:t>
            </a:r>
            <a:endParaRPr lang="en-US" sz="1100" dirty="0"/>
          </a:p>
        </p:txBody>
      </p:sp>
      <p:sp>
        <p:nvSpPr>
          <p:cNvPr id="12" name="Rectangle 11"/>
          <p:cNvSpPr/>
          <p:nvPr/>
        </p:nvSpPr>
        <p:spPr>
          <a:xfrm>
            <a:off x="457200" y="4149080"/>
            <a:ext cx="2402597" cy="571329"/>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t>Data embedded in the events that triggered </a:t>
            </a:r>
            <a:r>
              <a:rPr lang="en-US" sz="1100" smtClean="0"/>
              <a:t>the current RTC step.</a:t>
            </a:r>
            <a:endParaRPr lang="en-US" sz="1100" dirty="0"/>
          </a:p>
        </p:txBody>
      </p:sp>
      <p:cxnSp>
        <p:nvCxnSpPr>
          <p:cNvPr id="13" name="Connecteur droit 31"/>
          <p:cNvCxnSpPr/>
          <p:nvPr/>
        </p:nvCxnSpPr>
        <p:spPr>
          <a:xfrm>
            <a:off x="3056114" y="3049322"/>
            <a:ext cx="795806" cy="236042"/>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6" name="Connecteur droit 31"/>
          <p:cNvCxnSpPr/>
          <p:nvPr/>
        </p:nvCxnSpPr>
        <p:spPr>
          <a:xfrm>
            <a:off x="6578241" y="3011124"/>
            <a:ext cx="586047" cy="431090"/>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9" name="Connecteur droit 31"/>
          <p:cNvCxnSpPr>
            <a:stCxn id="12" idx="3"/>
          </p:cNvCxnSpPr>
          <p:nvPr/>
        </p:nvCxnSpPr>
        <p:spPr>
          <a:xfrm flipV="1">
            <a:off x="2859797" y="4005064"/>
            <a:ext cx="704091" cy="429681"/>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8639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r>
              <a:rPr lang="en-US" dirty="0"/>
              <a:t>Extensions: Common </a:t>
            </a:r>
            <a:r>
              <a:rPr lang="en-US" dirty="0" smtClean="0"/>
              <a:t>Behavior (1/2)</a:t>
            </a:r>
            <a:endParaRPr lang="en-US" dirty="0"/>
          </a:p>
        </p:txBody>
      </p:sp>
      <p:sp>
        <p:nvSpPr>
          <p:cNvPr id="4" name="Espace réservé de la date 3"/>
          <p:cNvSpPr>
            <a:spLocks noGrp="1"/>
          </p:cNvSpPr>
          <p:nvPr>
            <p:ph type="dt" sz="half" idx="10"/>
          </p:nvPr>
        </p:nvSpPr>
        <p:spPr/>
        <p:txBody>
          <a:bodyPr/>
          <a:lstStyle/>
          <a:p>
            <a:r>
              <a:rPr lang="en-US" altLang="en-US" smtClean="0"/>
              <a:t>7 December 2016</a:t>
            </a:r>
            <a:endParaRPr lang="en-US" altLang="en-US" dirty="0"/>
          </a:p>
        </p:txBody>
      </p:sp>
      <p:sp>
        <p:nvSpPr>
          <p:cNvPr id="5" name="Espace réservé du numéro de diapositive 4"/>
          <p:cNvSpPr>
            <a:spLocks noGrp="1"/>
          </p:cNvSpPr>
          <p:nvPr>
            <p:ph type="sldNum" sz="quarter" idx="12"/>
          </p:nvPr>
        </p:nvSpPr>
        <p:spPr/>
        <p:txBody>
          <a:bodyPr/>
          <a:lstStyle/>
          <a:p>
            <a:fld id="{D703DF45-8AAC-1140-A1E5-0877B369B512}" type="slidenum">
              <a:rPr lang="en-US" altLang="en-US" smtClean="0"/>
              <a:pPr/>
              <a:t>23</a:t>
            </a:fld>
            <a:endParaRPr lang="en-US" altLang="en-US"/>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0602" y="2738895"/>
            <a:ext cx="4952381" cy="1885714"/>
          </a:xfrm>
          <a:prstGeom prst="rect">
            <a:avLst/>
          </a:prstGeom>
        </p:spPr>
      </p:pic>
      <p:sp>
        <p:nvSpPr>
          <p:cNvPr id="8" name="Rectangle 7"/>
          <p:cNvSpPr/>
          <p:nvPr/>
        </p:nvSpPr>
        <p:spPr>
          <a:xfrm>
            <a:off x="6372200" y="3200910"/>
            <a:ext cx="2242592" cy="750707"/>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t>An </a:t>
            </a:r>
            <a:r>
              <a:rPr lang="en-US" sz="1100" dirty="0" err="1" smtClean="0">
                <a:cs typeface="Courier New" panose="02070309020205020404" pitchFamily="49" charset="0"/>
              </a:rPr>
              <a:t>EventOccurrence</a:t>
            </a:r>
            <a:r>
              <a:rPr lang="en-US" sz="1100" dirty="0" smtClean="0"/>
              <a:t> </a:t>
            </a:r>
            <a:r>
              <a:rPr lang="en-US" sz="1100" dirty="0"/>
              <a:t>that </a:t>
            </a:r>
            <a:r>
              <a:rPr lang="en-US" sz="1100" dirty="0" smtClean="0"/>
              <a:t>is deferred is wrapped </a:t>
            </a:r>
            <a:r>
              <a:rPr lang="en-US" sz="1100" dirty="0"/>
              <a:t>in a </a:t>
            </a:r>
            <a:r>
              <a:rPr lang="en-US" sz="1100" dirty="0" err="1">
                <a:cs typeface="Courier New" panose="02070309020205020404" pitchFamily="49" charset="0"/>
              </a:rPr>
              <a:t>DeferredEventOccurrence</a:t>
            </a:r>
            <a:r>
              <a:rPr lang="en-US" sz="1100" dirty="0"/>
              <a:t>.</a:t>
            </a:r>
          </a:p>
        </p:txBody>
      </p:sp>
      <p:cxnSp>
        <p:nvCxnSpPr>
          <p:cNvPr id="10" name="Connecteur droit 31"/>
          <p:cNvCxnSpPr>
            <a:stCxn id="8" idx="1"/>
          </p:cNvCxnSpPr>
          <p:nvPr/>
        </p:nvCxnSpPr>
        <p:spPr>
          <a:xfrm flipH="1">
            <a:off x="5909690" y="3576264"/>
            <a:ext cx="462510" cy="453067"/>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827584" y="4741082"/>
            <a:ext cx="2846104" cy="848158"/>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t>A </a:t>
            </a:r>
            <a:r>
              <a:rPr lang="en-US" sz="1100" dirty="0" err="1">
                <a:latin typeface="+mj-lt"/>
                <a:cs typeface="Courier New" panose="02070309020205020404" pitchFamily="49" charset="0"/>
              </a:rPr>
              <a:t>DeferredEventOccurrence</a:t>
            </a:r>
            <a:r>
              <a:rPr lang="en-US" sz="1100" dirty="0" smtClean="0"/>
              <a:t> is placed </a:t>
            </a:r>
            <a:r>
              <a:rPr lang="en-US" sz="1100" dirty="0"/>
              <a:t>in the </a:t>
            </a:r>
            <a:r>
              <a:rPr lang="en-US" sz="1100" dirty="0" err="1">
                <a:latin typeface="Courier New" panose="02070309020205020404" pitchFamily="49" charset="0"/>
                <a:cs typeface="Courier New" panose="02070309020205020404" pitchFamily="49" charset="0"/>
              </a:rPr>
              <a:t>deferredEventPool</a:t>
            </a:r>
            <a:r>
              <a:rPr lang="en-US" sz="1100" dirty="0"/>
              <a:t> when </a:t>
            </a:r>
            <a:r>
              <a:rPr lang="en-US" sz="1100" dirty="0" smtClean="0"/>
              <a:t>its event is declared </a:t>
            </a:r>
            <a:r>
              <a:rPr lang="en-US" sz="1100" dirty="0"/>
              <a:t>as being deferred in the current state machine configuration</a:t>
            </a:r>
            <a:r>
              <a:rPr lang="en-US" sz="1100" dirty="0" smtClean="0"/>
              <a:t>.</a:t>
            </a:r>
            <a:endParaRPr lang="en-US" sz="1100" dirty="0"/>
          </a:p>
        </p:txBody>
      </p:sp>
      <p:sp>
        <p:nvSpPr>
          <p:cNvPr id="13" name="Rectangle 12"/>
          <p:cNvSpPr/>
          <p:nvPr/>
        </p:nvSpPr>
        <p:spPr>
          <a:xfrm>
            <a:off x="899592" y="1746854"/>
            <a:ext cx="2700115" cy="848158"/>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t>A </a:t>
            </a:r>
            <a:r>
              <a:rPr lang="en-US" sz="1100" dirty="0" err="1">
                <a:cs typeface="Courier New" panose="02070309020205020404" pitchFamily="49" charset="0"/>
              </a:rPr>
              <a:t>DeferredEventOccurrence</a:t>
            </a:r>
            <a:r>
              <a:rPr lang="en-US" sz="1100" dirty="0" smtClean="0"/>
              <a:t> is placed </a:t>
            </a:r>
            <a:r>
              <a:rPr lang="en-US" sz="1100" dirty="0"/>
              <a:t>back in the regular </a:t>
            </a:r>
            <a:r>
              <a:rPr lang="en-US" sz="1100" dirty="0" err="1">
                <a:latin typeface="Courier New" panose="02070309020205020404" pitchFamily="49" charset="0"/>
                <a:cs typeface="Courier New" panose="02070309020205020404" pitchFamily="49" charset="0"/>
              </a:rPr>
              <a:t>eventPool</a:t>
            </a:r>
            <a:r>
              <a:rPr lang="en-US" sz="1100" dirty="0"/>
              <a:t> when the deferring state leaves the current state machine configuration</a:t>
            </a:r>
            <a:r>
              <a:rPr lang="en-US" sz="1100" dirty="0" smtClean="0"/>
              <a:t>.</a:t>
            </a:r>
            <a:endParaRPr lang="en-US" sz="1100" dirty="0"/>
          </a:p>
        </p:txBody>
      </p:sp>
      <p:cxnSp>
        <p:nvCxnSpPr>
          <p:cNvPr id="15" name="Connecteur droit 31"/>
          <p:cNvCxnSpPr>
            <a:stCxn id="13" idx="3"/>
          </p:cNvCxnSpPr>
          <p:nvPr/>
        </p:nvCxnSpPr>
        <p:spPr>
          <a:xfrm>
            <a:off x="3599707" y="2170933"/>
            <a:ext cx="759076" cy="849437"/>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8" name="Connecteur droit 31"/>
          <p:cNvCxnSpPr>
            <a:endCxn id="12" idx="3"/>
          </p:cNvCxnSpPr>
          <p:nvPr/>
        </p:nvCxnSpPr>
        <p:spPr>
          <a:xfrm flipH="1">
            <a:off x="3673688" y="4165546"/>
            <a:ext cx="685095" cy="999615"/>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93750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r>
              <a:rPr lang="en-US" dirty="0"/>
              <a:t>Extensions: Common </a:t>
            </a:r>
            <a:r>
              <a:rPr lang="en-US" dirty="0" smtClean="0"/>
              <a:t>Behavior (2/2)</a:t>
            </a:r>
            <a:endParaRPr lang="en-US" dirty="0"/>
          </a:p>
        </p:txBody>
      </p:sp>
      <p:sp>
        <p:nvSpPr>
          <p:cNvPr id="4" name="Espace réservé de la date 3"/>
          <p:cNvSpPr>
            <a:spLocks noGrp="1"/>
          </p:cNvSpPr>
          <p:nvPr>
            <p:ph type="dt" sz="half" idx="10"/>
          </p:nvPr>
        </p:nvSpPr>
        <p:spPr/>
        <p:txBody>
          <a:bodyPr/>
          <a:lstStyle/>
          <a:p>
            <a:r>
              <a:rPr lang="en-US" altLang="en-US" smtClean="0"/>
              <a:t>7 December 2016</a:t>
            </a:r>
            <a:endParaRPr lang="en-US" altLang="en-US" dirty="0"/>
          </a:p>
        </p:txBody>
      </p:sp>
      <p:sp>
        <p:nvSpPr>
          <p:cNvPr id="5" name="Espace réservé du numéro de diapositive 4"/>
          <p:cNvSpPr>
            <a:spLocks noGrp="1"/>
          </p:cNvSpPr>
          <p:nvPr>
            <p:ph type="sldNum" sz="quarter" idx="12"/>
          </p:nvPr>
        </p:nvSpPr>
        <p:spPr/>
        <p:txBody>
          <a:bodyPr/>
          <a:lstStyle/>
          <a:p>
            <a:fld id="{D703DF45-8AAC-1140-A1E5-0877B369B512}" type="slidenum">
              <a:rPr lang="en-US" altLang="en-US" smtClean="0"/>
              <a:pPr/>
              <a:t>24</a:t>
            </a:fld>
            <a:endParaRPr lang="en-US" altLang="en-US"/>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0725" y="2123264"/>
            <a:ext cx="4038095" cy="2714286"/>
          </a:xfrm>
          <a:prstGeom prst="rect">
            <a:avLst/>
          </a:prstGeom>
        </p:spPr>
      </p:pic>
      <p:sp>
        <p:nvSpPr>
          <p:cNvPr id="7" name="Rectangle 6"/>
          <p:cNvSpPr/>
          <p:nvPr/>
        </p:nvSpPr>
        <p:spPr>
          <a:xfrm>
            <a:off x="5431904" y="2060848"/>
            <a:ext cx="2092424" cy="750707"/>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ea typeface="Courier New" charset="0"/>
                <a:cs typeface="Courier New" charset="0"/>
              </a:rPr>
              <a:t>Behavior</a:t>
            </a:r>
            <a:r>
              <a:rPr lang="en-US" sz="1100" dirty="0" smtClean="0"/>
              <a:t> </a:t>
            </a:r>
            <a:r>
              <a:rPr lang="en-US" sz="1100" dirty="0" smtClean="0">
                <a:ea typeface="Courier New" charset="0"/>
                <a:cs typeface="Courier New" charset="0"/>
              </a:rPr>
              <a:t>Executions</a:t>
            </a:r>
            <a:r>
              <a:rPr lang="en-US" sz="1100" dirty="0" smtClean="0"/>
              <a:t> need to have access to event data.</a:t>
            </a:r>
            <a:endParaRPr lang="en-US" sz="1100" dirty="0"/>
          </a:p>
        </p:txBody>
      </p:sp>
      <p:cxnSp>
        <p:nvCxnSpPr>
          <p:cNvPr id="8" name="Connecteur droit 31"/>
          <p:cNvCxnSpPr>
            <a:stCxn id="7" idx="1"/>
          </p:cNvCxnSpPr>
          <p:nvPr/>
        </p:nvCxnSpPr>
        <p:spPr>
          <a:xfrm flipH="1">
            <a:off x="4445022" y="2436202"/>
            <a:ext cx="986882" cy="0"/>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15816" y="4001611"/>
            <a:ext cx="2108512" cy="750707"/>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t>Data is provided from this </a:t>
            </a:r>
            <a:r>
              <a:rPr lang="en-US" sz="1100" dirty="0" err="1">
                <a:ea typeface="Courier New" charset="0"/>
                <a:cs typeface="Courier New" charset="0"/>
              </a:rPr>
              <a:t>EventOccurrence</a:t>
            </a:r>
            <a:r>
              <a:rPr lang="en-US" sz="1100" dirty="0" smtClean="0"/>
              <a:t>.</a:t>
            </a:r>
            <a:endParaRPr lang="en-US" sz="1100" dirty="0"/>
          </a:p>
        </p:txBody>
      </p:sp>
      <p:cxnSp>
        <p:nvCxnSpPr>
          <p:cNvPr id="16" name="Connecteur droit 31"/>
          <p:cNvCxnSpPr>
            <a:stCxn id="15" idx="1"/>
          </p:cNvCxnSpPr>
          <p:nvPr/>
        </p:nvCxnSpPr>
        <p:spPr>
          <a:xfrm flipH="1" flipV="1">
            <a:off x="4518752" y="4107699"/>
            <a:ext cx="897064" cy="269266"/>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11163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Extensions: </a:t>
            </a:r>
            <a:r>
              <a:rPr lang="fr-FR" dirty="0" smtClean="0"/>
              <a:t>Actions</a:t>
            </a:r>
            <a:endParaRPr lang="fr-FR" dirty="0"/>
          </a:p>
        </p:txBody>
      </p:sp>
      <p:sp>
        <p:nvSpPr>
          <p:cNvPr id="4" name="Espace réservé de la date 3"/>
          <p:cNvSpPr>
            <a:spLocks noGrp="1"/>
          </p:cNvSpPr>
          <p:nvPr>
            <p:ph type="dt" sz="half" idx="10"/>
          </p:nvPr>
        </p:nvSpPr>
        <p:spPr/>
        <p:txBody>
          <a:bodyPr/>
          <a:lstStyle/>
          <a:p>
            <a:r>
              <a:rPr lang="en-US" altLang="en-US" smtClean="0"/>
              <a:t>7 December 2016</a:t>
            </a:r>
            <a:endParaRPr lang="en-US" altLang="en-US" dirty="0"/>
          </a:p>
        </p:txBody>
      </p:sp>
      <p:sp>
        <p:nvSpPr>
          <p:cNvPr id="5" name="Espace réservé du numéro de diapositive 4"/>
          <p:cNvSpPr>
            <a:spLocks noGrp="1"/>
          </p:cNvSpPr>
          <p:nvPr>
            <p:ph type="sldNum" sz="quarter" idx="12"/>
          </p:nvPr>
        </p:nvSpPr>
        <p:spPr/>
        <p:txBody>
          <a:bodyPr/>
          <a:lstStyle/>
          <a:p>
            <a:fld id="{24E3016D-4C6C-FC42-B389-9B6B8C67C5F0}" type="slidenum">
              <a:rPr lang="en-US" altLang="en-US" smtClean="0"/>
              <a:pPr/>
              <a:t>25</a:t>
            </a:fld>
            <a:endParaRPr lang="en-US" altLang="en-US"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515" y="2204864"/>
            <a:ext cx="2085714" cy="1685714"/>
          </a:xfrm>
          <a:prstGeom prst="rect">
            <a:avLst/>
          </a:prstGeom>
        </p:spPr>
      </p:pic>
      <p:sp>
        <p:nvSpPr>
          <p:cNvPr id="8" name="Rectangle 7"/>
          <p:cNvSpPr/>
          <p:nvPr/>
        </p:nvSpPr>
        <p:spPr>
          <a:xfrm>
            <a:off x="5140543" y="2695448"/>
            <a:ext cx="2382224" cy="915962"/>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marR="0" lvl="0" defTabSz="914400" eaLnBrk="1" fontAlgn="auto" latinLnBrk="0" hangingPunct="1">
              <a:lnSpc>
                <a:spcPct val="100000"/>
              </a:lnSpc>
              <a:spcBef>
                <a:spcPts val="0"/>
              </a:spcBef>
              <a:spcAft>
                <a:spcPts val="0"/>
              </a:spcAft>
              <a:buClrTx/>
              <a:buSzTx/>
              <a:tabLst/>
              <a:defRPr/>
            </a:pPr>
            <a:r>
              <a:rPr lang="en-US" sz="1100" dirty="0" smtClean="0"/>
              <a:t>Handles the special context of </a:t>
            </a:r>
            <a:r>
              <a:rPr lang="en-US" sz="1100" smtClean="0"/>
              <a:t>a </a:t>
            </a:r>
            <a:r>
              <a:rPr lang="en-US" sz="1100" dirty="0" err="1">
                <a:ea typeface="Courier New" charset="0"/>
                <a:cs typeface="Courier New" charset="0"/>
              </a:rPr>
              <a:t>D</a:t>
            </a:r>
            <a:r>
              <a:rPr lang="en-US" sz="1100" dirty="0" err="1" smtClean="0">
                <a:ea typeface="Courier New" charset="0"/>
                <a:cs typeface="Courier New" charset="0"/>
              </a:rPr>
              <a:t>oActivityContextObject</a:t>
            </a:r>
            <a:r>
              <a:rPr lang="en-US" sz="1100" dirty="0" smtClean="0"/>
              <a:t> (described later), unwrapping it to obtain the state machine context. </a:t>
            </a:r>
            <a:endParaRPr lang="en-US" sz="1100" dirty="0"/>
          </a:p>
        </p:txBody>
      </p:sp>
      <p:cxnSp>
        <p:nvCxnSpPr>
          <p:cNvPr id="9" name="Connecteur droit 31"/>
          <p:cNvCxnSpPr>
            <a:stCxn id="8" idx="1"/>
          </p:cNvCxnSpPr>
          <p:nvPr/>
        </p:nvCxnSpPr>
        <p:spPr>
          <a:xfrm flipH="1">
            <a:off x="4181788" y="3153429"/>
            <a:ext cx="958755" cy="203563"/>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28469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p:txBody>
          <a:bodyPr/>
          <a:lstStyle/>
          <a:p>
            <a:r>
              <a:rPr lang="en-US" dirty="0" smtClean="0"/>
              <a:t>State Machines Semantics</a:t>
            </a:r>
            <a:endParaRPr lang="en-US" dirty="0"/>
          </a:p>
        </p:txBody>
      </p:sp>
      <p:sp>
        <p:nvSpPr>
          <p:cNvPr id="4" name="Subtitle 3"/>
          <p:cNvSpPr>
            <a:spLocks noGrp="1"/>
          </p:cNvSpPr>
          <p:nvPr>
            <p:ph type="subTitle" idx="1"/>
          </p:nvPr>
        </p:nvSpPr>
        <p:spPr/>
        <p:txBody>
          <a:bodyPr/>
          <a:lstStyle/>
          <a:p>
            <a:endParaRPr lang="en-US"/>
          </a:p>
        </p:txBody>
      </p:sp>
      <p:sp>
        <p:nvSpPr>
          <p:cNvPr id="2" name="Date Placeholder 1"/>
          <p:cNvSpPr>
            <a:spLocks noGrp="1"/>
          </p:cNvSpPr>
          <p:nvPr>
            <p:ph type="dt" sz="half" idx="2"/>
          </p:nvPr>
        </p:nvSpPr>
        <p:spPr/>
        <p:txBody>
          <a:bodyPr/>
          <a:lstStyle/>
          <a:p>
            <a:r>
              <a:rPr lang="en-US" altLang="en-US" smtClean="0"/>
              <a:t>7 December 2016</a:t>
            </a:r>
            <a:endParaRPr lang="en-US" altLang="en-US" dirty="0"/>
          </a:p>
        </p:txBody>
      </p:sp>
      <p:sp>
        <p:nvSpPr>
          <p:cNvPr id="3" name="Slide Number Placeholder 2"/>
          <p:cNvSpPr>
            <a:spLocks noGrp="1"/>
          </p:cNvSpPr>
          <p:nvPr>
            <p:ph type="sldNum" sz="quarter" idx="4"/>
          </p:nvPr>
        </p:nvSpPr>
        <p:spPr/>
        <p:txBody>
          <a:bodyPr/>
          <a:lstStyle/>
          <a:p>
            <a:fld id="{D703DF45-8AAC-1140-A1E5-0877B369B512}" type="slidenum">
              <a:rPr lang="en-US" altLang="en-US" smtClean="0"/>
              <a:pPr/>
              <a:t>26</a:t>
            </a:fld>
            <a:endParaRPr lang="en-US" altLang="en-US"/>
          </a:p>
        </p:txBody>
      </p:sp>
    </p:spTree>
    <p:extLst>
      <p:ext uri="{BB962C8B-B14F-4D97-AF65-F5344CB8AC3E}">
        <p14:creationId xmlns:p14="http://schemas.microsoft.com/office/powerpoint/2010/main" val="31066829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Semantics: State Machine Execution</a:t>
            </a:r>
            <a:endParaRPr lang="en-US" dirty="0"/>
          </a:p>
        </p:txBody>
      </p:sp>
      <p:sp>
        <p:nvSpPr>
          <p:cNvPr id="3" name="Date Placeholder 2"/>
          <p:cNvSpPr>
            <a:spLocks noGrp="1"/>
          </p:cNvSpPr>
          <p:nvPr>
            <p:ph type="dt" sz="half" idx="10"/>
          </p:nvPr>
        </p:nvSpPr>
        <p:spPr/>
        <p:txBody>
          <a:bodyPr/>
          <a:lstStyle/>
          <a:p>
            <a:r>
              <a:rPr lang="en-US" altLang="en-US" smtClean="0"/>
              <a:t>7 December 2016</a:t>
            </a:r>
            <a:endParaRPr lang="en-US" altLang="en-US" dirty="0"/>
          </a:p>
        </p:txBody>
      </p:sp>
      <p:sp>
        <p:nvSpPr>
          <p:cNvPr id="4" name="Slide Number Placeholder 3"/>
          <p:cNvSpPr>
            <a:spLocks noGrp="1"/>
          </p:cNvSpPr>
          <p:nvPr>
            <p:ph type="sldNum" sz="quarter" idx="12"/>
          </p:nvPr>
        </p:nvSpPr>
        <p:spPr>
          <a:xfrm>
            <a:off x="6553200" y="6476999"/>
            <a:ext cx="2133600" cy="244475"/>
          </a:xfrm>
        </p:spPr>
        <p:txBody>
          <a:bodyPr/>
          <a:lstStyle/>
          <a:p>
            <a:fld id="{9F92182E-64AA-F941-A040-F5ADA82DD3F4}" type="slidenum">
              <a:rPr lang="en-US" altLang="en-US" smtClean="0"/>
              <a:pPr/>
              <a:t>27</a:t>
            </a:fld>
            <a:endParaRPr lang="en-US" altLang="en-US" dirty="0"/>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90" y="1267095"/>
            <a:ext cx="9047619" cy="4323809"/>
          </a:xfrm>
          <a:prstGeom prst="rect">
            <a:avLst/>
          </a:prstGeom>
        </p:spPr>
      </p:pic>
      <p:sp>
        <p:nvSpPr>
          <p:cNvPr id="15" name="Rectangle 14"/>
          <p:cNvSpPr/>
          <p:nvPr/>
        </p:nvSpPr>
        <p:spPr>
          <a:xfrm>
            <a:off x="4788024" y="2996952"/>
            <a:ext cx="1872208" cy="648072"/>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smtClean="0">
                <a:cs typeface="Courier New" panose="02070309020205020404" pitchFamily="49" charset="0"/>
              </a:rPr>
              <a:t>A </a:t>
            </a:r>
            <a:r>
              <a:rPr lang="en-US" sz="1100" dirty="0" smtClean="0">
                <a:cs typeface="Courier New" panose="02070309020205020404" pitchFamily="49" charset="0"/>
              </a:rPr>
              <a:t>new type of </a:t>
            </a:r>
            <a:r>
              <a:rPr lang="en-US" sz="1100" dirty="0" smtClean="0">
                <a:ea typeface="Courier New" charset="0"/>
                <a:cs typeface="Courier New" charset="0"/>
              </a:rPr>
              <a:t>Execution</a:t>
            </a:r>
            <a:r>
              <a:rPr lang="en-US" sz="1100" dirty="0" smtClean="0">
                <a:cs typeface="Courier New" panose="02070309020205020404" pitchFamily="49" charset="0"/>
              </a:rPr>
              <a:t> to execute a </a:t>
            </a:r>
            <a:r>
              <a:rPr lang="en-US" sz="1100" dirty="0" err="1" smtClean="0">
                <a:ea typeface="Courier New" charset="0"/>
                <a:cs typeface="Courier New" charset="0"/>
              </a:rPr>
              <a:t>StateMachine</a:t>
            </a:r>
            <a:r>
              <a:rPr lang="en-US" sz="1100" dirty="0" smtClean="0">
                <a:cs typeface="Courier New" panose="02070309020205020404" pitchFamily="49" charset="0"/>
              </a:rPr>
              <a:t>.</a:t>
            </a:r>
          </a:p>
        </p:txBody>
      </p:sp>
      <p:cxnSp>
        <p:nvCxnSpPr>
          <p:cNvPr id="17" name="Connecteur droit 16"/>
          <p:cNvCxnSpPr>
            <a:stCxn id="15" idx="1"/>
          </p:cNvCxnSpPr>
          <p:nvPr/>
        </p:nvCxnSpPr>
        <p:spPr>
          <a:xfrm flipH="1">
            <a:off x="4355976" y="3320988"/>
            <a:ext cx="432048" cy="324036"/>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1690700" y="5716389"/>
            <a:ext cx="1873188" cy="648072"/>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Set of Region activations owned by the Execution for a state </a:t>
            </a:r>
            <a:r>
              <a:rPr lang="en-US" sz="1100" dirty="0">
                <a:cs typeface="Courier New" panose="02070309020205020404" pitchFamily="49" charset="0"/>
              </a:rPr>
              <a:t>m</a:t>
            </a:r>
            <a:r>
              <a:rPr lang="en-US" sz="1100" dirty="0" smtClean="0">
                <a:cs typeface="Courier New" panose="02070309020205020404" pitchFamily="49" charset="0"/>
              </a:rPr>
              <a:t>achine.</a:t>
            </a:r>
          </a:p>
        </p:txBody>
      </p:sp>
      <p:cxnSp>
        <p:nvCxnSpPr>
          <p:cNvPr id="24" name="Connecteur droit 23"/>
          <p:cNvCxnSpPr>
            <a:endCxn id="23" idx="0"/>
          </p:cNvCxnSpPr>
          <p:nvPr/>
        </p:nvCxnSpPr>
        <p:spPr>
          <a:xfrm flipH="1">
            <a:off x="2627294" y="5413148"/>
            <a:ext cx="144507" cy="303241"/>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060616" y="5716388"/>
            <a:ext cx="2492583" cy="648073"/>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Represents the current configuration (hierarchy of active States) of the executed </a:t>
            </a:r>
            <a:r>
              <a:rPr lang="en-US" sz="1100" dirty="0" err="1">
                <a:cs typeface="Courier New" panose="02070309020205020404" pitchFamily="49" charset="0"/>
              </a:rPr>
              <a:t>S</a:t>
            </a:r>
            <a:r>
              <a:rPr lang="en-US" sz="1100" dirty="0" err="1" smtClean="0">
                <a:cs typeface="Courier New" panose="02070309020205020404" pitchFamily="49" charset="0"/>
              </a:rPr>
              <a:t>tateMachine</a:t>
            </a:r>
            <a:r>
              <a:rPr lang="en-US" sz="1100" dirty="0" smtClean="0">
                <a:cs typeface="Courier New" panose="02070309020205020404" pitchFamily="49" charset="0"/>
              </a:rPr>
              <a:t>.</a:t>
            </a:r>
          </a:p>
        </p:txBody>
      </p:sp>
      <p:cxnSp>
        <p:nvCxnSpPr>
          <p:cNvPr id="28" name="Connecteur droit 27"/>
          <p:cNvCxnSpPr/>
          <p:nvPr/>
        </p:nvCxnSpPr>
        <p:spPr>
          <a:xfrm>
            <a:off x="4932040" y="5413148"/>
            <a:ext cx="144017" cy="305067"/>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6553199" y="4509120"/>
            <a:ext cx="1907233" cy="865761"/>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Allows a </a:t>
            </a:r>
            <a:r>
              <a:rPr lang="en-US" sz="1100" dirty="0" err="1" smtClean="0">
                <a:cs typeface="Courier New" panose="02070309020205020404" pitchFamily="49" charset="0"/>
              </a:rPr>
              <a:t>StateMachine</a:t>
            </a:r>
            <a:r>
              <a:rPr lang="en-US" sz="1100" dirty="0" smtClean="0">
                <a:cs typeface="Courier New" panose="02070309020205020404" pitchFamily="49" charset="0"/>
              </a:rPr>
              <a:t> to accept events placed in the </a:t>
            </a:r>
            <a:r>
              <a:rPr lang="en-US" sz="1100" dirty="0" err="1" smtClean="0">
                <a:latin typeface="Courier New" charset="0"/>
                <a:ea typeface="Courier New" charset="0"/>
                <a:cs typeface="Courier New" charset="0"/>
              </a:rPr>
              <a:t>eventPool</a:t>
            </a:r>
            <a:r>
              <a:rPr lang="en-US" sz="1100" dirty="0" smtClean="0">
                <a:latin typeface="Courier New" charset="0"/>
                <a:ea typeface="Courier New" charset="0"/>
                <a:cs typeface="Courier New" charset="0"/>
              </a:rPr>
              <a:t> </a:t>
            </a:r>
            <a:r>
              <a:rPr lang="en-US" sz="1100" dirty="0" smtClean="0">
                <a:ea typeface="Courier New" charset="0"/>
                <a:cs typeface="Courier New" charset="0"/>
              </a:rPr>
              <a:t>of the context of the </a:t>
            </a:r>
            <a:r>
              <a:rPr lang="en-US" sz="1100" dirty="0" err="1" smtClean="0">
                <a:cs typeface="Courier New" panose="02070309020205020404" pitchFamily="49" charset="0"/>
              </a:rPr>
              <a:t>StateMachine</a:t>
            </a:r>
            <a:r>
              <a:rPr lang="en-US" sz="1100" dirty="0" smtClean="0">
                <a:cs typeface="Courier New" panose="02070309020205020404" pitchFamily="49" charset="0"/>
              </a:rPr>
              <a:t>.</a:t>
            </a:r>
          </a:p>
        </p:txBody>
      </p:sp>
      <p:cxnSp>
        <p:nvCxnSpPr>
          <p:cNvPr id="34" name="Connecteur droit 33"/>
          <p:cNvCxnSpPr/>
          <p:nvPr/>
        </p:nvCxnSpPr>
        <p:spPr>
          <a:xfrm>
            <a:off x="7884368" y="4005064"/>
            <a:ext cx="0" cy="504056"/>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21981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Semantics: State Machine Visitor</a:t>
            </a:r>
            <a:endParaRPr lang="en-US" dirty="0"/>
          </a:p>
        </p:txBody>
      </p:sp>
      <p:sp>
        <p:nvSpPr>
          <p:cNvPr id="41" name="Date Placeholder 2"/>
          <p:cNvSpPr>
            <a:spLocks noGrp="1"/>
          </p:cNvSpPr>
          <p:nvPr>
            <p:ph type="dt" sz="half" idx="10"/>
          </p:nvPr>
        </p:nvSpPr>
        <p:spPr>
          <a:xfrm>
            <a:off x="457200" y="6477000"/>
            <a:ext cx="2133600" cy="244475"/>
          </a:xfrm>
        </p:spPr>
        <p:txBody>
          <a:bodyPr/>
          <a:lstStyle/>
          <a:p>
            <a:r>
              <a:rPr lang="en-US" altLang="en-US" smtClean="0"/>
              <a:t>7 December 2016</a:t>
            </a:r>
            <a:endParaRPr lang="en-US" altLang="en-US" dirty="0"/>
          </a:p>
        </p:txBody>
      </p:sp>
      <p:sp>
        <p:nvSpPr>
          <p:cNvPr id="42" name="Slide Number Placeholder 3"/>
          <p:cNvSpPr>
            <a:spLocks noGrp="1"/>
          </p:cNvSpPr>
          <p:nvPr>
            <p:ph type="sldNum" sz="quarter" idx="12"/>
          </p:nvPr>
        </p:nvSpPr>
        <p:spPr>
          <a:xfrm>
            <a:off x="6553200" y="6477000"/>
            <a:ext cx="2133600" cy="244475"/>
          </a:xfrm>
        </p:spPr>
        <p:txBody>
          <a:bodyPr/>
          <a:lstStyle/>
          <a:p>
            <a:r>
              <a:rPr lang="en-US" altLang="en-US" dirty="0" smtClean="0"/>
              <a:t>25</a:t>
            </a:r>
            <a:endParaRPr lang="en-US" altLang="en-US"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181" y="1238557"/>
            <a:ext cx="8047619" cy="4914286"/>
          </a:xfrm>
          <a:prstGeom prst="rect">
            <a:avLst/>
          </a:prstGeom>
        </p:spPr>
      </p:pic>
      <p:sp>
        <p:nvSpPr>
          <p:cNvPr id="4" name="Rectangle 3"/>
          <p:cNvSpPr/>
          <p:nvPr/>
        </p:nvSpPr>
        <p:spPr>
          <a:xfrm>
            <a:off x="1654696" y="4869160"/>
            <a:ext cx="936104" cy="43204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p:cNvSpPr/>
          <p:nvPr/>
        </p:nvSpPr>
        <p:spPr>
          <a:xfrm>
            <a:off x="3347864" y="3573016"/>
            <a:ext cx="936104" cy="50405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p:cNvSpPr/>
          <p:nvPr/>
        </p:nvSpPr>
        <p:spPr>
          <a:xfrm>
            <a:off x="4932040" y="4797152"/>
            <a:ext cx="936104" cy="50405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p:nvSpPr>
        <p:spPr>
          <a:xfrm>
            <a:off x="3180030" y="2465351"/>
            <a:ext cx="1224136" cy="443983"/>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p:nvSpPr>
        <p:spPr>
          <a:xfrm>
            <a:off x="4968044" y="1124744"/>
            <a:ext cx="2412268" cy="1008112"/>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err="1" smtClean="0">
                <a:cs typeface="Courier New" panose="02070309020205020404" pitchFamily="49" charset="0"/>
              </a:rPr>
              <a:t>StateMachine</a:t>
            </a:r>
            <a:r>
              <a:rPr lang="en-US" sz="1100" dirty="0" smtClean="0">
                <a:cs typeface="Courier New" panose="02070309020205020404" pitchFamily="49" charset="0"/>
              </a:rPr>
              <a:t> </a:t>
            </a:r>
            <a:r>
              <a:rPr lang="en-US" sz="1100" dirty="0" err="1" smtClean="0">
                <a:cs typeface="Courier New" panose="02070309020205020404" pitchFamily="49" charset="0"/>
              </a:rPr>
              <a:t>SemanticVisitors</a:t>
            </a:r>
            <a:r>
              <a:rPr lang="en-US" sz="1100" dirty="0" smtClean="0">
                <a:cs typeface="Courier New" panose="02070309020205020404" pitchFamily="49" charset="0"/>
              </a:rPr>
              <a:t> are organized hierarchically. The root class provides common functionalities for all specializing </a:t>
            </a:r>
            <a:r>
              <a:rPr lang="en-US" sz="1100" dirty="0" err="1" smtClean="0">
                <a:cs typeface="Courier New" panose="02070309020205020404" pitchFamily="49" charset="0"/>
              </a:rPr>
              <a:t>StateMachine</a:t>
            </a:r>
            <a:r>
              <a:rPr lang="en-US" sz="1100" dirty="0" smtClean="0">
                <a:cs typeface="Courier New" panose="02070309020205020404" pitchFamily="49" charset="0"/>
              </a:rPr>
              <a:t> </a:t>
            </a:r>
            <a:r>
              <a:rPr lang="en-US" sz="1100" dirty="0" err="1" smtClean="0">
                <a:cs typeface="Courier New" panose="02070309020205020404" pitchFamily="49" charset="0"/>
              </a:rPr>
              <a:t>SemanticVisitors</a:t>
            </a:r>
            <a:r>
              <a:rPr lang="en-US" sz="1100" dirty="0" smtClean="0">
                <a:cs typeface="Courier New" panose="02070309020205020404" pitchFamily="49" charset="0"/>
              </a:rPr>
              <a:t>.</a:t>
            </a:r>
          </a:p>
        </p:txBody>
      </p:sp>
      <p:cxnSp>
        <p:nvCxnSpPr>
          <p:cNvPr id="18" name="Connecteur droit 17"/>
          <p:cNvCxnSpPr/>
          <p:nvPr/>
        </p:nvCxnSpPr>
        <p:spPr>
          <a:xfrm flipH="1">
            <a:off x="4427984" y="1925289"/>
            <a:ext cx="540060" cy="504056"/>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39181" y="2420888"/>
            <a:ext cx="2024607" cy="1080120"/>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Captures the semantics of a Region. This visitor is responsible for instantiating visitors for all elements located in the visited Region.</a:t>
            </a:r>
          </a:p>
        </p:txBody>
      </p:sp>
      <p:cxnSp>
        <p:nvCxnSpPr>
          <p:cNvPr id="23" name="Connecteur droit 22"/>
          <p:cNvCxnSpPr>
            <a:stCxn id="22" idx="3"/>
          </p:cNvCxnSpPr>
          <p:nvPr/>
        </p:nvCxnSpPr>
        <p:spPr>
          <a:xfrm>
            <a:off x="2663788" y="2960948"/>
            <a:ext cx="699137" cy="620525"/>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2483768" y="5777314"/>
            <a:ext cx="1332148" cy="648072"/>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Captures the base semantics of all kinds of Vertices.</a:t>
            </a:r>
          </a:p>
        </p:txBody>
      </p:sp>
      <p:cxnSp>
        <p:nvCxnSpPr>
          <p:cNvPr id="26" name="Connecteur droit 25"/>
          <p:cNvCxnSpPr/>
          <p:nvPr/>
        </p:nvCxnSpPr>
        <p:spPr>
          <a:xfrm>
            <a:off x="2590800" y="5302520"/>
            <a:ext cx="325016" cy="474794"/>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5920952" y="5777314"/>
            <a:ext cx="1459360" cy="648072"/>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Captures the base semantics of all kinds of Transition.</a:t>
            </a:r>
          </a:p>
        </p:txBody>
      </p:sp>
      <p:cxnSp>
        <p:nvCxnSpPr>
          <p:cNvPr id="32" name="Connecteur droit 31"/>
          <p:cNvCxnSpPr/>
          <p:nvPr/>
        </p:nvCxnSpPr>
        <p:spPr>
          <a:xfrm>
            <a:off x="5829791" y="5304212"/>
            <a:ext cx="344387" cy="473102"/>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83822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Semantics: State Activation</a:t>
            </a:r>
            <a:endParaRPr lang="en-US" dirty="0"/>
          </a:p>
        </p:txBody>
      </p:sp>
      <p:sp>
        <p:nvSpPr>
          <p:cNvPr id="42" name="Date Placeholder 2"/>
          <p:cNvSpPr>
            <a:spLocks noGrp="1"/>
          </p:cNvSpPr>
          <p:nvPr>
            <p:ph type="dt" sz="half" idx="10"/>
          </p:nvPr>
        </p:nvSpPr>
        <p:spPr>
          <a:xfrm>
            <a:off x="457200" y="6477000"/>
            <a:ext cx="2133600" cy="244475"/>
          </a:xfrm>
        </p:spPr>
        <p:txBody>
          <a:bodyPr/>
          <a:lstStyle/>
          <a:p>
            <a:r>
              <a:rPr lang="en-US" altLang="en-US" smtClean="0"/>
              <a:t>7 December 2016</a:t>
            </a:r>
            <a:endParaRPr lang="en-US" altLang="en-US" dirty="0"/>
          </a:p>
        </p:txBody>
      </p:sp>
      <p:sp>
        <p:nvSpPr>
          <p:cNvPr id="43" name="Slide Number Placeholder 7"/>
          <p:cNvSpPr>
            <a:spLocks noGrp="1"/>
          </p:cNvSpPr>
          <p:nvPr>
            <p:ph type="sldNum" sz="quarter" idx="12"/>
          </p:nvPr>
        </p:nvSpPr>
        <p:spPr>
          <a:xfrm>
            <a:off x="6553200" y="6477000"/>
            <a:ext cx="2133600" cy="244475"/>
          </a:xfrm>
        </p:spPr>
        <p:txBody>
          <a:bodyPr/>
          <a:lstStyle/>
          <a:p>
            <a:r>
              <a:rPr lang="en-US" altLang="en-US" dirty="0" smtClean="0"/>
              <a:t>27</a:t>
            </a:r>
            <a:endParaRPr lang="en-US" altLang="en-US"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9143" y="1700808"/>
            <a:ext cx="4085714" cy="3676190"/>
          </a:xfrm>
          <a:prstGeom prst="rect">
            <a:avLst/>
          </a:prstGeom>
        </p:spPr>
      </p:pic>
      <p:sp>
        <p:nvSpPr>
          <p:cNvPr id="16" name="Rectangle 15"/>
          <p:cNvSpPr/>
          <p:nvPr/>
        </p:nvSpPr>
        <p:spPr>
          <a:xfrm>
            <a:off x="4139950" y="4704889"/>
            <a:ext cx="2592289" cy="648072"/>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Captures the semantics of a FinalState. When reached, the region in which it is located is completed.</a:t>
            </a:r>
          </a:p>
        </p:txBody>
      </p:sp>
      <p:cxnSp>
        <p:nvCxnSpPr>
          <p:cNvPr id="17" name="Connecteur droit 16"/>
          <p:cNvCxnSpPr>
            <a:endCxn id="16" idx="1"/>
          </p:cNvCxnSpPr>
          <p:nvPr/>
        </p:nvCxnSpPr>
        <p:spPr>
          <a:xfrm>
            <a:off x="3563888" y="5028925"/>
            <a:ext cx="576062" cy="0"/>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829327" y="1790471"/>
            <a:ext cx="2701280" cy="648072"/>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The </a:t>
            </a:r>
            <a:r>
              <a:rPr lang="en-US" sz="1100" dirty="0" err="1" smtClean="0">
                <a:cs typeface="Courier New" panose="02070309020205020404" pitchFamily="49" charset="0"/>
              </a:rPr>
              <a:t>StateSctivation</a:t>
            </a:r>
            <a:r>
              <a:rPr lang="en-US" sz="1100" dirty="0" smtClean="0">
                <a:cs typeface="Courier New" panose="02070309020205020404" pitchFamily="49" charset="0"/>
              </a:rPr>
              <a:t> references the context Object for the </a:t>
            </a:r>
            <a:r>
              <a:rPr lang="en-US" sz="1100" dirty="0" smtClean="0">
                <a:latin typeface="Courier New" charset="0"/>
                <a:ea typeface="Courier New" charset="0"/>
                <a:cs typeface="Courier New" charset="0"/>
              </a:rPr>
              <a:t>doActivity</a:t>
            </a:r>
            <a:r>
              <a:rPr lang="en-US" sz="1100" dirty="0" smtClean="0">
                <a:cs typeface="Courier New" panose="02070309020205020404" pitchFamily="49" charset="0"/>
              </a:rPr>
              <a:t> (if any) that was invoked from the State.</a:t>
            </a:r>
          </a:p>
        </p:txBody>
      </p:sp>
      <p:cxnSp>
        <p:nvCxnSpPr>
          <p:cNvPr id="21" name="Connecteur droit 20"/>
          <p:cNvCxnSpPr/>
          <p:nvPr/>
        </p:nvCxnSpPr>
        <p:spPr>
          <a:xfrm flipV="1">
            <a:off x="5868144" y="2438543"/>
            <a:ext cx="0" cy="365737"/>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95536" y="2114507"/>
            <a:ext cx="1872208" cy="830940"/>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A </a:t>
            </a:r>
            <a:r>
              <a:rPr lang="en-US" sz="1100" dirty="0" err="1" smtClean="0">
                <a:cs typeface="Courier New" panose="02070309020205020404" pitchFamily="49" charset="0"/>
              </a:rPr>
              <a:t>StateActivation</a:t>
            </a:r>
            <a:r>
              <a:rPr lang="en-US" sz="1100" dirty="0" smtClean="0">
                <a:cs typeface="Courier New" panose="02070309020205020404" pitchFamily="49" charset="0"/>
              </a:rPr>
              <a:t> captures the semantics of a State, with specific entry and exit sequences.</a:t>
            </a:r>
          </a:p>
        </p:txBody>
      </p:sp>
      <p:sp>
        <p:nvSpPr>
          <p:cNvPr id="14" name="Rectangle 13"/>
          <p:cNvSpPr/>
          <p:nvPr/>
        </p:nvSpPr>
        <p:spPr>
          <a:xfrm>
            <a:off x="6956119" y="2984280"/>
            <a:ext cx="2047120" cy="651064"/>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A </a:t>
            </a:r>
            <a:r>
              <a:rPr lang="en-US" sz="1100" dirty="0" err="1" smtClean="0">
                <a:cs typeface="Courier New" panose="02070309020205020404" pitchFamily="49" charset="0"/>
              </a:rPr>
              <a:t>StateActivation</a:t>
            </a:r>
            <a:r>
              <a:rPr lang="en-US" sz="1100" dirty="0" smtClean="0">
                <a:cs typeface="Courier New" panose="02070309020205020404" pitchFamily="49" charset="0"/>
              </a:rPr>
              <a:t> owns </a:t>
            </a:r>
            <a:r>
              <a:rPr lang="en-US" sz="1100" dirty="0" err="1" smtClean="0">
                <a:cs typeface="Courier New" panose="02070309020205020404" pitchFamily="49" charset="0"/>
              </a:rPr>
              <a:t>RegionActivations</a:t>
            </a:r>
            <a:r>
              <a:rPr lang="en-US" sz="1100" dirty="0" smtClean="0">
                <a:cs typeface="Courier New" panose="02070309020205020404" pitchFamily="49" charset="0"/>
              </a:rPr>
              <a:t> if it is </a:t>
            </a:r>
            <a:r>
              <a:rPr lang="en-US" sz="1100" dirty="0" err="1" smtClean="0">
                <a:cs typeface="Courier New" panose="02070309020205020404" pitchFamily="49" charset="0"/>
              </a:rPr>
              <a:t>compositel</a:t>
            </a:r>
            <a:endParaRPr lang="en-US" sz="1100" dirty="0" smtClean="0">
              <a:cs typeface="Courier New" panose="02070309020205020404" pitchFamily="49" charset="0"/>
            </a:endParaRPr>
          </a:p>
        </p:txBody>
      </p:sp>
      <p:sp>
        <p:nvSpPr>
          <p:cNvPr id="18" name="Rectangle 17"/>
          <p:cNvSpPr/>
          <p:nvPr/>
        </p:nvSpPr>
        <p:spPr>
          <a:xfrm>
            <a:off x="13259085" y="2299003"/>
            <a:ext cx="1872208" cy="651064"/>
          </a:xfrm>
          <a:prstGeom prst="rect">
            <a:avLst/>
          </a:prstGeom>
          <a:solidFill>
            <a:srgbClr val="FFFFCC"/>
          </a:solidFill>
          <a:ln w="19050">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A </a:t>
            </a:r>
            <a:r>
              <a:rPr lang="en-US" sz="1100" dirty="0" err="1" smtClean="0">
                <a:cs typeface="Courier New" panose="02070309020205020404" pitchFamily="49" charset="0"/>
              </a:rPr>
              <a:t>StateActivation</a:t>
            </a:r>
            <a:r>
              <a:rPr lang="en-US" sz="1100" dirty="0" smtClean="0">
                <a:cs typeface="Courier New" panose="02070309020205020404" pitchFamily="49" charset="0"/>
              </a:rPr>
              <a:t> owns </a:t>
            </a:r>
            <a:r>
              <a:rPr lang="en-US" sz="1100" dirty="0" err="1" smtClean="0">
                <a:cs typeface="Courier New" panose="02070309020205020404" pitchFamily="49" charset="0"/>
              </a:rPr>
              <a:t>RegionActivations</a:t>
            </a:r>
            <a:r>
              <a:rPr lang="en-US" sz="1100" dirty="0" smtClean="0">
                <a:cs typeface="Courier New" panose="02070309020205020404" pitchFamily="49" charset="0"/>
              </a:rPr>
              <a:t> if it is </a:t>
            </a:r>
            <a:r>
              <a:rPr lang="en-US" sz="1100" dirty="0" err="1" smtClean="0">
                <a:cs typeface="Courier New" panose="02070309020205020404" pitchFamily="49" charset="0"/>
              </a:rPr>
              <a:t>compositel</a:t>
            </a:r>
            <a:endParaRPr lang="en-US" sz="1100" dirty="0" smtClean="0">
              <a:cs typeface="Courier New" panose="02070309020205020404" pitchFamily="49" charset="0"/>
            </a:endParaRPr>
          </a:p>
        </p:txBody>
      </p:sp>
      <p:sp>
        <p:nvSpPr>
          <p:cNvPr id="19" name="Rectangle 18"/>
          <p:cNvSpPr/>
          <p:nvPr/>
        </p:nvSpPr>
        <p:spPr>
          <a:xfrm>
            <a:off x="6980448" y="3861838"/>
            <a:ext cx="1984040" cy="651064"/>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A </a:t>
            </a:r>
            <a:r>
              <a:rPr lang="en-US" sz="1100" dirty="0" err="1" smtClean="0">
                <a:cs typeface="Courier New" panose="02070309020205020404" pitchFamily="49" charset="0"/>
              </a:rPr>
              <a:t>StateActivation</a:t>
            </a:r>
            <a:r>
              <a:rPr lang="en-US" sz="1100" dirty="0" smtClean="0">
                <a:cs typeface="Courier New" panose="02070309020205020404" pitchFamily="49" charset="0"/>
              </a:rPr>
              <a:t> may own </a:t>
            </a:r>
            <a:r>
              <a:rPr lang="en-US" sz="1100" dirty="0" err="1" smtClean="0">
                <a:cs typeface="Courier New" panose="02070309020205020404" pitchFamily="49" charset="0"/>
              </a:rPr>
              <a:t>ConnectionPointActivations</a:t>
            </a:r>
            <a:r>
              <a:rPr lang="en-US" sz="1100" dirty="0" smtClean="0">
                <a:cs typeface="Courier New" panose="02070309020205020404" pitchFamily="49" charset="0"/>
              </a:rPr>
              <a:t> if it is composite.</a:t>
            </a:r>
          </a:p>
        </p:txBody>
      </p:sp>
      <p:cxnSp>
        <p:nvCxnSpPr>
          <p:cNvPr id="22" name="Connecteur droit 16"/>
          <p:cNvCxnSpPr/>
          <p:nvPr/>
        </p:nvCxnSpPr>
        <p:spPr>
          <a:xfrm>
            <a:off x="6404386" y="4152862"/>
            <a:ext cx="576062" cy="0"/>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3" name="Connecteur droit 16"/>
          <p:cNvCxnSpPr>
            <a:endCxn id="14" idx="1"/>
          </p:cNvCxnSpPr>
          <p:nvPr/>
        </p:nvCxnSpPr>
        <p:spPr>
          <a:xfrm flipV="1">
            <a:off x="6411147" y="3309812"/>
            <a:ext cx="544972" cy="194978"/>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4" name="Connecteur droit 16"/>
          <p:cNvCxnSpPr>
            <a:stCxn id="11" idx="3"/>
          </p:cNvCxnSpPr>
          <p:nvPr/>
        </p:nvCxnSpPr>
        <p:spPr>
          <a:xfrm>
            <a:off x="2267744" y="2529977"/>
            <a:ext cx="576064" cy="439507"/>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63437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Submission Team</a:t>
            </a:r>
            <a:endParaRPr lang="en-US" dirty="0"/>
          </a:p>
        </p:txBody>
      </p:sp>
      <p:sp>
        <p:nvSpPr>
          <p:cNvPr id="2" name="Espace réservé du contenu 1"/>
          <p:cNvSpPr>
            <a:spLocks noGrp="1"/>
          </p:cNvSpPr>
          <p:nvPr>
            <p:ph idx="1"/>
          </p:nvPr>
        </p:nvSpPr>
        <p:spPr>
          <a:xfrm>
            <a:off x="457200" y="1556792"/>
            <a:ext cx="8229600" cy="4844008"/>
          </a:xfrm>
        </p:spPr>
        <p:txBody>
          <a:bodyPr/>
          <a:lstStyle/>
          <a:p>
            <a:pPr marL="0" indent="0">
              <a:buNone/>
            </a:pPr>
            <a:r>
              <a:rPr lang="en-US" sz="2000" b="1" dirty="0" smtClean="0"/>
              <a:t>Submitters</a:t>
            </a:r>
          </a:p>
          <a:p>
            <a:r>
              <a:rPr lang="en-US" sz="2000" dirty="0" smtClean="0"/>
              <a:t>Model Driven Solutions (Ed Seidewitz)</a:t>
            </a:r>
          </a:p>
          <a:p>
            <a:r>
              <a:rPr lang="en-US" sz="2000" dirty="0" smtClean="0"/>
              <a:t>No Magic, Inc. (</a:t>
            </a:r>
            <a:r>
              <a:rPr lang="en-US" sz="2000" dirty="0" err="1" smtClean="0"/>
              <a:t>Nerijus</a:t>
            </a:r>
            <a:r>
              <a:rPr lang="en-US" sz="2000" dirty="0" smtClean="0"/>
              <a:t> </a:t>
            </a:r>
            <a:r>
              <a:rPr lang="en-US" sz="2000" dirty="0" err="1" smtClean="0"/>
              <a:t>Jankevicius</a:t>
            </a:r>
            <a:r>
              <a:rPr lang="en-US" sz="2000" dirty="0" smtClean="0"/>
              <a:t>)</a:t>
            </a:r>
          </a:p>
          <a:p>
            <a:pPr marL="885825" lvl="2" indent="0">
              <a:buNone/>
            </a:pPr>
            <a:endParaRPr lang="en-US" sz="1600" dirty="0" smtClean="0"/>
          </a:p>
          <a:p>
            <a:pPr marL="0" indent="0">
              <a:buNone/>
            </a:pPr>
            <a:r>
              <a:rPr lang="en-US" sz="2000" b="1" dirty="0" smtClean="0"/>
              <a:t>Contributors</a:t>
            </a:r>
          </a:p>
          <a:p>
            <a:r>
              <a:rPr lang="en-US" sz="2000" dirty="0" smtClean="0"/>
              <a:t>Airbus (Yves Bernard)</a:t>
            </a:r>
          </a:p>
          <a:p>
            <a:r>
              <a:rPr lang="en-US" sz="2000" dirty="0" smtClean="0"/>
              <a:t>Simula Research Laboratory (Bran </a:t>
            </a:r>
            <a:r>
              <a:rPr lang="en-US" sz="2000" dirty="0" err="1" smtClean="0"/>
              <a:t>Selic</a:t>
            </a:r>
            <a:r>
              <a:rPr lang="en-US" sz="2000" dirty="0" smtClean="0"/>
              <a:t>)</a:t>
            </a:r>
          </a:p>
          <a:p>
            <a:r>
              <a:rPr lang="en-US" sz="2000" dirty="0" err="1" smtClean="0"/>
              <a:t>LieberLieber</a:t>
            </a:r>
            <a:r>
              <a:rPr lang="en-US" sz="2000" dirty="0" smtClean="0"/>
              <a:t> (Daniel </a:t>
            </a:r>
            <a:r>
              <a:rPr lang="en-US" sz="2000" dirty="0" err="1" smtClean="0"/>
              <a:t>Siegl</a:t>
            </a:r>
            <a:r>
              <a:rPr lang="en-US" sz="2000" dirty="0" smtClean="0"/>
              <a:t>)</a:t>
            </a:r>
          </a:p>
          <a:p>
            <a:r>
              <a:rPr lang="en-US" sz="2000" dirty="0" smtClean="0"/>
              <a:t>CEA – Commissariat à </a:t>
            </a:r>
            <a:r>
              <a:rPr lang="en-US" sz="2000" dirty="0" err="1" smtClean="0"/>
              <a:t>l’Energie</a:t>
            </a:r>
            <a:r>
              <a:rPr lang="en-US" sz="2000" dirty="0" smtClean="0"/>
              <a:t> </a:t>
            </a:r>
            <a:r>
              <a:rPr lang="en-US" sz="2000" dirty="0" err="1" smtClean="0"/>
              <a:t>Atomique</a:t>
            </a:r>
            <a:r>
              <a:rPr lang="en-US" sz="2000" dirty="0" smtClean="0"/>
              <a:t> (Jérémie Tatibouet)</a:t>
            </a:r>
            <a:endParaRPr lang="en-US" sz="2000" dirty="0"/>
          </a:p>
        </p:txBody>
      </p:sp>
      <p:sp>
        <p:nvSpPr>
          <p:cNvPr id="5" name="Date Placeholder 4"/>
          <p:cNvSpPr>
            <a:spLocks noGrp="1"/>
          </p:cNvSpPr>
          <p:nvPr>
            <p:ph type="dt" sz="half" idx="10"/>
          </p:nvPr>
        </p:nvSpPr>
        <p:spPr/>
        <p:txBody>
          <a:bodyPr/>
          <a:lstStyle/>
          <a:p>
            <a:r>
              <a:rPr lang="en-US" altLang="en-US" smtClean="0"/>
              <a:t>7 December 2016</a:t>
            </a:r>
            <a:endParaRPr lang="en-US" altLang="en-US" dirty="0"/>
          </a:p>
        </p:txBody>
      </p:sp>
      <p:sp>
        <p:nvSpPr>
          <p:cNvPr id="6" name="Slide Number Placeholder 5"/>
          <p:cNvSpPr>
            <a:spLocks noGrp="1"/>
          </p:cNvSpPr>
          <p:nvPr>
            <p:ph type="sldNum" sz="quarter" idx="12"/>
          </p:nvPr>
        </p:nvSpPr>
        <p:spPr/>
        <p:txBody>
          <a:bodyPr/>
          <a:lstStyle/>
          <a:p>
            <a:fld id="{24E3016D-4C6C-FC42-B389-9B6B8C67C5F0}" type="slidenum">
              <a:rPr lang="en-US" altLang="en-US" smtClean="0"/>
              <a:pPr/>
              <a:t>3</a:t>
            </a:fld>
            <a:endParaRPr lang="en-US" altLang="en-US"/>
          </a:p>
        </p:txBody>
      </p:sp>
    </p:spTree>
    <p:extLst>
      <p:ext uri="{BB962C8B-B14F-4D97-AF65-F5344CB8AC3E}">
        <p14:creationId xmlns:p14="http://schemas.microsoft.com/office/powerpoint/2010/main" val="41144914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Semantics: </a:t>
            </a:r>
            <a:r>
              <a:rPr lang="en-US" dirty="0" err="1" smtClean="0"/>
              <a:t>doActivity</a:t>
            </a:r>
            <a:r>
              <a:rPr lang="en-US" dirty="0" smtClean="0"/>
              <a:t> Execution</a:t>
            </a:r>
            <a:endParaRPr lang="en-US" dirty="0"/>
          </a:p>
        </p:txBody>
      </p:sp>
      <p:sp>
        <p:nvSpPr>
          <p:cNvPr id="3" name="Date Placeholder 2"/>
          <p:cNvSpPr>
            <a:spLocks noGrp="1"/>
          </p:cNvSpPr>
          <p:nvPr>
            <p:ph type="dt" sz="half" idx="10"/>
          </p:nvPr>
        </p:nvSpPr>
        <p:spPr/>
        <p:txBody>
          <a:bodyPr/>
          <a:lstStyle/>
          <a:p>
            <a:r>
              <a:rPr lang="en-US" altLang="en-US" smtClean="0"/>
              <a:t>7 December 2016</a:t>
            </a:r>
            <a:endParaRPr lang="en-US" altLang="en-US" dirty="0"/>
          </a:p>
        </p:txBody>
      </p:sp>
      <p:sp>
        <p:nvSpPr>
          <p:cNvPr id="8" name="Slide Number Placeholder 7"/>
          <p:cNvSpPr>
            <a:spLocks noGrp="1"/>
          </p:cNvSpPr>
          <p:nvPr>
            <p:ph type="sldNum" sz="quarter" idx="12"/>
          </p:nvPr>
        </p:nvSpPr>
        <p:spPr/>
        <p:txBody>
          <a:bodyPr/>
          <a:lstStyle/>
          <a:p>
            <a:fld id="{9F92182E-64AA-F941-A040-F5ADA82DD3F4}" type="slidenum">
              <a:rPr lang="en-US" altLang="en-US" smtClean="0"/>
              <a:pPr/>
              <a:t>30</a:t>
            </a:fld>
            <a:endParaRPr lang="en-US" altLang="en-US"/>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6146" y="1908121"/>
            <a:ext cx="7114286" cy="4295238"/>
          </a:xfrm>
          <a:prstGeom prst="rect">
            <a:avLst/>
          </a:prstGeom>
        </p:spPr>
      </p:pic>
      <p:sp>
        <p:nvSpPr>
          <p:cNvPr id="16" name="Rectangle 15"/>
          <p:cNvSpPr/>
          <p:nvPr/>
        </p:nvSpPr>
        <p:spPr>
          <a:xfrm>
            <a:off x="547524" y="1484784"/>
            <a:ext cx="2569810" cy="1368152"/>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The </a:t>
            </a:r>
            <a:r>
              <a:rPr lang="en-US" sz="1100" dirty="0" smtClean="0">
                <a:latin typeface="Courier New" charset="0"/>
                <a:ea typeface="Courier New" charset="0"/>
                <a:cs typeface="Courier New" charset="0"/>
              </a:rPr>
              <a:t>context</a:t>
            </a:r>
            <a:r>
              <a:rPr lang="en-US" sz="1100" dirty="0" smtClean="0">
                <a:cs typeface="Courier New" panose="02070309020205020404" pitchFamily="49" charset="0"/>
              </a:rPr>
              <a:t> Object of an executed </a:t>
            </a:r>
            <a:r>
              <a:rPr lang="en-US" sz="1100" dirty="0" smtClean="0">
                <a:latin typeface="Courier New" charset="0"/>
                <a:ea typeface="Courier New" charset="0"/>
                <a:cs typeface="Courier New" charset="0"/>
              </a:rPr>
              <a:t>doActivity</a:t>
            </a:r>
            <a:r>
              <a:rPr lang="en-US" sz="1100" dirty="0" smtClean="0">
                <a:cs typeface="Courier New" panose="02070309020205020404" pitchFamily="49" charset="0"/>
              </a:rPr>
              <a:t>. This Object itself has a </a:t>
            </a:r>
            <a:r>
              <a:rPr lang="en-US" sz="1100" dirty="0" smtClean="0">
                <a:latin typeface="Courier New" charset="0"/>
                <a:ea typeface="Courier New" charset="0"/>
                <a:cs typeface="Courier New" charset="0"/>
              </a:rPr>
              <a:t>context</a:t>
            </a:r>
            <a:r>
              <a:rPr lang="en-US" sz="1100" dirty="0" smtClean="0">
                <a:cs typeface="Courier New" panose="02070309020205020404" pitchFamily="49" charset="0"/>
              </a:rPr>
              <a:t>, which is the </a:t>
            </a:r>
            <a:r>
              <a:rPr lang="en-US" sz="1100" dirty="0" err="1" smtClean="0">
                <a:cs typeface="Courier New" panose="02070309020205020404" pitchFamily="49" charset="0"/>
              </a:rPr>
              <a:t>StateMachine</a:t>
            </a:r>
            <a:r>
              <a:rPr lang="en-US" sz="1100" dirty="0" smtClean="0">
                <a:cs typeface="Courier New" panose="02070309020205020404" pitchFamily="49" charset="0"/>
              </a:rPr>
              <a:t> context. This allows an executed </a:t>
            </a:r>
            <a:r>
              <a:rPr lang="en-US" sz="1100" dirty="0" smtClean="0">
                <a:latin typeface="Courier New" charset="0"/>
                <a:ea typeface="Courier New" charset="0"/>
                <a:cs typeface="Courier New" charset="0"/>
              </a:rPr>
              <a:t>doActivity</a:t>
            </a:r>
            <a:r>
              <a:rPr lang="en-US" sz="1100" dirty="0" smtClean="0">
                <a:cs typeface="Courier New" panose="02070309020205020404" pitchFamily="49" charset="0"/>
              </a:rPr>
              <a:t> to have access to the features (properties, operations, etc) available in the context.</a:t>
            </a:r>
          </a:p>
        </p:txBody>
      </p:sp>
      <p:cxnSp>
        <p:nvCxnSpPr>
          <p:cNvPr id="17" name="Connecteur droit 16"/>
          <p:cNvCxnSpPr/>
          <p:nvPr/>
        </p:nvCxnSpPr>
        <p:spPr>
          <a:xfrm>
            <a:off x="3117334" y="2605819"/>
            <a:ext cx="1094626" cy="679165"/>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173118" y="4149080"/>
            <a:ext cx="1944216" cy="734004"/>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Allows a </a:t>
            </a:r>
            <a:r>
              <a:rPr lang="en-US" sz="1100" dirty="0" err="1" smtClean="0">
                <a:latin typeface="Courier New" charset="0"/>
                <a:ea typeface="Courier New" charset="0"/>
                <a:cs typeface="Courier New" charset="0"/>
              </a:rPr>
              <a:t>doActivity</a:t>
            </a:r>
            <a:r>
              <a:rPr lang="en-US" sz="1100" dirty="0">
                <a:cs typeface="Courier New" panose="02070309020205020404" pitchFamily="49" charset="0"/>
              </a:rPr>
              <a:t> </a:t>
            </a:r>
            <a:r>
              <a:rPr lang="en-US" sz="1100" dirty="0" smtClean="0">
                <a:cs typeface="Courier New" panose="02070309020205020404" pitchFamily="49" charset="0"/>
              </a:rPr>
              <a:t>to accept events from the state machine event pool.</a:t>
            </a:r>
          </a:p>
        </p:txBody>
      </p:sp>
      <p:cxnSp>
        <p:nvCxnSpPr>
          <p:cNvPr id="22" name="Connecteur droit 21"/>
          <p:cNvCxnSpPr>
            <a:stCxn id="21" idx="3"/>
          </p:cNvCxnSpPr>
          <p:nvPr/>
        </p:nvCxnSpPr>
        <p:spPr>
          <a:xfrm flipV="1">
            <a:off x="3117334" y="4510617"/>
            <a:ext cx="950610" cy="5465"/>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170682" y="4323401"/>
            <a:ext cx="1944216" cy="734003"/>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Thread of execution on which the doActivity is actually executed.</a:t>
            </a:r>
          </a:p>
        </p:txBody>
      </p:sp>
      <p:cxnSp>
        <p:nvCxnSpPr>
          <p:cNvPr id="29" name="Connecteur droit 28"/>
          <p:cNvCxnSpPr>
            <a:stCxn id="27" idx="0"/>
          </p:cNvCxnSpPr>
          <p:nvPr/>
        </p:nvCxnSpPr>
        <p:spPr>
          <a:xfrm flipV="1">
            <a:off x="7142790" y="3645025"/>
            <a:ext cx="0" cy="678376"/>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58912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Semantics: Pseudostate Activation</a:t>
            </a:r>
            <a:endParaRPr lang="en-US" sz="3000" dirty="0"/>
          </a:p>
        </p:txBody>
      </p:sp>
      <p:sp>
        <p:nvSpPr>
          <p:cNvPr id="3" name="Date Placeholder 2"/>
          <p:cNvSpPr>
            <a:spLocks noGrp="1"/>
          </p:cNvSpPr>
          <p:nvPr>
            <p:ph type="dt" sz="half" idx="10"/>
          </p:nvPr>
        </p:nvSpPr>
        <p:spPr/>
        <p:txBody>
          <a:bodyPr/>
          <a:lstStyle/>
          <a:p>
            <a:r>
              <a:rPr lang="en-US" altLang="en-US" smtClean="0"/>
              <a:t>7 December 2016</a:t>
            </a:r>
            <a:endParaRPr lang="en-US" altLang="en-US" dirty="0"/>
          </a:p>
        </p:txBody>
      </p:sp>
      <p:sp>
        <p:nvSpPr>
          <p:cNvPr id="7" name="Slide Number Placeholder 6"/>
          <p:cNvSpPr>
            <a:spLocks noGrp="1"/>
          </p:cNvSpPr>
          <p:nvPr>
            <p:ph type="sldNum" sz="quarter" idx="12"/>
          </p:nvPr>
        </p:nvSpPr>
        <p:spPr/>
        <p:txBody>
          <a:bodyPr/>
          <a:lstStyle/>
          <a:p>
            <a:fld id="{9F92182E-64AA-F941-A040-F5ADA82DD3F4}" type="slidenum">
              <a:rPr lang="en-US" altLang="en-US" smtClean="0"/>
              <a:pPr/>
              <a:t>31</a:t>
            </a:fld>
            <a:endParaRPr lang="en-US" altLang="en-US"/>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340768"/>
            <a:ext cx="6895238" cy="3342857"/>
          </a:xfrm>
          <a:prstGeom prst="rect">
            <a:avLst/>
          </a:prstGeom>
        </p:spPr>
      </p:pic>
      <p:sp>
        <p:nvSpPr>
          <p:cNvPr id="25" name="Rectangle 24"/>
          <p:cNvSpPr/>
          <p:nvPr/>
        </p:nvSpPr>
        <p:spPr>
          <a:xfrm>
            <a:off x="5248645" y="1661205"/>
            <a:ext cx="2088232" cy="646927"/>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Captures the base semantics of all Pseudostates.</a:t>
            </a:r>
          </a:p>
        </p:txBody>
      </p:sp>
      <p:cxnSp>
        <p:nvCxnSpPr>
          <p:cNvPr id="26" name="Connecteur droit 25"/>
          <p:cNvCxnSpPr>
            <a:endCxn id="25" idx="1"/>
          </p:cNvCxnSpPr>
          <p:nvPr/>
        </p:nvCxnSpPr>
        <p:spPr>
          <a:xfrm flipV="1">
            <a:off x="4600573" y="1984669"/>
            <a:ext cx="648072" cy="501402"/>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1471415" y="1340769"/>
            <a:ext cx="1944216" cy="695284"/>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Set of Transitions outgoing the </a:t>
            </a:r>
            <a:r>
              <a:rPr lang="en-US" sz="1100" dirty="0">
                <a:cs typeface="Courier New" panose="02070309020205020404" pitchFamily="49" charset="0"/>
              </a:rPr>
              <a:t>P</a:t>
            </a:r>
            <a:r>
              <a:rPr lang="en-US" sz="1100" dirty="0" smtClean="0">
                <a:cs typeface="Courier New" panose="02070309020205020404" pitchFamily="49" charset="0"/>
              </a:rPr>
              <a:t>seudostate which can be fired in the current step. </a:t>
            </a:r>
          </a:p>
        </p:txBody>
      </p:sp>
      <p:cxnSp>
        <p:nvCxnSpPr>
          <p:cNvPr id="31" name="Connecteur droit 30"/>
          <p:cNvCxnSpPr/>
          <p:nvPr/>
        </p:nvCxnSpPr>
        <p:spPr>
          <a:xfrm flipV="1">
            <a:off x="3088405" y="2036052"/>
            <a:ext cx="0" cy="450019"/>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3347864" y="5085184"/>
            <a:ext cx="1682488" cy="917083"/>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Captures the base semantics of </a:t>
            </a:r>
            <a:r>
              <a:rPr lang="en-US" sz="1100" dirty="0" err="1" smtClean="0">
                <a:cs typeface="Courier New" panose="02070309020205020404" pitchFamily="49" charset="0"/>
              </a:rPr>
              <a:t>entryPoint</a:t>
            </a:r>
            <a:r>
              <a:rPr lang="en-US" sz="1100" dirty="0" smtClean="0">
                <a:cs typeface="Courier New" panose="02070309020205020404" pitchFamily="49" charset="0"/>
              </a:rPr>
              <a:t> and </a:t>
            </a:r>
            <a:r>
              <a:rPr lang="en-US" sz="1100" dirty="0" err="1" smtClean="0">
                <a:cs typeface="Courier New" panose="02070309020205020404" pitchFamily="49" charset="0"/>
              </a:rPr>
              <a:t>exitPoint</a:t>
            </a:r>
            <a:r>
              <a:rPr lang="en-US" sz="1100" dirty="0" smtClean="0">
                <a:cs typeface="Courier New" panose="02070309020205020404" pitchFamily="49" charset="0"/>
              </a:rPr>
              <a:t> Pseudostates.</a:t>
            </a:r>
          </a:p>
        </p:txBody>
      </p:sp>
      <p:cxnSp>
        <p:nvCxnSpPr>
          <p:cNvPr id="37" name="Connecteur droit 36"/>
          <p:cNvCxnSpPr/>
          <p:nvPr/>
        </p:nvCxnSpPr>
        <p:spPr>
          <a:xfrm flipH="1" flipV="1">
            <a:off x="4283969" y="4437113"/>
            <a:ext cx="528" cy="648071"/>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240530" y="5085184"/>
            <a:ext cx="1518015" cy="916037"/>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Captures the base semantics of </a:t>
            </a:r>
            <a:r>
              <a:rPr lang="en-US" sz="1100" dirty="0" err="1" smtClean="0">
                <a:cs typeface="Courier New" panose="02070309020205020404" pitchFamily="49" charset="0"/>
              </a:rPr>
              <a:t>shallowHistory</a:t>
            </a:r>
            <a:r>
              <a:rPr lang="en-US" sz="1100" dirty="0" smtClean="0">
                <a:cs typeface="Courier New" panose="02070309020205020404" pitchFamily="49" charset="0"/>
              </a:rPr>
              <a:t> and </a:t>
            </a:r>
            <a:r>
              <a:rPr lang="en-US" sz="1100" dirty="0" err="1" smtClean="0">
                <a:cs typeface="Courier New" panose="02070309020205020404" pitchFamily="49" charset="0"/>
              </a:rPr>
              <a:t>deepHistory</a:t>
            </a:r>
            <a:r>
              <a:rPr lang="en-US" sz="1100" dirty="0" smtClean="0">
                <a:cs typeface="Courier New" panose="02070309020205020404" pitchFamily="49" charset="0"/>
              </a:rPr>
              <a:t> Pseudostates.</a:t>
            </a:r>
          </a:p>
        </p:txBody>
      </p:sp>
      <p:cxnSp>
        <p:nvCxnSpPr>
          <p:cNvPr id="40" name="Connecteur droit 39"/>
          <p:cNvCxnSpPr/>
          <p:nvPr/>
        </p:nvCxnSpPr>
        <p:spPr>
          <a:xfrm flipV="1">
            <a:off x="5999537" y="4395760"/>
            <a:ext cx="0" cy="689424"/>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6942417" y="5085184"/>
            <a:ext cx="1518015" cy="916037"/>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Captures the base semantics of junction and choice </a:t>
            </a:r>
            <a:r>
              <a:rPr lang="en-US" sz="1100" dirty="0">
                <a:cs typeface="Courier New" panose="02070309020205020404" pitchFamily="49" charset="0"/>
              </a:rPr>
              <a:t>P</a:t>
            </a:r>
            <a:r>
              <a:rPr lang="en-US" sz="1100" dirty="0" smtClean="0">
                <a:cs typeface="Courier New" panose="02070309020205020404" pitchFamily="49" charset="0"/>
              </a:rPr>
              <a:t>seudostates.</a:t>
            </a:r>
          </a:p>
        </p:txBody>
      </p:sp>
      <p:cxnSp>
        <p:nvCxnSpPr>
          <p:cNvPr id="42" name="Connecteur droit 41"/>
          <p:cNvCxnSpPr/>
          <p:nvPr/>
        </p:nvCxnSpPr>
        <p:spPr>
          <a:xfrm flipV="1">
            <a:off x="7336877" y="3717032"/>
            <a:ext cx="0" cy="1368152"/>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68652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363272" cy="609600"/>
          </a:xfrm>
        </p:spPr>
        <p:txBody>
          <a:bodyPr/>
          <a:lstStyle/>
          <a:p>
            <a:r>
              <a:rPr lang="en-US" sz="2800" dirty="0" smtClean="0"/>
              <a:t>Semantics: Transition Activation Specializations</a:t>
            </a:r>
            <a:endParaRPr lang="en-US" sz="2800" dirty="0"/>
          </a:p>
        </p:txBody>
      </p:sp>
      <p:sp>
        <p:nvSpPr>
          <p:cNvPr id="3" name="Date Placeholder 2"/>
          <p:cNvSpPr>
            <a:spLocks noGrp="1"/>
          </p:cNvSpPr>
          <p:nvPr>
            <p:ph type="dt" sz="half" idx="10"/>
          </p:nvPr>
        </p:nvSpPr>
        <p:spPr/>
        <p:txBody>
          <a:bodyPr/>
          <a:lstStyle/>
          <a:p>
            <a:r>
              <a:rPr lang="en-US" altLang="en-US" smtClean="0"/>
              <a:t>7 December 2016</a:t>
            </a:r>
            <a:endParaRPr lang="en-US" altLang="en-US" dirty="0"/>
          </a:p>
        </p:txBody>
      </p:sp>
      <p:sp>
        <p:nvSpPr>
          <p:cNvPr id="7" name="Slide Number Placeholder 6"/>
          <p:cNvSpPr>
            <a:spLocks noGrp="1"/>
          </p:cNvSpPr>
          <p:nvPr>
            <p:ph type="sldNum" sz="quarter" idx="12"/>
          </p:nvPr>
        </p:nvSpPr>
        <p:spPr/>
        <p:txBody>
          <a:bodyPr/>
          <a:lstStyle/>
          <a:p>
            <a:fld id="{9F92182E-64AA-F941-A040-F5ADA82DD3F4}" type="slidenum">
              <a:rPr lang="en-US" altLang="en-US" smtClean="0"/>
              <a:pPr/>
              <a:t>32</a:t>
            </a:fld>
            <a:endParaRPr lang="en-US" altLang="en-US"/>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5449" y="1700808"/>
            <a:ext cx="4228571" cy="2019048"/>
          </a:xfrm>
          <a:prstGeom prst="rect">
            <a:avLst/>
          </a:prstGeom>
        </p:spPr>
      </p:pic>
      <p:sp>
        <p:nvSpPr>
          <p:cNvPr id="26" name="Rectangle 25"/>
          <p:cNvSpPr/>
          <p:nvPr/>
        </p:nvSpPr>
        <p:spPr>
          <a:xfrm>
            <a:off x="5490805" y="3978188"/>
            <a:ext cx="3023356" cy="646927"/>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The source is never exited and the target is never entered.</a:t>
            </a:r>
          </a:p>
        </p:txBody>
      </p:sp>
      <p:cxnSp>
        <p:nvCxnSpPr>
          <p:cNvPr id="27" name="Connecteur droit 26"/>
          <p:cNvCxnSpPr/>
          <p:nvPr/>
        </p:nvCxnSpPr>
        <p:spPr>
          <a:xfrm>
            <a:off x="5705849" y="3573016"/>
            <a:ext cx="0" cy="405172"/>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68694" y="3978188"/>
            <a:ext cx="3581951" cy="1082976"/>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The source is always exited and the target is always entered. Whenever the exit sequence or the enter sequence are performed, it might be required to propagate them to the parent vertex. This decision relies on the computed common ancestor.</a:t>
            </a:r>
          </a:p>
        </p:txBody>
      </p:sp>
      <p:cxnSp>
        <p:nvCxnSpPr>
          <p:cNvPr id="31" name="Connecteur droit 30"/>
          <p:cNvCxnSpPr/>
          <p:nvPr/>
        </p:nvCxnSpPr>
        <p:spPr>
          <a:xfrm>
            <a:off x="2825529" y="3611158"/>
            <a:ext cx="0" cy="367030"/>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462678" y="1763132"/>
            <a:ext cx="3023356" cy="801772"/>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The firing sequence is common to al kinds of Transitions: exit source, execute effect (if any), enter target. Entry and exit sequences are specific to each kind of Transition.</a:t>
            </a:r>
          </a:p>
        </p:txBody>
      </p:sp>
      <p:cxnSp>
        <p:nvCxnSpPr>
          <p:cNvPr id="12" name="Connecteur droit 26"/>
          <p:cNvCxnSpPr>
            <a:stCxn id="11" idx="1"/>
          </p:cNvCxnSpPr>
          <p:nvPr/>
        </p:nvCxnSpPr>
        <p:spPr>
          <a:xfrm flipH="1">
            <a:off x="4481713" y="2164018"/>
            <a:ext cx="980965" cy="0"/>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3649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Semantics: Event Occurrences</a:t>
            </a:r>
            <a:endParaRPr lang="en-US" sz="2800" dirty="0"/>
          </a:p>
        </p:txBody>
      </p:sp>
      <p:sp>
        <p:nvSpPr>
          <p:cNvPr id="42" name="Date Placeholder 2"/>
          <p:cNvSpPr>
            <a:spLocks noGrp="1"/>
          </p:cNvSpPr>
          <p:nvPr>
            <p:ph type="dt" sz="half" idx="10"/>
          </p:nvPr>
        </p:nvSpPr>
        <p:spPr>
          <a:xfrm>
            <a:off x="457200" y="6477000"/>
            <a:ext cx="2133600" cy="244475"/>
          </a:xfrm>
        </p:spPr>
        <p:txBody>
          <a:bodyPr/>
          <a:lstStyle/>
          <a:p>
            <a:r>
              <a:rPr lang="en-US" altLang="en-US" smtClean="0"/>
              <a:t>7 December 2016</a:t>
            </a:r>
            <a:endParaRPr lang="en-US" altLang="en-US" dirty="0"/>
          </a:p>
        </p:txBody>
      </p:sp>
      <p:sp>
        <p:nvSpPr>
          <p:cNvPr id="43" name="Slide Number Placeholder 7"/>
          <p:cNvSpPr>
            <a:spLocks noGrp="1"/>
          </p:cNvSpPr>
          <p:nvPr>
            <p:ph type="sldNum" sz="quarter" idx="12"/>
          </p:nvPr>
        </p:nvSpPr>
        <p:spPr>
          <a:xfrm>
            <a:off x="6553200" y="6477000"/>
            <a:ext cx="2133600" cy="244475"/>
          </a:xfrm>
        </p:spPr>
        <p:txBody>
          <a:bodyPr/>
          <a:lstStyle/>
          <a:p>
            <a:r>
              <a:rPr lang="en-US" altLang="en-US" dirty="0" smtClean="0"/>
              <a:t>33</a:t>
            </a:r>
            <a:endParaRPr lang="en-US" altLang="en-US"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2092439"/>
            <a:ext cx="5036743" cy="4504913"/>
          </a:xfrm>
          <a:prstGeom prst="rect">
            <a:avLst/>
          </a:prstGeom>
        </p:spPr>
      </p:pic>
      <p:sp>
        <p:nvSpPr>
          <p:cNvPr id="26" name="Rectangle 25"/>
          <p:cNvSpPr/>
          <p:nvPr/>
        </p:nvSpPr>
        <p:spPr>
          <a:xfrm>
            <a:off x="1244045" y="2162494"/>
            <a:ext cx="1415896" cy="2490642"/>
          </a:xfrm>
          <a:prstGeom prst="rect">
            <a:avLst/>
          </a:prstGeom>
          <a:noFill/>
          <a:ln w="285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132514" y="1104517"/>
            <a:ext cx="2636449" cy="838185"/>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A </a:t>
            </a:r>
            <a:r>
              <a:rPr lang="en-US" sz="1100" dirty="0" err="1" smtClean="0">
                <a:cs typeface="Courier New" panose="02070309020205020404" pitchFamily="49" charset="0"/>
              </a:rPr>
              <a:t>DeferredEventOccurrence</a:t>
            </a:r>
            <a:r>
              <a:rPr lang="en-US" sz="1100" dirty="0" smtClean="0">
                <a:cs typeface="Courier New" panose="02070309020205020404" pitchFamily="49" charset="0"/>
              </a:rPr>
              <a:t> references the original </a:t>
            </a:r>
            <a:r>
              <a:rPr lang="en-US" sz="1100" dirty="0" err="1" smtClean="0">
                <a:cs typeface="Courier New" panose="02070309020205020404" pitchFamily="49" charset="0"/>
              </a:rPr>
              <a:t>EventOccurrence</a:t>
            </a:r>
            <a:r>
              <a:rPr lang="en-US" sz="1100" dirty="0" smtClean="0">
                <a:cs typeface="Courier New" panose="02070309020205020404" pitchFamily="49" charset="0"/>
              </a:rPr>
              <a:t> being deferred and the </a:t>
            </a:r>
            <a:r>
              <a:rPr lang="en-US" sz="1100" dirty="0" err="1" smtClean="0">
                <a:cs typeface="Courier New" panose="02070309020205020404" pitchFamily="49" charset="0"/>
              </a:rPr>
              <a:t>StateActivation</a:t>
            </a:r>
            <a:r>
              <a:rPr lang="en-US" sz="1100" dirty="0" smtClean="0">
                <a:cs typeface="Courier New" panose="02070309020205020404" pitchFamily="49" charset="0"/>
              </a:rPr>
              <a:t> doing the deferral.</a:t>
            </a:r>
          </a:p>
        </p:txBody>
      </p:sp>
      <p:cxnSp>
        <p:nvCxnSpPr>
          <p:cNvPr id="9" name="Connecteur droit 25"/>
          <p:cNvCxnSpPr>
            <a:stCxn id="26" idx="0"/>
            <a:endCxn id="8" idx="2"/>
          </p:cNvCxnSpPr>
          <p:nvPr/>
        </p:nvCxnSpPr>
        <p:spPr>
          <a:xfrm flipH="1" flipV="1">
            <a:off x="1450739" y="1942702"/>
            <a:ext cx="501254" cy="219792"/>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768963" y="2162493"/>
            <a:ext cx="1174862" cy="2490643"/>
          </a:xfrm>
          <a:prstGeom prst="rect">
            <a:avLst/>
          </a:prstGeom>
          <a:noFill/>
          <a:ln w="285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4612176" y="1093034"/>
            <a:ext cx="3056168" cy="1083614"/>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marL="0" indent="0">
              <a:buNone/>
            </a:pPr>
            <a:r>
              <a:rPr lang="en-US" sz="1100" dirty="0"/>
              <a:t>A </a:t>
            </a:r>
            <a:r>
              <a:rPr lang="en-US" sz="1100" dirty="0" err="1" smtClean="0"/>
              <a:t>CompletionEventOccurrence</a:t>
            </a:r>
            <a:r>
              <a:rPr lang="en-US" sz="1100" dirty="0" smtClean="0"/>
              <a:t> </a:t>
            </a:r>
            <a:r>
              <a:rPr lang="en-US" sz="1100" dirty="0"/>
              <a:t>is generated upon the completion of </a:t>
            </a:r>
            <a:r>
              <a:rPr lang="en-US" sz="1100" dirty="0" smtClean="0"/>
              <a:t>a </a:t>
            </a:r>
            <a:r>
              <a:rPr lang="en-US" sz="1100" dirty="0" err="1" smtClean="0"/>
              <a:t>StateActivation</a:t>
            </a:r>
            <a:r>
              <a:rPr lang="en-US" sz="1100" dirty="0" smtClean="0"/>
              <a:t>. It references </a:t>
            </a:r>
            <a:r>
              <a:rPr lang="en-US" sz="1100" dirty="0"/>
              <a:t>the </a:t>
            </a:r>
            <a:r>
              <a:rPr lang="en-US" sz="1100" dirty="0" err="1" smtClean="0"/>
              <a:t>StateActivation</a:t>
            </a:r>
            <a:r>
              <a:rPr lang="en-US" sz="1100" dirty="0" smtClean="0"/>
              <a:t> </a:t>
            </a:r>
            <a:r>
              <a:rPr lang="en-US" sz="1100" dirty="0"/>
              <a:t>from which it was </a:t>
            </a:r>
            <a:r>
              <a:rPr lang="en-US" sz="1100" dirty="0" smtClean="0"/>
              <a:t>generated and can trigger a completion Transition outgoing that </a:t>
            </a:r>
            <a:r>
              <a:rPr lang="en-US" sz="1100" dirty="0" err="1" smtClean="0"/>
              <a:t>StateActivation</a:t>
            </a:r>
            <a:r>
              <a:rPr lang="en-US" sz="1100" dirty="0" smtClean="0"/>
              <a:t>.</a:t>
            </a:r>
            <a:endParaRPr lang="en-US" sz="1100" dirty="0"/>
          </a:p>
        </p:txBody>
      </p:sp>
      <p:sp>
        <p:nvSpPr>
          <p:cNvPr id="14" name="Rectangle 13"/>
          <p:cNvSpPr/>
          <p:nvPr/>
        </p:nvSpPr>
        <p:spPr>
          <a:xfrm>
            <a:off x="4052847" y="2780928"/>
            <a:ext cx="1487414" cy="3384376"/>
          </a:xfrm>
          <a:prstGeom prst="rect">
            <a:avLst/>
          </a:prstGeom>
          <a:noFill/>
          <a:ln w="285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p:cNvSpPr/>
          <p:nvPr/>
        </p:nvSpPr>
        <p:spPr>
          <a:xfrm>
            <a:off x="5965408" y="2754497"/>
            <a:ext cx="2999080" cy="777942"/>
          </a:xfrm>
          <a:prstGeom prst="rect">
            <a:avLst/>
          </a:prstGeom>
          <a:solidFill>
            <a:srgbClr val="FFFFCC"/>
          </a:solidFill>
          <a:ln w="19050">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marL="0" indent="0">
              <a:buNone/>
            </a:pPr>
            <a:r>
              <a:rPr lang="en-US" sz="1100" dirty="0" err="1" smtClean="0"/>
              <a:t>CallEvents</a:t>
            </a:r>
            <a:r>
              <a:rPr lang="en-US" sz="1100" dirty="0" smtClean="0"/>
              <a:t> are not specific to </a:t>
            </a:r>
            <a:r>
              <a:rPr lang="en-US" sz="1100" dirty="0" err="1" smtClean="0"/>
              <a:t>StateMachines</a:t>
            </a:r>
            <a:r>
              <a:rPr lang="en-US" sz="1100" dirty="0" smtClean="0"/>
              <a:t>. PSSM </a:t>
            </a:r>
            <a:r>
              <a:rPr lang="en-US" sz="1100" dirty="0"/>
              <a:t>provides semantics for synchronous </a:t>
            </a:r>
            <a:r>
              <a:rPr lang="en-US" sz="1100" dirty="0" smtClean="0"/>
              <a:t>Operation calls on active Objects.</a:t>
            </a:r>
            <a:endParaRPr lang="en-US" sz="1100" dirty="0"/>
          </a:p>
        </p:txBody>
      </p:sp>
      <p:sp>
        <p:nvSpPr>
          <p:cNvPr id="16" name="Rectangle 15"/>
          <p:cNvSpPr/>
          <p:nvPr/>
        </p:nvSpPr>
        <p:spPr>
          <a:xfrm>
            <a:off x="5848737" y="4515098"/>
            <a:ext cx="3115751" cy="923191"/>
          </a:xfrm>
          <a:prstGeom prst="rect">
            <a:avLst/>
          </a:prstGeom>
          <a:solidFill>
            <a:srgbClr val="FFFFCC"/>
          </a:solidFill>
          <a:ln w="19050">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When executed, sends a </a:t>
            </a:r>
            <a:r>
              <a:rPr lang="en-US" sz="1100" dirty="0" err="1" smtClean="0">
                <a:cs typeface="Courier New" panose="02070309020205020404" pitchFamily="49" charset="0"/>
              </a:rPr>
              <a:t>CallEventOccurrence</a:t>
            </a:r>
            <a:r>
              <a:rPr lang="en-US" sz="1100" dirty="0" smtClean="0">
                <a:cs typeface="Courier New" panose="02070309020205020404" pitchFamily="49" charset="0"/>
              </a:rPr>
              <a:t> to the target active Object. The Object from which the call was performed is suspended until the emitted </a:t>
            </a:r>
            <a:r>
              <a:rPr lang="en-US" sz="1100" dirty="0" err="1" smtClean="0">
                <a:cs typeface="Courier New" panose="02070309020205020404" pitchFamily="49" charset="0"/>
              </a:rPr>
              <a:t>CallEventOccurrence</a:t>
            </a:r>
            <a:r>
              <a:rPr lang="en-US" sz="1100" dirty="0" smtClean="0">
                <a:cs typeface="Courier New" panose="02070309020205020404" pitchFamily="49" charset="0"/>
              </a:rPr>
              <a:t> is dispatched (accepted or not).</a:t>
            </a:r>
          </a:p>
        </p:txBody>
      </p:sp>
      <p:cxnSp>
        <p:nvCxnSpPr>
          <p:cNvPr id="17" name="Connecteur droit 8"/>
          <p:cNvCxnSpPr>
            <a:endCxn id="16" idx="1"/>
          </p:cNvCxnSpPr>
          <p:nvPr/>
        </p:nvCxnSpPr>
        <p:spPr>
          <a:xfrm>
            <a:off x="5149044" y="4976693"/>
            <a:ext cx="699693" cy="1"/>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3" name="Connecteur droit 25"/>
          <p:cNvCxnSpPr>
            <a:stCxn id="13" idx="1"/>
            <a:endCxn id="12" idx="0"/>
          </p:cNvCxnSpPr>
          <p:nvPr/>
        </p:nvCxnSpPr>
        <p:spPr>
          <a:xfrm flipH="1">
            <a:off x="3356394" y="1634841"/>
            <a:ext cx="1255782" cy="527652"/>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7" name="Connecteur droit 25"/>
          <p:cNvCxnSpPr>
            <a:stCxn id="15" idx="1"/>
          </p:cNvCxnSpPr>
          <p:nvPr/>
        </p:nvCxnSpPr>
        <p:spPr>
          <a:xfrm flipH="1">
            <a:off x="5540262" y="3143468"/>
            <a:ext cx="425146" cy="0"/>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75906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579296" cy="609600"/>
          </a:xfrm>
        </p:spPr>
        <p:txBody>
          <a:bodyPr/>
          <a:lstStyle/>
          <a:p>
            <a:r>
              <a:rPr lang="en-US" dirty="0" smtClean="0"/>
              <a:t>Semantics: State Machine Redefinition</a:t>
            </a:r>
            <a:endParaRPr lang="en-US" dirty="0"/>
          </a:p>
        </p:txBody>
      </p:sp>
      <p:sp>
        <p:nvSpPr>
          <p:cNvPr id="7" name="Slide Number Placeholder 6"/>
          <p:cNvSpPr>
            <a:spLocks noGrp="1"/>
          </p:cNvSpPr>
          <p:nvPr>
            <p:ph type="sldNum" sz="quarter" idx="12"/>
          </p:nvPr>
        </p:nvSpPr>
        <p:spPr/>
        <p:txBody>
          <a:bodyPr/>
          <a:lstStyle/>
          <a:p>
            <a:fld id="{9F92182E-64AA-F941-A040-F5ADA82DD3F4}" type="slidenum">
              <a:rPr lang="en-US" altLang="en-US" smtClean="0"/>
              <a:pPr/>
              <a:t>34</a:t>
            </a:fld>
            <a:endParaRPr lang="en-US" altLang="en-US"/>
          </a:p>
        </p:txBody>
      </p:sp>
      <p:sp>
        <p:nvSpPr>
          <p:cNvPr id="21" name="Date Placeholder 2"/>
          <p:cNvSpPr>
            <a:spLocks noGrp="1"/>
          </p:cNvSpPr>
          <p:nvPr>
            <p:ph type="dt" sz="half" idx="10"/>
          </p:nvPr>
        </p:nvSpPr>
        <p:spPr>
          <a:xfrm>
            <a:off x="191330" y="4221298"/>
            <a:ext cx="2133600" cy="244475"/>
          </a:xfrm>
        </p:spPr>
        <p:txBody>
          <a:bodyPr/>
          <a:lstStyle/>
          <a:p>
            <a:r>
              <a:rPr lang="en-US" altLang="en-US" smtClean="0"/>
              <a:t>7 December 2016</a:t>
            </a:r>
            <a:endParaRPr lang="en-US" altLang="en-US" dirty="0"/>
          </a:p>
        </p:txBody>
      </p:sp>
      <p:pic>
        <p:nvPicPr>
          <p:cNvPr id="22" name="Image 21"/>
          <p:cNvPicPr>
            <a:picLocks noChangeAspect="1"/>
          </p:cNvPicPr>
          <p:nvPr/>
        </p:nvPicPr>
        <p:blipFill>
          <a:blip r:embed="rId2"/>
          <a:stretch>
            <a:fillRect/>
          </a:stretch>
        </p:blipFill>
        <p:spPr>
          <a:xfrm>
            <a:off x="412390" y="980728"/>
            <a:ext cx="3653141" cy="1191242"/>
          </a:xfrm>
          <a:prstGeom prst="rect">
            <a:avLst/>
          </a:prstGeom>
        </p:spPr>
      </p:pic>
      <p:pic>
        <p:nvPicPr>
          <p:cNvPr id="23" name="Image 22"/>
          <p:cNvPicPr>
            <a:picLocks noChangeAspect="1"/>
          </p:cNvPicPr>
          <p:nvPr/>
        </p:nvPicPr>
        <p:blipFill>
          <a:blip r:embed="rId3"/>
          <a:stretch>
            <a:fillRect/>
          </a:stretch>
        </p:blipFill>
        <p:spPr>
          <a:xfrm>
            <a:off x="219850" y="2276512"/>
            <a:ext cx="3848094" cy="2563641"/>
          </a:xfrm>
          <a:prstGeom prst="rect">
            <a:avLst/>
          </a:prstGeom>
        </p:spPr>
      </p:pic>
      <p:cxnSp>
        <p:nvCxnSpPr>
          <p:cNvPr id="24" name="Connecteur droit avec flèche 23"/>
          <p:cNvCxnSpPr/>
          <p:nvPr/>
        </p:nvCxnSpPr>
        <p:spPr>
          <a:xfrm flipV="1">
            <a:off x="1187624" y="1973174"/>
            <a:ext cx="1" cy="1040435"/>
          </a:xfrm>
          <a:prstGeom prst="straightConnector1">
            <a:avLst/>
          </a:prstGeom>
          <a:ln w="1905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p:nvPr/>
        </p:nvCxnSpPr>
        <p:spPr>
          <a:xfrm flipH="1" flipV="1">
            <a:off x="2411760" y="1973175"/>
            <a:ext cx="288032" cy="1799628"/>
          </a:xfrm>
          <a:prstGeom prst="straightConnector1">
            <a:avLst/>
          </a:prstGeom>
          <a:ln w="1905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a:stCxn id="23" idx="0"/>
          </p:cNvCxnSpPr>
          <p:nvPr/>
        </p:nvCxnSpPr>
        <p:spPr>
          <a:xfrm flipV="1">
            <a:off x="2143897" y="2171970"/>
            <a:ext cx="0" cy="104542"/>
          </a:xfrm>
          <a:prstGeom prst="straightConnector1">
            <a:avLst/>
          </a:prstGeom>
          <a:ln w="1905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58" name="Image 57"/>
          <p:cNvPicPr>
            <a:picLocks noChangeAspect="1"/>
          </p:cNvPicPr>
          <p:nvPr/>
        </p:nvPicPr>
        <p:blipFill>
          <a:blip r:embed="rId3"/>
          <a:stretch>
            <a:fillRect/>
          </a:stretch>
        </p:blipFill>
        <p:spPr>
          <a:xfrm>
            <a:off x="4666595" y="1502260"/>
            <a:ext cx="4164748" cy="2774599"/>
          </a:xfrm>
          <a:prstGeom prst="rect">
            <a:avLst/>
          </a:prstGeom>
        </p:spPr>
      </p:pic>
      <p:cxnSp>
        <p:nvCxnSpPr>
          <p:cNvPr id="59" name="Connecteur droit avec flèche 58"/>
          <p:cNvCxnSpPr/>
          <p:nvPr/>
        </p:nvCxnSpPr>
        <p:spPr>
          <a:xfrm>
            <a:off x="6603973" y="3302323"/>
            <a:ext cx="684076" cy="0"/>
          </a:xfrm>
          <a:prstGeom prst="straightConnector1">
            <a:avLst/>
          </a:prstGeom>
          <a:ln w="19050">
            <a:solidFill>
              <a:srgbClr val="E60019"/>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0" name="Ellipse 59"/>
          <p:cNvSpPr/>
          <p:nvPr/>
        </p:nvSpPr>
        <p:spPr>
          <a:xfrm>
            <a:off x="4846348" y="1751860"/>
            <a:ext cx="144067" cy="144016"/>
          </a:xfrm>
          <a:prstGeom prst="ellipse">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 name="Rectangle à coins arrondis 60"/>
          <p:cNvSpPr/>
          <p:nvPr/>
        </p:nvSpPr>
        <p:spPr>
          <a:xfrm>
            <a:off x="5437954" y="1698061"/>
            <a:ext cx="706888" cy="252028"/>
          </a:xfrm>
          <a:prstGeom prst="roundRect">
            <a:avLst/>
          </a:prstGeom>
          <a:noFill/>
          <a:ln>
            <a:solidFill>
              <a:srgbClr val="E6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tx1"/>
                </a:solidFill>
              </a:rPr>
              <a:t>S1</a:t>
            </a:r>
            <a:endParaRPr lang="fr-FR" sz="800" dirty="0">
              <a:solidFill>
                <a:schemeClr val="tx1"/>
              </a:solidFill>
            </a:endParaRPr>
          </a:p>
        </p:txBody>
      </p:sp>
      <p:cxnSp>
        <p:nvCxnSpPr>
          <p:cNvPr id="62" name="Connecteur droit avec flèche 61"/>
          <p:cNvCxnSpPr>
            <a:stCxn id="60" idx="6"/>
            <a:endCxn id="61" idx="1"/>
          </p:cNvCxnSpPr>
          <p:nvPr/>
        </p:nvCxnSpPr>
        <p:spPr>
          <a:xfrm>
            <a:off x="4990415" y="1823868"/>
            <a:ext cx="447539" cy="207"/>
          </a:xfrm>
          <a:prstGeom prst="straightConnector1">
            <a:avLst/>
          </a:prstGeom>
          <a:ln w="19050">
            <a:solidFill>
              <a:srgbClr val="E60019"/>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3" name="Connecteur droit avec flèche 62"/>
          <p:cNvCxnSpPr/>
          <p:nvPr/>
        </p:nvCxnSpPr>
        <p:spPr>
          <a:xfrm>
            <a:off x="5775881" y="1950089"/>
            <a:ext cx="0" cy="376732"/>
          </a:xfrm>
          <a:prstGeom prst="straightConnector1">
            <a:avLst/>
          </a:prstGeom>
          <a:ln w="19050">
            <a:solidFill>
              <a:srgbClr val="E60019"/>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4" name="ZoneTexte 63"/>
          <p:cNvSpPr txBox="1"/>
          <p:nvPr/>
        </p:nvSpPr>
        <p:spPr>
          <a:xfrm>
            <a:off x="5756910" y="1991371"/>
            <a:ext cx="551754" cy="215444"/>
          </a:xfrm>
          <a:prstGeom prst="rect">
            <a:avLst/>
          </a:prstGeom>
          <a:noFill/>
        </p:spPr>
        <p:txBody>
          <a:bodyPr wrap="none" rtlCol="0">
            <a:spAutoFit/>
          </a:bodyPr>
          <a:lstStyle/>
          <a:p>
            <a:r>
              <a:rPr lang="fr-FR" sz="800" dirty="0" smtClean="0"/>
              <a:t>T2 Start</a:t>
            </a:r>
            <a:endParaRPr lang="fr-FR" sz="800" dirty="0"/>
          </a:p>
        </p:txBody>
      </p:sp>
      <p:sp>
        <p:nvSpPr>
          <p:cNvPr id="65" name="ZoneTexte 64"/>
          <p:cNvSpPr txBox="1"/>
          <p:nvPr/>
        </p:nvSpPr>
        <p:spPr>
          <a:xfrm>
            <a:off x="4981178" y="1837079"/>
            <a:ext cx="304892" cy="215444"/>
          </a:xfrm>
          <a:prstGeom prst="rect">
            <a:avLst/>
          </a:prstGeom>
          <a:noFill/>
        </p:spPr>
        <p:txBody>
          <a:bodyPr wrap="none" rtlCol="0">
            <a:spAutoFit/>
          </a:bodyPr>
          <a:lstStyle/>
          <a:p>
            <a:r>
              <a:rPr lang="fr-FR" sz="800" dirty="0" smtClean="0"/>
              <a:t>T1</a:t>
            </a:r>
            <a:endParaRPr lang="fr-FR" sz="800" dirty="0"/>
          </a:p>
        </p:txBody>
      </p:sp>
      <p:sp>
        <p:nvSpPr>
          <p:cNvPr id="66" name="ZoneTexte 65"/>
          <p:cNvSpPr txBox="1"/>
          <p:nvPr/>
        </p:nvSpPr>
        <p:spPr>
          <a:xfrm>
            <a:off x="6623647" y="3302323"/>
            <a:ext cx="644728" cy="215444"/>
          </a:xfrm>
          <a:prstGeom prst="rect">
            <a:avLst/>
          </a:prstGeom>
          <a:noFill/>
        </p:spPr>
        <p:txBody>
          <a:bodyPr wrap="none" rtlCol="0">
            <a:spAutoFit/>
          </a:bodyPr>
          <a:lstStyle/>
          <a:p>
            <a:r>
              <a:rPr lang="fr-FR" sz="800" dirty="0" smtClean="0"/>
              <a:t>T3 / effect</a:t>
            </a:r>
            <a:endParaRPr lang="fr-FR" sz="800" dirty="0"/>
          </a:p>
        </p:txBody>
      </p:sp>
      <p:cxnSp>
        <p:nvCxnSpPr>
          <p:cNvPr id="67" name="Connecteur droit avec flèche 66"/>
          <p:cNvCxnSpPr>
            <a:endCxn id="69" idx="2"/>
          </p:cNvCxnSpPr>
          <p:nvPr/>
        </p:nvCxnSpPr>
        <p:spPr>
          <a:xfrm>
            <a:off x="8229138" y="3294288"/>
            <a:ext cx="323984" cy="0"/>
          </a:xfrm>
          <a:prstGeom prst="straightConnector1">
            <a:avLst/>
          </a:prstGeom>
          <a:ln w="19050">
            <a:solidFill>
              <a:srgbClr val="E60019"/>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8" name="Ellipse 67"/>
          <p:cNvSpPr/>
          <p:nvPr/>
        </p:nvSpPr>
        <p:spPr>
          <a:xfrm>
            <a:off x="8589101" y="3222280"/>
            <a:ext cx="144067" cy="144016"/>
          </a:xfrm>
          <a:prstGeom prst="ellipse">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 name="Ellipse 68"/>
          <p:cNvSpPr/>
          <p:nvPr/>
        </p:nvSpPr>
        <p:spPr>
          <a:xfrm>
            <a:off x="8553122" y="3186276"/>
            <a:ext cx="216024" cy="2160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 name="ZoneTexte 69"/>
          <p:cNvSpPr txBox="1"/>
          <p:nvPr/>
        </p:nvSpPr>
        <p:spPr>
          <a:xfrm>
            <a:off x="8162056" y="3274259"/>
            <a:ext cx="874440" cy="461665"/>
          </a:xfrm>
          <a:prstGeom prst="rect">
            <a:avLst/>
          </a:prstGeom>
          <a:noFill/>
        </p:spPr>
        <p:txBody>
          <a:bodyPr wrap="square" rtlCol="0">
            <a:spAutoFit/>
          </a:bodyPr>
          <a:lstStyle/>
          <a:p>
            <a:r>
              <a:rPr lang="fr-FR" sz="800" dirty="0" smtClean="0"/>
              <a:t>T5 AnotherSignal / testEnd</a:t>
            </a:r>
            <a:endParaRPr lang="fr-FR" sz="800" dirty="0"/>
          </a:p>
        </p:txBody>
      </p:sp>
      <p:sp>
        <p:nvSpPr>
          <p:cNvPr id="3" name="Triangle isocèle 2"/>
          <p:cNvSpPr/>
          <p:nvPr/>
        </p:nvSpPr>
        <p:spPr>
          <a:xfrm rot="5400000">
            <a:off x="2835276" y="2429109"/>
            <a:ext cx="3312368" cy="887760"/>
          </a:xfrm>
          <a:prstGeom prst="triangl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fr-FR"/>
          </a:p>
        </p:txBody>
      </p:sp>
      <p:pic>
        <p:nvPicPr>
          <p:cNvPr id="1028" name="Picture 4" descr="Résultats de recherche d'images pour « execute icon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a:off x="4089830" y="2603020"/>
            <a:ext cx="798982" cy="539938"/>
          </a:xfrm>
          <a:prstGeom prst="rect">
            <a:avLst/>
          </a:prstGeom>
          <a:noFill/>
          <a:extLst>
            <a:ext uri="{909E8E84-426E-40DD-AFC4-6F175D3DCCD1}">
              <a14:hiddenFill xmlns:a14="http://schemas.microsoft.com/office/drawing/2010/main">
                <a:solidFill>
                  <a:srgbClr val="FFFFFF"/>
                </a:solidFill>
              </a14:hiddenFill>
            </a:ext>
          </a:extLst>
        </p:spPr>
      </p:pic>
      <p:sp>
        <p:nvSpPr>
          <p:cNvPr id="34" name="Espace réservé du contenu 2"/>
          <p:cNvSpPr txBox="1">
            <a:spLocks/>
          </p:cNvSpPr>
          <p:nvPr/>
        </p:nvSpPr>
        <p:spPr bwMode="auto">
          <a:xfrm>
            <a:off x="558001" y="4914957"/>
            <a:ext cx="8046447" cy="1697195"/>
          </a:xfrm>
          <a:prstGeom prst="rect">
            <a:avLst/>
          </a:prstGeom>
          <a:noFill/>
          <a:ln w="19050">
            <a:solidFill>
              <a:srgbClr val="0070C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noAutofit/>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buFont typeface="Arial" charset="0"/>
              <a:buChar char="•"/>
            </a:pPr>
            <a:r>
              <a:rPr lang="en-US" sz="2000" dirty="0" smtClean="0"/>
              <a:t>Dynamic computation of the </a:t>
            </a:r>
            <a:r>
              <a:rPr lang="en-US" sz="2000" dirty="0" smtClean="0">
                <a:solidFill>
                  <a:srgbClr val="C00000"/>
                </a:solidFill>
              </a:rPr>
              <a:t>runtime state machine</a:t>
            </a:r>
          </a:p>
          <a:p>
            <a:pPr lvl="1">
              <a:buFont typeface="Arial" charset="0"/>
              <a:buChar char="•"/>
            </a:pPr>
            <a:r>
              <a:rPr lang="en-US" sz="1600" dirty="0" smtClean="0"/>
              <a:t>Account for extension and redefinition relationships.</a:t>
            </a:r>
          </a:p>
          <a:p>
            <a:pPr>
              <a:buFont typeface="Arial" charset="0"/>
              <a:buChar char="•"/>
            </a:pPr>
            <a:r>
              <a:rPr lang="en-US" sz="2000" dirty="0" smtClean="0"/>
              <a:t>Semantics are defined in:</a:t>
            </a:r>
          </a:p>
          <a:p>
            <a:pPr lvl="1">
              <a:buFont typeface="Arial" charset="0"/>
              <a:buChar char="•"/>
            </a:pPr>
            <a:r>
              <a:rPr lang="en-US" sz="1600" dirty="0" smtClean="0"/>
              <a:t>The instantiation process of a RegionActivation.</a:t>
            </a:r>
          </a:p>
          <a:p>
            <a:pPr lvl="1">
              <a:buFont typeface="Arial" charset="0"/>
              <a:buChar char="•"/>
            </a:pPr>
            <a:r>
              <a:rPr lang="en-US" sz="1600" dirty="0" smtClean="0"/>
              <a:t>TransitionActivation and StateActivation.  </a:t>
            </a:r>
          </a:p>
        </p:txBody>
      </p:sp>
      <p:cxnSp>
        <p:nvCxnSpPr>
          <p:cNvPr id="35" name="Connecteur droit 34"/>
          <p:cNvCxnSpPr/>
          <p:nvPr/>
        </p:nvCxnSpPr>
        <p:spPr>
          <a:xfrm>
            <a:off x="5437954" y="4272880"/>
            <a:ext cx="0" cy="380256"/>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Accolade fermante 7"/>
          <p:cNvSpPr/>
          <p:nvPr/>
        </p:nvSpPr>
        <p:spPr>
          <a:xfrm rot="16200000">
            <a:off x="5354470" y="3654344"/>
            <a:ext cx="179058" cy="2480260"/>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Tree>
    <p:extLst>
      <p:ext uri="{BB962C8B-B14F-4D97-AF65-F5344CB8AC3E}">
        <p14:creationId xmlns:p14="http://schemas.microsoft.com/office/powerpoint/2010/main" val="29152631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en-US" dirty="0" smtClean="0"/>
              <a:t>PSSM Test Suite</a:t>
            </a:r>
            <a:endParaRPr lang="en-US" dirty="0"/>
          </a:p>
        </p:txBody>
      </p:sp>
      <p:sp>
        <p:nvSpPr>
          <p:cNvPr id="6" name="Espace réservé du texte 5"/>
          <p:cNvSpPr>
            <a:spLocks noGrp="1"/>
          </p:cNvSpPr>
          <p:nvPr>
            <p:ph type="body" idx="1"/>
          </p:nvPr>
        </p:nvSpPr>
        <p:spPr/>
        <p:txBody>
          <a:bodyPr/>
          <a:lstStyle/>
          <a:p>
            <a:r>
              <a:rPr lang="en-US" dirty="0"/>
              <a:t>A Test framework and a set of </a:t>
            </a:r>
            <a:r>
              <a:rPr lang="en-US" dirty="0" smtClean="0"/>
              <a:t>103 </a:t>
            </a:r>
            <a:r>
              <a:rPr lang="en-US" dirty="0"/>
              <a:t>test cases </a:t>
            </a:r>
            <a:r>
              <a:rPr lang="en-US" dirty="0" smtClean="0"/>
              <a:t>validating the </a:t>
            </a:r>
            <a:r>
              <a:rPr lang="en-US" dirty="0"/>
              <a:t>different parts of the state machines semantics</a:t>
            </a:r>
          </a:p>
          <a:p>
            <a:endParaRPr lang="fr-FR" dirty="0"/>
          </a:p>
        </p:txBody>
      </p:sp>
      <p:sp>
        <p:nvSpPr>
          <p:cNvPr id="2" name="Date Placeholder 1"/>
          <p:cNvSpPr>
            <a:spLocks noGrp="1"/>
          </p:cNvSpPr>
          <p:nvPr>
            <p:ph type="dt" sz="half" idx="10"/>
          </p:nvPr>
        </p:nvSpPr>
        <p:spPr/>
        <p:txBody>
          <a:bodyPr/>
          <a:lstStyle/>
          <a:p>
            <a:r>
              <a:rPr lang="en-US" altLang="en-US" smtClean="0"/>
              <a:t>7 December 2016</a:t>
            </a:r>
            <a:endParaRPr lang="en-US" altLang="en-US" dirty="0"/>
          </a:p>
        </p:txBody>
      </p:sp>
      <p:sp>
        <p:nvSpPr>
          <p:cNvPr id="3" name="Slide Number Placeholder 2"/>
          <p:cNvSpPr>
            <a:spLocks noGrp="1"/>
          </p:cNvSpPr>
          <p:nvPr>
            <p:ph type="sldNum" sz="quarter" idx="12"/>
          </p:nvPr>
        </p:nvSpPr>
        <p:spPr/>
        <p:txBody>
          <a:bodyPr/>
          <a:lstStyle/>
          <a:p>
            <a:fld id="{D703DF45-8AAC-1140-A1E5-0877B369B512}" type="slidenum">
              <a:rPr lang="en-US" altLang="en-US" smtClean="0"/>
              <a:pPr/>
              <a:t>35</a:t>
            </a:fld>
            <a:endParaRPr lang="en-US" altLang="en-US"/>
          </a:p>
        </p:txBody>
      </p:sp>
    </p:spTree>
    <p:extLst>
      <p:ext uri="{BB962C8B-B14F-4D97-AF65-F5344CB8AC3E}">
        <p14:creationId xmlns:p14="http://schemas.microsoft.com/office/powerpoint/2010/main" val="19962808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Test Suite: </a:t>
            </a:r>
            <a:r>
              <a:rPr lang="en-US" sz="3200" dirty="0" smtClean="0"/>
              <a:t>Development Approach</a:t>
            </a:r>
            <a:endParaRPr lang="en-US" sz="3200" dirty="0"/>
          </a:p>
        </p:txBody>
      </p:sp>
      <p:sp>
        <p:nvSpPr>
          <p:cNvPr id="8" name="Date Placeholder 7"/>
          <p:cNvSpPr>
            <a:spLocks noGrp="1"/>
          </p:cNvSpPr>
          <p:nvPr>
            <p:ph type="dt" sz="half" idx="10"/>
          </p:nvPr>
        </p:nvSpPr>
        <p:spPr>
          <a:xfrm>
            <a:off x="457200" y="6463567"/>
            <a:ext cx="2133600" cy="244475"/>
          </a:xfrm>
        </p:spPr>
        <p:txBody>
          <a:bodyPr/>
          <a:lstStyle/>
          <a:p>
            <a:r>
              <a:rPr lang="en-US" altLang="en-US" smtClean="0"/>
              <a:t>7 December 2016</a:t>
            </a:r>
            <a:endParaRPr lang="en-US" altLang="en-US" dirty="0"/>
          </a:p>
        </p:txBody>
      </p:sp>
      <p:sp>
        <p:nvSpPr>
          <p:cNvPr id="9" name="Slide Number Placeholder 8"/>
          <p:cNvSpPr>
            <a:spLocks noGrp="1"/>
          </p:cNvSpPr>
          <p:nvPr>
            <p:ph type="sldNum" sz="quarter" idx="12"/>
          </p:nvPr>
        </p:nvSpPr>
        <p:spPr/>
        <p:txBody>
          <a:bodyPr/>
          <a:lstStyle/>
          <a:p>
            <a:fld id="{9F92182E-64AA-F941-A040-F5ADA82DD3F4}" type="slidenum">
              <a:rPr lang="en-US" altLang="en-US" smtClean="0"/>
              <a:pPr/>
              <a:t>36</a:t>
            </a:fld>
            <a:endParaRPr lang="en-US" altLang="en-US"/>
          </a:p>
        </p:txBody>
      </p:sp>
      <p:sp>
        <p:nvSpPr>
          <p:cNvPr id="16" name="Espace réservé du contenu 2"/>
          <p:cNvSpPr txBox="1">
            <a:spLocks/>
          </p:cNvSpPr>
          <p:nvPr/>
        </p:nvSpPr>
        <p:spPr>
          <a:xfrm>
            <a:off x="755576" y="1149084"/>
            <a:ext cx="7704856" cy="700951"/>
          </a:xfrm>
          <a:prstGeom prst="rect">
            <a:avLst/>
          </a:prstGeom>
        </p:spPr>
        <p:txBody>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000" dirty="0" smtClean="0"/>
              <a:t>Check </a:t>
            </a:r>
            <a:r>
              <a:rPr lang="en-US" sz="2000" dirty="0" smtClean="0"/>
              <a:t>conformance of proof-of-concept implementation to the PSSM semantic model.</a:t>
            </a:r>
            <a:endParaRPr lang="en-US" sz="2000" dirty="0"/>
          </a:p>
        </p:txBody>
      </p:sp>
      <p:pic>
        <p:nvPicPr>
          <p:cNvPr id="17" name="Picture 2" descr="Afficher l'image d'origin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88015" y="3493356"/>
            <a:ext cx="1345055" cy="86409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Afficher l'image d'orig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0710" y="1916832"/>
            <a:ext cx="1104057" cy="114402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Afficher l'image d'origin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20212" y="2053196"/>
            <a:ext cx="1036033" cy="736500"/>
          </a:xfrm>
          <a:prstGeom prst="rect">
            <a:avLst/>
          </a:prstGeom>
          <a:noFill/>
          <a:extLst>
            <a:ext uri="{909E8E84-426E-40DD-AFC4-6F175D3DCCD1}">
              <a14:hiddenFill xmlns:a14="http://schemas.microsoft.com/office/drawing/2010/main">
                <a:solidFill>
                  <a:srgbClr val="FFFFFF"/>
                </a:solidFill>
              </a14:hiddenFill>
            </a:ext>
          </a:extLst>
        </p:spPr>
      </p:pic>
      <p:sp>
        <p:nvSpPr>
          <p:cNvPr id="23" name="Flèche droite 22"/>
          <p:cNvSpPr/>
          <p:nvPr/>
        </p:nvSpPr>
        <p:spPr>
          <a:xfrm rot="16200000">
            <a:off x="3067982" y="2935078"/>
            <a:ext cx="540492" cy="28803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fr-FR"/>
          </a:p>
        </p:txBody>
      </p:sp>
      <p:sp>
        <p:nvSpPr>
          <p:cNvPr id="24" name="Flèche droite 23"/>
          <p:cNvSpPr/>
          <p:nvPr/>
        </p:nvSpPr>
        <p:spPr>
          <a:xfrm rot="18535229">
            <a:off x="3792661" y="3082691"/>
            <a:ext cx="795884" cy="28803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fr-FR"/>
          </a:p>
        </p:txBody>
      </p:sp>
      <p:sp>
        <p:nvSpPr>
          <p:cNvPr id="25" name="Flèche droite 24"/>
          <p:cNvSpPr/>
          <p:nvPr/>
        </p:nvSpPr>
        <p:spPr>
          <a:xfrm rot="3064771" flipH="1">
            <a:off x="2136240" y="3082692"/>
            <a:ext cx="795884" cy="28803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fr-FR"/>
          </a:p>
        </p:txBody>
      </p:sp>
      <p:sp>
        <p:nvSpPr>
          <p:cNvPr id="26" name="Ellipse 25"/>
          <p:cNvSpPr/>
          <p:nvPr/>
        </p:nvSpPr>
        <p:spPr>
          <a:xfrm>
            <a:off x="3125146" y="4784794"/>
            <a:ext cx="144016" cy="144016"/>
          </a:xfrm>
          <a:prstGeom prst="ellipse">
            <a:avLst/>
          </a:prstGeom>
          <a:ln w="19050">
            <a:solidFill>
              <a:srgbClr val="C00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fr-FR"/>
          </a:p>
        </p:txBody>
      </p:sp>
      <p:sp>
        <p:nvSpPr>
          <p:cNvPr id="27" name="Ellipse 26"/>
          <p:cNvSpPr/>
          <p:nvPr/>
        </p:nvSpPr>
        <p:spPr>
          <a:xfrm>
            <a:off x="3123025" y="5091486"/>
            <a:ext cx="144016" cy="144016"/>
          </a:xfrm>
          <a:prstGeom prst="ellipse">
            <a:avLst/>
          </a:prstGeom>
          <a:ln w="19050">
            <a:solidFill>
              <a:srgbClr val="C00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fr-FR" dirty="0"/>
          </a:p>
        </p:txBody>
      </p:sp>
      <p:cxnSp>
        <p:nvCxnSpPr>
          <p:cNvPr id="28" name="Connecteur droit avec flèche 27"/>
          <p:cNvCxnSpPr>
            <a:stCxn id="26" idx="4"/>
            <a:endCxn id="27" idx="0"/>
          </p:cNvCxnSpPr>
          <p:nvPr/>
        </p:nvCxnSpPr>
        <p:spPr>
          <a:xfrm flipH="1">
            <a:off x="3195033" y="4928810"/>
            <a:ext cx="2121" cy="162676"/>
          </a:xfrm>
          <a:prstGeom prst="straightConnector1">
            <a:avLst/>
          </a:prstGeom>
          <a:ln w="19050">
            <a:solidFill>
              <a:srgbClr val="C00000"/>
            </a:solidFill>
            <a:tailEnd type="triangle"/>
          </a:ln>
        </p:spPr>
        <p:style>
          <a:lnRef idx="1">
            <a:schemeClr val="accent2"/>
          </a:lnRef>
          <a:fillRef idx="3">
            <a:schemeClr val="accent2"/>
          </a:fillRef>
          <a:effectRef idx="2">
            <a:schemeClr val="accent2"/>
          </a:effectRef>
          <a:fontRef idx="minor">
            <a:schemeClr val="lt1"/>
          </a:fontRef>
        </p:style>
      </p:cxnSp>
      <p:sp>
        <p:nvSpPr>
          <p:cNvPr id="29" name="Ellipse 28"/>
          <p:cNvSpPr/>
          <p:nvPr/>
        </p:nvSpPr>
        <p:spPr>
          <a:xfrm>
            <a:off x="2967980" y="5360858"/>
            <a:ext cx="144016" cy="14401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fr-FR" dirty="0"/>
          </a:p>
        </p:txBody>
      </p:sp>
      <p:cxnSp>
        <p:nvCxnSpPr>
          <p:cNvPr id="30" name="Connecteur droit avec flèche 29"/>
          <p:cNvCxnSpPr>
            <a:stCxn id="27" idx="3"/>
            <a:endCxn id="29" idx="0"/>
          </p:cNvCxnSpPr>
          <p:nvPr/>
        </p:nvCxnSpPr>
        <p:spPr>
          <a:xfrm flipH="1">
            <a:off x="3039988" y="5214411"/>
            <a:ext cx="104128" cy="146447"/>
          </a:xfrm>
          <a:prstGeom prst="straightConnector1">
            <a:avLst/>
          </a:prstGeom>
          <a:ln>
            <a:tailEnd type="triangle"/>
          </a:ln>
        </p:spPr>
        <p:style>
          <a:lnRef idx="1">
            <a:schemeClr val="accent2"/>
          </a:lnRef>
          <a:fillRef idx="3">
            <a:schemeClr val="accent2"/>
          </a:fillRef>
          <a:effectRef idx="2">
            <a:schemeClr val="accent2"/>
          </a:effectRef>
          <a:fontRef idx="minor">
            <a:schemeClr val="lt1"/>
          </a:fontRef>
        </p:style>
      </p:cxnSp>
      <p:sp>
        <p:nvSpPr>
          <p:cNvPr id="31" name="Ellipse 30"/>
          <p:cNvSpPr/>
          <p:nvPr/>
        </p:nvSpPr>
        <p:spPr>
          <a:xfrm>
            <a:off x="3255202" y="5360858"/>
            <a:ext cx="144016" cy="144016"/>
          </a:xfrm>
          <a:prstGeom prst="ellipse">
            <a:avLst/>
          </a:prstGeom>
          <a:ln w="19050">
            <a:solidFill>
              <a:srgbClr val="C00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fr-FR" dirty="0"/>
          </a:p>
        </p:txBody>
      </p:sp>
      <p:cxnSp>
        <p:nvCxnSpPr>
          <p:cNvPr id="32" name="Connecteur droit avec flèche 31"/>
          <p:cNvCxnSpPr>
            <a:stCxn id="27" idx="5"/>
            <a:endCxn id="31" idx="0"/>
          </p:cNvCxnSpPr>
          <p:nvPr/>
        </p:nvCxnSpPr>
        <p:spPr>
          <a:xfrm>
            <a:off x="3245950" y="5214411"/>
            <a:ext cx="81260" cy="146447"/>
          </a:xfrm>
          <a:prstGeom prst="straightConnector1">
            <a:avLst/>
          </a:prstGeom>
          <a:ln w="19050">
            <a:solidFill>
              <a:srgbClr val="C00000"/>
            </a:solidFill>
            <a:tailEnd type="triangle"/>
          </a:ln>
        </p:spPr>
        <p:style>
          <a:lnRef idx="1">
            <a:schemeClr val="accent2"/>
          </a:lnRef>
          <a:fillRef idx="3">
            <a:schemeClr val="accent2"/>
          </a:fillRef>
          <a:effectRef idx="2">
            <a:schemeClr val="accent2"/>
          </a:effectRef>
          <a:fontRef idx="minor">
            <a:schemeClr val="lt1"/>
          </a:fontRef>
        </p:style>
      </p:cxnSp>
      <p:sp>
        <p:nvSpPr>
          <p:cNvPr id="33" name="Ellipse 32"/>
          <p:cNvSpPr/>
          <p:nvPr/>
        </p:nvSpPr>
        <p:spPr>
          <a:xfrm>
            <a:off x="3255202" y="5648890"/>
            <a:ext cx="144016" cy="144016"/>
          </a:xfrm>
          <a:prstGeom prst="ellipse">
            <a:avLst/>
          </a:prstGeom>
          <a:ln w="19050">
            <a:solidFill>
              <a:srgbClr val="C00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fr-FR" dirty="0"/>
          </a:p>
        </p:txBody>
      </p:sp>
      <p:cxnSp>
        <p:nvCxnSpPr>
          <p:cNvPr id="34" name="Connecteur droit avec flèche 33"/>
          <p:cNvCxnSpPr>
            <a:stCxn id="31" idx="4"/>
            <a:endCxn id="33" idx="0"/>
          </p:cNvCxnSpPr>
          <p:nvPr/>
        </p:nvCxnSpPr>
        <p:spPr>
          <a:xfrm>
            <a:off x="3327210" y="5504874"/>
            <a:ext cx="0" cy="144016"/>
          </a:xfrm>
          <a:prstGeom prst="straightConnector1">
            <a:avLst/>
          </a:prstGeom>
          <a:ln w="19050">
            <a:solidFill>
              <a:srgbClr val="C00000"/>
            </a:solidFill>
            <a:tailEnd type="triangle"/>
          </a:ln>
        </p:spPr>
        <p:style>
          <a:lnRef idx="1">
            <a:schemeClr val="accent2"/>
          </a:lnRef>
          <a:fillRef idx="3">
            <a:schemeClr val="accent2"/>
          </a:fillRef>
          <a:effectRef idx="2">
            <a:schemeClr val="accent2"/>
          </a:effectRef>
          <a:fontRef idx="minor">
            <a:schemeClr val="lt1"/>
          </a:fontRef>
        </p:style>
      </p:cxnSp>
      <p:sp>
        <p:nvSpPr>
          <p:cNvPr id="35" name="Ellipse 34"/>
          <p:cNvSpPr/>
          <p:nvPr/>
        </p:nvSpPr>
        <p:spPr>
          <a:xfrm>
            <a:off x="3643163" y="5360858"/>
            <a:ext cx="144016" cy="14401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fr-FR" dirty="0"/>
          </a:p>
        </p:txBody>
      </p:sp>
      <p:cxnSp>
        <p:nvCxnSpPr>
          <p:cNvPr id="36" name="Connecteur droit avec flèche 35"/>
          <p:cNvCxnSpPr>
            <a:stCxn id="27" idx="6"/>
            <a:endCxn id="35" idx="1"/>
          </p:cNvCxnSpPr>
          <p:nvPr/>
        </p:nvCxnSpPr>
        <p:spPr>
          <a:xfrm>
            <a:off x="3267041" y="5163494"/>
            <a:ext cx="397213" cy="218455"/>
          </a:xfrm>
          <a:prstGeom prst="straightConnector1">
            <a:avLst/>
          </a:prstGeom>
          <a:ln>
            <a:tailEnd type="triangle"/>
          </a:ln>
        </p:spPr>
        <p:style>
          <a:lnRef idx="1">
            <a:schemeClr val="accent2"/>
          </a:lnRef>
          <a:fillRef idx="3">
            <a:schemeClr val="accent2"/>
          </a:fillRef>
          <a:effectRef idx="2">
            <a:schemeClr val="accent2"/>
          </a:effectRef>
          <a:fontRef idx="minor">
            <a:schemeClr val="lt1"/>
          </a:fontRef>
        </p:style>
      </p:cxnSp>
      <p:sp>
        <p:nvSpPr>
          <p:cNvPr id="37" name="Ellipse 36"/>
          <p:cNvSpPr/>
          <p:nvPr/>
        </p:nvSpPr>
        <p:spPr>
          <a:xfrm>
            <a:off x="3504860" y="5653596"/>
            <a:ext cx="144016" cy="14401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fr-FR" dirty="0"/>
          </a:p>
        </p:txBody>
      </p:sp>
      <p:cxnSp>
        <p:nvCxnSpPr>
          <p:cNvPr id="38" name="Connecteur droit avec flèche 37"/>
          <p:cNvCxnSpPr>
            <a:stCxn id="35" idx="3"/>
          </p:cNvCxnSpPr>
          <p:nvPr/>
        </p:nvCxnSpPr>
        <p:spPr>
          <a:xfrm flipH="1">
            <a:off x="3591099" y="5483783"/>
            <a:ext cx="73155" cy="189926"/>
          </a:xfrm>
          <a:prstGeom prst="straightConnector1">
            <a:avLst/>
          </a:prstGeom>
          <a:ln>
            <a:tailEnd type="triangle"/>
          </a:ln>
        </p:spPr>
        <p:style>
          <a:lnRef idx="1">
            <a:schemeClr val="accent2"/>
          </a:lnRef>
          <a:fillRef idx="3">
            <a:schemeClr val="accent2"/>
          </a:fillRef>
          <a:effectRef idx="2">
            <a:schemeClr val="accent2"/>
          </a:effectRef>
          <a:fontRef idx="minor">
            <a:schemeClr val="lt1"/>
          </a:fontRef>
        </p:style>
      </p:cxnSp>
      <p:sp>
        <p:nvSpPr>
          <p:cNvPr id="39" name="Ellipse 38"/>
          <p:cNvSpPr/>
          <p:nvPr/>
        </p:nvSpPr>
        <p:spPr>
          <a:xfrm>
            <a:off x="3831685" y="5648890"/>
            <a:ext cx="144016" cy="14401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fr-FR" dirty="0"/>
          </a:p>
        </p:txBody>
      </p:sp>
      <p:cxnSp>
        <p:nvCxnSpPr>
          <p:cNvPr id="40" name="Connecteur droit avec flèche 39"/>
          <p:cNvCxnSpPr>
            <a:stCxn id="35" idx="5"/>
            <a:endCxn id="39" idx="1"/>
          </p:cNvCxnSpPr>
          <p:nvPr/>
        </p:nvCxnSpPr>
        <p:spPr>
          <a:xfrm>
            <a:off x="3766088" y="5483783"/>
            <a:ext cx="86688" cy="186198"/>
          </a:xfrm>
          <a:prstGeom prst="straightConnector1">
            <a:avLst/>
          </a:prstGeom>
          <a:ln>
            <a:tailEnd type="triangle"/>
          </a:ln>
        </p:spPr>
        <p:style>
          <a:lnRef idx="1">
            <a:schemeClr val="accent2"/>
          </a:lnRef>
          <a:fillRef idx="3">
            <a:schemeClr val="accent2"/>
          </a:fillRef>
          <a:effectRef idx="2">
            <a:schemeClr val="accent2"/>
          </a:effectRef>
          <a:fontRef idx="minor">
            <a:schemeClr val="lt1"/>
          </a:fontRef>
        </p:style>
      </p:cxnSp>
      <p:sp>
        <p:nvSpPr>
          <p:cNvPr id="41" name="Rectangle 40"/>
          <p:cNvSpPr/>
          <p:nvPr/>
        </p:nvSpPr>
        <p:spPr>
          <a:xfrm>
            <a:off x="802756" y="2053196"/>
            <a:ext cx="1309867" cy="126789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00" dirty="0" smtClean="0"/>
              <a:t>Stimulation sequence (activity)</a:t>
            </a:r>
            <a:endParaRPr lang="en-US" sz="1600" dirty="0"/>
          </a:p>
        </p:txBody>
      </p:sp>
      <p:sp>
        <p:nvSpPr>
          <p:cNvPr id="42" name="Rectangle 41"/>
          <p:cNvSpPr/>
          <p:nvPr/>
        </p:nvSpPr>
        <p:spPr>
          <a:xfrm>
            <a:off x="4649318" y="2053195"/>
            <a:ext cx="1309867" cy="126789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fr-FR" sz="1600" dirty="0" smtClean="0"/>
              <a:t>Test model (state machine)</a:t>
            </a:r>
            <a:endParaRPr lang="fr-FR" sz="1600" dirty="0"/>
          </a:p>
        </p:txBody>
      </p:sp>
      <p:sp>
        <p:nvSpPr>
          <p:cNvPr id="43" name="Parenthèses 42"/>
          <p:cNvSpPr/>
          <p:nvPr/>
        </p:nvSpPr>
        <p:spPr>
          <a:xfrm>
            <a:off x="2602956" y="4746524"/>
            <a:ext cx="1519000" cy="1240521"/>
          </a:xfrm>
          <a:prstGeom prst="bracketPair">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4" name="Flèche droite 43"/>
          <p:cNvSpPr/>
          <p:nvPr/>
        </p:nvSpPr>
        <p:spPr>
          <a:xfrm rot="10800000">
            <a:off x="4331148" y="3663718"/>
            <a:ext cx="2160240" cy="491946"/>
          </a:xfrm>
          <a:prstGeom prst="rightArrow">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fr-FR" sz="1600" dirty="0"/>
          </a:p>
        </p:txBody>
      </p:sp>
      <p:sp>
        <p:nvSpPr>
          <p:cNvPr id="45" name="Ellipse 44"/>
          <p:cNvSpPr/>
          <p:nvPr/>
        </p:nvSpPr>
        <p:spPr>
          <a:xfrm>
            <a:off x="7661650" y="4856802"/>
            <a:ext cx="144016" cy="144016"/>
          </a:xfrm>
          <a:prstGeom prst="ellipse">
            <a:avLst/>
          </a:prstGeom>
          <a:ln w="19050">
            <a:solidFill>
              <a:srgbClr val="C00000"/>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
        <p:nvSpPr>
          <p:cNvPr id="46" name="Ellipse 45"/>
          <p:cNvSpPr/>
          <p:nvPr/>
        </p:nvSpPr>
        <p:spPr>
          <a:xfrm>
            <a:off x="7659529" y="5163494"/>
            <a:ext cx="144016" cy="144016"/>
          </a:xfrm>
          <a:prstGeom prst="ellipse">
            <a:avLst/>
          </a:prstGeom>
          <a:ln w="19050">
            <a:solidFill>
              <a:srgbClr val="C00000"/>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dirty="0"/>
          </a:p>
        </p:txBody>
      </p:sp>
      <p:cxnSp>
        <p:nvCxnSpPr>
          <p:cNvPr id="47" name="Connecteur droit avec flèche 46"/>
          <p:cNvCxnSpPr>
            <a:stCxn id="45" idx="4"/>
            <a:endCxn id="46" idx="0"/>
          </p:cNvCxnSpPr>
          <p:nvPr/>
        </p:nvCxnSpPr>
        <p:spPr>
          <a:xfrm flipH="1">
            <a:off x="7731537" y="5000818"/>
            <a:ext cx="2121" cy="16267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Ellipse 47"/>
          <p:cNvSpPr/>
          <p:nvPr/>
        </p:nvSpPr>
        <p:spPr>
          <a:xfrm>
            <a:off x="7791706" y="5432866"/>
            <a:ext cx="144016" cy="144016"/>
          </a:xfrm>
          <a:prstGeom prst="ellipse">
            <a:avLst/>
          </a:prstGeom>
          <a:ln w="19050">
            <a:solidFill>
              <a:srgbClr val="C00000"/>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dirty="0"/>
          </a:p>
        </p:txBody>
      </p:sp>
      <p:cxnSp>
        <p:nvCxnSpPr>
          <p:cNvPr id="49" name="Connecteur droit avec flèche 48"/>
          <p:cNvCxnSpPr>
            <a:stCxn id="46" idx="5"/>
            <a:endCxn id="48" idx="0"/>
          </p:cNvCxnSpPr>
          <p:nvPr/>
        </p:nvCxnSpPr>
        <p:spPr>
          <a:xfrm>
            <a:off x="7782454" y="5286419"/>
            <a:ext cx="81260" cy="146447"/>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0" name="Ellipse 49"/>
          <p:cNvSpPr/>
          <p:nvPr/>
        </p:nvSpPr>
        <p:spPr>
          <a:xfrm>
            <a:off x="7791706" y="5720898"/>
            <a:ext cx="144016" cy="144016"/>
          </a:xfrm>
          <a:prstGeom prst="ellipse">
            <a:avLst/>
          </a:prstGeom>
          <a:ln w="19050">
            <a:solidFill>
              <a:srgbClr val="C00000"/>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dirty="0"/>
          </a:p>
        </p:txBody>
      </p:sp>
      <p:cxnSp>
        <p:nvCxnSpPr>
          <p:cNvPr id="51" name="Connecteur droit avec flèche 50"/>
          <p:cNvCxnSpPr>
            <a:stCxn id="48" idx="4"/>
            <a:endCxn id="50" idx="0"/>
          </p:cNvCxnSpPr>
          <p:nvPr/>
        </p:nvCxnSpPr>
        <p:spPr>
          <a:xfrm>
            <a:off x="7863714" y="5576882"/>
            <a:ext cx="0" cy="14401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2" name="Parenthèses 51"/>
          <p:cNvSpPr/>
          <p:nvPr/>
        </p:nvSpPr>
        <p:spPr>
          <a:xfrm>
            <a:off x="7355484" y="4818532"/>
            <a:ext cx="864096" cy="1240521"/>
          </a:xfrm>
          <a:prstGeom prst="bracketPair">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3" name="Flèche droite 52"/>
          <p:cNvSpPr/>
          <p:nvPr/>
        </p:nvSpPr>
        <p:spPr>
          <a:xfrm rot="5400000">
            <a:off x="3097394" y="4295559"/>
            <a:ext cx="502656" cy="2880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
        <p:nvSpPr>
          <p:cNvPr id="54" name="Rectangle 53"/>
          <p:cNvSpPr/>
          <p:nvPr/>
        </p:nvSpPr>
        <p:spPr>
          <a:xfrm>
            <a:off x="6833431" y="3451356"/>
            <a:ext cx="1699009" cy="920555"/>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solidFill>
                  <a:schemeClr val="tx1"/>
                </a:solidFill>
              </a:rPr>
              <a:t>Proof-of-concept implementation</a:t>
            </a:r>
            <a:endParaRPr lang="en-US" sz="1600" dirty="0">
              <a:solidFill>
                <a:schemeClr val="tx1"/>
              </a:solidFill>
            </a:endParaRPr>
          </a:p>
        </p:txBody>
      </p:sp>
      <p:pic>
        <p:nvPicPr>
          <p:cNvPr id="56" name="Picture 10" descr="Afficher l'image d'origin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35722" y="3140968"/>
            <a:ext cx="527890" cy="527890"/>
          </a:xfrm>
          <a:prstGeom prst="rect">
            <a:avLst/>
          </a:prstGeom>
          <a:noFill/>
          <a:extLst>
            <a:ext uri="{909E8E84-426E-40DD-AFC4-6F175D3DCCD1}">
              <a14:hiddenFill xmlns:a14="http://schemas.microsoft.com/office/drawing/2010/main">
                <a:solidFill>
                  <a:srgbClr val="FFFFFF"/>
                </a:solidFill>
              </a14:hiddenFill>
            </a:ext>
          </a:extLst>
        </p:spPr>
      </p:pic>
      <p:sp>
        <p:nvSpPr>
          <p:cNvPr id="57" name="Rectangle 56"/>
          <p:cNvSpPr/>
          <p:nvPr/>
        </p:nvSpPr>
        <p:spPr>
          <a:xfrm>
            <a:off x="686293" y="4249275"/>
            <a:ext cx="1368100" cy="973594"/>
          </a:xfrm>
          <a:prstGeom prst="rect">
            <a:avLst/>
          </a:prstGeom>
          <a:solidFill>
            <a:srgbClr val="FFFFCC"/>
          </a:solidFill>
          <a:ln w="28575">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Set of possible traces for the test case given the stimulation sequence</a:t>
            </a:r>
            <a:endParaRPr lang="en-US" sz="1100" dirty="0">
              <a:cs typeface="Courier New" panose="02070309020205020404" pitchFamily="49" charset="0"/>
            </a:endParaRPr>
          </a:p>
        </p:txBody>
      </p:sp>
      <p:cxnSp>
        <p:nvCxnSpPr>
          <p:cNvPr id="58" name="Connecteur droit 57"/>
          <p:cNvCxnSpPr/>
          <p:nvPr/>
        </p:nvCxnSpPr>
        <p:spPr>
          <a:xfrm flipH="1" flipV="1">
            <a:off x="2043178" y="5057949"/>
            <a:ext cx="566525" cy="446926"/>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5232506" y="4249275"/>
            <a:ext cx="1368100" cy="973594"/>
          </a:xfrm>
          <a:prstGeom prst="rect">
            <a:avLst/>
          </a:prstGeom>
          <a:solidFill>
            <a:srgbClr val="FFFFCC"/>
          </a:solidFill>
          <a:ln w="28575">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Trace generated by the semantic model implementation</a:t>
            </a:r>
            <a:endParaRPr lang="en-US" sz="1100" dirty="0">
              <a:cs typeface="Courier New" panose="02070309020205020404" pitchFamily="49" charset="0"/>
            </a:endParaRPr>
          </a:p>
        </p:txBody>
      </p:sp>
      <p:cxnSp>
        <p:nvCxnSpPr>
          <p:cNvPr id="60" name="Connecteur droit 59"/>
          <p:cNvCxnSpPr>
            <a:stCxn id="52" idx="1"/>
          </p:cNvCxnSpPr>
          <p:nvPr/>
        </p:nvCxnSpPr>
        <p:spPr>
          <a:xfrm flipH="1" flipV="1">
            <a:off x="6602374" y="4984715"/>
            <a:ext cx="753110" cy="454078"/>
          </a:xfrm>
          <a:prstGeom prst="line">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1" name="ZoneTexte 60"/>
          <p:cNvSpPr txBox="1"/>
          <p:nvPr/>
        </p:nvSpPr>
        <p:spPr>
          <a:xfrm>
            <a:off x="5013636" y="3715423"/>
            <a:ext cx="1133644" cy="369332"/>
          </a:xfrm>
          <a:prstGeom prst="rect">
            <a:avLst/>
          </a:prstGeom>
          <a:noFill/>
        </p:spPr>
        <p:txBody>
          <a:bodyPr wrap="none" rtlCol="0">
            <a:spAutoFit/>
          </a:bodyPr>
          <a:lstStyle/>
          <a:p>
            <a:r>
              <a:rPr lang="fr-FR" dirty="0" err="1" smtClean="0"/>
              <a:t>based</a:t>
            </a:r>
            <a:r>
              <a:rPr lang="fr-FR" dirty="0" smtClean="0"/>
              <a:t> on</a:t>
            </a:r>
            <a:endParaRPr lang="fr-FR" dirty="0"/>
          </a:p>
        </p:txBody>
      </p:sp>
      <p:sp>
        <p:nvSpPr>
          <p:cNvPr id="62" name="Flèche droite 52"/>
          <p:cNvSpPr/>
          <p:nvPr/>
        </p:nvSpPr>
        <p:spPr>
          <a:xfrm rot="5400000">
            <a:off x="7531126" y="4341850"/>
            <a:ext cx="502656" cy="2880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115885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Test Suite: Semantic </a:t>
            </a:r>
            <a:r>
              <a:rPr lang="en-US" sz="3200" dirty="0"/>
              <a:t>M</a:t>
            </a:r>
            <a:r>
              <a:rPr lang="en-US" sz="3200" dirty="0" smtClean="0"/>
              <a:t>odel Assessment</a:t>
            </a:r>
            <a:endParaRPr lang="en-US" sz="3200" dirty="0"/>
          </a:p>
        </p:txBody>
      </p:sp>
      <p:sp>
        <p:nvSpPr>
          <p:cNvPr id="3" name="Espace réservé du contenu 2"/>
          <p:cNvSpPr>
            <a:spLocks noGrp="1"/>
          </p:cNvSpPr>
          <p:nvPr>
            <p:ph sz="quarter" idx="4294967295"/>
          </p:nvPr>
        </p:nvSpPr>
        <p:spPr>
          <a:xfrm>
            <a:off x="439540" y="1118921"/>
            <a:ext cx="8208962" cy="2742127"/>
          </a:xfrm>
          <a:prstGeom prst="rect">
            <a:avLst/>
          </a:prstGeom>
        </p:spPr>
        <p:txBody>
          <a:bodyPr>
            <a:normAutofit fontScale="70000" lnSpcReduction="20000"/>
          </a:bodyPr>
          <a:lstStyle/>
          <a:p>
            <a:r>
              <a:rPr lang="en-US" dirty="0" err="1" smtClean="0"/>
              <a:t>Util</a:t>
            </a:r>
            <a:r>
              <a:rPr lang="en-US" dirty="0" smtClean="0"/>
              <a:t> package</a:t>
            </a:r>
          </a:p>
          <a:p>
            <a:pPr lvl="1"/>
            <a:r>
              <a:rPr lang="en-US" dirty="0" smtClean="0"/>
              <a:t>Defines how a semantic test is designed</a:t>
            </a:r>
          </a:p>
          <a:p>
            <a:pPr lvl="1"/>
            <a:r>
              <a:rPr lang="en-US" dirty="0" smtClean="0"/>
              <a:t>Defines how semantic tests are grouped into semantic test suites</a:t>
            </a:r>
          </a:p>
          <a:p>
            <a:pPr lvl="1"/>
            <a:r>
              <a:rPr lang="en-US" dirty="0" smtClean="0"/>
              <a:t>Defines how elements composing a test interact</a:t>
            </a:r>
          </a:p>
          <a:p>
            <a:r>
              <a:rPr lang="en-US" dirty="0" smtClean="0"/>
              <a:t>Other packages</a:t>
            </a:r>
          </a:p>
          <a:p>
            <a:pPr lvl="1"/>
            <a:r>
              <a:rPr lang="en-US" dirty="0" smtClean="0"/>
              <a:t>Define test categories</a:t>
            </a:r>
          </a:p>
          <a:p>
            <a:pPr lvl="1"/>
            <a:r>
              <a:rPr lang="en-US" dirty="0" smtClean="0"/>
              <a:t>Each category is related to particular part of state-machine semantics</a:t>
            </a:r>
          </a:p>
          <a:p>
            <a:pPr lvl="1"/>
            <a:r>
              <a:rPr lang="en-US" dirty="0" smtClean="0"/>
              <a:t>Each category contains test cases</a:t>
            </a:r>
          </a:p>
          <a:p>
            <a:pPr lvl="1"/>
            <a:r>
              <a:rPr lang="en-US" dirty="0" smtClean="0"/>
              <a:t>Each test case is defined to validate a specific semantic requirement</a:t>
            </a:r>
          </a:p>
        </p:txBody>
      </p:sp>
      <p:sp>
        <p:nvSpPr>
          <p:cNvPr id="5" name="Rectangle 4"/>
          <p:cNvSpPr/>
          <p:nvPr/>
        </p:nvSpPr>
        <p:spPr>
          <a:xfrm>
            <a:off x="2915816" y="4869160"/>
            <a:ext cx="2952328" cy="504056"/>
          </a:xfrm>
          <a:prstGeom prst="rect">
            <a:avLst/>
          </a:prstGeom>
          <a:solidFill>
            <a:srgbClr val="FFFFCC"/>
          </a:solidFill>
          <a:ln w="28575">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Test category related to transition semantics</a:t>
            </a:r>
            <a:endParaRPr lang="en-US" sz="1100" dirty="0">
              <a:cs typeface="Courier New" panose="02070309020205020404" pitchFamily="49" charset="0"/>
            </a:endParaRPr>
          </a:p>
        </p:txBody>
      </p:sp>
      <p:pic>
        <p:nvPicPr>
          <p:cNvPr id="6" name="Image 5"/>
          <p:cNvPicPr>
            <a:picLocks noChangeAspect="1"/>
          </p:cNvPicPr>
          <p:nvPr/>
        </p:nvPicPr>
        <p:blipFill>
          <a:blip r:embed="rId2"/>
          <a:stretch>
            <a:fillRect/>
          </a:stretch>
        </p:blipFill>
        <p:spPr>
          <a:xfrm>
            <a:off x="6687940" y="3717032"/>
            <a:ext cx="2058061" cy="2728739"/>
          </a:xfrm>
          <a:prstGeom prst="rect">
            <a:avLst/>
          </a:prstGeom>
          <a:ln w="12700">
            <a:solidFill>
              <a:schemeClr val="tx1"/>
            </a:solidFill>
          </a:ln>
        </p:spPr>
      </p:pic>
      <p:cxnSp>
        <p:nvCxnSpPr>
          <p:cNvPr id="7" name="Connecteur droit 15"/>
          <p:cNvCxnSpPr>
            <a:endCxn id="5" idx="3"/>
          </p:cNvCxnSpPr>
          <p:nvPr/>
        </p:nvCxnSpPr>
        <p:spPr>
          <a:xfrm flipH="1" flipV="1">
            <a:off x="5868144" y="5121188"/>
            <a:ext cx="1008112" cy="468052"/>
          </a:xfrm>
          <a:prstGeom prst="straightConnector1">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915816" y="5513449"/>
            <a:ext cx="2952328" cy="504056"/>
          </a:xfrm>
          <a:prstGeom prst="rect">
            <a:avLst/>
          </a:prstGeom>
          <a:solidFill>
            <a:srgbClr val="FFFFCC"/>
          </a:solidFill>
          <a:ln w="28575">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Semantic tests available in that category</a:t>
            </a:r>
            <a:endParaRPr lang="en-US" sz="1100" dirty="0">
              <a:cs typeface="Courier New" panose="02070309020205020404" pitchFamily="49" charset="0"/>
            </a:endParaRPr>
          </a:p>
        </p:txBody>
      </p:sp>
      <p:cxnSp>
        <p:nvCxnSpPr>
          <p:cNvPr id="12" name="Connecteur droit 15"/>
          <p:cNvCxnSpPr>
            <a:endCxn id="11" idx="3"/>
          </p:cNvCxnSpPr>
          <p:nvPr/>
        </p:nvCxnSpPr>
        <p:spPr>
          <a:xfrm flipH="1">
            <a:off x="5868144" y="5729473"/>
            <a:ext cx="1080120" cy="36004"/>
          </a:xfrm>
          <a:prstGeom prst="straightConnector1">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5" name="Connecteur droit 15"/>
          <p:cNvCxnSpPr>
            <a:endCxn id="11" idx="3"/>
          </p:cNvCxnSpPr>
          <p:nvPr/>
        </p:nvCxnSpPr>
        <p:spPr>
          <a:xfrm flipH="1" flipV="1">
            <a:off x="5868144" y="5765477"/>
            <a:ext cx="1080120" cy="75791"/>
          </a:xfrm>
          <a:prstGeom prst="straightConnector1">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8" name="Connecteur droit 15"/>
          <p:cNvCxnSpPr>
            <a:endCxn id="11" idx="3"/>
          </p:cNvCxnSpPr>
          <p:nvPr/>
        </p:nvCxnSpPr>
        <p:spPr>
          <a:xfrm flipH="1" flipV="1">
            <a:off x="5868144" y="5765477"/>
            <a:ext cx="1080120" cy="181911"/>
          </a:xfrm>
          <a:prstGeom prst="straightConnector1">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920000" y="4121700"/>
            <a:ext cx="2952328" cy="504056"/>
          </a:xfrm>
          <a:prstGeom prst="rect">
            <a:avLst/>
          </a:prstGeom>
          <a:solidFill>
            <a:srgbClr val="FFFFCC"/>
          </a:solidFill>
          <a:ln w="28575">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Library providing base elements to define semantic tests</a:t>
            </a:r>
            <a:endParaRPr lang="en-US" sz="1100" dirty="0">
              <a:cs typeface="Courier New" panose="02070309020205020404" pitchFamily="49" charset="0"/>
            </a:endParaRPr>
          </a:p>
        </p:txBody>
      </p:sp>
      <p:cxnSp>
        <p:nvCxnSpPr>
          <p:cNvPr id="22" name="Connecteur droit 15"/>
          <p:cNvCxnSpPr>
            <a:endCxn id="21" idx="3"/>
          </p:cNvCxnSpPr>
          <p:nvPr/>
        </p:nvCxnSpPr>
        <p:spPr>
          <a:xfrm flipH="1" flipV="1">
            <a:off x="5872328" y="4373728"/>
            <a:ext cx="1003928" cy="135392"/>
          </a:xfrm>
          <a:prstGeom prst="straightConnector1">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Date Placeholder 7"/>
          <p:cNvSpPr>
            <a:spLocks noGrp="1"/>
          </p:cNvSpPr>
          <p:nvPr>
            <p:ph type="dt" sz="half" idx="10"/>
          </p:nvPr>
        </p:nvSpPr>
        <p:spPr/>
        <p:txBody>
          <a:bodyPr/>
          <a:lstStyle/>
          <a:p>
            <a:r>
              <a:rPr lang="en-US" altLang="en-US" smtClean="0"/>
              <a:t>7 December 2016</a:t>
            </a:r>
            <a:endParaRPr lang="en-US" altLang="en-US" dirty="0"/>
          </a:p>
        </p:txBody>
      </p:sp>
      <p:sp>
        <p:nvSpPr>
          <p:cNvPr id="9" name="Slide Number Placeholder 8"/>
          <p:cNvSpPr>
            <a:spLocks noGrp="1"/>
          </p:cNvSpPr>
          <p:nvPr>
            <p:ph type="sldNum" sz="quarter" idx="12"/>
          </p:nvPr>
        </p:nvSpPr>
        <p:spPr/>
        <p:txBody>
          <a:bodyPr/>
          <a:lstStyle/>
          <a:p>
            <a:fld id="{9F92182E-64AA-F941-A040-F5ADA82DD3F4}" type="slidenum">
              <a:rPr lang="en-US" altLang="en-US" smtClean="0"/>
              <a:pPr/>
              <a:t>37</a:t>
            </a:fld>
            <a:endParaRPr lang="en-US" altLang="en-US"/>
          </a:p>
        </p:txBody>
      </p:sp>
    </p:spTree>
    <p:extLst>
      <p:ext uri="{BB962C8B-B14F-4D97-AF65-F5344CB8AC3E}">
        <p14:creationId xmlns:p14="http://schemas.microsoft.com/office/powerpoint/2010/main" val="6342362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Test Suite: Semantic Test Architecture</a:t>
            </a:r>
            <a:endParaRPr lang="en-US"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01" y="1556792"/>
            <a:ext cx="5014796" cy="3548808"/>
          </a:xfrm>
          <a:prstGeom prst="rect">
            <a:avLst/>
          </a:prstGeom>
        </p:spPr>
      </p:pic>
      <p:sp>
        <p:nvSpPr>
          <p:cNvPr id="16" name="Rectangle 15"/>
          <p:cNvSpPr/>
          <p:nvPr/>
        </p:nvSpPr>
        <p:spPr>
          <a:xfrm>
            <a:off x="179512" y="1320353"/>
            <a:ext cx="1584125" cy="1080120"/>
          </a:xfrm>
          <a:prstGeom prst="rect">
            <a:avLst/>
          </a:prstGeom>
          <a:solidFill>
            <a:srgbClr val="FFFFCC"/>
          </a:solidFill>
          <a:ln w="28575">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Provide a stimulation sequence (i.e., a set of event occurrences) to the </a:t>
            </a:r>
            <a:r>
              <a:rPr lang="en-US" sz="1100" dirty="0" smtClean="0">
                <a:latin typeface="Courier New" panose="02070309020205020404" pitchFamily="49" charset="0"/>
                <a:cs typeface="Courier New" panose="02070309020205020404" pitchFamily="49" charset="0"/>
              </a:rPr>
              <a:t>Target</a:t>
            </a:r>
            <a:r>
              <a:rPr lang="en-US" sz="1100" dirty="0" smtClean="0">
                <a:cs typeface="Courier New" panose="02070309020205020404" pitchFamily="49" charset="0"/>
              </a:rPr>
              <a:t>.</a:t>
            </a:r>
            <a:endParaRPr lang="en-US" sz="1100" dirty="0">
              <a:cs typeface="Courier New" panose="02070309020205020404" pitchFamily="49" charset="0"/>
            </a:endParaRPr>
          </a:p>
        </p:txBody>
      </p:sp>
      <p:cxnSp>
        <p:nvCxnSpPr>
          <p:cNvPr id="17" name="Connecteur droit 15"/>
          <p:cNvCxnSpPr/>
          <p:nvPr/>
        </p:nvCxnSpPr>
        <p:spPr>
          <a:xfrm flipH="1" flipV="1">
            <a:off x="1766317" y="1735408"/>
            <a:ext cx="225769" cy="256678"/>
          </a:xfrm>
          <a:prstGeom prst="straightConnector1">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7164289" y="1331510"/>
            <a:ext cx="1728192" cy="1080120"/>
          </a:xfrm>
          <a:prstGeom prst="rect">
            <a:avLst/>
          </a:prstGeom>
          <a:solidFill>
            <a:srgbClr val="FFFFCC"/>
          </a:solidFill>
          <a:ln w="28575">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Execute the state-machine under test and record the execution trace produce by this state-machine</a:t>
            </a:r>
            <a:endParaRPr lang="en-US" sz="1100" dirty="0">
              <a:cs typeface="Courier New" panose="02070309020205020404" pitchFamily="49" charset="0"/>
            </a:endParaRPr>
          </a:p>
        </p:txBody>
      </p:sp>
      <p:cxnSp>
        <p:nvCxnSpPr>
          <p:cNvPr id="23" name="Connecteur droit 15"/>
          <p:cNvCxnSpPr>
            <a:stCxn id="20" idx="1"/>
          </p:cNvCxnSpPr>
          <p:nvPr/>
        </p:nvCxnSpPr>
        <p:spPr>
          <a:xfrm flipH="1">
            <a:off x="6803571" y="1871570"/>
            <a:ext cx="360718" cy="218487"/>
          </a:xfrm>
          <a:prstGeom prst="straightConnector1">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051721" y="5391386"/>
            <a:ext cx="4710995" cy="862197"/>
          </a:xfrm>
          <a:prstGeom prst="rect">
            <a:avLst/>
          </a:prstGeom>
          <a:solidFill>
            <a:srgbClr val="FFFFCC"/>
          </a:solidFill>
          <a:ln w="28575">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The </a:t>
            </a:r>
            <a:r>
              <a:rPr lang="en-US" sz="1100" dirty="0" smtClean="0">
                <a:latin typeface="Courier New" panose="02070309020205020404" pitchFamily="49" charset="0"/>
                <a:cs typeface="Courier New" panose="02070309020205020404" pitchFamily="49" charset="0"/>
              </a:rPr>
              <a:t>SemanticTest</a:t>
            </a:r>
            <a:r>
              <a:rPr lang="en-US" sz="1100" dirty="0" smtClean="0">
                <a:cs typeface="Courier New" panose="02070309020205020404" pitchFamily="49" charset="0"/>
              </a:rPr>
              <a:t> controls both the </a:t>
            </a:r>
            <a:r>
              <a:rPr lang="en-US" sz="1100" dirty="0" smtClean="0">
                <a:latin typeface="Courier New" panose="02070309020205020404" pitchFamily="49" charset="0"/>
                <a:cs typeface="Courier New" panose="02070309020205020404" pitchFamily="49" charset="0"/>
              </a:rPr>
              <a:t>Tester</a:t>
            </a:r>
            <a:r>
              <a:rPr lang="en-US" sz="1100" dirty="0" smtClean="0">
                <a:cs typeface="Courier New" panose="02070309020205020404" pitchFamily="49" charset="0"/>
              </a:rPr>
              <a:t> and the </a:t>
            </a:r>
            <a:r>
              <a:rPr lang="en-US" sz="1100" dirty="0" smtClean="0">
                <a:latin typeface="Courier New" panose="02070309020205020404" pitchFamily="49" charset="0"/>
                <a:cs typeface="Courier New" panose="02070309020205020404" pitchFamily="49" charset="0"/>
              </a:rPr>
              <a:t>Target</a:t>
            </a:r>
            <a:r>
              <a:rPr lang="en-US" sz="1100" dirty="0" smtClean="0">
                <a:cs typeface="Courier New" panose="02070309020205020404" pitchFamily="49" charset="0"/>
              </a:rPr>
              <a:t>. It is also responsible for the computation of the test verdict. The test verdict calculation is based on the comparison between the generated execution trace and the execution traces expected by the test. </a:t>
            </a:r>
            <a:endParaRPr lang="en-US" sz="1100" dirty="0">
              <a:cs typeface="Courier New" panose="02070309020205020404" pitchFamily="49" charset="0"/>
            </a:endParaRPr>
          </a:p>
        </p:txBody>
      </p:sp>
      <p:cxnSp>
        <p:nvCxnSpPr>
          <p:cNvPr id="25" name="Connecteur droit 15"/>
          <p:cNvCxnSpPr>
            <a:endCxn id="24" idx="0"/>
          </p:cNvCxnSpPr>
          <p:nvPr/>
        </p:nvCxnSpPr>
        <p:spPr>
          <a:xfrm>
            <a:off x="4407218" y="5013176"/>
            <a:ext cx="1" cy="378210"/>
          </a:xfrm>
          <a:prstGeom prst="straightConnector1">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3059807" y="1052736"/>
            <a:ext cx="1728192" cy="648072"/>
          </a:xfrm>
          <a:prstGeom prst="rect">
            <a:avLst/>
          </a:prstGeom>
          <a:solidFill>
            <a:srgbClr val="FFFFCC"/>
          </a:solidFill>
          <a:ln w="28575">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Communications done by event passing</a:t>
            </a:r>
            <a:endParaRPr lang="en-US" sz="1100" dirty="0">
              <a:cs typeface="Courier New" panose="02070309020205020404" pitchFamily="49" charset="0"/>
            </a:endParaRPr>
          </a:p>
        </p:txBody>
      </p:sp>
      <p:cxnSp>
        <p:nvCxnSpPr>
          <p:cNvPr id="27" name="Connecteur droit 15"/>
          <p:cNvCxnSpPr/>
          <p:nvPr/>
        </p:nvCxnSpPr>
        <p:spPr>
          <a:xfrm>
            <a:off x="4139953" y="1719146"/>
            <a:ext cx="0" cy="460772"/>
          </a:xfrm>
          <a:prstGeom prst="straightConnector1">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r>
              <a:rPr lang="en-US" altLang="en-US" smtClean="0"/>
              <a:t>7 December 2016</a:t>
            </a:r>
            <a:endParaRPr lang="en-US" altLang="en-US" dirty="0"/>
          </a:p>
        </p:txBody>
      </p:sp>
      <p:sp>
        <p:nvSpPr>
          <p:cNvPr id="5" name="Slide Number Placeholder 4"/>
          <p:cNvSpPr>
            <a:spLocks noGrp="1"/>
          </p:cNvSpPr>
          <p:nvPr>
            <p:ph type="sldNum" sz="quarter" idx="12"/>
          </p:nvPr>
        </p:nvSpPr>
        <p:spPr/>
        <p:txBody>
          <a:bodyPr/>
          <a:lstStyle/>
          <a:p>
            <a:fld id="{9F92182E-64AA-F941-A040-F5ADA82DD3F4}" type="slidenum">
              <a:rPr lang="en-US" altLang="en-US" smtClean="0"/>
              <a:pPr/>
              <a:t>38</a:t>
            </a:fld>
            <a:endParaRPr lang="en-US" altLang="en-US"/>
          </a:p>
        </p:txBody>
      </p:sp>
      <p:pic>
        <p:nvPicPr>
          <p:cNvPr id="2050" name="Picture 2" descr="Afficher l'image d'orig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7003" y="3771013"/>
            <a:ext cx="1161484" cy="784002"/>
          </a:xfrm>
          <a:prstGeom prst="rect">
            <a:avLst/>
          </a:prstGeom>
          <a:noFill/>
          <a:ln w="28575">
            <a:solidFill>
              <a:srgbClr val="E60019"/>
            </a:solidFill>
          </a:ln>
          <a:extLst>
            <a:ext uri="{909E8E84-426E-40DD-AFC4-6F175D3DCCD1}">
              <a14:hiddenFill xmlns:a14="http://schemas.microsoft.com/office/drawing/2010/main">
                <a:solidFill>
                  <a:srgbClr val="FFFFFF"/>
                </a:solidFill>
              </a14:hiddenFill>
            </a:ext>
          </a:extLst>
        </p:spPr>
      </p:pic>
      <p:cxnSp>
        <p:nvCxnSpPr>
          <p:cNvPr id="15" name="Connecteur droit 15"/>
          <p:cNvCxnSpPr>
            <a:stCxn id="2050" idx="1"/>
          </p:cNvCxnSpPr>
          <p:nvPr/>
        </p:nvCxnSpPr>
        <p:spPr>
          <a:xfrm flipH="1" flipV="1">
            <a:off x="3275856" y="2464369"/>
            <a:ext cx="3951147" cy="1698645"/>
          </a:xfrm>
          <a:prstGeom prst="straightConnector1">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8" name="Connecteur droit 15"/>
          <p:cNvCxnSpPr>
            <a:stCxn id="2050" idx="1"/>
          </p:cNvCxnSpPr>
          <p:nvPr/>
        </p:nvCxnSpPr>
        <p:spPr>
          <a:xfrm flipH="1" flipV="1">
            <a:off x="6156176" y="2668091"/>
            <a:ext cx="1070827" cy="1494923"/>
          </a:xfrm>
          <a:prstGeom prst="straightConnector1">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2" name="Connecteur droit 15"/>
          <p:cNvCxnSpPr>
            <a:stCxn id="2050" idx="1"/>
          </p:cNvCxnSpPr>
          <p:nvPr/>
        </p:nvCxnSpPr>
        <p:spPr>
          <a:xfrm flipH="1">
            <a:off x="5724128" y="4163014"/>
            <a:ext cx="1502875" cy="298701"/>
          </a:xfrm>
          <a:prstGeom prst="straightConnector1">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78679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Test Suite: Example Test Definition</a:t>
            </a:r>
            <a:endParaRPr lang="en-US" dirty="0"/>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713" y="2513912"/>
            <a:ext cx="6686687" cy="1832295"/>
          </a:xfrm>
          <a:prstGeom prst="rect">
            <a:avLst/>
          </a:prstGeom>
        </p:spPr>
      </p:pic>
      <p:pic>
        <p:nvPicPr>
          <p:cNvPr id="3" name="Image 2"/>
          <p:cNvPicPr>
            <a:picLocks noChangeAspect="1"/>
          </p:cNvPicPr>
          <p:nvPr/>
        </p:nvPicPr>
        <p:blipFill>
          <a:blip r:embed="rId3"/>
          <a:stretch>
            <a:fillRect/>
          </a:stretch>
        </p:blipFill>
        <p:spPr>
          <a:xfrm>
            <a:off x="971600" y="4346208"/>
            <a:ext cx="3002087" cy="2468383"/>
          </a:xfrm>
          <a:prstGeom prst="rect">
            <a:avLst/>
          </a:prstGeom>
        </p:spPr>
      </p:pic>
      <p:pic>
        <p:nvPicPr>
          <p:cNvPr id="5" name="Image 4"/>
          <p:cNvPicPr>
            <a:picLocks noChangeAspect="1"/>
          </p:cNvPicPr>
          <p:nvPr/>
        </p:nvPicPr>
        <p:blipFill>
          <a:blip r:embed="rId4"/>
          <a:stretch>
            <a:fillRect/>
          </a:stretch>
        </p:blipFill>
        <p:spPr>
          <a:xfrm>
            <a:off x="4143133" y="4355184"/>
            <a:ext cx="3362931" cy="2139280"/>
          </a:xfrm>
          <a:prstGeom prst="rect">
            <a:avLst/>
          </a:prstGeom>
        </p:spPr>
      </p:pic>
      <p:cxnSp>
        <p:nvCxnSpPr>
          <p:cNvPr id="6" name="Connecteur droit 15"/>
          <p:cNvCxnSpPr/>
          <p:nvPr/>
        </p:nvCxnSpPr>
        <p:spPr>
          <a:xfrm flipH="1" flipV="1">
            <a:off x="3134023" y="4005064"/>
            <a:ext cx="2218" cy="360040"/>
          </a:xfrm>
          <a:prstGeom prst="straightConnector1">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 name="Connecteur droit 15"/>
          <p:cNvCxnSpPr/>
          <p:nvPr/>
        </p:nvCxnSpPr>
        <p:spPr>
          <a:xfrm flipV="1">
            <a:off x="4791205" y="4077072"/>
            <a:ext cx="1" cy="288032"/>
          </a:xfrm>
          <a:prstGeom prst="straightConnector1">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19" name="Image 18"/>
          <p:cNvPicPr>
            <a:picLocks noChangeAspect="1"/>
          </p:cNvPicPr>
          <p:nvPr/>
        </p:nvPicPr>
        <p:blipFill>
          <a:blip r:embed="rId5"/>
          <a:stretch>
            <a:fillRect/>
          </a:stretch>
        </p:blipFill>
        <p:spPr>
          <a:xfrm>
            <a:off x="3347864" y="1053642"/>
            <a:ext cx="2160240" cy="1659845"/>
          </a:xfrm>
          <a:prstGeom prst="rect">
            <a:avLst/>
          </a:prstGeom>
          <a:ln>
            <a:solidFill>
              <a:schemeClr val="tx1"/>
            </a:solidFill>
          </a:ln>
        </p:spPr>
      </p:pic>
      <p:sp>
        <p:nvSpPr>
          <p:cNvPr id="20" name="Rectangle 19"/>
          <p:cNvSpPr/>
          <p:nvPr/>
        </p:nvSpPr>
        <p:spPr>
          <a:xfrm>
            <a:off x="3275856" y="1801868"/>
            <a:ext cx="2376264" cy="456200"/>
          </a:xfrm>
          <a:prstGeom prst="rect">
            <a:avLst/>
          </a:prstGeom>
          <a:noFill/>
          <a:ln w="12700">
            <a:solidFill>
              <a:srgbClr val="E6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24"/>
          <p:cNvSpPr/>
          <p:nvPr/>
        </p:nvSpPr>
        <p:spPr>
          <a:xfrm>
            <a:off x="6156176" y="980728"/>
            <a:ext cx="1728192" cy="1080120"/>
          </a:xfrm>
          <a:prstGeom prst="rect">
            <a:avLst/>
          </a:prstGeom>
          <a:solidFill>
            <a:srgbClr val="FFFFCC"/>
          </a:solidFill>
          <a:ln w="28575">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Semantic test is instantiated and  registered in a semantic test suite.</a:t>
            </a:r>
            <a:endParaRPr lang="en-US" sz="1100" dirty="0">
              <a:cs typeface="Courier New" panose="02070309020205020404" pitchFamily="49" charset="0"/>
            </a:endParaRPr>
          </a:p>
        </p:txBody>
      </p:sp>
      <p:cxnSp>
        <p:nvCxnSpPr>
          <p:cNvPr id="21" name="Connecteur droit 15"/>
          <p:cNvCxnSpPr/>
          <p:nvPr/>
        </p:nvCxnSpPr>
        <p:spPr>
          <a:xfrm flipH="1">
            <a:off x="5655340" y="1571166"/>
            <a:ext cx="504056" cy="328524"/>
          </a:xfrm>
          <a:prstGeom prst="straightConnector1">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170624" y="2173427"/>
            <a:ext cx="1918166" cy="340486"/>
          </a:xfrm>
          <a:prstGeom prst="rect">
            <a:avLst/>
          </a:prstGeom>
          <a:solidFill>
            <a:srgbClr val="FFFFCC"/>
          </a:solidFill>
          <a:ln w="28575">
            <a:solidFill>
              <a:srgbClr val="FE79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Expected execution trace</a:t>
            </a:r>
            <a:endParaRPr lang="en-US" sz="1100" dirty="0">
              <a:cs typeface="Courier New" panose="02070309020205020404" pitchFamily="49" charset="0"/>
            </a:endParaRPr>
          </a:p>
        </p:txBody>
      </p:sp>
      <p:cxnSp>
        <p:nvCxnSpPr>
          <p:cNvPr id="27" name="Connecteur droit 15"/>
          <p:cNvCxnSpPr>
            <a:stCxn id="26" idx="1"/>
          </p:cNvCxnSpPr>
          <p:nvPr/>
        </p:nvCxnSpPr>
        <p:spPr>
          <a:xfrm flipH="1" flipV="1">
            <a:off x="5220072" y="2081865"/>
            <a:ext cx="950552" cy="261805"/>
          </a:xfrm>
          <a:prstGeom prst="straightConnector1">
            <a:avLst/>
          </a:prstGeom>
          <a:ln w="19050">
            <a:solidFill>
              <a:srgbClr val="0070C0"/>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Date Placeholder 7"/>
          <p:cNvSpPr>
            <a:spLocks noGrp="1"/>
          </p:cNvSpPr>
          <p:nvPr>
            <p:ph type="dt" sz="half" idx="10"/>
          </p:nvPr>
        </p:nvSpPr>
        <p:spPr/>
        <p:txBody>
          <a:bodyPr/>
          <a:lstStyle/>
          <a:p>
            <a:r>
              <a:rPr lang="en-US" altLang="en-US" smtClean="0"/>
              <a:t>7 December 2016</a:t>
            </a:r>
            <a:endParaRPr lang="en-US" altLang="en-US" dirty="0"/>
          </a:p>
        </p:txBody>
      </p:sp>
      <p:sp>
        <p:nvSpPr>
          <p:cNvPr id="9" name="Slide Number Placeholder 8"/>
          <p:cNvSpPr>
            <a:spLocks noGrp="1"/>
          </p:cNvSpPr>
          <p:nvPr>
            <p:ph type="sldNum" sz="quarter" idx="12"/>
          </p:nvPr>
        </p:nvSpPr>
        <p:spPr/>
        <p:txBody>
          <a:bodyPr/>
          <a:lstStyle/>
          <a:p>
            <a:fld id="{9F92182E-64AA-F941-A040-F5ADA82DD3F4}" type="slidenum">
              <a:rPr lang="en-US" altLang="en-US" smtClean="0"/>
              <a:pPr/>
              <a:t>39</a:t>
            </a:fld>
            <a:endParaRPr lang="en-US" altLang="en-US" dirty="0"/>
          </a:p>
        </p:txBody>
      </p:sp>
    </p:spTree>
    <p:extLst>
      <p:ext uri="{BB962C8B-B14F-4D97-AF65-F5344CB8AC3E}">
        <p14:creationId xmlns:p14="http://schemas.microsoft.com/office/powerpoint/2010/main" val="20224598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Mandatory Requirements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98938363"/>
              </p:ext>
            </p:extLst>
          </p:nvPr>
        </p:nvGraphicFramePr>
        <p:xfrm>
          <a:off x="457200" y="1066800"/>
          <a:ext cx="8229600" cy="5308600"/>
        </p:xfrm>
        <a:graphic>
          <a:graphicData uri="http://schemas.openxmlformats.org/drawingml/2006/table">
            <a:tbl>
              <a:tblPr firstRow="1" bandRow="1">
                <a:tableStyleId>{073A0DAA-6AF3-43AB-8588-CEC1D06C72B9}</a:tableStyleId>
              </a:tblPr>
              <a:tblGrid>
                <a:gridCol w="3970784"/>
                <a:gridCol w="4258816"/>
              </a:tblGrid>
              <a:tr h="370840">
                <a:tc>
                  <a:txBody>
                    <a:bodyPr/>
                    <a:lstStyle/>
                    <a:p>
                      <a:r>
                        <a:rPr lang="en-US" dirty="0" smtClean="0"/>
                        <a:t>Requirement</a:t>
                      </a:r>
                      <a:endParaRPr lang="en-US"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r>
                        <a:rPr lang="en-US" dirty="0" smtClean="0"/>
                        <a:t>Response</a:t>
                      </a:r>
                      <a:endParaRPr lang="en-US" dirty="0">
                        <a:solidFill>
                          <a:schemeClr val="tx1"/>
                        </a:solidFill>
                      </a:endParaRPr>
                    </a:p>
                  </a:txBody>
                  <a:tcPr>
                    <a:lnB w="12700" cap="flat" cmpd="sng" algn="ctr">
                      <a:solidFill>
                        <a:schemeClr val="tx1"/>
                      </a:solidFill>
                      <a:prstDash val="solid"/>
                      <a:round/>
                      <a:headEnd type="none" w="med" len="med"/>
                      <a:tailEnd type="none" w="med" len="med"/>
                    </a:lnB>
                  </a:tcPr>
                </a:tc>
              </a:tr>
              <a:tr h="370840">
                <a:tc>
                  <a:txBody>
                    <a:bodyPr/>
                    <a:lstStyle/>
                    <a:p>
                      <a:r>
                        <a:rPr lang="en-US" b="1" dirty="0" smtClean="0">
                          <a:solidFill>
                            <a:schemeClr val="tx1"/>
                          </a:solidFill>
                        </a:rPr>
                        <a:t>6.5.1a</a:t>
                      </a:r>
                      <a:r>
                        <a:rPr lang="en-US" dirty="0" smtClean="0">
                          <a:solidFill>
                            <a:schemeClr val="tx1"/>
                          </a:solidFill>
                        </a:rPr>
                        <a:t> Behavior state machine semantics (excluding</a:t>
                      </a:r>
                      <a:r>
                        <a:rPr lang="en-US" baseline="0" dirty="0" smtClean="0">
                          <a:solidFill>
                            <a:schemeClr val="tx1"/>
                          </a:solidFill>
                        </a:rPr>
                        <a:t> redefinition and submachines)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All required elements</a:t>
                      </a:r>
                      <a:endParaRPr lang="en-US" dirty="0">
                        <a:solidFill>
                          <a:schemeClr val="tx1"/>
                        </a:solidFill>
                      </a:endParaRPr>
                    </a:p>
                    <a:p>
                      <a:pPr marL="742950" lvl="1" indent="-285750">
                        <a:buFont typeface="Arial" panose="020B0604020202020204" pitchFamily="34" charset="0"/>
                        <a:buChar char="•"/>
                      </a:pPr>
                      <a:r>
                        <a:rPr lang="en-US" dirty="0" smtClean="0">
                          <a:solidFill>
                            <a:schemeClr val="tx1"/>
                          </a:solidFill>
                        </a:rPr>
                        <a:t>Call</a:t>
                      </a:r>
                      <a:r>
                        <a:rPr lang="en-US" baseline="0" dirty="0" smtClean="0">
                          <a:solidFill>
                            <a:schemeClr val="tx1"/>
                          </a:solidFill>
                        </a:rPr>
                        <a:t> events (synchronous calls)</a:t>
                      </a:r>
                      <a:endParaRPr 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6.5.1b</a:t>
                      </a:r>
                      <a:r>
                        <a:rPr lang="en-US" dirty="0" smtClean="0">
                          <a:solidFill>
                            <a:schemeClr val="tx1"/>
                          </a:solidFill>
                        </a:rPr>
                        <a:t> Event data passing</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lvl="1" indent="0">
                        <a:tabLst/>
                      </a:pPr>
                      <a:r>
                        <a:rPr lang="en-US" dirty="0" smtClean="0">
                          <a:solidFill>
                            <a:schemeClr val="tx1"/>
                          </a:solidFill>
                        </a:rPr>
                        <a:t>Achieved</a:t>
                      </a:r>
                      <a:r>
                        <a:rPr lang="en-US" baseline="0" dirty="0" smtClean="0">
                          <a:solidFill>
                            <a:schemeClr val="tx1"/>
                          </a:solidFill>
                        </a:rPr>
                        <a:t> using a parameter-passing approach for guard expressions and event behaviors.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6.5.1c</a:t>
                      </a:r>
                      <a:r>
                        <a:rPr lang="en-US" baseline="0" dirty="0" smtClean="0">
                          <a:solidFill>
                            <a:schemeClr val="tx1"/>
                          </a:solidFill>
                        </a:rPr>
                        <a:t> Standalone and classifier behavior execution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Proposal is restricted to these two cases.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6.5.1d</a:t>
                      </a:r>
                      <a:r>
                        <a:rPr lang="en-US" dirty="0" smtClean="0">
                          <a:solidFill>
                            <a:schemeClr val="tx1"/>
                          </a:solidFill>
                        </a:rPr>
                        <a:t> Consistency</a:t>
                      </a:r>
                      <a:r>
                        <a:rPr lang="en-US" baseline="0" dirty="0" smtClean="0">
                          <a:solidFill>
                            <a:schemeClr val="tx1"/>
                          </a:solidFill>
                        </a:rPr>
                        <a:t> with PSCS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Achieved by defining</a:t>
                      </a:r>
                      <a:r>
                        <a:rPr lang="en-US" baseline="0" dirty="0" smtClean="0">
                          <a:solidFill>
                            <a:schemeClr val="tx1"/>
                          </a:solidFill>
                        </a:rPr>
                        <a:t> PSSM execution model as an extension of the PSCS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6.5.1e</a:t>
                      </a:r>
                      <a:r>
                        <a:rPr lang="en-US" dirty="0" smtClean="0">
                          <a:solidFill>
                            <a:schemeClr val="tx1"/>
                          </a:solidFill>
                        </a:rPr>
                        <a:t> Relationship to fUML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Achieved by defining PSSM execution model as an extension of the fUML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6.5.1f</a:t>
                      </a:r>
                      <a:r>
                        <a:rPr lang="en-US" dirty="0" smtClean="0">
                          <a:solidFill>
                            <a:schemeClr val="tx1"/>
                          </a:solidFill>
                        </a:rPr>
                        <a:t> Extension of fUML</a:t>
                      </a:r>
                      <a:r>
                        <a:rPr lang="en-US" baseline="0" dirty="0" smtClean="0">
                          <a:solidFill>
                            <a:schemeClr val="tx1"/>
                          </a:solidFill>
                        </a:rPr>
                        <a:t> base semantics (if necessary)</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This was not found to be necessary.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Date Placeholder 3"/>
          <p:cNvSpPr>
            <a:spLocks noGrp="1"/>
          </p:cNvSpPr>
          <p:nvPr>
            <p:ph type="dt" sz="half" idx="10"/>
          </p:nvPr>
        </p:nvSpPr>
        <p:spPr/>
        <p:txBody>
          <a:bodyPr/>
          <a:lstStyle/>
          <a:p>
            <a:r>
              <a:rPr lang="en-US" altLang="en-US" smtClean="0"/>
              <a:t>7 December 2016</a:t>
            </a:r>
            <a:endParaRPr lang="en-US" altLang="en-US" dirty="0"/>
          </a:p>
        </p:txBody>
      </p:sp>
      <p:sp>
        <p:nvSpPr>
          <p:cNvPr id="5" name="Slide Number Placeholder 4"/>
          <p:cNvSpPr>
            <a:spLocks noGrp="1"/>
          </p:cNvSpPr>
          <p:nvPr>
            <p:ph type="sldNum" sz="quarter" idx="12"/>
          </p:nvPr>
        </p:nvSpPr>
        <p:spPr/>
        <p:txBody>
          <a:bodyPr/>
          <a:lstStyle/>
          <a:p>
            <a:fld id="{24E3016D-4C6C-FC42-B389-9B6B8C67C5F0}" type="slidenum">
              <a:rPr lang="en-US" altLang="en-US" smtClean="0"/>
              <a:pPr/>
              <a:t>4</a:t>
            </a:fld>
            <a:endParaRPr lang="en-US" altLang="en-US"/>
          </a:p>
        </p:txBody>
      </p:sp>
      <p:pic>
        <p:nvPicPr>
          <p:cNvPr id="7" name="Picture 2" descr="C:\Users\AC221913\AppData\Local\Microsoft\Windows\Temporary Internet Files\Content.IE5\BYYMAE0R\MC90044131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99532" y="3284984"/>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C:\Users\AC221913\AppData\Local\Microsoft\Windows\Temporary Internet Files\Content.IE5\BYYMAE0R\MC90044131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99533" y="3933056"/>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C:\Users\AC221913\AppData\Local\Microsoft\Windows\Temporary Internet Files\Content.IE5\BYYMAE0R\MC90044131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99533" y="4869160"/>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descr="C:\Users\AC221913\AppData\Local\Microsoft\Windows\Temporary Internet Files\Content.IE5\BYYMAE0R\MC90044131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85766" y="5760789"/>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 descr="C:\Users\AC221913\AppData\Local\Microsoft\Windows\Temporary Internet Files\Content.IE5\BYYMAE0R\MC90044131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3970" y="1484784"/>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 descr="C:\Users\AC221913\AppData\Local\Microsoft\Windows\Temporary Internet Files\Content.IE5\BYYMAE0R\MC90044131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3524" y="2420888"/>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68869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Test Suite: Example Test Execution</a:t>
            </a:r>
            <a:endParaRPr lang="en-US" dirty="0"/>
          </a:p>
        </p:txBody>
      </p:sp>
      <p:sp>
        <p:nvSpPr>
          <p:cNvPr id="5" name="Espace réservé du contenu 6"/>
          <p:cNvSpPr>
            <a:spLocks noGrp="1"/>
          </p:cNvSpPr>
          <p:nvPr>
            <p:ph sz="quarter" idx="4294967295"/>
          </p:nvPr>
        </p:nvSpPr>
        <p:spPr>
          <a:xfrm>
            <a:off x="3985591" y="981075"/>
            <a:ext cx="4701209" cy="2468036"/>
          </a:xfrm>
        </p:spPr>
        <p:txBody>
          <a:bodyPr>
            <a:noAutofit/>
          </a:bodyPr>
          <a:lstStyle/>
          <a:p>
            <a:pPr marL="0" indent="0">
              <a:buNone/>
            </a:pPr>
            <a:r>
              <a:rPr lang="en-US" sz="1400" dirty="0" smtClean="0"/>
              <a:t>Received event occurrences</a:t>
            </a:r>
          </a:p>
          <a:p>
            <a:r>
              <a:rPr lang="en-US" sz="1400" dirty="0" smtClean="0">
                <a:solidFill>
                  <a:schemeClr val="tx1"/>
                </a:solidFill>
                <a:latin typeface="Courier New" panose="02070309020205020404" pitchFamily="49" charset="0"/>
                <a:cs typeface="Courier New" panose="02070309020205020404" pitchFamily="49" charset="0"/>
              </a:rPr>
              <a:t>AnotherSignal – S1</a:t>
            </a:r>
          </a:p>
          <a:p>
            <a:r>
              <a:rPr lang="en-US" sz="1400" dirty="0" smtClean="0">
                <a:solidFill>
                  <a:schemeClr val="tx1"/>
                </a:solidFill>
                <a:latin typeface="Courier New" panose="02070309020205020404" pitchFamily="49" charset="0"/>
                <a:cs typeface="Courier New" panose="02070309020205020404" pitchFamily="49" charset="0"/>
              </a:rPr>
              <a:t>Continue – S3</a:t>
            </a:r>
          </a:p>
          <a:p>
            <a:r>
              <a:rPr lang="en-US" sz="1400" dirty="0" smtClean="0">
                <a:solidFill>
                  <a:schemeClr val="tx1"/>
                </a:solidFill>
                <a:latin typeface="Courier New" panose="02070309020205020404" pitchFamily="49" charset="0"/>
                <a:cs typeface="Courier New" panose="02070309020205020404" pitchFamily="49" charset="0"/>
              </a:rPr>
              <a:t>Continue – S1</a:t>
            </a:r>
          </a:p>
          <a:p>
            <a:pPr marL="0" indent="0">
              <a:buNone/>
            </a:pPr>
            <a:r>
              <a:rPr lang="en-US" sz="1400" dirty="0" smtClean="0">
                <a:cs typeface="Courier New" panose="02070309020205020404" pitchFamily="49" charset="0"/>
              </a:rPr>
              <a:t>Expected trace</a:t>
            </a:r>
          </a:p>
          <a:p>
            <a:r>
              <a:rPr lang="en-US" sz="1400" dirty="0" smtClean="0">
                <a:solidFill>
                  <a:schemeClr val="tx1"/>
                </a:solidFill>
                <a:latin typeface="Courier New" panose="02070309020205020404" pitchFamily="49" charset="0"/>
                <a:cs typeface="Courier New" panose="02070309020205020404" pitchFamily="49" charset="0"/>
              </a:rPr>
              <a:t>T1(effect)::T2(effect)::T3(effect)</a:t>
            </a:r>
          </a:p>
          <a:p>
            <a:pPr marL="0" indent="0">
              <a:buNone/>
            </a:pPr>
            <a:r>
              <a:rPr lang="en-US" sz="1400" dirty="0" smtClean="0">
                <a:cs typeface="Courier New" panose="02070309020205020404" pitchFamily="49" charset="0"/>
              </a:rPr>
              <a:t>Requirement</a:t>
            </a:r>
          </a:p>
          <a:p>
            <a:r>
              <a:rPr lang="en-US" sz="1400" i="1" dirty="0" smtClean="0">
                <a:cs typeface="Courier New" panose="02070309020205020404" pitchFamily="49" charset="0"/>
              </a:rPr>
              <a:t>A transition may own a set of Triggers, each of which specifies an Event whose occurrence, when dispatched, may trigger traversal of a transition.</a:t>
            </a:r>
          </a:p>
          <a:p>
            <a:pPr marL="885825" lvl="2" indent="0">
              <a:buNone/>
            </a:pPr>
            <a:endParaRPr lang="en-US" sz="1400" dirty="0" smtClean="0"/>
          </a:p>
          <a:p>
            <a:pPr marL="885825" lvl="2" indent="0">
              <a:buNone/>
            </a:pPr>
            <a:endParaRPr lang="en-US" sz="1400" dirty="0" smtClean="0"/>
          </a:p>
        </p:txBody>
      </p:sp>
      <p:pic>
        <p:nvPicPr>
          <p:cNvPr id="3" name="Image 2"/>
          <p:cNvPicPr>
            <a:picLocks noChangeAspect="1"/>
          </p:cNvPicPr>
          <p:nvPr/>
        </p:nvPicPr>
        <p:blipFill>
          <a:blip r:embed="rId2"/>
          <a:stretch>
            <a:fillRect/>
          </a:stretch>
        </p:blipFill>
        <p:spPr>
          <a:xfrm>
            <a:off x="888122" y="980728"/>
            <a:ext cx="2963798" cy="2468383"/>
          </a:xfrm>
          <a:prstGeom prst="rect">
            <a:avLst/>
          </a:prstGeom>
        </p:spPr>
      </p:pic>
      <p:graphicFrame>
        <p:nvGraphicFramePr>
          <p:cNvPr id="2" name="Tableau 1"/>
          <p:cNvGraphicFramePr>
            <a:graphicFrameLocks noGrp="1"/>
          </p:cNvGraphicFramePr>
          <p:nvPr>
            <p:extLst>
              <p:ext uri="{D42A27DB-BD31-4B8C-83A1-F6EECF244321}">
                <p14:modId xmlns:p14="http://schemas.microsoft.com/office/powerpoint/2010/main" val="4188596981"/>
              </p:ext>
            </p:extLst>
          </p:nvPr>
        </p:nvGraphicFramePr>
        <p:xfrm>
          <a:off x="899592" y="3573016"/>
          <a:ext cx="7416824" cy="2886704"/>
        </p:xfrm>
        <a:graphic>
          <a:graphicData uri="http://schemas.openxmlformats.org/drawingml/2006/table">
            <a:tbl>
              <a:tblPr firstRow="1" bandRow="1">
                <a:tableStyleId>{073A0DAA-6AF3-43AB-8588-CEC1D06C72B9}</a:tableStyleId>
              </a:tblPr>
              <a:tblGrid>
                <a:gridCol w="504056"/>
                <a:gridCol w="2448272"/>
                <a:gridCol w="2304256"/>
                <a:gridCol w="2160240"/>
              </a:tblGrid>
              <a:tr h="267936">
                <a:tc>
                  <a:txBody>
                    <a:bodyPr/>
                    <a:lstStyle/>
                    <a:p>
                      <a:r>
                        <a:rPr lang="en-US" sz="1200" b="0" noProof="0" dirty="0" smtClean="0">
                          <a:latin typeface="+mn-lt"/>
                          <a:cs typeface="Courier New" panose="02070309020205020404" pitchFamily="49" charset="0"/>
                        </a:rPr>
                        <a:t>Step</a:t>
                      </a:r>
                      <a:endParaRPr lang="en-US" sz="1200" b="0" noProof="0" dirty="0">
                        <a:latin typeface="+mn-lt"/>
                        <a:cs typeface="Courier New" panose="02070309020205020404" pitchFamily="49" charset="0"/>
                      </a:endParaRPr>
                    </a:p>
                  </a:txBody>
                  <a:tcPr/>
                </a:tc>
                <a:tc>
                  <a:txBody>
                    <a:bodyPr/>
                    <a:lstStyle/>
                    <a:p>
                      <a:r>
                        <a:rPr lang="en-US" sz="1200" b="0" noProof="0" dirty="0" smtClean="0">
                          <a:latin typeface="+mn-lt"/>
                          <a:cs typeface="Courier New" panose="02070309020205020404" pitchFamily="49" charset="0"/>
                        </a:rPr>
                        <a:t>Event</a:t>
                      </a:r>
                      <a:r>
                        <a:rPr lang="en-US" sz="1200" b="0" baseline="0" noProof="0" dirty="0" smtClean="0">
                          <a:latin typeface="+mn-lt"/>
                          <a:cs typeface="Courier New" panose="02070309020205020404" pitchFamily="49" charset="0"/>
                        </a:rPr>
                        <a:t> Pool</a:t>
                      </a:r>
                      <a:endParaRPr lang="en-US" sz="1200" b="0" noProof="0" dirty="0">
                        <a:latin typeface="+mn-lt"/>
                        <a:cs typeface="Courier New" panose="02070309020205020404" pitchFamily="49" charset="0"/>
                      </a:endParaRPr>
                    </a:p>
                  </a:txBody>
                  <a:tcPr/>
                </a:tc>
                <a:tc>
                  <a:txBody>
                    <a:bodyPr/>
                    <a:lstStyle/>
                    <a:p>
                      <a:r>
                        <a:rPr lang="en-US" sz="1200" b="0" noProof="0" dirty="0" smtClean="0">
                          <a:latin typeface="+mn-lt"/>
                          <a:cs typeface="Courier New" panose="02070309020205020404" pitchFamily="49" charset="0"/>
                        </a:rPr>
                        <a:t>Configuration</a:t>
                      </a:r>
                    </a:p>
                  </a:txBody>
                  <a:tcPr/>
                </a:tc>
                <a:tc>
                  <a:txBody>
                    <a:bodyPr/>
                    <a:lstStyle/>
                    <a:p>
                      <a:r>
                        <a:rPr lang="en-US" sz="1200" b="0" noProof="0" dirty="0" smtClean="0">
                          <a:latin typeface="+mn-lt"/>
                          <a:cs typeface="Courier New" panose="02070309020205020404" pitchFamily="49" charset="0"/>
                        </a:rPr>
                        <a:t>Fired transitions</a:t>
                      </a:r>
                      <a:endParaRPr lang="en-US" sz="1200" b="0" noProof="0" dirty="0">
                        <a:latin typeface="+mn-lt"/>
                        <a:cs typeface="Courier New" panose="02070309020205020404" pitchFamily="49" charset="0"/>
                      </a:endParaRPr>
                    </a:p>
                  </a:txBody>
                  <a:tcPr/>
                </a:tc>
              </a:tr>
              <a:tr h="326548">
                <a:tc>
                  <a:txBody>
                    <a:bodyPr/>
                    <a:lstStyle/>
                    <a:p>
                      <a:r>
                        <a:rPr lang="en-US" sz="1200" noProof="0" dirty="0" smtClean="0">
                          <a:latin typeface="+mn-lt"/>
                          <a:cs typeface="Courier New" panose="02070309020205020404" pitchFamily="49" charset="0"/>
                        </a:rPr>
                        <a:t>1</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 – Initial RTC step</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[InitialTransition]</a:t>
                      </a:r>
                      <a:endParaRPr lang="en-US" sz="1200" noProof="0" dirty="0">
                        <a:latin typeface="+mn-lt"/>
                        <a:cs typeface="Courier New" panose="02070309020205020404" pitchFamily="49" charset="0"/>
                      </a:endParaRPr>
                    </a:p>
                  </a:txBody>
                  <a:tcPr/>
                </a:tc>
              </a:tr>
              <a:tr h="326548">
                <a:tc>
                  <a:txBody>
                    <a:bodyPr/>
                    <a:lstStyle/>
                    <a:p>
                      <a:r>
                        <a:rPr lang="en-US" sz="1200" noProof="0" dirty="0" smtClean="0">
                          <a:latin typeface="+mn-lt"/>
                          <a:cs typeface="Courier New" panose="02070309020205020404" pitchFamily="49" charset="0"/>
                        </a:rPr>
                        <a:t>2</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[AnotherSignal, </a:t>
                      </a:r>
                      <a:r>
                        <a:rPr lang="en-US" sz="1200" noProof="0" dirty="0" smtClean="0">
                          <a:solidFill>
                            <a:srgbClr val="E60019"/>
                          </a:solidFill>
                          <a:latin typeface="+mn-lt"/>
                          <a:cs typeface="Courier New" panose="02070309020205020404" pitchFamily="49" charset="0"/>
                        </a:rPr>
                        <a:t>CE(S1)</a:t>
                      </a:r>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[S1]</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r>
              <a:tr h="326548">
                <a:tc>
                  <a:txBody>
                    <a:bodyPr/>
                    <a:lstStyle/>
                    <a:p>
                      <a:r>
                        <a:rPr lang="en-US" sz="1200" noProof="0" dirty="0" smtClean="0">
                          <a:latin typeface="+mn-lt"/>
                          <a:cs typeface="Courier New" panose="02070309020205020404" pitchFamily="49" charset="0"/>
                        </a:rPr>
                        <a:t>3</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t>
                      </a:r>
                      <a:r>
                        <a:rPr lang="en-US" sz="1200" noProof="0" dirty="0" smtClean="0">
                          <a:solidFill>
                            <a:srgbClr val="E60019"/>
                          </a:solidFill>
                          <a:latin typeface="+mn-lt"/>
                          <a:cs typeface="Courier New" panose="02070309020205020404" pitchFamily="49" charset="0"/>
                        </a:rPr>
                        <a:t>AnotherSignal</a:t>
                      </a:r>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[S1]</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[T1]</a:t>
                      </a:r>
                      <a:endParaRPr lang="en-US" sz="1200" noProof="0" dirty="0">
                        <a:latin typeface="+mn-lt"/>
                        <a:cs typeface="Courier New" panose="02070309020205020404" pitchFamily="49" charset="0"/>
                      </a:endParaRPr>
                    </a:p>
                  </a:txBody>
                  <a:tcPr/>
                </a:tc>
              </a:tr>
              <a:tr h="326548">
                <a:tc>
                  <a:txBody>
                    <a:bodyPr/>
                    <a:lstStyle/>
                    <a:p>
                      <a:r>
                        <a:rPr lang="en-US" sz="1200" noProof="0" dirty="0" smtClean="0">
                          <a:latin typeface="+mn-lt"/>
                          <a:cs typeface="Courier New" panose="02070309020205020404" pitchFamily="49" charset="0"/>
                        </a:rPr>
                        <a:t>4</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[Continue, </a:t>
                      </a:r>
                      <a:r>
                        <a:rPr lang="en-US" sz="1200" noProof="0" dirty="0" smtClean="0">
                          <a:solidFill>
                            <a:srgbClr val="E60019"/>
                          </a:solidFill>
                          <a:latin typeface="+mn-lt"/>
                          <a:cs typeface="Courier New" panose="02070309020205020404" pitchFamily="49" charset="0"/>
                        </a:rPr>
                        <a:t>CE(S3)</a:t>
                      </a:r>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[S3]</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r>
              <a:tr h="326548">
                <a:tc>
                  <a:txBody>
                    <a:bodyPr/>
                    <a:lstStyle/>
                    <a:p>
                      <a:r>
                        <a:rPr lang="en-US" sz="1200" noProof="0" dirty="0" smtClean="0">
                          <a:latin typeface="+mn-lt"/>
                          <a:cs typeface="Courier New" panose="02070309020205020404" pitchFamily="49" charset="0"/>
                        </a:rPr>
                        <a:t>5</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t>
                      </a:r>
                      <a:r>
                        <a:rPr lang="en-US" sz="1200" noProof="0" dirty="0" smtClean="0">
                          <a:solidFill>
                            <a:srgbClr val="E60019"/>
                          </a:solidFill>
                          <a:latin typeface="+mn-lt"/>
                          <a:cs typeface="Courier New" panose="02070309020205020404" pitchFamily="49" charset="0"/>
                        </a:rPr>
                        <a:t>Continue</a:t>
                      </a:r>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[S3]</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[T2]</a:t>
                      </a:r>
                      <a:endParaRPr lang="en-US" sz="1200" noProof="0" dirty="0">
                        <a:latin typeface="+mn-lt"/>
                        <a:cs typeface="Courier New" panose="02070309020205020404" pitchFamily="49" charset="0"/>
                      </a:endParaRPr>
                    </a:p>
                  </a:txBody>
                  <a:tcPr/>
                </a:tc>
              </a:tr>
              <a:tr h="326548">
                <a:tc>
                  <a:txBody>
                    <a:bodyPr/>
                    <a:lstStyle/>
                    <a:p>
                      <a:r>
                        <a:rPr lang="en-US" sz="1200" noProof="0" dirty="0" smtClean="0">
                          <a:latin typeface="+mn-lt"/>
                          <a:cs typeface="Courier New" panose="02070309020205020404" pitchFamily="49" charset="0"/>
                        </a:rPr>
                        <a:t>6</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[Continue, </a:t>
                      </a:r>
                      <a:r>
                        <a:rPr lang="en-US" sz="1200" noProof="0" dirty="0" smtClean="0">
                          <a:solidFill>
                            <a:srgbClr val="E60019"/>
                          </a:solidFill>
                          <a:latin typeface="+mn-lt"/>
                          <a:cs typeface="Courier New" panose="02070309020205020404" pitchFamily="49" charset="0"/>
                        </a:rPr>
                        <a:t>CE(S1</a:t>
                      </a:r>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[S1]</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r>
              <a:tr h="326548">
                <a:tc>
                  <a:txBody>
                    <a:bodyPr/>
                    <a:lstStyle/>
                    <a:p>
                      <a:r>
                        <a:rPr lang="en-US" sz="1200" noProof="0" dirty="0" smtClean="0">
                          <a:latin typeface="+mn-lt"/>
                          <a:cs typeface="Courier New" panose="02070309020205020404" pitchFamily="49" charset="0"/>
                        </a:rPr>
                        <a:t>7</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t>
                      </a:r>
                      <a:r>
                        <a:rPr lang="en-US" sz="1200" noProof="0" dirty="0" smtClean="0">
                          <a:solidFill>
                            <a:srgbClr val="E60019"/>
                          </a:solidFill>
                          <a:latin typeface="+mn-lt"/>
                          <a:cs typeface="Courier New" panose="02070309020205020404" pitchFamily="49" charset="0"/>
                        </a:rPr>
                        <a:t>Continue</a:t>
                      </a:r>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[S1]</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[T3]</a:t>
                      </a:r>
                      <a:endParaRPr lang="en-US" sz="1200" noProof="0" dirty="0">
                        <a:latin typeface="+mn-lt"/>
                        <a:cs typeface="Courier New" panose="02070309020205020404" pitchFamily="49" charset="0"/>
                      </a:endParaRPr>
                    </a:p>
                  </a:txBody>
                  <a:tcPr/>
                </a:tc>
              </a:tr>
              <a:tr h="326548">
                <a:tc>
                  <a:txBody>
                    <a:bodyPr/>
                    <a:lstStyle/>
                    <a:p>
                      <a:r>
                        <a:rPr lang="en-US" sz="1200" noProof="0" dirty="0" smtClean="0">
                          <a:latin typeface="+mn-lt"/>
                          <a:cs typeface="Courier New" panose="02070309020205020404" pitchFamily="49" charset="0"/>
                        </a:rPr>
                        <a:t>8</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t>
                      </a:r>
                      <a:r>
                        <a:rPr lang="en-US" sz="1200" noProof="0" dirty="0" smtClean="0">
                          <a:solidFill>
                            <a:srgbClr val="E60019"/>
                          </a:solidFill>
                          <a:latin typeface="+mn-lt"/>
                          <a:cs typeface="Courier New" panose="02070309020205020404" pitchFamily="49" charset="0"/>
                        </a:rPr>
                        <a:t>CE(S2)</a:t>
                      </a:r>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[S2]</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[T4]</a:t>
                      </a:r>
                      <a:endParaRPr lang="en-US" sz="1200" noProof="0" dirty="0">
                        <a:latin typeface="+mn-lt"/>
                        <a:cs typeface="Courier New" panose="02070309020205020404" pitchFamily="49" charset="0"/>
                      </a:endParaRPr>
                    </a:p>
                  </a:txBody>
                  <a:tcPr/>
                </a:tc>
              </a:tr>
            </a:tbl>
          </a:graphicData>
        </a:graphic>
      </p:graphicFrame>
      <p:sp>
        <p:nvSpPr>
          <p:cNvPr id="7" name="Date Placeholder 6"/>
          <p:cNvSpPr>
            <a:spLocks noGrp="1"/>
          </p:cNvSpPr>
          <p:nvPr>
            <p:ph type="dt" sz="half" idx="10"/>
          </p:nvPr>
        </p:nvSpPr>
        <p:spPr/>
        <p:txBody>
          <a:bodyPr/>
          <a:lstStyle/>
          <a:p>
            <a:r>
              <a:rPr lang="en-US" altLang="en-US" smtClean="0"/>
              <a:t>7 December 2016</a:t>
            </a:r>
            <a:endParaRPr lang="en-US" altLang="en-US" dirty="0"/>
          </a:p>
        </p:txBody>
      </p:sp>
      <p:sp>
        <p:nvSpPr>
          <p:cNvPr id="8" name="Slide Number Placeholder 7"/>
          <p:cNvSpPr>
            <a:spLocks noGrp="1"/>
          </p:cNvSpPr>
          <p:nvPr>
            <p:ph type="sldNum" sz="quarter" idx="12"/>
          </p:nvPr>
        </p:nvSpPr>
        <p:spPr/>
        <p:txBody>
          <a:bodyPr/>
          <a:lstStyle/>
          <a:p>
            <a:fld id="{9F92182E-64AA-F941-A040-F5ADA82DD3F4}" type="slidenum">
              <a:rPr lang="en-US" altLang="en-US" smtClean="0"/>
              <a:pPr/>
              <a:t>40</a:t>
            </a:fld>
            <a:endParaRPr lang="en-US" altLang="en-US"/>
          </a:p>
        </p:txBody>
      </p:sp>
    </p:spTree>
    <p:extLst>
      <p:ext uri="{BB962C8B-B14F-4D97-AF65-F5344CB8AC3E}">
        <p14:creationId xmlns:p14="http://schemas.microsoft.com/office/powerpoint/2010/main" val="40475595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en-US" smtClean="0"/>
              <a:t>PSSM Status</a:t>
            </a:r>
            <a:endParaRPr lang="en-US" dirty="0"/>
          </a:p>
        </p:txBody>
      </p:sp>
      <p:sp>
        <p:nvSpPr>
          <p:cNvPr id="7" name="Sous-titre 6"/>
          <p:cNvSpPr>
            <a:spLocks noGrp="1"/>
          </p:cNvSpPr>
          <p:nvPr>
            <p:ph type="body" idx="1"/>
          </p:nvPr>
        </p:nvSpPr>
        <p:spPr/>
        <p:txBody>
          <a:bodyPr/>
          <a:lstStyle/>
          <a:p>
            <a:endParaRPr lang="en-US" dirty="0"/>
          </a:p>
        </p:txBody>
      </p:sp>
      <p:sp>
        <p:nvSpPr>
          <p:cNvPr id="4" name="Espace réservé de la date 3"/>
          <p:cNvSpPr>
            <a:spLocks noGrp="1"/>
          </p:cNvSpPr>
          <p:nvPr>
            <p:ph type="dt" sz="half" idx="10"/>
          </p:nvPr>
        </p:nvSpPr>
        <p:spPr/>
        <p:txBody>
          <a:bodyPr/>
          <a:lstStyle/>
          <a:p>
            <a:r>
              <a:rPr lang="en-US" altLang="en-US" smtClean="0"/>
              <a:t>7 December 2016</a:t>
            </a:r>
            <a:endParaRPr lang="en-US" altLang="en-US" dirty="0"/>
          </a:p>
        </p:txBody>
      </p:sp>
      <p:sp>
        <p:nvSpPr>
          <p:cNvPr id="5" name="Espace réservé du numéro de diapositive 4"/>
          <p:cNvSpPr>
            <a:spLocks noGrp="1"/>
          </p:cNvSpPr>
          <p:nvPr>
            <p:ph type="sldNum" sz="quarter" idx="12"/>
          </p:nvPr>
        </p:nvSpPr>
        <p:spPr/>
        <p:txBody>
          <a:bodyPr/>
          <a:lstStyle/>
          <a:p>
            <a:fld id="{D703DF45-8AAC-1140-A1E5-0877B369B512}" type="slidenum">
              <a:rPr lang="en-US" altLang="en-US" smtClean="0"/>
              <a:pPr/>
              <a:t>41</a:t>
            </a:fld>
            <a:endParaRPr lang="en-US" altLang="en-US"/>
          </a:p>
        </p:txBody>
      </p:sp>
    </p:spTree>
    <p:extLst>
      <p:ext uri="{BB962C8B-B14F-4D97-AF65-F5344CB8AC3E}">
        <p14:creationId xmlns:p14="http://schemas.microsoft.com/office/powerpoint/2010/main" val="11472737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Status: Requirements Coverage</a:t>
            </a:r>
            <a:endParaRPr lang="en-US" dirty="0"/>
          </a:p>
        </p:txBody>
      </p:sp>
      <p:sp>
        <p:nvSpPr>
          <p:cNvPr id="6" name="Date Placeholder 5"/>
          <p:cNvSpPr>
            <a:spLocks noGrp="1"/>
          </p:cNvSpPr>
          <p:nvPr>
            <p:ph type="dt" sz="half" idx="10"/>
          </p:nvPr>
        </p:nvSpPr>
        <p:spPr/>
        <p:txBody>
          <a:bodyPr/>
          <a:lstStyle/>
          <a:p>
            <a:r>
              <a:rPr lang="en-US" altLang="en-US" smtClean="0"/>
              <a:t>7 December 2016</a:t>
            </a:r>
            <a:endParaRPr lang="en-US" altLang="en-US" dirty="0"/>
          </a:p>
        </p:txBody>
      </p:sp>
      <p:sp>
        <p:nvSpPr>
          <p:cNvPr id="7" name="Slide Number Placeholder 6"/>
          <p:cNvSpPr>
            <a:spLocks noGrp="1"/>
          </p:cNvSpPr>
          <p:nvPr>
            <p:ph type="sldNum" sz="quarter" idx="12"/>
          </p:nvPr>
        </p:nvSpPr>
        <p:spPr/>
        <p:txBody>
          <a:bodyPr/>
          <a:lstStyle/>
          <a:p>
            <a:fld id="{9F92182E-64AA-F941-A040-F5ADA82DD3F4}" type="slidenum">
              <a:rPr lang="en-US" altLang="en-US" smtClean="0"/>
              <a:pPr/>
              <a:t>42</a:t>
            </a:fld>
            <a:endParaRPr lang="en-US" altLang="en-US"/>
          </a:p>
        </p:txBody>
      </p:sp>
      <p:graphicFrame>
        <p:nvGraphicFramePr>
          <p:cNvPr id="13" name="Graphique 12"/>
          <p:cNvGraphicFramePr/>
          <p:nvPr>
            <p:extLst>
              <p:ext uri="{D42A27DB-BD31-4B8C-83A1-F6EECF244321}">
                <p14:modId xmlns:p14="http://schemas.microsoft.com/office/powerpoint/2010/main" val="721406110"/>
              </p:ext>
            </p:extLst>
          </p:nvPr>
        </p:nvGraphicFramePr>
        <p:xfrm>
          <a:off x="457200" y="1052736"/>
          <a:ext cx="8229600" cy="5184576"/>
        </p:xfrm>
        <a:graphic>
          <a:graphicData uri="http://schemas.openxmlformats.org/drawingml/2006/chart">
            <c:chart xmlns:c="http://schemas.openxmlformats.org/drawingml/2006/chart" xmlns:r="http://schemas.openxmlformats.org/officeDocument/2006/relationships" r:id="rId2"/>
          </a:graphicData>
        </a:graphic>
      </p:graphicFrame>
      <p:cxnSp>
        <p:nvCxnSpPr>
          <p:cNvPr id="15" name="Connecteur droit 14"/>
          <p:cNvCxnSpPr/>
          <p:nvPr/>
        </p:nvCxnSpPr>
        <p:spPr>
          <a:xfrm>
            <a:off x="4716016" y="3068960"/>
            <a:ext cx="0" cy="2880320"/>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6904882" y="2348880"/>
            <a:ext cx="0" cy="3528392"/>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214621" y="4474307"/>
            <a:ext cx="1051050" cy="64807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Initial submission</a:t>
            </a:r>
            <a:endParaRPr lang="en-US" sz="1100" dirty="0">
              <a:cs typeface="Courier New" panose="02070309020205020404" pitchFamily="49" charset="0"/>
            </a:endParaRPr>
          </a:p>
        </p:txBody>
      </p:sp>
      <p:sp>
        <p:nvSpPr>
          <p:cNvPr id="20" name="Rectangle 19"/>
          <p:cNvSpPr/>
          <p:nvPr/>
        </p:nvSpPr>
        <p:spPr>
          <a:xfrm>
            <a:off x="6379357" y="3037794"/>
            <a:ext cx="1051050" cy="132731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Full support of the requirements (technical work done)</a:t>
            </a:r>
            <a:endParaRPr lang="en-US" sz="1100" dirty="0">
              <a:cs typeface="Courier New" panose="02070309020205020404" pitchFamily="49" charset="0"/>
            </a:endParaRPr>
          </a:p>
        </p:txBody>
      </p:sp>
      <p:cxnSp>
        <p:nvCxnSpPr>
          <p:cNvPr id="11" name="Connecteur droit 10"/>
          <p:cNvCxnSpPr/>
          <p:nvPr/>
        </p:nvCxnSpPr>
        <p:spPr>
          <a:xfrm>
            <a:off x="8028384" y="2324100"/>
            <a:ext cx="0" cy="3528392"/>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7502572" y="3037794"/>
            <a:ext cx="1101876" cy="132731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Revised submission (focus on writing the specification document)</a:t>
            </a:r>
            <a:endParaRPr lang="en-US" sz="1100" dirty="0">
              <a:cs typeface="Courier New" panose="02070309020205020404" pitchFamily="49" charset="0"/>
            </a:endParaRPr>
          </a:p>
        </p:txBody>
      </p:sp>
    </p:spTree>
    <p:extLst>
      <p:ext uri="{BB962C8B-B14F-4D97-AF65-F5344CB8AC3E}">
        <p14:creationId xmlns:p14="http://schemas.microsoft.com/office/powerpoint/2010/main" val="12535367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Next Steps</a:t>
            </a:r>
            <a:endParaRPr lang="en-US" dirty="0"/>
          </a:p>
        </p:txBody>
      </p:sp>
      <p:sp>
        <p:nvSpPr>
          <p:cNvPr id="3" name="Content Placeholder 2"/>
          <p:cNvSpPr>
            <a:spLocks noGrp="1"/>
          </p:cNvSpPr>
          <p:nvPr>
            <p:ph idx="1"/>
          </p:nvPr>
        </p:nvSpPr>
        <p:spPr/>
        <p:txBody>
          <a:bodyPr/>
          <a:lstStyle/>
          <a:p>
            <a:r>
              <a:rPr lang="en-US" smtClean="0"/>
              <a:t>December 2016</a:t>
            </a:r>
          </a:p>
          <a:p>
            <a:pPr lvl="1"/>
            <a:r>
              <a:rPr lang="en-US" smtClean="0"/>
              <a:t>Charter PSSM FTF</a:t>
            </a:r>
          </a:p>
          <a:p>
            <a:r>
              <a:rPr lang="en-US" smtClean="0"/>
              <a:t>March 2017</a:t>
            </a:r>
          </a:p>
          <a:p>
            <a:pPr lvl="1"/>
            <a:r>
              <a:rPr lang="en-US" smtClean="0"/>
              <a:t>Deliver fUML 1.3, PSCS 1.1, Alf 1.1</a:t>
            </a:r>
          </a:p>
          <a:p>
            <a:pPr lvl="2"/>
            <a:r>
              <a:rPr lang="en-US" smtClean="0"/>
              <a:t>Outstanding functional issues</a:t>
            </a:r>
          </a:p>
          <a:p>
            <a:pPr lvl="2"/>
            <a:r>
              <a:rPr lang="en-US" smtClean="0"/>
              <a:t>Updates for better integration of PSSM</a:t>
            </a:r>
          </a:p>
          <a:p>
            <a:pPr lvl="2"/>
            <a:r>
              <a:rPr lang="en-US" smtClean="0"/>
              <a:t>Still based on UML 2.4.1</a:t>
            </a:r>
          </a:p>
          <a:p>
            <a:r>
              <a:rPr lang="en-US" smtClean="0"/>
              <a:t>No sooner than December 2017</a:t>
            </a:r>
          </a:p>
          <a:p>
            <a:pPr lvl="1"/>
            <a:r>
              <a:rPr lang="en-US" smtClean="0"/>
              <a:t>Deliver PSSM 1.0, fUML 1.4, PSCS 1.2, Alf 1.2</a:t>
            </a:r>
          </a:p>
          <a:p>
            <a:pPr lvl="2"/>
            <a:r>
              <a:rPr lang="en-US" smtClean="0"/>
              <a:t>All aligned with UML 2.5.1 (or subsequent version)</a:t>
            </a:r>
          </a:p>
          <a:p>
            <a:pPr lvl="2"/>
            <a:endParaRPr lang="en-US" dirty="0" smtClean="0"/>
          </a:p>
        </p:txBody>
      </p:sp>
      <p:sp>
        <p:nvSpPr>
          <p:cNvPr id="4" name="Date Placeholder 3"/>
          <p:cNvSpPr>
            <a:spLocks noGrp="1"/>
          </p:cNvSpPr>
          <p:nvPr>
            <p:ph type="dt" sz="half" idx="10"/>
          </p:nvPr>
        </p:nvSpPr>
        <p:spPr/>
        <p:txBody>
          <a:bodyPr/>
          <a:lstStyle/>
          <a:p>
            <a:r>
              <a:rPr lang="en-US" altLang="en-US" smtClean="0"/>
              <a:t>7 December 2016</a:t>
            </a:r>
            <a:endParaRPr lang="en-US" altLang="en-US" dirty="0"/>
          </a:p>
        </p:txBody>
      </p:sp>
      <p:sp>
        <p:nvSpPr>
          <p:cNvPr id="5" name="Slide Number Placeholder 4"/>
          <p:cNvSpPr>
            <a:spLocks noGrp="1"/>
          </p:cNvSpPr>
          <p:nvPr>
            <p:ph type="sldNum" sz="quarter" idx="12"/>
          </p:nvPr>
        </p:nvSpPr>
        <p:spPr/>
        <p:txBody>
          <a:bodyPr/>
          <a:lstStyle/>
          <a:p>
            <a:fld id="{24E3016D-4C6C-FC42-B389-9B6B8C67C5F0}" type="slidenum">
              <a:rPr lang="en-US" altLang="en-US" smtClean="0"/>
              <a:pPr/>
              <a:t>43</a:t>
            </a:fld>
            <a:endParaRPr lang="en-US" altLang="en-US"/>
          </a:p>
        </p:txBody>
      </p:sp>
    </p:spTree>
    <p:extLst>
      <p:ext uri="{BB962C8B-B14F-4D97-AF65-F5344CB8AC3E}">
        <p14:creationId xmlns:p14="http://schemas.microsoft.com/office/powerpoint/2010/main" val="16554062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Mandatory Requirements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229331010"/>
              </p:ext>
            </p:extLst>
          </p:nvPr>
        </p:nvGraphicFramePr>
        <p:xfrm>
          <a:off x="457200" y="1066800"/>
          <a:ext cx="8229600" cy="5222240"/>
        </p:xfrm>
        <a:graphic>
          <a:graphicData uri="http://schemas.openxmlformats.org/drawingml/2006/table">
            <a:tbl>
              <a:tblPr firstRow="1" bandRow="1">
                <a:tableStyleId>{073A0DAA-6AF3-43AB-8588-CEC1D06C72B9}</a:tableStyleId>
              </a:tblPr>
              <a:tblGrid>
                <a:gridCol w="3970784"/>
                <a:gridCol w="4258816"/>
              </a:tblGrid>
              <a:tr h="370840">
                <a:tc>
                  <a:txBody>
                    <a:bodyPr/>
                    <a:lstStyle/>
                    <a:p>
                      <a:r>
                        <a:rPr lang="en-US" dirty="0" smtClean="0"/>
                        <a:t>Requirement</a:t>
                      </a:r>
                      <a:endParaRPr lang="en-US"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r>
                        <a:rPr lang="en-US" dirty="0" smtClean="0"/>
                        <a:t>Response</a:t>
                      </a:r>
                      <a:endParaRPr lang="en-US" dirty="0">
                        <a:solidFill>
                          <a:schemeClr val="tx1"/>
                        </a:solidFill>
                      </a:endParaRPr>
                    </a:p>
                  </a:txBody>
                  <a:tcPr>
                    <a:lnB w="12700" cap="flat" cmpd="sng" algn="ctr">
                      <a:solidFill>
                        <a:schemeClr val="tx1"/>
                      </a:solidFill>
                      <a:prstDash val="solid"/>
                      <a:round/>
                      <a:headEnd type="none" w="med" len="med"/>
                      <a:tailEnd type="none" w="med" len="med"/>
                    </a:lnB>
                  </a:tcPr>
                </a:tc>
              </a:tr>
              <a:tr h="370840">
                <a:tc>
                  <a:txBody>
                    <a:bodyPr/>
                    <a:lstStyle/>
                    <a:p>
                      <a:r>
                        <a:rPr lang="en-US" b="1" dirty="0" smtClean="0">
                          <a:solidFill>
                            <a:schemeClr val="tx1"/>
                          </a:solidFill>
                        </a:rPr>
                        <a:t>6.5.2a</a:t>
                      </a:r>
                      <a:r>
                        <a:rPr lang="en-US" dirty="0" smtClean="0">
                          <a:solidFill>
                            <a:schemeClr val="tx1"/>
                          </a:solidFill>
                        </a:rPr>
                        <a:t> Semantic variabilities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Proposal does not define any</a:t>
                      </a:r>
                      <a:r>
                        <a:rPr lang="en-US" baseline="0" dirty="0" smtClean="0">
                          <a:solidFill>
                            <a:schemeClr val="tx1"/>
                          </a:solidFill>
                        </a:rPr>
                        <a:t> additional semantic variabilities.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6.5.2b</a:t>
                      </a:r>
                      <a:r>
                        <a:rPr lang="en-US" dirty="0" smtClean="0">
                          <a:solidFill>
                            <a:schemeClr val="tx1"/>
                          </a:solidFill>
                        </a:rPr>
                        <a:t> Semantic variants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Proposal does not define any additional</a:t>
                      </a:r>
                      <a:r>
                        <a:rPr lang="en-US" baseline="0" dirty="0" smtClean="0">
                          <a:solidFill>
                            <a:schemeClr val="tx1"/>
                          </a:solidFill>
                        </a:rPr>
                        <a:t> semantic variants.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6.5.3a</a:t>
                      </a:r>
                      <a:r>
                        <a:rPr lang="en-US" baseline="0" dirty="0" smtClean="0">
                          <a:solidFill>
                            <a:schemeClr val="tx1"/>
                          </a:solidFill>
                        </a:rPr>
                        <a:t> UML 2 conformance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Proposed PSSM syntax</a:t>
                      </a:r>
                      <a:r>
                        <a:rPr lang="en-US" baseline="0" dirty="0" smtClean="0">
                          <a:solidFill>
                            <a:schemeClr val="tx1"/>
                          </a:solidFill>
                        </a:rPr>
                        <a:t> subsets UML 2.5 abstract syntax.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6.5.3b</a:t>
                      </a:r>
                      <a:r>
                        <a:rPr lang="en-US" dirty="0" smtClean="0">
                          <a:solidFill>
                            <a:schemeClr val="tx1"/>
                          </a:solidFill>
                        </a:rPr>
                        <a:t> fUML conformance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Proposed PSSM semantics are based on fUML 1.2.1.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6.5.3c</a:t>
                      </a:r>
                      <a:r>
                        <a:rPr lang="en-US" dirty="0" smtClean="0">
                          <a:solidFill>
                            <a:schemeClr val="tx1"/>
                          </a:solidFill>
                        </a:rPr>
                        <a:t> PSCS conformance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Proposed PSSM semantics are based on PSCS 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6.5.3d</a:t>
                      </a:r>
                      <a:r>
                        <a:rPr lang="en-US" baseline="0" dirty="0" smtClean="0">
                          <a:solidFill>
                            <a:schemeClr val="tx1"/>
                          </a:solidFill>
                        </a:rPr>
                        <a:t> Common Logic conformance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Not applicable, proposal does not extend the fUML base semantics.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6.5.4a</a:t>
                      </a:r>
                      <a:r>
                        <a:rPr lang="en-US" dirty="0" smtClean="0">
                          <a:solidFill>
                            <a:schemeClr val="tx1"/>
                          </a:solidFill>
                        </a:rPr>
                        <a:t> Test suite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Proposal includes suite of 98 tests.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6.5.4b</a:t>
                      </a:r>
                      <a:r>
                        <a:rPr lang="en-US" dirty="0" smtClean="0">
                          <a:solidFill>
                            <a:schemeClr val="tx1"/>
                          </a:solidFill>
                        </a:rPr>
                        <a:t> Test suite coverage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Current coverage is 100% of identified functional requirements.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Date Placeholder 3"/>
          <p:cNvSpPr>
            <a:spLocks noGrp="1"/>
          </p:cNvSpPr>
          <p:nvPr>
            <p:ph type="dt" sz="half" idx="10"/>
          </p:nvPr>
        </p:nvSpPr>
        <p:spPr/>
        <p:txBody>
          <a:bodyPr/>
          <a:lstStyle/>
          <a:p>
            <a:r>
              <a:rPr lang="en-US" altLang="en-US" smtClean="0"/>
              <a:t>7 December 2016</a:t>
            </a:r>
            <a:endParaRPr lang="en-US" altLang="en-US" dirty="0"/>
          </a:p>
        </p:txBody>
      </p:sp>
      <p:sp>
        <p:nvSpPr>
          <p:cNvPr id="5" name="Slide Number Placeholder 4"/>
          <p:cNvSpPr>
            <a:spLocks noGrp="1"/>
          </p:cNvSpPr>
          <p:nvPr>
            <p:ph type="sldNum" sz="quarter" idx="12"/>
          </p:nvPr>
        </p:nvSpPr>
        <p:spPr/>
        <p:txBody>
          <a:bodyPr/>
          <a:lstStyle/>
          <a:p>
            <a:fld id="{24E3016D-4C6C-FC42-B389-9B6B8C67C5F0}" type="slidenum">
              <a:rPr lang="en-US" altLang="en-US" smtClean="0"/>
              <a:pPr/>
              <a:t>5</a:t>
            </a:fld>
            <a:endParaRPr lang="en-US" altLang="en-US"/>
          </a:p>
        </p:txBody>
      </p:sp>
      <p:pic>
        <p:nvPicPr>
          <p:cNvPr id="7"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8915" y="1440309"/>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8915" y="2088381"/>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8914" y="2736453"/>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8913" y="3384525"/>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8913" y="4022095"/>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89259" y="4647396"/>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9533" y="5295468"/>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8913" y="5661248"/>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8757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Non-Mandatory Features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746558749"/>
              </p:ext>
            </p:extLst>
          </p:nvPr>
        </p:nvGraphicFramePr>
        <p:xfrm>
          <a:off x="457200" y="1066800"/>
          <a:ext cx="8229600" cy="4226560"/>
        </p:xfrm>
        <a:graphic>
          <a:graphicData uri="http://schemas.openxmlformats.org/drawingml/2006/table">
            <a:tbl>
              <a:tblPr firstRow="1" bandRow="1">
                <a:tableStyleId>{073A0DAA-6AF3-43AB-8588-CEC1D06C72B9}</a:tableStyleId>
              </a:tblPr>
              <a:tblGrid>
                <a:gridCol w="3970784"/>
                <a:gridCol w="4258816"/>
              </a:tblGrid>
              <a:tr h="370840">
                <a:tc>
                  <a:txBody>
                    <a:bodyPr/>
                    <a:lstStyle/>
                    <a:p>
                      <a:r>
                        <a:rPr lang="en-US" dirty="0" smtClean="0"/>
                        <a:t>Feature</a:t>
                      </a:r>
                      <a:endParaRPr lang="en-US"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r>
                        <a:rPr lang="en-US" dirty="0" smtClean="0"/>
                        <a:t>Response</a:t>
                      </a:r>
                      <a:endParaRPr lang="en-US" dirty="0">
                        <a:solidFill>
                          <a:schemeClr val="tx1"/>
                        </a:solidFill>
                      </a:endParaRPr>
                    </a:p>
                  </a:txBody>
                  <a:tcPr>
                    <a:lnB w="12700" cap="flat" cmpd="sng" algn="ctr">
                      <a:solidFill>
                        <a:schemeClr val="tx1"/>
                      </a:solidFill>
                      <a:prstDash val="solid"/>
                      <a:round/>
                      <a:headEnd type="none" w="med" len="med"/>
                      <a:tailEnd type="none" w="med" len="med"/>
                    </a:lnB>
                  </a:tcPr>
                </a:tc>
              </a:tr>
              <a:tr h="370840">
                <a:tc>
                  <a:txBody>
                    <a:bodyPr/>
                    <a:lstStyle/>
                    <a:p>
                      <a:r>
                        <a:rPr lang="en-US" b="1" dirty="0" smtClean="0">
                          <a:solidFill>
                            <a:schemeClr val="tx1"/>
                          </a:solidFill>
                        </a:rPr>
                        <a:t>6.6.1</a:t>
                      </a:r>
                      <a:r>
                        <a:rPr lang="en-US" dirty="0" smtClean="0">
                          <a:solidFill>
                            <a:schemeClr val="tx1"/>
                          </a:solidFill>
                        </a:rPr>
                        <a:t> Submachine states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Not included in the proposal.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6.6.2</a:t>
                      </a:r>
                      <a:r>
                        <a:rPr lang="en-US" dirty="0" smtClean="0">
                          <a:solidFill>
                            <a:schemeClr val="tx1"/>
                          </a:solidFill>
                        </a:rPr>
                        <a:t> Protocol</a:t>
                      </a:r>
                      <a:r>
                        <a:rPr lang="en-US" baseline="0" dirty="0" smtClean="0">
                          <a:solidFill>
                            <a:schemeClr val="tx1"/>
                          </a:solidFill>
                        </a:rPr>
                        <a:t> state machine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Proposal includes a</a:t>
                      </a:r>
                      <a:r>
                        <a:rPr lang="en-US" baseline="0" dirty="0" smtClean="0">
                          <a:solidFill>
                            <a:schemeClr val="tx1"/>
                          </a:solidFill>
                        </a:rPr>
                        <a:t> non-normative annex on protocol state machines.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6.6.3</a:t>
                      </a:r>
                      <a:r>
                        <a:rPr lang="en-US" dirty="0" smtClean="0">
                          <a:solidFill>
                            <a:schemeClr val="tx1"/>
                          </a:solidFill>
                        </a:rPr>
                        <a:t> State machine redefinition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Proposal discusses the semantics of state machine redefinition and includes its formal specification in</a:t>
                      </a:r>
                      <a:r>
                        <a:rPr lang="en-US" baseline="0" dirty="0" smtClean="0">
                          <a:solidFill>
                            <a:schemeClr val="tx1"/>
                          </a:solidFill>
                        </a:rPr>
                        <a:t> the semantic model.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6.6.4</a:t>
                      </a:r>
                      <a:r>
                        <a:rPr lang="en-US" dirty="0" smtClean="0">
                          <a:solidFill>
                            <a:schemeClr val="tx1"/>
                          </a:solidFill>
                        </a:rPr>
                        <a:t> Asynchronous operation calls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Not included in the proposal.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6.6.5</a:t>
                      </a:r>
                      <a:r>
                        <a:rPr lang="en-US" dirty="0" smtClean="0">
                          <a:solidFill>
                            <a:schemeClr val="tx1"/>
                          </a:solidFill>
                        </a:rPr>
                        <a:t> Triggers with ChangeEvents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Not included in the proposal.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6.6.6</a:t>
                      </a:r>
                      <a:r>
                        <a:rPr lang="en-US" dirty="0" smtClean="0">
                          <a:solidFill>
                            <a:schemeClr val="tx1"/>
                          </a:solidFill>
                        </a:rPr>
                        <a:t> Alf</a:t>
                      </a:r>
                      <a:r>
                        <a:rPr lang="en-US" baseline="0" dirty="0" smtClean="0">
                          <a:solidFill>
                            <a:schemeClr val="tx1"/>
                          </a:solidFill>
                        </a:rPr>
                        <a:t> for action language concrete syntax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Proposal uses Java as the action language. (Alf may be used in the future.)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Date Placeholder 3"/>
          <p:cNvSpPr>
            <a:spLocks noGrp="1"/>
          </p:cNvSpPr>
          <p:nvPr>
            <p:ph type="dt" sz="half" idx="10"/>
          </p:nvPr>
        </p:nvSpPr>
        <p:spPr/>
        <p:txBody>
          <a:bodyPr/>
          <a:lstStyle/>
          <a:p>
            <a:r>
              <a:rPr lang="en-US" altLang="en-US" smtClean="0"/>
              <a:t>7 December 2016</a:t>
            </a:r>
            <a:endParaRPr lang="en-US" altLang="en-US" dirty="0"/>
          </a:p>
        </p:txBody>
      </p:sp>
      <p:sp>
        <p:nvSpPr>
          <p:cNvPr id="5" name="Slide Number Placeholder 4"/>
          <p:cNvSpPr>
            <a:spLocks noGrp="1"/>
          </p:cNvSpPr>
          <p:nvPr>
            <p:ph type="sldNum" sz="quarter" idx="12"/>
          </p:nvPr>
        </p:nvSpPr>
        <p:spPr/>
        <p:txBody>
          <a:bodyPr/>
          <a:lstStyle/>
          <a:p>
            <a:fld id="{24E3016D-4C6C-FC42-B389-9B6B8C67C5F0}" type="slidenum">
              <a:rPr lang="en-US" altLang="en-US" smtClean="0"/>
              <a:pPr/>
              <a:t>6</a:t>
            </a:fld>
            <a:endParaRPr lang="en-US" altLang="en-US"/>
          </a:p>
        </p:txBody>
      </p:sp>
      <p:pic>
        <p:nvPicPr>
          <p:cNvPr id="19" name="Picture 2" descr="C:\Users\AC221913\AppData\Local\Microsoft\Windows\Temporary Internet Files\Content.IE5\BYYMAE0R\MC900441310[1].png"/>
          <p:cNvPicPr>
            <a:picLocks noChangeAspect="1"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4571997" y="1811355"/>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4" descr="http://www.cmontmorency.qc.ca/%7Eegaul/ESZ_A2010/ESZ_Groupe_09_Equipe_09/images/erreur.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0" y="1441241"/>
            <a:ext cx="360040"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4" descr="http://www.cmontmorency.qc.ca/%7Eegaul/ESZ_A2010/ESZ_Groupe_09_Equipe_09/images/erreur.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1999" y="3640154"/>
            <a:ext cx="360040"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4" descr="http://www.cmontmorency.qc.ca/%7Eegaul/ESZ_A2010/ESZ_Groupe_09_Equipe_09/images/erreur.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1998" y="4010268"/>
            <a:ext cx="360040"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4" descr="http://www.cmontmorency.qc.ca/%7Eegaul/ESZ_A2010/ESZ_Groupe_09_Equipe_09/images/erreur.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1997" y="4391267"/>
            <a:ext cx="360040"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50629" y="2503776"/>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93561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To Be Discussed</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i="1" dirty="0" smtClean="0"/>
              <a:t>State machines for passive classes</a:t>
            </a:r>
          </a:p>
          <a:p>
            <a:pPr marL="914400" lvl="1" indent="-514350"/>
            <a:r>
              <a:rPr lang="en-US" dirty="0" smtClean="0"/>
              <a:t>Supported in several UML tools.</a:t>
            </a:r>
          </a:p>
          <a:p>
            <a:pPr marL="914400" lvl="1" indent="-514350"/>
            <a:r>
              <a:rPr lang="en-US" dirty="0" smtClean="0"/>
              <a:t>Semantics are not entirely consistent with active behavior machine semantics.</a:t>
            </a:r>
          </a:p>
          <a:p>
            <a:pPr marL="914400" lvl="1" indent="-514350"/>
            <a:r>
              <a:rPr lang="en-US" dirty="0" smtClean="0"/>
              <a:t>Discussed in informative annex in proposal.</a:t>
            </a:r>
          </a:p>
          <a:p>
            <a:pPr marL="514350" indent="-514350">
              <a:buFont typeface="+mj-lt"/>
              <a:buAutoNum type="arabicPeriod"/>
            </a:pPr>
            <a:r>
              <a:rPr lang="en-US" i="1" dirty="0" smtClean="0"/>
              <a:t>Abstract syntax issues with passing event data</a:t>
            </a:r>
          </a:p>
          <a:p>
            <a:pPr marL="914400" lvl="1" indent="-514350"/>
            <a:r>
              <a:rPr lang="en-US" dirty="0" smtClean="0"/>
              <a:t>Event data passing to/from effect, entry, exit and do behaviors </a:t>
            </a:r>
            <a:r>
              <a:rPr lang="en-US" dirty="0" smtClean="0">
                <a:solidFill>
                  <a:srgbClr val="FF0000"/>
                </a:solidFill>
              </a:rPr>
              <a:t>without changing UML abstract syntax</a:t>
            </a:r>
            <a:r>
              <a:rPr lang="en-US" dirty="0" smtClean="0"/>
              <a:t>.</a:t>
            </a:r>
          </a:p>
          <a:p>
            <a:pPr marL="914400" lvl="1" indent="-514350"/>
            <a:r>
              <a:rPr lang="en-US" dirty="0" smtClean="0"/>
              <a:t>Event data passing to transition guards </a:t>
            </a:r>
            <a:r>
              <a:rPr lang="en-US" dirty="0" smtClean="0">
                <a:solidFill>
                  <a:srgbClr val="FF0000"/>
                </a:solidFill>
              </a:rPr>
              <a:t>require an abstract syntax change </a:t>
            </a:r>
            <a:r>
              <a:rPr lang="en-US" dirty="0" smtClean="0"/>
              <a:t>(</a:t>
            </a:r>
            <a:r>
              <a:rPr lang="en-US" b="1" dirty="0" smtClean="0">
                <a:solidFill>
                  <a:srgbClr val="00B050"/>
                </a:solidFill>
              </a:rPr>
              <a:t>made in UML 2.5.1</a:t>
            </a:r>
            <a:r>
              <a:rPr lang="en-US" dirty="0" smtClean="0"/>
              <a:t>).</a:t>
            </a:r>
          </a:p>
          <a:p>
            <a:pPr marL="514350" indent="-514350">
              <a:buFont typeface="+mj-lt"/>
              <a:buAutoNum type="arabicPeriod"/>
            </a:pPr>
            <a:r>
              <a:rPr lang="en-US" i="1" dirty="0" smtClean="0"/>
              <a:t>Relationship to MARTE causality model</a:t>
            </a:r>
          </a:p>
          <a:p>
            <a:pPr marL="914400" lvl="1" indent="-514350"/>
            <a:r>
              <a:rPr lang="en-US" dirty="0" smtClean="0"/>
              <a:t>MARTE causality model based on UML 2.1 semantics.</a:t>
            </a:r>
          </a:p>
          <a:p>
            <a:pPr marL="914400" lvl="1" indent="-514350"/>
            <a:r>
              <a:rPr lang="en-US" dirty="0" smtClean="0"/>
              <a:t>Still seems generally consistent with UML 2.5 common behavior semantics.</a:t>
            </a:r>
          </a:p>
        </p:txBody>
      </p:sp>
      <p:sp>
        <p:nvSpPr>
          <p:cNvPr id="4" name="Date Placeholder 3"/>
          <p:cNvSpPr>
            <a:spLocks noGrp="1"/>
          </p:cNvSpPr>
          <p:nvPr>
            <p:ph type="dt" sz="half" idx="10"/>
          </p:nvPr>
        </p:nvSpPr>
        <p:spPr/>
        <p:txBody>
          <a:bodyPr/>
          <a:lstStyle/>
          <a:p>
            <a:r>
              <a:rPr lang="en-US" altLang="en-US" smtClean="0"/>
              <a:t>7 December 2016</a:t>
            </a:r>
            <a:endParaRPr lang="en-US" altLang="en-US" dirty="0"/>
          </a:p>
        </p:txBody>
      </p:sp>
      <p:sp>
        <p:nvSpPr>
          <p:cNvPr id="5" name="Slide Number Placeholder 4"/>
          <p:cNvSpPr>
            <a:spLocks noGrp="1"/>
          </p:cNvSpPr>
          <p:nvPr>
            <p:ph type="sldNum" sz="quarter" idx="12"/>
          </p:nvPr>
        </p:nvSpPr>
        <p:spPr/>
        <p:txBody>
          <a:bodyPr/>
          <a:lstStyle/>
          <a:p>
            <a:fld id="{24E3016D-4C6C-FC42-B389-9B6B8C67C5F0}" type="slidenum">
              <a:rPr lang="en-US" altLang="en-US" smtClean="0"/>
              <a:pPr/>
              <a:t>7</a:t>
            </a:fld>
            <a:endParaRPr lang="en-US" altLang="en-US"/>
          </a:p>
        </p:txBody>
      </p:sp>
    </p:spTree>
    <p:extLst>
      <p:ext uri="{BB962C8B-B14F-4D97-AF65-F5344CB8AC3E}">
        <p14:creationId xmlns:p14="http://schemas.microsoft.com/office/powerpoint/2010/main" val="441372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To Be Discussed</a:t>
            </a:r>
            <a:endParaRPr lang="en-US" dirty="0"/>
          </a:p>
        </p:txBody>
      </p:sp>
      <p:sp>
        <p:nvSpPr>
          <p:cNvPr id="3" name="Content Placeholder 2"/>
          <p:cNvSpPr>
            <a:spLocks noGrp="1"/>
          </p:cNvSpPr>
          <p:nvPr>
            <p:ph idx="1"/>
          </p:nvPr>
        </p:nvSpPr>
        <p:spPr>
          <a:xfrm>
            <a:off x="457200" y="1066800"/>
            <a:ext cx="8229600" cy="5410200"/>
          </a:xfrm>
        </p:spPr>
        <p:txBody>
          <a:bodyPr>
            <a:normAutofit fontScale="92500" lnSpcReduction="10000"/>
          </a:bodyPr>
          <a:lstStyle/>
          <a:p>
            <a:pPr marL="514350" indent="-514350">
              <a:buFont typeface="+mj-lt"/>
              <a:buAutoNum type="arabicPeriod" startAt="4"/>
            </a:pPr>
            <a:r>
              <a:rPr lang="en-US" i="1" dirty="0" smtClean="0"/>
              <a:t>Relationship to OntoIOP</a:t>
            </a:r>
          </a:p>
          <a:p>
            <a:pPr marL="914400" lvl="1" indent="-514350"/>
            <a:r>
              <a:rPr lang="en-US" dirty="0" smtClean="0"/>
              <a:t>Not yet addressed.</a:t>
            </a:r>
          </a:p>
          <a:p>
            <a:pPr marL="514350" indent="-514350">
              <a:buFont typeface="+mj-lt"/>
              <a:buAutoNum type="arabicPeriod" startAt="4"/>
            </a:pPr>
            <a:r>
              <a:rPr lang="en-US" i="1" dirty="0" smtClean="0"/>
              <a:t>Relationship to SCXML</a:t>
            </a:r>
          </a:p>
          <a:p>
            <a:pPr marL="914400" lvl="1" indent="-514350"/>
            <a:r>
              <a:rPr lang="en-US" dirty="0" smtClean="0"/>
              <a:t>SCXML has a significant overlap with UML state machines, but there are differences.</a:t>
            </a:r>
          </a:p>
          <a:p>
            <a:pPr marL="914400" lvl="1" indent="-514350"/>
            <a:r>
              <a:rPr lang="en-US" dirty="0" smtClean="0"/>
              <a:t>Possible to define a mapping from a subset of UML state machine syntax to SCXML with consistent semantics.</a:t>
            </a:r>
          </a:p>
          <a:p>
            <a:pPr marL="514350" indent="-514350">
              <a:buFont typeface="+mj-lt"/>
              <a:buAutoNum type="arabicPeriod" startAt="4"/>
            </a:pPr>
            <a:r>
              <a:rPr lang="en-US" i="1" dirty="0" smtClean="0"/>
              <a:t>Proof of concept implementation</a:t>
            </a:r>
          </a:p>
          <a:p>
            <a:pPr marL="914400" lvl="1" indent="-514350"/>
            <a:r>
              <a:rPr lang="en-US" dirty="0" smtClean="0"/>
              <a:t>Developed by CEA .</a:t>
            </a:r>
          </a:p>
          <a:p>
            <a:pPr marL="914400" lvl="1" indent="-514350"/>
            <a:r>
              <a:rPr lang="en-US" dirty="0"/>
              <a:t>I</a:t>
            </a:r>
            <a:r>
              <a:rPr lang="en-US" dirty="0" smtClean="0"/>
              <a:t>ntegrated into the Eclipse Papyrus/</a:t>
            </a:r>
            <a:r>
              <a:rPr lang="en-US" dirty="0" err="1" smtClean="0"/>
              <a:t>Moka</a:t>
            </a:r>
            <a:r>
              <a:rPr lang="en-US" dirty="0" smtClean="0"/>
              <a:t> model execution framework, built on PSCS/fUML implementation.</a:t>
            </a:r>
          </a:p>
          <a:p>
            <a:pPr marL="914400" lvl="1" indent="-514350"/>
            <a:r>
              <a:rPr lang="en-US" dirty="0" smtClean="0"/>
              <a:t>Passes all 103 current PSSM tests, without violating any PSCS tests.</a:t>
            </a:r>
            <a:endParaRPr lang="en-US" dirty="0"/>
          </a:p>
        </p:txBody>
      </p:sp>
      <p:sp>
        <p:nvSpPr>
          <p:cNvPr id="4" name="Date Placeholder 3"/>
          <p:cNvSpPr>
            <a:spLocks noGrp="1"/>
          </p:cNvSpPr>
          <p:nvPr>
            <p:ph type="dt" sz="half" idx="10"/>
          </p:nvPr>
        </p:nvSpPr>
        <p:spPr/>
        <p:txBody>
          <a:bodyPr/>
          <a:lstStyle/>
          <a:p>
            <a:r>
              <a:rPr lang="en-US" altLang="en-US" smtClean="0"/>
              <a:t>7 December 2016</a:t>
            </a:r>
            <a:endParaRPr lang="en-US" altLang="en-US" dirty="0"/>
          </a:p>
        </p:txBody>
      </p:sp>
      <p:sp>
        <p:nvSpPr>
          <p:cNvPr id="5" name="Slide Number Placeholder 4"/>
          <p:cNvSpPr>
            <a:spLocks noGrp="1"/>
          </p:cNvSpPr>
          <p:nvPr>
            <p:ph type="sldNum" sz="quarter" idx="12"/>
          </p:nvPr>
        </p:nvSpPr>
        <p:spPr/>
        <p:txBody>
          <a:bodyPr/>
          <a:lstStyle/>
          <a:p>
            <a:fld id="{24E3016D-4C6C-FC42-B389-9B6B8C67C5F0}" type="slidenum">
              <a:rPr lang="en-US" altLang="en-US" smtClean="0"/>
              <a:pPr/>
              <a:t>8</a:t>
            </a:fld>
            <a:endParaRPr lang="en-US" altLang="en-US"/>
          </a:p>
        </p:txBody>
      </p:sp>
    </p:spTree>
    <p:extLst>
      <p:ext uri="{BB962C8B-B14F-4D97-AF65-F5344CB8AC3E}">
        <p14:creationId xmlns:p14="http://schemas.microsoft.com/office/powerpoint/2010/main" val="441372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Conformance</a:t>
            </a:r>
            <a:endParaRPr lang="en-US" dirty="0"/>
          </a:p>
        </p:txBody>
      </p:sp>
      <p:sp>
        <p:nvSpPr>
          <p:cNvPr id="4" name="Date Placeholder 3"/>
          <p:cNvSpPr>
            <a:spLocks noGrp="1"/>
          </p:cNvSpPr>
          <p:nvPr>
            <p:ph type="dt" sz="half" idx="10"/>
          </p:nvPr>
        </p:nvSpPr>
        <p:spPr/>
        <p:txBody>
          <a:bodyPr/>
          <a:lstStyle/>
          <a:p>
            <a:r>
              <a:rPr lang="en-US" altLang="en-US" smtClean="0"/>
              <a:t>7 December 2016</a:t>
            </a:r>
            <a:endParaRPr lang="en-US" altLang="en-US" dirty="0"/>
          </a:p>
        </p:txBody>
      </p:sp>
      <p:sp>
        <p:nvSpPr>
          <p:cNvPr id="5" name="Slide Number Placeholder 4"/>
          <p:cNvSpPr>
            <a:spLocks noGrp="1"/>
          </p:cNvSpPr>
          <p:nvPr>
            <p:ph type="sldNum" sz="quarter" idx="12"/>
          </p:nvPr>
        </p:nvSpPr>
        <p:spPr/>
        <p:txBody>
          <a:bodyPr/>
          <a:lstStyle/>
          <a:p>
            <a:fld id="{24E3016D-4C6C-FC42-B389-9B6B8C67C5F0}" type="slidenum">
              <a:rPr lang="en-US" altLang="en-US" smtClean="0"/>
              <a:pPr/>
              <a:t>9</a:t>
            </a:fld>
            <a:endParaRPr lang="en-US" altLang="en-US"/>
          </a:p>
        </p:txBody>
      </p:sp>
      <p:graphicFrame>
        <p:nvGraphicFramePr>
          <p:cNvPr id="7" name="Content Placeholder 5"/>
          <p:cNvGraphicFramePr>
            <a:graphicFrameLocks noGrp="1"/>
          </p:cNvGraphicFramePr>
          <p:nvPr>
            <p:ph idx="1"/>
            <p:extLst>
              <p:ext uri="{D42A27DB-BD31-4B8C-83A1-F6EECF244321}">
                <p14:modId xmlns:p14="http://schemas.microsoft.com/office/powerpoint/2010/main" val="406779339"/>
              </p:ext>
            </p:extLst>
          </p:nvPr>
        </p:nvGraphicFramePr>
        <p:xfrm>
          <a:off x="457200" y="1124744"/>
          <a:ext cx="8229599" cy="5268424"/>
        </p:xfrm>
        <a:graphic>
          <a:graphicData uri="http://schemas.openxmlformats.org/drawingml/2006/table">
            <a:tbl>
              <a:tblPr firstRow="1" bandRow="1">
                <a:tableStyleId>{5940675A-B579-460E-94D1-54222C63F5DA}</a:tableStyleId>
              </a:tblPr>
              <a:tblGrid>
                <a:gridCol w="1306488"/>
                <a:gridCol w="3384376"/>
                <a:gridCol w="3538735"/>
              </a:tblGrid>
              <a:tr h="417984">
                <a:tc>
                  <a:txBody>
                    <a:bodyPr/>
                    <a:lstStyle/>
                    <a:p>
                      <a:pPr algn="r"/>
                      <a:r>
                        <a:rPr lang="en-US" sz="1600" b="1" dirty="0" smtClean="0">
                          <a:solidFill>
                            <a:schemeClr val="tx1"/>
                          </a:solidFill>
                        </a:rPr>
                        <a:t>Level</a:t>
                      </a:r>
                    </a:p>
                    <a:p>
                      <a:r>
                        <a:rPr lang="en-US" sz="1600" b="1" dirty="0" smtClean="0">
                          <a:solidFill>
                            <a:schemeClr val="tx1"/>
                          </a:solidFill>
                        </a:rPr>
                        <a:t>Aspect</a:t>
                      </a:r>
                      <a:endParaRPr lang="en-US" sz="1600" b="1" dirty="0">
                        <a:solidFill>
                          <a:schemeClr val="tx1"/>
                        </a:solidFill>
                      </a:endParaRPr>
                    </a:p>
                  </a:txBody>
                  <a:tcPr/>
                </a:tc>
                <a:tc>
                  <a:txBody>
                    <a:bodyPr/>
                    <a:lstStyle/>
                    <a:p>
                      <a:r>
                        <a:rPr lang="en-US" dirty="0" smtClean="0"/>
                        <a:t>PSSM only</a:t>
                      </a:r>
                      <a:endParaRPr lang="en-US" dirty="0">
                        <a:solidFill>
                          <a:schemeClr val="tx1"/>
                        </a:solidFill>
                      </a:endParaRPr>
                    </a:p>
                  </a:txBody>
                  <a:tcPr>
                    <a:solidFill>
                      <a:schemeClr val="bg2">
                        <a:lumMod val="20000"/>
                        <a:lumOff val="80000"/>
                      </a:schemeClr>
                    </a:solidFill>
                  </a:tcPr>
                </a:tc>
                <a:tc>
                  <a:txBody>
                    <a:bodyPr/>
                    <a:lstStyle/>
                    <a:p>
                      <a:r>
                        <a:rPr lang="en-US" dirty="0" smtClean="0"/>
                        <a:t>PSSM and PSCS</a:t>
                      </a:r>
                      <a:endParaRPr lang="en-US" dirty="0">
                        <a:solidFill>
                          <a:schemeClr val="tx1"/>
                        </a:solidFill>
                      </a:endParaRPr>
                    </a:p>
                  </a:txBody>
                  <a:tcPr>
                    <a:solidFill>
                      <a:schemeClr val="bg2">
                        <a:lumMod val="20000"/>
                        <a:lumOff val="80000"/>
                      </a:schemeClr>
                    </a:solidFill>
                  </a:tcPr>
                </a:tc>
              </a:tr>
              <a:tr h="2344652">
                <a:tc>
                  <a:txBody>
                    <a:bodyPr/>
                    <a:lstStyle/>
                    <a:p>
                      <a:r>
                        <a:rPr lang="en-US" dirty="0" smtClean="0"/>
                        <a:t>Syntax</a:t>
                      </a:r>
                      <a:endParaRPr lang="en-US" b="1" dirty="0">
                        <a:solidFill>
                          <a:schemeClr val="bg1"/>
                        </a:solidFill>
                      </a:endParaRPr>
                    </a:p>
                  </a:txBody>
                  <a:tcPr>
                    <a:solidFill>
                      <a:schemeClr val="bg2">
                        <a:lumMod val="20000"/>
                        <a:lumOff val="80000"/>
                      </a:schemeClr>
                    </a:solidFill>
                  </a:tcPr>
                </a:tc>
                <a:tc>
                  <a:txBody>
                    <a:bodyPr/>
                    <a:lstStyle/>
                    <a:p>
                      <a:pPr marL="285750" indent="-285750">
                        <a:buFont typeface="Wingdings" panose="05000000000000000000" pitchFamily="2" charset="2"/>
                        <a:buChar char="§"/>
                      </a:pPr>
                      <a:r>
                        <a:rPr lang="en-US" sz="1600" dirty="0" smtClean="0">
                          <a:solidFill>
                            <a:schemeClr val="tx1"/>
                          </a:solidFill>
                        </a:rPr>
                        <a:t>PSSM</a:t>
                      </a:r>
                      <a:r>
                        <a:rPr lang="en-US" sz="1600" baseline="0" dirty="0" smtClean="0">
                          <a:solidFill>
                            <a:schemeClr val="tx1"/>
                          </a:solidFill>
                        </a:rPr>
                        <a:t> abstract syntax is a </a:t>
                      </a:r>
                      <a:r>
                        <a:rPr lang="en-US" sz="1600" baseline="0" dirty="0" smtClean="0">
                          <a:solidFill>
                            <a:srgbClr val="E60019"/>
                          </a:solidFill>
                        </a:rPr>
                        <a:t>superset</a:t>
                      </a:r>
                      <a:r>
                        <a:rPr lang="en-US" sz="1600" baseline="0" dirty="0" smtClean="0">
                          <a:solidFill>
                            <a:schemeClr val="tx1"/>
                          </a:solidFill>
                        </a:rPr>
                        <a:t> of fUML abstract syntax</a:t>
                      </a:r>
                    </a:p>
                    <a:p>
                      <a:pPr marL="285750" indent="-285750">
                        <a:buFont typeface="Wingdings" panose="05000000000000000000" pitchFamily="2" charset="2"/>
                        <a:buChar char="§"/>
                      </a:pPr>
                      <a:endParaRPr lang="en-US" sz="1600" baseline="0" dirty="0" smtClean="0">
                        <a:solidFill>
                          <a:schemeClr val="tx1"/>
                        </a:solidFill>
                      </a:endParaRPr>
                    </a:p>
                    <a:p>
                      <a:pPr marL="285750" indent="-285750">
                        <a:buFont typeface="Wingdings" panose="05000000000000000000" pitchFamily="2" charset="2"/>
                        <a:buChar char="§"/>
                      </a:pPr>
                      <a:r>
                        <a:rPr lang="en-US" sz="1600" baseline="0" dirty="0" smtClean="0">
                          <a:solidFill>
                            <a:schemeClr val="tx1"/>
                          </a:solidFill>
                        </a:rPr>
                        <a:t>PSSM abstract </a:t>
                      </a:r>
                      <a:r>
                        <a:rPr lang="en-US" sz="1600" baseline="0" dirty="0" smtClean="0">
                          <a:solidFill>
                            <a:srgbClr val="E60019"/>
                          </a:solidFill>
                        </a:rPr>
                        <a:t>does not </a:t>
                      </a:r>
                      <a:r>
                        <a:rPr lang="en-US" sz="1600" baseline="0" dirty="0" smtClean="0">
                          <a:solidFill>
                            <a:schemeClr val="tx1"/>
                          </a:solidFill>
                        </a:rPr>
                        <a:t>include PSCS abstract syntax</a:t>
                      </a:r>
                      <a:endParaRPr lang="en-US" sz="1600" dirty="0">
                        <a:solidFill>
                          <a:schemeClr val="tx1"/>
                        </a:solidFill>
                      </a:endParaRPr>
                    </a:p>
                  </a:txBody>
                  <a:tcPr/>
                </a:tc>
                <a:tc>
                  <a:txBody>
                    <a:bodyPr/>
                    <a:lstStyle/>
                    <a:p>
                      <a:pPr marL="285750" lvl="0" indent="-285750">
                        <a:buFont typeface="Wingdings" panose="05000000000000000000" pitchFamily="2" charset="2"/>
                        <a:buChar char="§"/>
                      </a:pPr>
                      <a:r>
                        <a:rPr lang="en-US" sz="1600" dirty="0" smtClean="0">
                          <a:solidFill>
                            <a:srgbClr val="E60019"/>
                          </a:solidFill>
                        </a:rPr>
                        <a:t>Union</a:t>
                      </a:r>
                      <a:r>
                        <a:rPr lang="en-US" sz="1600" baseline="0" dirty="0" smtClean="0">
                          <a:solidFill>
                            <a:schemeClr val="tx1"/>
                          </a:solidFill>
                        </a:rPr>
                        <a:t> of PSSM abstract syntax and PSCS abstract syntax</a:t>
                      </a:r>
                      <a:endParaRPr lang="en-US" sz="1600" dirty="0">
                        <a:solidFill>
                          <a:schemeClr val="tx1"/>
                        </a:solidFill>
                      </a:endParaRPr>
                    </a:p>
                  </a:txBody>
                  <a:tcPr/>
                </a:tc>
              </a:tr>
              <a:tr h="2344652">
                <a:tc>
                  <a:txBody>
                    <a:bodyPr/>
                    <a:lstStyle/>
                    <a:p>
                      <a:r>
                        <a:rPr lang="en-US" dirty="0" smtClean="0"/>
                        <a:t>Semantics</a:t>
                      </a:r>
                      <a:endParaRPr lang="en-US" b="1" dirty="0">
                        <a:solidFill>
                          <a:schemeClr val="bg1"/>
                        </a:solidFill>
                      </a:endParaRPr>
                    </a:p>
                  </a:txBody>
                  <a:tcPr>
                    <a:solidFill>
                      <a:schemeClr val="bg2">
                        <a:lumMod val="20000"/>
                        <a:lumOff val="80000"/>
                      </a:schemeClr>
                    </a:solidFill>
                  </a:tcPr>
                </a:tc>
                <a:tc>
                  <a:txBody>
                    <a:bodyPr/>
                    <a:lstStyle/>
                    <a:p>
                      <a:pPr marL="285750" indent="-285750">
                        <a:buFont typeface="Wingdings" panose="05000000000000000000" pitchFamily="2" charset="2"/>
                        <a:buChar char="§"/>
                      </a:pPr>
                      <a:r>
                        <a:rPr lang="en-US" sz="1600" dirty="0" smtClean="0">
                          <a:solidFill>
                            <a:schemeClr val="tx1"/>
                          </a:solidFill>
                        </a:rPr>
                        <a:t>Execution tool must provide semantics consistent with PSSM execution model.</a:t>
                      </a:r>
                    </a:p>
                    <a:p>
                      <a:pPr marL="742950" lvl="1" indent="-285750">
                        <a:buFont typeface="Wingdings" panose="05000000000000000000" pitchFamily="2" charset="2"/>
                        <a:buChar char="§"/>
                      </a:pPr>
                      <a:r>
                        <a:rPr lang="en-US" sz="1600" dirty="0" smtClean="0">
                          <a:solidFill>
                            <a:schemeClr val="tx1"/>
                          </a:solidFill>
                        </a:rPr>
                        <a:t>Semantic conformance</a:t>
                      </a:r>
                      <a:r>
                        <a:rPr lang="en-US" sz="1600" baseline="0" dirty="0" smtClean="0">
                          <a:solidFill>
                            <a:schemeClr val="tx1"/>
                          </a:solidFill>
                        </a:rPr>
                        <a:t> with fUML</a:t>
                      </a:r>
                    </a:p>
                    <a:p>
                      <a:pPr marL="742950" lvl="1" indent="-285750">
                        <a:buFont typeface="Wingdings" panose="05000000000000000000" pitchFamily="2" charset="2"/>
                        <a:buChar char="§"/>
                      </a:pPr>
                      <a:r>
                        <a:rPr lang="en-US" sz="1600" baseline="0" dirty="0" smtClean="0">
                          <a:solidFill>
                            <a:schemeClr val="tx1"/>
                          </a:solidFill>
                        </a:rPr>
                        <a:t>All PSSM tests pass </a:t>
                      </a:r>
                      <a:r>
                        <a:rPr lang="en-US" sz="1600" baseline="0" dirty="0" smtClean="0">
                          <a:solidFill>
                            <a:srgbClr val="E60019"/>
                          </a:solidFill>
                        </a:rPr>
                        <a:t>except those related to triggers-with-ports references</a:t>
                      </a:r>
                      <a:r>
                        <a:rPr lang="en-US" sz="1600" baseline="0" dirty="0" smtClean="0">
                          <a:solidFill>
                            <a:schemeClr val="tx1"/>
                          </a:solidFill>
                        </a:rPr>
                        <a:t>. </a:t>
                      </a:r>
                      <a:endParaRPr lang="en-US" sz="1600" dirty="0">
                        <a:solidFill>
                          <a:schemeClr val="tx1"/>
                        </a:solidFill>
                      </a:endParaRPr>
                    </a:p>
                  </a:txBody>
                  <a:tcPr/>
                </a:tc>
                <a:tc>
                  <a:txBody>
                    <a:bodyPr/>
                    <a:lstStyle/>
                    <a:p>
                      <a:pPr marL="285750" lvl="0" indent="-285750">
                        <a:buFont typeface="Wingdings" panose="05000000000000000000" pitchFamily="2" charset="2"/>
                        <a:buChar char="§"/>
                      </a:pPr>
                      <a:r>
                        <a:rPr lang="en-US" sz="1600" dirty="0" smtClean="0">
                          <a:solidFill>
                            <a:schemeClr val="tx1"/>
                          </a:solidFill>
                        </a:rPr>
                        <a:t>Execution tool must provide semantics consistent with PSSM </a:t>
                      </a:r>
                      <a:r>
                        <a:rPr lang="en-US" sz="1600" dirty="0" smtClean="0">
                          <a:solidFill>
                            <a:srgbClr val="E60019"/>
                          </a:solidFill>
                        </a:rPr>
                        <a:t>and</a:t>
                      </a:r>
                      <a:r>
                        <a:rPr lang="en-US" sz="1600" baseline="0" dirty="0" smtClean="0">
                          <a:solidFill>
                            <a:schemeClr val="tx1"/>
                          </a:solidFill>
                        </a:rPr>
                        <a:t> PSCS execution models.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600" dirty="0" smtClean="0">
                          <a:solidFill>
                            <a:schemeClr val="tx1"/>
                          </a:solidFill>
                        </a:rPr>
                        <a:t>Semantic conformance</a:t>
                      </a:r>
                      <a:r>
                        <a:rPr lang="en-US" sz="1600" baseline="0" dirty="0" smtClean="0">
                          <a:solidFill>
                            <a:schemeClr val="tx1"/>
                          </a:solidFill>
                        </a:rPr>
                        <a:t> with fUML</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600" baseline="0" dirty="0" smtClean="0">
                          <a:solidFill>
                            <a:schemeClr val="tx1"/>
                          </a:solidFill>
                        </a:rPr>
                        <a:t>All PSSM tests pass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600" baseline="0" dirty="0" smtClean="0">
                          <a:solidFill>
                            <a:schemeClr val="tx1"/>
                          </a:solidFill>
                        </a:rPr>
                        <a:t>All PSCS tests pass</a:t>
                      </a:r>
                    </a:p>
                  </a:txBody>
                  <a:tcPr/>
                </a:tc>
              </a:tr>
            </a:tbl>
          </a:graphicData>
        </a:graphic>
      </p:graphicFrame>
      <p:cxnSp>
        <p:nvCxnSpPr>
          <p:cNvPr id="6" name="Straight Connector 5"/>
          <p:cNvCxnSpPr/>
          <p:nvPr/>
        </p:nvCxnSpPr>
        <p:spPr>
          <a:xfrm>
            <a:off x="457200" y="1196752"/>
            <a:ext cx="1306488"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9607901"/>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29805</TotalTime>
  <Words>2623</Words>
  <Application>Microsoft Macintosh PowerPoint</Application>
  <PresentationFormat>On-screen Show (4:3)</PresentationFormat>
  <Paragraphs>445</Paragraphs>
  <Slides>43</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Calibri</vt:lpstr>
      <vt:lpstr>Courier New</vt:lpstr>
      <vt:lpstr>Wingdings</vt:lpstr>
      <vt:lpstr>Arial</vt:lpstr>
      <vt:lpstr>Default Design</vt:lpstr>
      <vt:lpstr>Precise Semantics of  UML State Machines (PSSM)</vt:lpstr>
      <vt:lpstr>Errata</vt:lpstr>
      <vt:lpstr>Submission Team</vt:lpstr>
      <vt:lpstr>Mandatory Requirements</vt:lpstr>
      <vt:lpstr>Mandatory Requirements</vt:lpstr>
      <vt:lpstr>Non-Mandatory Features</vt:lpstr>
      <vt:lpstr>Issues To Be Discussed</vt:lpstr>
      <vt:lpstr>Issues To Be Discussed</vt:lpstr>
      <vt:lpstr>Conformance</vt:lpstr>
      <vt:lpstr>Submission Structure</vt:lpstr>
      <vt:lpstr>PSSM Syntax</vt:lpstr>
      <vt:lpstr>PSSM Syntax</vt:lpstr>
      <vt:lpstr>PSSM Syntax: Subsetting</vt:lpstr>
      <vt:lpstr>PSSM Syntax: Constraints</vt:lpstr>
      <vt:lpstr>Constraints: Additions and Updates</vt:lpstr>
      <vt:lpstr>Constraints: Behavior State Machines</vt:lpstr>
      <vt:lpstr>Constraints: State Machine Redefinition</vt:lpstr>
      <vt:lpstr>PSSM Semantics</vt:lpstr>
      <vt:lpstr>PSSM Semantics</vt:lpstr>
      <vt:lpstr>Extensions to PSCS</vt:lpstr>
      <vt:lpstr>Extensions: Structured Classifier</vt:lpstr>
      <vt:lpstr>Extensions: Values</vt:lpstr>
      <vt:lpstr>Extensions: Common Behavior (1/2)</vt:lpstr>
      <vt:lpstr>Extensions: Common Behavior (2/2)</vt:lpstr>
      <vt:lpstr>Extensions: Actions</vt:lpstr>
      <vt:lpstr>State Machines Semantics</vt:lpstr>
      <vt:lpstr>Semantics: State Machine Execution</vt:lpstr>
      <vt:lpstr>Semantics: State Machine Visitor</vt:lpstr>
      <vt:lpstr>Semantics: State Activation</vt:lpstr>
      <vt:lpstr>Semantics: doActivity Execution</vt:lpstr>
      <vt:lpstr>Semantics: Pseudostate Activation</vt:lpstr>
      <vt:lpstr>Semantics: Transition Activation Specializations</vt:lpstr>
      <vt:lpstr>Semantics: Event Occurrences</vt:lpstr>
      <vt:lpstr>Semantics: State Machine Redefinition</vt:lpstr>
      <vt:lpstr>PSSM Test Suite</vt:lpstr>
      <vt:lpstr>Test Suite: Development Approach</vt:lpstr>
      <vt:lpstr>Test Suite: Semantic Model Assessment</vt:lpstr>
      <vt:lpstr>Test Suite: Semantic Test Architecture</vt:lpstr>
      <vt:lpstr>Test Suite: Example Test Definition</vt:lpstr>
      <vt:lpstr>Test Suite: Example Test Execution</vt:lpstr>
      <vt:lpstr>PSSM Status</vt:lpstr>
      <vt:lpstr>Status: Requirements Coverage</vt:lpstr>
      <vt:lpstr>Next Steps</vt:lpstr>
    </vt:vector>
  </TitlesOfParts>
  <Company>CEA</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LEFEVRE-REMY Elisabeth 133892</dc:creator>
  <cp:lastModifiedBy>Ed Seidewitz</cp:lastModifiedBy>
  <cp:revision>4455</cp:revision>
  <cp:lastPrinted>2016-03-11T20:29:26Z</cp:lastPrinted>
  <dcterms:created xsi:type="dcterms:W3CDTF">2013-02-01T10:51:35Z</dcterms:created>
  <dcterms:modified xsi:type="dcterms:W3CDTF">2016-12-07T18:11:40Z</dcterms:modified>
</cp:coreProperties>
</file>