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79"/>
  </p:notesMasterIdLst>
  <p:handoutMasterIdLst>
    <p:handoutMasterId r:id="rId80"/>
  </p:handoutMasterIdLst>
  <p:sldIdLst>
    <p:sldId id="261" r:id="rId2"/>
    <p:sldId id="270" r:id="rId3"/>
    <p:sldId id="318" r:id="rId4"/>
    <p:sldId id="319" r:id="rId5"/>
    <p:sldId id="320" r:id="rId6"/>
    <p:sldId id="321" r:id="rId7"/>
    <p:sldId id="324" r:id="rId8"/>
    <p:sldId id="337" r:id="rId9"/>
    <p:sldId id="276" r:id="rId10"/>
    <p:sldId id="327" r:id="rId11"/>
    <p:sldId id="328" r:id="rId12"/>
    <p:sldId id="322" r:id="rId13"/>
    <p:sldId id="329" r:id="rId14"/>
    <p:sldId id="333" r:id="rId15"/>
    <p:sldId id="334" r:id="rId16"/>
    <p:sldId id="326" r:id="rId17"/>
    <p:sldId id="341" r:id="rId18"/>
    <p:sldId id="342" r:id="rId19"/>
    <p:sldId id="345" r:id="rId20"/>
    <p:sldId id="343" r:id="rId21"/>
    <p:sldId id="344" r:id="rId22"/>
    <p:sldId id="338" r:id="rId23"/>
    <p:sldId id="346" r:id="rId24"/>
    <p:sldId id="356" r:id="rId25"/>
    <p:sldId id="347" r:id="rId26"/>
    <p:sldId id="348" r:id="rId27"/>
    <p:sldId id="284" r:id="rId28"/>
    <p:sldId id="349" r:id="rId29"/>
    <p:sldId id="350" r:id="rId30"/>
    <p:sldId id="351" r:id="rId31"/>
    <p:sldId id="352" r:id="rId32"/>
    <p:sldId id="285" r:id="rId33"/>
    <p:sldId id="357" r:id="rId34"/>
    <p:sldId id="286" r:id="rId35"/>
    <p:sldId id="353" r:id="rId36"/>
    <p:sldId id="354" r:id="rId37"/>
    <p:sldId id="287" r:id="rId38"/>
    <p:sldId id="355" r:id="rId39"/>
    <p:sldId id="358" r:id="rId40"/>
    <p:sldId id="359" r:id="rId41"/>
    <p:sldId id="360" r:id="rId42"/>
    <p:sldId id="361" r:id="rId43"/>
    <p:sldId id="362" r:id="rId44"/>
    <p:sldId id="340" r:id="rId45"/>
    <p:sldId id="364" r:id="rId46"/>
    <p:sldId id="363" r:id="rId47"/>
    <p:sldId id="365" r:id="rId48"/>
    <p:sldId id="366" r:id="rId49"/>
    <p:sldId id="368" r:id="rId50"/>
    <p:sldId id="369" r:id="rId51"/>
    <p:sldId id="372" r:id="rId52"/>
    <p:sldId id="373" r:id="rId53"/>
    <p:sldId id="374" r:id="rId54"/>
    <p:sldId id="375" r:id="rId55"/>
    <p:sldId id="367" r:id="rId56"/>
    <p:sldId id="370" r:id="rId57"/>
    <p:sldId id="376" r:id="rId58"/>
    <p:sldId id="371" r:id="rId59"/>
    <p:sldId id="294" r:id="rId60"/>
    <p:sldId id="377" r:id="rId61"/>
    <p:sldId id="295" r:id="rId62"/>
    <p:sldId id="297" r:id="rId63"/>
    <p:sldId id="298"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299" r:id="rId77"/>
    <p:sldId id="317" r:id="rId7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5B"/>
    <a:srgbClr val="E60019"/>
    <a:srgbClr val="FFE7C3"/>
    <a:srgbClr val="FFB9AE"/>
    <a:srgbClr val="FF908B"/>
    <a:srgbClr val="FFFF97"/>
    <a:srgbClr val="FE7900"/>
    <a:srgbClr val="FFBE49"/>
    <a:srgbClr val="32326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0" autoAdjust="0"/>
    <p:restoredTop sz="93414" autoAdjust="0"/>
  </p:normalViewPr>
  <p:slideViewPr>
    <p:cSldViewPr>
      <p:cViewPr varScale="1">
        <p:scale>
          <a:sx n="109" d="100"/>
          <a:sy n="109" d="100"/>
        </p:scale>
        <p:origin x="1086" y="96"/>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fr-FR"/>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Feuil1!$B$2:$B$7</c:f>
              <c:numCache>
                <c:formatCode>General</c:formatCode>
                <c:ptCount val="6"/>
                <c:pt idx="0">
                  <c:v>108</c:v>
                </c:pt>
                <c:pt idx="1">
                  <c:v>108</c:v>
                </c:pt>
                <c:pt idx="2">
                  <c:v>108</c:v>
                </c:pt>
                <c:pt idx="3">
                  <c:v>108</c:v>
                </c:pt>
                <c:pt idx="4">
                  <c:v>108</c:v>
                </c:pt>
                <c:pt idx="5">
                  <c:v>108</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Feuil1!$C$2:$C$7</c:f>
              <c:numCache>
                <c:formatCode>General</c:formatCode>
                <c:ptCount val="6"/>
                <c:pt idx="0">
                  <c:v>0</c:v>
                </c:pt>
                <c:pt idx="1">
                  <c:v>41</c:v>
                </c:pt>
                <c:pt idx="2">
                  <c:v>70</c:v>
                </c:pt>
                <c:pt idx="3">
                  <c:v>88</c:v>
                </c:pt>
                <c:pt idx="4">
                  <c:v>94</c:v>
                </c:pt>
                <c:pt idx="5">
                  <c:v>108</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Feuil1!$D$2:$D$7</c:f>
              <c:numCache>
                <c:formatCode>General</c:formatCode>
                <c:ptCount val="6"/>
                <c:pt idx="0">
                  <c:v>0</c:v>
                </c:pt>
                <c:pt idx="1">
                  <c:v>15</c:v>
                </c:pt>
                <c:pt idx="2">
                  <c:v>45</c:v>
                </c:pt>
                <c:pt idx="3">
                  <c:v>87</c:v>
                </c:pt>
                <c:pt idx="4">
                  <c:v>93</c:v>
                </c:pt>
                <c:pt idx="5">
                  <c:v>108</c:v>
                </c:pt>
              </c:numCache>
            </c:numRef>
          </c:val>
          <c:smooth val="0"/>
        </c:ser>
        <c:dLbls>
          <c:dLblPos val="ctr"/>
          <c:showLegendKey val="0"/>
          <c:showVal val="1"/>
          <c:showCatName val="0"/>
          <c:showSerName val="0"/>
          <c:showPercent val="0"/>
          <c:showBubbleSize val="0"/>
        </c:dLbls>
        <c:smooth val="0"/>
        <c:axId val="390571664"/>
        <c:axId val="486871984"/>
      </c:lineChart>
      <c:catAx>
        <c:axId val="3905716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fr-FR"/>
          </a:p>
        </c:txPr>
        <c:crossAx val="486871984"/>
        <c:crosses val="autoZero"/>
        <c:auto val="1"/>
        <c:lblAlgn val="ctr"/>
        <c:lblOffset val="100"/>
        <c:noMultiLvlLbl val="0"/>
      </c:catAx>
      <c:valAx>
        <c:axId val="4868719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fr-FR"/>
          </a:p>
        </c:txPr>
        <c:crossAx val="39057166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fr-FR"/>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06/09/2016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‹N°›</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06/09/2016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‹N°›</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100708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50135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32</a:t>
            </a:fld>
            <a:endParaRPr lang="fr-FR"/>
          </a:p>
        </p:txBody>
      </p:sp>
    </p:spTree>
    <p:extLst>
      <p:ext uri="{BB962C8B-B14F-4D97-AF65-F5344CB8AC3E}">
        <p14:creationId xmlns:p14="http://schemas.microsoft.com/office/powerpoint/2010/main" val="103712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65</a:t>
            </a:fld>
            <a:endParaRPr lang="fr-FR"/>
          </a:p>
        </p:txBody>
      </p:sp>
    </p:spTree>
    <p:extLst>
      <p:ext uri="{BB962C8B-B14F-4D97-AF65-F5344CB8AC3E}">
        <p14:creationId xmlns:p14="http://schemas.microsoft.com/office/powerpoint/2010/main" val="344008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dirty="0" smtClean="0"/>
              <a:t>14 Septembre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‹N°›</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‹N°›</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‹N°›</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‹N°›</a:t>
            </a:fld>
            <a:endParaRPr lang="en-US" altLang="en-US"/>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‹N°›</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16 March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‹N°›</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16 March 2016</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‹N°›</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16 March 2016</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‹N°›</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16 March 2016</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‹N°›</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16 March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‹N°›</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16 March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‹N°›</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16 March 2016</a:t>
            </a:r>
            <a:endParaRPr lang="en-US"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‹N°›</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7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2400" dirty="0" smtClean="0">
                <a:solidFill>
                  <a:srgbClr val="0070C0"/>
                </a:solidFill>
              </a:rPr>
              <a:t>RFP ad/2015-03-02</a:t>
            </a:r>
            <a:br>
              <a:rPr lang="en-US" sz="2400" dirty="0" smtClean="0">
                <a:solidFill>
                  <a:srgbClr val="0070C0"/>
                </a:solidFill>
              </a:rPr>
            </a:br>
            <a:r>
              <a:rPr lang="en-US" sz="2400" dirty="0" smtClean="0">
                <a:solidFill>
                  <a:srgbClr val="0070C0"/>
                </a:solidFill>
              </a:rPr>
              <a:t>Initial Submission ad/2016-02-01</a:t>
            </a:r>
            <a:br>
              <a:rPr lang="en-US" sz="2400" dirty="0" smtClean="0">
                <a:solidFill>
                  <a:srgbClr val="0070C0"/>
                </a:solidFill>
              </a:rPr>
            </a:br>
            <a:r>
              <a:rPr lang="en-US" sz="2400" dirty="0" smtClean="0">
                <a:solidFill>
                  <a:srgbClr val="0070C0"/>
                </a:solidFill>
              </a:rPr>
              <a:t>(Update)</a:t>
            </a:r>
            <a:endParaRPr lang="en-US" sz="2400" dirty="0" smtClean="0">
              <a:solidFill>
                <a:srgbClr val="0070C0"/>
              </a:solidFill>
            </a:endParaRPr>
          </a:p>
          <a:p>
            <a:pPr algn="l"/>
            <a:endParaRPr lang="en-US" sz="2400" dirty="0" smtClean="0"/>
          </a:p>
          <a:p>
            <a:r>
              <a:rPr lang="en-US" sz="2400" dirty="0" smtClean="0"/>
              <a:t>Presentation to the ADTF</a:t>
            </a:r>
            <a:br>
              <a:rPr lang="en-US" sz="2400" dirty="0" smtClean="0"/>
            </a:br>
            <a:r>
              <a:rPr lang="en-US" sz="2400" dirty="0" smtClean="0"/>
              <a:t>14 September </a:t>
            </a:r>
            <a:r>
              <a:rPr lang="en-US" sz="2400" dirty="0" smtClean="0"/>
              <a:t>2016</a:t>
            </a:r>
          </a:p>
          <a:p>
            <a:endParaRPr lang="en-US" sz="2400" dirty="0"/>
          </a:p>
          <a:p>
            <a:r>
              <a:rPr lang="en-US" sz="2400" dirty="0" smtClean="0"/>
              <a:t>Ed Seidewitz / Model Driven Solutions</a:t>
            </a:r>
          </a:p>
          <a:p>
            <a:r>
              <a:rPr lang="en-US" sz="2400" dirty="0" err="1" smtClean="0"/>
              <a:t>Jérémie</a:t>
            </a:r>
            <a:r>
              <a:rPr lang="en-US" sz="2400" dirty="0" smtClean="0"/>
              <a:t> </a:t>
            </a:r>
            <a:r>
              <a:rPr lang="en-US" sz="2400" dirty="0" err="1" smtClean="0"/>
              <a:t>Tatibouet</a:t>
            </a:r>
            <a:r>
              <a:rPr lang="en-US" sz="2400" dirty="0" smtClean="0"/>
              <a: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10</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082799" y="597345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a:t>
            </a:r>
            <a:r>
              <a:rPr lang="en-US" sz="1100" smtClean="0">
                <a:cs typeface="Courier New" panose="02070309020205020404" pitchFamily="49" charset="0"/>
              </a:rPr>
              <a:t>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464535" y="5109355"/>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454139" y="191683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1052736"/>
            <a:ext cx="3420231"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a:t>
            </a:r>
          </a:p>
        </p:txBody>
      </p: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a:t>
            </a:r>
            <a:r>
              <a:rPr lang="en-US" dirty="0" err="1" smtClean="0"/>
              <a:t>Subsetting</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11</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233" y="1927938"/>
            <a:ext cx="41219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err="1" smtClean="0">
                <a:latin typeface="Courier New" panose="02070309020205020404" pitchFamily="49" charset="0"/>
                <a:cs typeface="Courier New" panose="02070309020205020404" pitchFamily="49" charset="0"/>
              </a:rPr>
              <a:t>Contraints</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28232" y="1052736"/>
            <a:ext cx="325613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049144" y="1772816"/>
            <a:ext cx="1475184" cy="158417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703428" y="5109357"/>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7236296" y="1196752"/>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7236296" y="548019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13</a:t>
            </a:fld>
            <a:endParaRPr lang="en-US"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2790" t="-1678" r="1"/>
          <a:stretch/>
        </p:blipFill>
        <p:spPr>
          <a:xfrm>
            <a:off x="251520" y="3588198"/>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97" y="3588198"/>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82765"/>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82765"/>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0" y="5833382"/>
            <a:ext cx="4716375"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Constraints are owned by the PSSM Values constraints package, not by the constrained elements. What is the OCL context?</a:t>
            </a:r>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14</a:t>
            </a:fld>
            <a:endParaRPr lang="en-US" altLang="en-US"/>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dirty="0"/>
              <a:t>14 Septembre 2016</a:t>
            </a:r>
            <a:endParaRPr lang="en-US" altLang="en-US" dirty="0"/>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04114"/>
            <a:ext cx="2736304" cy="239689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F0000"/>
                </a:solidFill>
                <a:cs typeface="Courier New" panose="02070309020205020404" pitchFamily="49" charset="0"/>
              </a:rPr>
              <a:t>Issue</a:t>
            </a:r>
          </a:p>
          <a:p>
            <a:pPr algn="ctr"/>
            <a:r>
              <a:rPr lang="en-US" sz="1400" dirty="0" smtClean="0">
                <a:cs typeface="Courier New" panose="02070309020205020404" pitchFamily="49" charset="0"/>
              </a:rPr>
              <a:t>When a Transition is redefined, its source and target must also be redefined. These may be Pseudostates, but Pseudostates are not currently </a:t>
            </a:r>
            <a:r>
              <a:rPr lang="en-US" sz="1400" dirty="0" err="1" smtClean="0">
                <a:cs typeface="Courier New" panose="02070309020205020404" pitchFamily="49" charset="0"/>
              </a:rPr>
              <a:t>redefinable</a:t>
            </a:r>
            <a:r>
              <a:rPr lang="en-US" sz="1400" dirty="0" smtClean="0">
                <a:cs typeface="Courier New" panose="02070309020205020404" pitchFamily="49" charset="0"/>
              </a:rPr>
              <a:t>. </a:t>
            </a:r>
          </a:p>
          <a:p>
            <a:pPr algn="ctr">
              <a:spcBef>
                <a:spcPts val="600"/>
              </a:spcBef>
            </a:pPr>
            <a:r>
              <a:rPr lang="en-US" sz="1400" b="1" i="1" dirty="0" smtClean="0">
                <a:solidFill>
                  <a:srgbClr val="FF0000"/>
                </a:solidFill>
                <a:cs typeface="Courier New" panose="02070309020205020404" pitchFamily="49" charset="0"/>
              </a:rPr>
              <a:t>Possible Solution</a:t>
            </a:r>
            <a:endParaRPr lang="en-US" sz="1400" b="1" i="1" dirty="0">
              <a:solidFill>
                <a:srgbClr val="FF0000"/>
              </a:solidFill>
              <a:cs typeface="Courier New" panose="02070309020205020404" pitchFamily="49" charset="0"/>
            </a:endParaRPr>
          </a:p>
          <a:p>
            <a:pPr algn="ctr"/>
            <a:r>
              <a:rPr lang="en-US" sz="1400" dirty="0" smtClean="0">
                <a:cs typeface="Courier New" panose="02070309020205020404" pitchFamily="49" charset="0"/>
              </a:rPr>
              <a:t> Make Vertex superclass of State and Pseudostate </a:t>
            </a:r>
            <a:r>
              <a:rPr lang="en-US" sz="1400" dirty="0">
                <a:cs typeface="Courier New" panose="02070309020205020404" pitchFamily="49" charset="0"/>
              </a:rPr>
              <a:t>a </a:t>
            </a:r>
            <a:r>
              <a:rPr lang="en-US" sz="1400" dirty="0" err="1" smtClean="0">
                <a:cs typeface="Courier New" panose="02070309020205020404" pitchFamily="49" charset="0"/>
              </a:rPr>
              <a:t>RedefinableElement</a:t>
            </a:r>
            <a:r>
              <a:rPr lang="en-US" sz="1400" dirty="0" smtClean="0">
                <a:cs typeface="Courier New" panose="02070309020205020404" pitchFamily="49" charset="0"/>
              </a:rPr>
              <a:t>).</a:t>
            </a:r>
            <a:endParaRPr lang="en-US" sz="1400" dirty="0">
              <a:cs typeface="Courier New" panose="02070309020205020404" pitchFamily="49" charset="0"/>
            </a:endParaRPr>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Semantics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16</a:t>
            </a:fld>
            <a:endParaRPr lang="en-US" altLang="en-US"/>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18677" y="1004282"/>
            <a:ext cx="6622256" cy="5787390"/>
          </a:xfrm>
          <a:prstGeom prst="rect">
            <a:avLst/>
          </a:prstGeom>
        </p:spPr>
      </p:pic>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6" name="Rectangle 5"/>
          <p:cNvSpPr/>
          <p:nvPr/>
        </p:nvSpPr>
        <p:spPr>
          <a:xfrm>
            <a:off x="467544" y="1004282"/>
            <a:ext cx="1677059" cy="4797152"/>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08104" y="982578"/>
            <a:ext cx="1683962" cy="583079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144876" y="100428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9" name="Rectangle 8"/>
          <p:cNvSpPr/>
          <p:nvPr/>
        </p:nvSpPr>
        <p:spPr>
          <a:xfrm>
            <a:off x="7192066" y="982578"/>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and PSCS </a:t>
            </a:r>
            <a:r>
              <a:rPr lang="en-US" sz="1100" smtClean="0">
                <a:cs typeface="Courier New" panose="02070309020205020404" pitchFamily="49" charset="0"/>
              </a:rPr>
              <a:t>semantics packages</a:t>
            </a:r>
            <a:endParaRPr lang="en-US" sz="1100" dirty="0">
              <a:cs typeface="Courier New" panose="02070309020205020404" pitchFamily="49" charset="0"/>
            </a:endParaRPr>
          </a:p>
        </p:txBody>
      </p:sp>
      <p:sp>
        <p:nvSpPr>
          <p:cNvPr id="10" name="Rectangle 9"/>
          <p:cNvSpPr/>
          <p:nvPr/>
        </p:nvSpPr>
        <p:spPr>
          <a:xfrm>
            <a:off x="2998033" y="1916832"/>
            <a:ext cx="1677059" cy="4874840"/>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1579021" y="5901444"/>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2" name="Rectangle 11"/>
          <p:cNvSpPr/>
          <p:nvPr/>
        </p:nvSpPr>
        <p:spPr>
          <a:xfrm>
            <a:off x="5148064" y="3933056"/>
            <a:ext cx="2520280" cy="83894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Extensions to PSCS</a:t>
            </a:r>
            <a:endParaRPr lang="fr-FR" dirty="0"/>
          </a:p>
        </p:txBody>
      </p:sp>
      <p:sp>
        <p:nvSpPr>
          <p:cNvPr id="6" name="Espace réservé du texte 5"/>
          <p:cNvSpPr>
            <a:spLocks noGrp="1"/>
          </p:cNvSpPr>
          <p:nvPr>
            <p:ph type="body" idx="1"/>
          </p:nvPr>
        </p:nvSpPr>
        <p:spPr/>
        <p:txBody>
          <a:bodyPr/>
          <a:lstStyle/>
          <a:p>
            <a:r>
              <a:rPr lang="fr-FR" dirty="0" err="1" smtClean="0"/>
              <a:t>Structured</a:t>
            </a:r>
            <a:r>
              <a:rPr lang="fr-FR" dirty="0" smtClean="0"/>
              <a:t> </a:t>
            </a:r>
            <a:r>
              <a:rPr lang="fr-FR" dirty="0" err="1" smtClean="0"/>
              <a:t>classifiers</a:t>
            </a:r>
            <a:r>
              <a:rPr lang="fr-FR" dirty="0" smtClean="0"/>
              <a:t>,</a:t>
            </a:r>
          </a:p>
          <a:p>
            <a:r>
              <a:rPr lang="fr-FR" dirty="0" smtClean="0"/>
              <a:t>Values</a:t>
            </a:r>
          </a:p>
          <a:p>
            <a:r>
              <a:rPr lang="fr-FR" dirty="0" smtClean="0"/>
              <a:t>Common </a:t>
            </a:r>
            <a:r>
              <a:rPr lang="fr-FR" dirty="0" err="1" smtClean="0"/>
              <a:t>behaviors</a:t>
            </a:r>
            <a:endParaRPr lang="fr-FR" dirty="0" smtClean="0"/>
          </a:p>
          <a:p>
            <a:r>
              <a:rPr lang="fr-FR" dirty="0" err="1" smtClean="0"/>
              <a:t>Loci</a:t>
            </a:r>
            <a:endParaRPr lang="fr-FR" dirty="0"/>
          </a:p>
        </p:txBody>
      </p:sp>
      <p:sp>
        <p:nvSpPr>
          <p:cNvPr id="3" name="Espace réservé de la date 2"/>
          <p:cNvSpPr>
            <a:spLocks noGrp="1"/>
          </p:cNvSpPr>
          <p:nvPr>
            <p:ph type="dt" sz="half" idx="10"/>
          </p:nvPr>
        </p:nvSpPr>
        <p:spPr/>
        <p:txBody>
          <a:bodyPr/>
          <a:lstStyle/>
          <a:p>
            <a:r>
              <a:rPr lang="en-US" altLang="en-US" dirty="0" smtClean="0"/>
              <a:t>17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17</a:t>
            </a:fld>
            <a:endParaRPr lang="en-US" altLang="en-US"/>
          </a:p>
        </p:txBody>
      </p:sp>
    </p:spTree>
    <p:extLst>
      <p:ext uri="{BB962C8B-B14F-4D97-AF65-F5344CB8AC3E}">
        <p14:creationId xmlns:p14="http://schemas.microsoft.com/office/powerpoint/2010/main" val="24150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Structured Classifiers</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18</a:t>
            </a:fld>
            <a:endParaRPr lang="en-US" altLang="en-US"/>
          </a:p>
        </p:txBody>
      </p:sp>
      <p:pic>
        <p:nvPicPr>
          <p:cNvPr id="12" name="Image 11"/>
          <p:cNvPicPr>
            <a:picLocks noChangeAspect="1"/>
          </p:cNvPicPr>
          <p:nvPr/>
        </p:nvPicPr>
        <p:blipFill>
          <a:blip r:embed="rId2"/>
          <a:stretch>
            <a:fillRect/>
          </a:stretch>
        </p:blipFill>
        <p:spPr>
          <a:xfrm>
            <a:off x="291996" y="1237679"/>
            <a:ext cx="8560008" cy="3127425"/>
          </a:xfrm>
          <a:prstGeom prst="rect">
            <a:avLst/>
          </a:prstGeom>
        </p:spPr>
      </p:pic>
      <p:sp>
        <p:nvSpPr>
          <p:cNvPr id="13" name="Rectangle 12"/>
          <p:cNvSpPr/>
          <p:nvPr/>
        </p:nvSpPr>
        <p:spPr>
          <a:xfrm>
            <a:off x="291996" y="4869160"/>
            <a:ext cx="3775948"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In PSSM, a SM_Object is always associated to SM_ObjectActivation. This is ensured by the redefinition of </a:t>
            </a:r>
            <a:r>
              <a:rPr lang="en-US" sz="1000" dirty="0" smtClean="0">
                <a:latin typeface="Courier New" panose="02070309020205020404" pitchFamily="49" charset="0"/>
                <a:ea typeface="Courier New" charset="0"/>
                <a:cs typeface="Courier New" panose="02070309020205020404" pitchFamily="49" charset="0"/>
              </a:rPr>
              <a:t>startBehavior</a:t>
            </a:r>
            <a:r>
              <a:rPr lang="en-US" sz="1000" dirty="0" smtClean="0">
                <a:latin typeface="+mj-lt"/>
                <a:ea typeface="Courier New" charset="0"/>
                <a:cs typeface="Courier New" charset="0"/>
              </a:rPr>
              <a:t> operation. SM_Object also redefines the </a:t>
            </a:r>
            <a:r>
              <a:rPr lang="en-US" sz="1000" dirty="0" smtClean="0">
                <a:latin typeface="Courier New" panose="02070309020205020404" pitchFamily="49" charset="0"/>
                <a:ea typeface="Courier New" charset="0"/>
                <a:cs typeface="Courier New" panose="02070309020205020404" pitchFamily="49" charset="0"/>
              </a:rPr>
              <a:t>destroy</a:t>
            </a:r>
            <a:r>
              <a:rPr lang="en-US" sz="1000" dirty="0" smtClean="0">
                <a:latin typeface="+mj-lt"/>
                <a:ea typeface="Courier New" charset="0"/>
                <a:cs typeface="Courier New" charset="0"/>
              </a:rPr>
              <a:t> operation to make sure that in addition to the normal destruction process, the event pool is cleared.</a:t>
            </a:r>
            <a:endParaRPr lang="en-US" sz="1000" dirty="0">
              <a:latin typeface="+mj-lt"/>
              <a:cs typeface="Courier New" panose="02070309020205020404" pitchFamily="49" charset="0"/>
            </a:endParaRPr>
          </a:p>
        </p:txBody>
      </p:sp>
      <p:cxnSp>
        <p:nvCxnSpPr>
          <p:cNvPr id="14" name="Connecteur droit 15"/>
          <p:cNvCxnSpPr/>
          <p:nvPr/>
        </p:nvCxnSpPr>
        <p:spPr>
          <a:xfrm>
            <a:off x="1547664" y="4293096"/>
            <a:ext cx="0" cy="5654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55976" y="4858589"/>
            <a:ext cx="4496028" cy="145073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PSSM extends the support for synchronous calls provided by fUML. </a:t>
            </a:r>
            <a:r>
              <a:rPr lang="en-US" sz="1000" dirty="0" smtClean="0">
                <a:latin typeface="+mj-lt"/>
                <a:ea typeface="Courier New" charset="0"/>
                <a:cs typeface="Courier New" charset="0"/>
              </a:rPr>
              <a:t>In particular it adds a support for CallEvent which are generated in case a synchronous call is made on a operation without implementation.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and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operations are redefined. The new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ensures that if no method is returned then a particular type of execution is generated to capture the CallEvent semantics, in any other situation the semantics defined by fUML is preserved. The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 is redefined only to allow the null value to be returned. </a:t>
            </a:r>
            <a:endParaRPr lang="en-US" sz="1000" dirty="0">
              <a:latin typeface="+mj-lt"/>
              <a:cs typeface="Courier New" panose="02070309020205020404" pitchFamily="49" charset="0"/>
            </a:endParaRPr>
          </a:p>
        </p:txBody>
      </p:sp>
      <p:cxnSp>
        <p:nvCxnSpPr>
          <p:cNvPr id="17" name="Connecteur droit 15"/>
          <p:cNvCxnSpPr/>
          <p:nvPr/>
        </p:nvCxnSpPr>
        <p:spPr>
          <a:xfrm>
            <a:off x="7037784" y="4210517"/>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7864" y="1124744"/>
            <a:ext cx="2160240" cy="3312368"/>
          </a:xfrm>
          <a:prstGeom prst="rect">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524000" y="1170344"/>
            <a:ext cx="1306488" cy="372557"/>
          </a:xfrm>
          <a:prstGeom prst="rect">
            <a:avLst/>
          </a:prstGeom>
          <a:solidFill>
            <a:schemeClr val="bg1"/>
          </a:solidFill>
          <a:ln w="28575">
            <a:solidFill>
              <a:srgbClr val="92D05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Common Behavior</a:t>
            </a:r>
            <a:endParaRPr lang="en-US" sz="1000" dirty="0">
              <a:latin typeface="+mj-lt"/>
              <a:cs typeface="Courier New" panose="02070309020205020404" pitchFamily="49" charset="0"/>
            </a:endParaRPr>
          </a:p>
        </p:txBody>
      </p:sp>
      <p:cxnSp>
        <p:nvCxnSpPr>
          <p:cNvPr id="24" name="Connecteur droit 15"/>
          <p:cNvCxnSpPr>
            <a:stCxn id="26" idx="3"/>
          </p:cNvCxnSpPr>
          <p:nvPr/>
        </p:nvCxnSpPr>
        <p:spPr>
          <a:xfrm>
            <a:off x="2830488" y="1356623"/>
            <a:ext cx="517376" cy="20016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Values</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19</a:t>
            </a:fld>
            <a:endParaRPr lang="en-US" altLang="en-US"/>
          </a:p>
        </p:txBody>
      </p:sp>
      <p:pic>
        <p:nvPicPr>
          <p:cNvPr id="3" name="Image 2"/>
          <p:cNvPicPr>
            <a:picLocks noChangeAspect="1"/>
          </p:cNvPicPr>
          <p:nvPr/>
        </p:nvPicPr>
        <p:blipFill>
          <a:blip r:embed="rId2"/>
          <a:stretch>
            <a:fillRect/>
          </a:stretch>
        </p:blipFill>
        <p:spPr>
          <a:xfrm>
            <a:off x="225797" y="1124744"/>
            <a:ext cx="8461003" cy="2077199"/>
          </a:xfrm>
          <a:prstGeom prst="rect">
            <a:avLst/>
          </a:prstGeom>
        </p:spPr>
      </p:pic>
      <p:cxnSp>
        <p:nvCxnSpPr>
          <p:cNvPr id="11" name="Connecteur droit 15"/>
          <p:cNvCxnSpPr>
            <a:stCxn id="7" idx="1"/>
          </p:cNvCxnSpPr>
          <p:nvPr/>
        </p:nvCxnSpPr>
        <p:spPr>
          <a:xfrm flipH="1">
            <a:off x="4355976" y="1561792"/>
            <a:ext cx="1296144" cy="7580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Espace réservé du contenu 2"/>
          <p:cNvSpPr>
            <a:spLocks noGrp="1"/>
          </p:cNvSpPr>
          <p:nvPr>
            <p:ph sz="quarter" idx="4294967295"/>
          </p:nvPr>
        </p:nvSpPr>
        <p:spPr>
          <a:xfrm>
            <a:off x="351817" y="3284984"/>
            <a:ext cx="8208962" cy="3024336"/>
          </a:xfrm>
          <a:prstGeom prst="rect">
            <a:avLst/>
          </a:prstGeom>
        </p:spPr>
        <p:txBody>
          <a:bodyPr>
            <a:normAutofit fontScale="92500" lnSpcReduction="10000"/>
          </a:bodyPr>
          <a:lstStyle/>
          <a:p>
            <a:r>
              <a:rPr lang="en-US" dirty="0" smtClean="0"/>
              <a:t>Evaluation context</a:t>
            </a:r>
          </a:p>
          <a:p>
            <a:pPr lvl="1"/>
            <a:r>
              <a:rPr lang="en-US" dirty="0" smtClean="0"/>
              <a:t>The context of the executed state machine</a:t>
            </a:r>
          </a:p>
          <a:p>
            <a:pPr lvl="1"/>
            <a:r>
              <a:rPr lang="en-US" dirty="0" smtClean="0"/>
              <a:t>Access to members is allowed (e.g</a:t>
            </a:r>
            <a:r>
              <a:rPr lang="en-US" dirty="0" smtClean="0"/>
              <a:t>. operations</a:t>
            </a:r>
            <a:r>
              <a:rPr lang="en-US" dirty="0" smtClean="0"/>
              <a:t>)</a:t>
            </a:r>
          </a:p>
          <a:p>
            <a:r>
              <a:rPr lang="en-US" dirty="0" smtClean="0"/>
              <a:t>Event data passing</a:t>
            </a:r>
          </a:p>
          <a:p>
            <a:pPr lvl="1"/>
            <a:r>
              <a:rPr lang="en-US" dirty="0" smtClean="0"/>
              <a:t>Data embedded in the event occurrence which has triggered the RTC step are available in the evaluation process</a:t>
            </a:r>
          </a:p>
          <a:p>
            <a:pPr lvl="1"/>
            <a:r>
              <a:rPr lang="en-US" dirty="0" smtClean="0"/>
              <a:t>The data are provided as input parameter values.</a:t>
            </a:r>
          </a:p>
        </p:txBody>
      </p:sp>
      <p:sp>
        <p:nvSpPr>
          <p:cNvPr id="7" name="Rectangle 6"/>
          <p:cNvSpPr/>
          <p:nvPr/>
        </p:nvSpPr>
        <p:spPr>
          <a:xfrm>
            <a:off x="5652120" y="1147091"/>
            <a:ext cx="2901508" cy="8294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SM_Opaque</a:t>
            </a:r>
            <a:r>
              <a:rPr lang="en-US" sz="1000" dirty="0" smtClean="0">
                <a:latin typeface="+mj-lt"/>
                <a:cs typeface="Courier New" charset="0"/>
              </a:rPr>
              <a:t>ExpressionEvaluation provides a way to evaluate an OpaqueExpression that has a specification formalized as a Behavior.  </a:t>
            </a:r>
            <a:endParaRPr lang="en-US" sz="1000" dirty="0">
              <a:latin typeface="+mj-lt"/>
              <a:cs typeface="Courier New" panose="02070309020205020404" pitchFamily="49" charset="0"/>
            </a:endParaRPr>
          </a:p>
        </p:txBody>
      </p:sp>
    </p:spTree>
    <p:extLst>
      <p:ext uri="{BB962C8B-B14F-4D97-AF65-F5344CB8AC3E}">
        <p14:creationId xmlns:p14="http://schemas.microsoft.com/office/powerpoint/2010/main" val="25886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BAE Systems (Jeffrey Smith)</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a:t>
            </a:r>
            <a:r>
              <a:rPr lang="en-US" sz="2000" dirty="0" err="1" smtClean="0"/>
              <a:t>Jérémie</a:t>
            </a:r>
            <a:r>
              <a:rPr lang="en-US" sz="2000" dirty="0" smtClean="0"/>
              <a:t> </a:t>
            </a:r>
            <a:r>
              <a:rPr lang="en-US" sz="2000" dirty="0" err="1" smtClean="0"/>
              <a:t>Tatibouet</a:t>
            </a:r>
            <a:r>
              <a:rPr lang="en-US" sz="2000" dirty="0" smtClean="0"/>
              <a:t>)</a:t>
            </a:r>
            <a:endParaRPr lang="en-US" sz="2000" dirty="0"/>
          </a:p>
        </p:txBody>
      </p:sp>
      <p:sp>
        <p:nvSpPr>
          <p:cNvPr id="5" name="Date Placeholder 4"/>
          <p:cNvSpPr>
            <a:spLocks noGrp="1"/>
          </p:cNvSpPr>
          <p:nvPr>
            <p:ph type="dt" sz="half" idx="10"/>
          </p:nvPr>
        </p:nvSpPr>
        <p:spPr/>
        <p:txBody>
          <a:bodyPr/>
          <a:lstStyle/>
          <a:p>
            <a:r>
              <a:rPr lang="en-US" altLang="en-US" dirty="0" smtClean="0"/>
              <a:t>14 </a:t>
            </a:r>
            <a:r>
              <a:rPr lang="en-US" altLang="en-US" dirty="0"/>
              <a:t>Septembre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(1)</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20</a:t>
            </a:fld>
            <a:endParaRPr lang="en-US" altLang="en-US"/>
          </a:p>
        </p:txBody>
      </p:sp>
      <p:pic>
        <p:nvPicPr>
          <p:cNvPr id="3" name="Image 2"/>
          <p:cNvPicPr>
            <a:picLocks noChangeAspect="1"/>
          </p:cNvPicPr>
          <p:nvPr/>
        </p:nvPicPr>
        <p:blipFill>
          <a:blip r:embed="rId2"/>
          <a:stretch>
            <a:fillRect/>
          </a:stretch>
        </p:blipFill>
        <p:spPr>
          <a:xfrm>
            <a:off x="280987" y="2060848"/>
            <a:ext cx="8582025" cy="2219325"/>
          </a:xfrm>
          <a:prstGeom prst="rect">
            <a:avLst/>
          </a:prstGeom>
        </p:spPr>
      </p:pic>
      <p:sp>
        <p:nvSpPr>
          <p:cNvPr id="11" name="Rectangle 10"/>
          <p:cNvSpPr/>
          <p:nvPr/>
        </p:nvSpPr>
        <p:spPr>
          <a:xfrm>
            <a:off x="6876256"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DeferredEventOccurrence</a:t>
            </a:r>
            <a:r>
              <a:rPr lang="en-US" sz="1000" dirty="0">
                <a:latin typeface="+mj-lt"/>
                <a:cs typeface="Courier New" charset="0"/>
              </a:rPr>
              <a:t> </a:t>
            </a:r>
            <a:r>
              <a:rPr lang="en-US" sz="1000" dirty="0" smtClean="0">
                <a:latin typeface="+mj-lt"/>
                <a:cs typeface="Courier New" charset="0"/>
              </a:rPr>
              <a:t>represents an event occurrence that is deferred by the executing state machine. Such events are placed in the in the deferred event pool of the state machine object activation.   </a:t>
            </a:r>
            <a:endParaRPr lang="en-US" sz="1000" dirty="0">
              <a:latin typeface="+mj-lt"/>
              <a:cs typeface="Courier New" panose="02070309020205020404" pitchFamily="49" charset="0"/>
            </a:endParaRPr>
          </a:p>
        </p:txBody>
      </p:sp>
      <p:cxnSp>
        <p:nvCxnSpPr>
          <p:cNvPr id="8" name="Connecteur droit 15"/>
          <p:cNvCxnSpPr/>
          <p:nvPr/>
        </p:nvCxnSpPr>
        <p:spPr>
          <a:xfrm flipV="1">
            <a:off x="7668344" y="3976492"/>
            <a:ext cx="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1821" y="1124744"/>
            <a:ext cx="454684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SM_Object always have an SM_ObjectActivation. Such particular object activation enables handling of both completion events (state machine specific) and deferred events (not state machine specific but not available </a:t>
            </a:r>
            <a:r>
              <a:rPr lang="en-US" sz="1000" dirty="0" smtClean="0">
                <a:latin typeface="+mj-lt"/>
                <a:cs typeface="Courier New" charset="0"/>
              </a:rPr>
              <a:t>directly in fUML</a:t>
            </a:r>
            <a:r>
              <a:rPr lang="en-US" sz="1000" dirty="0" smtClean="0">
                <a:latin typeface="+mj-lt"/>
                <a:cs typeface="Courier New" charset="0"/>
              </a:rPr>
              <a:t>).  </a:t>
            </a:r>
            <a:endParaRPr lang="en-US" sz="1000" dirty="0">
              <a:latin typeface="+mj-lt"/>
              <a:cs typeface="Courier New" panose="02070309020205020404" pitchFamily="49" charset="0"/>
            </a:endParaRPr>
          </a:p>
        </p:txBody>
      </p:sp>
      <p:cxnSp>
        <p:nvCxnSpPr>
          <p:cNvPr id="13" name="Connecteur droit 15"/>
          <p:cNvCxnSpPr/>
          <p:nvPr/>
        </p:nvCxnSpPr>
        <p:spPr>
          <a:xfrm flipV="1">
            <a:off x="971600" y="2060848"/>
            <a:ext cx="0" cy="11521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3591" y="4850797"/>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Operation </a:t>
            </a:r>
            <a:r>
              <a:rPr lang="en-US" sz="1000" dirty="0" smtClean="0">
                <a:latin typeface="Courier New" panose="02070309020205020404" pitchFamily="49" charset="0"/>
                <a:cs typeface="Courier New" panose="02070309020205020404" pitchFamily="49" charset="0"/>
              </a:rPr>
              <a:t>getNextEvent</a:t>
            </a:r>
            <a:r>
              <a:rPr lang="en-US" sz="1000" dirty="0" smtClean="0">
                <a:latin typeface="+mj-lt"/>
                <a:cs typeface="Courier New" charset="0"/>
              </a:rPr>
              <a:t> is redefined to ensure that while there is completion event in the pool then they are dispatched before any other event according to their order of arrival.</a:t>
            </a:r>
            <a:endParaRPr lang="en-US" sz="1000" dirty="0">
              <a:latin typeface="+mj-lt"/>
              <a:cs typeface="Courier New" panose="02070309020205020404" pitchFamily="49" charset="0"/>
            </a:endParaRPr>
          </a:p>
        </p:txBody>
      </p:sp>
      <p:cxnSp>
        <p:nvCxnSpPr>
          <p:cNvPr id="16" name="Connecteur droit 15"/>
          <p:cNvCxnSpPr/>
          <p:nvPr/>
        </p:nvCxnSpPr>
        <p:spPr>
          <a:xfrm flipV="1">
            <a:off x="971600" y="4077072"/>
            <a:ext cx="0" cy="7684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72440" y="4845563"/>
            <a:ext cx="1986756" cy="74367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Place an event occurrence in the deferred event pool</a:t>
            </a:r>
            <a:endParaRPr lang="en-US" sz="1000" dirty="0">
              <a:latin typeface="+mj-lt"/>
              <a:cs typeface="Courier New" panose="02070309020205020404" pitchFamily="49" charset="0"/>
            </a:endParaRPr>
          </a:p>
        </p:txBody>
      </p:sp>
      <p:cxnSp>
        <p:nvCxnSpPr>
          <p:cNvPr id="20" name="Connecteur droit 15"/>
          <p:cNvCxnSpPr/>
          <p:nvPr/>
        </p:nvCxnSpPr>
        <p:spPr>
          <a:xfrm flipH="1" flipV="1">
            <a:off x="2195736" y="3976492"/>
            <a:ext cx="72008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21289"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 occurrences that were deferred by the given state activation are returned in the regular event pool. The order in which these events are returned to the pool is the order in which they were deferred. </a:t>
            </a:r>
            <a:endParaRPr lang="en-US" sz="1000" dirty="0">
              <a:latin typeface="+mj-lt"/>
              <a:cs typeface="Courier New" panose="02070309020205020404" pitchFamily="49" charset="0"/>
            </a:endParaRPr>
          </a:p>
        </p:txBody>
      </p:sp>
      <p:cxnSp>
        <p:nvCxnSpPr>
          <p:cNvPr id="26" name="Connecteur droit 15"/>
          <p:cNvCxnSpPr>
            <a:stCxn id="24" idx="0"/>
          </p:cNvCxnSpPr>
          <p:nvPr/>
        </p:nvCxnSpPr>
        <p:spPr>
          <a:xfrm flipH="1" flipV="1">
            <a:off x="3017427" y="3789042"/>
            <a:ext cx="2697240" cy="10565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3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(2)</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21</a:t>
            </a:fld>
            <a:endParaRPr lang="en-US" altLang="en-US"/>
          </a:p>
        </p:txBody>
      </p:sp>
      <p:pic>
        <p:nvPicPr>
          <p:cNvPr id="2" name="Image 1"/>
          <p:cNvPicPr>
            <a:picLocks noChangeAspect="1"/>
          </p:cNvPicPr>
          <p:nvPr/>
        </p:nvPicPr>
        <p:blipFill>
          <a:blip r:embed="rId2"/>
          <a:stretch>
            <a:fillRect/>
          </a:stretch>
        </p:blipFill>
        <p:spPr>
          <a:xfrm>
            <a:off x="2247081" y="2164234"/>
            <a:ext cx="6429375" cy="2828925"/>
          </a:xfrm>
          <a:prstGeom prst="rect">
            <a:avLst/>
          </a:prstGeom>
        </p:spPr>
      </p:pic>
      <p:sp>
        <p:nvSpPr>
          <p:cNvPr id="7" name="Rectangle 6"/>
          <p:cNvSpPr/>
          <p:nvPr/>
        </p:nvSpPr>
        <p:spPr>
          <a:xfrm>
            <a:off x="5883858" y="3383672"/>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concrete execution for the executed behavior.</a:t>
            </a:r>
            <a:endParaRPr lang="en-US" sz="1000" dirty="0">
              <a:latin typeface="+mj-lt"/>
              <a:cs typeface="Courier New" panose="02070309020205020404" pitchFamily="49" charset="0"/>
            </a:endParaRPr>
          </a:p>
        </p:txBody>
      </p:sp>
      <p:cxnSp>
        <p:nvCxnSpPr>
          <p:cNvPr id="8" name="Connecteur droit 15"/>
          <p:cNvCxnSpPr>
            <a:stCxn id="7" idx="1"/>
          </p:cNvCxnSpPr>
          <p:nvPr/>
        </p:nvCxnSpPr>
        <p:spPr>
          <a:xfrm flipH="1" flipV="1">
            <a:off x="5292080" y="3218657"/>
            <a:ext cx="591778" cy="5069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22350" y="1215726"/>
            <a:ext cx="3250704" cy="8640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EventTriggeredExecution is a specialization of an Execution. It enables a Behavior to be executed using data shipped by the </a:t>
            </a:r>
            <a:r>
              <a:rPr lang="en-US" sz="1000" smtClean="0">
                <a:latin typeface="+mj-lt"/>
                <a:cs typeface="Courier New" charset="0"/>
              </a:rPr>
              <a:t>event occurren </a:t>
            </a:r>
            <a:r>
              <a:rPr lang="en-US" sz="1000" dirty="0" smtClean="0">
                <a:latin typeface="+mj-lt"/>
                <a:cs typeface="Courier New" charset="0"/>
              </a:rPr>
              <a:t>that triggered the RTC in which it is executed. </a:t>
            </a:r>
            <a:endParaRPr lang="en-US" sz="1000" dirty="0">
              <a:latin typeface="+mj-lt"/>
              <a:cs typeface="Courier New" panose="02070309020205020404" pitchFamily="49" charset="0"/>
            </a:endParaRPr>
          </a:p>
        </p:txBody>
      </p:sp>
      <p:cxnSp>
        <p:nvCxnSpPr>
          <p:cNvPr id="16" name="Connecteur droit 15"/>
          <p:cNvCxnSpPr/>
          <p:nvPr/>
        </p:nvCxnSpPr>
        <p:spPr>
          <a:xfrm flipH="1">
            <a:off x="3491880" y="1822299"/>
            <a:ext cx="1830470" cy="53226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21728" y="5229199"/>
            <a:ext cx="7951325" cy="9133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execution process is different from what fUML specifies. The event occurrence that triggered the behavior execution is used to feed input parameter values. These parameters values are provide to the wrapped execution that corresponds to the interpreter for the behavior. The execution is executed. At the end output parameter values (if any) are extracted and made available through the wrapping execution. </a:t>
            </a:r>
            <a:endParaRPr lang="en-US" sz="1000" dirty="0">
              <a:latin typeface="+mj-lt"/>
              <a:cs typeface="Courier New" panose="02070309020205020404" pitchFamily="49" charset="0"/>
            </a:endParaRPr>
          </a:p>
        </p:txBody>
      </p:sp>
      <p:cxnSp>
        <p:nvCxnSpPr>
          <p:cNvPr id="20" name="Connecteur droit 15"/>
          <p:cNvCxnSpPr/>
          <p:nvPr/>
        </p:nvCxnSpPr>
        <p:spPr>
          <a:xfrm>
            <a:off x="2699792" y="4581128"/>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6174" y="2590188"/>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input parameters values</a:t>
            </a:r>
            <a:endParaRPr lang="en-US" sz="1000" dirty="0">
              <a:latin typeface="+mj-lt"/>
              <a:cs typeface="Courier New" panose="02070309020205020404" pitchFamily="49" charset="0"/>
            </a:endParaRPr>
          </a:p>
        </p:txBody>
      </p:sp>
      <p:sp>
        <p:nvSpPr>
          <p:cNvPr id="29" name="Rectangle 28"/>
          <p:cNvSpPr/>
          <p:nvPr/>
        </p:nvSpPr>
        <p:spPr>
          <a:xfrm>
            <a:off x="621728" y="1637615"/>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output parameter values</a:t>
            </a:r>
            <a:endParaRPr lang="en-US" sz="1000" dirty="0">
              <a:latin typeface="+mj-lt"/>
              <a:cs typeface="Courier New" panose="02070309020205020404" pitchFamily="49" charset="0"/>
            </a:endParaRPr>
          </a:p>
        </p:txBody>
      </p:sp>
      <p:cxnSp>
        <p:nvCxnSpPr>
          <p:cNvPr id="30" name="Connecteur droit 15"/>
          <p:cNvCxnSpPr/>
          <p:nvPr/>
        </p:nvCxnSpPr>
        <p:spPr>
          <a:xfrm flipH="1" flipV="1">
            <a:off x="1960412" y="1965218"/>
            <a:ext cx="469845" cy="527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15"/>
          <p:cNvCxnSpPr>
            <a:endCxn id="28" idx="3"/>
          </p:cNvCxnSpPr>
          <p:nvPr/>
        </p:nvCxnSpPr>
        <p:spPr>
          <a:xfrm flipH="1">
            <a:off x="1964858" y="2728937"/>
            <a:ext cx="452711" cy="2031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Loci</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22</a:t>
            </a:fld>
            <a:endParaRPr lang="en-US" altLang="en-US"/>
          </a:p>
        </p:txBody>
      </p:sp>
      <p:pic>
        <p:nvPicPr>
          <p:cNvPr id="5" name="Image 4"/>
          <p:cNvPicPr>
            <a:picLocks noChangeAspect="1"/>
          </p:cNvPicPr>
          <p:nvPr/>
        </p:nvPicPr>
        <p:blipFill>
          <a:blip r:embed="rId3"/>
          <a:stretch>
            <a:fillRect/>
          </a:stretch>
        </p:blipFill>
        <p:spPr>
          <a:xfrm>
            <a:off x="1685925" y="2060848"/>
            <a:ext cx="5772150" cy="1838325"/>
          </a:xfrm>
          <a:prstGeom prst="rect">
            <a:avLst/>
          </a:prstGeom>
        </p:spPr>
      </p:pic>
      <p:sp>
        <p:nvSpPr>
          <p:cNvPr id="26" name="Rectangle 25"/>
          <p:cNvSpPr/>
          <p:nvPr/>
        </p:nvSpPr>
        <p:spPr>
          <a:xfrm>
            <a:off x="4582312" y="4216283"/>
            <a:ext cx="3374064"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a:t>
            </a:r>
            <a:r>
              <a:rPr lang="en-US" sz="1000" dirty="0" smtClean="0">
                <a:latin typeface="Courier New" panose="02070309020205020404" pitchFamily="49" charset="0"/>
                <a:cs typeface="Courier New" panose="02070309020205020404" pitchFamily="49" charset="0"/>
              </a:rPr>
              <a:t>instantiateVisitor</a:t>
            </a:r>
            <a:r>
              <a:rPr lang="en-US" sz="1000" dirty="0" smtClean="0">
                <a:latin typeface="+mj-lt"/>
                <a:cs typeface="Courier New" charset="0"/>
              </a:rPr>
              <a:t> operation. The redefinition establishes the mapping between state machine concepts and  their semantic visitors. </a:t>
            </a:r>
            <a:endParaRPr lang="en-US" sz="1000" dirty="0">
              <a:latin typeface="+mj-lt"/>
              <a:cs typeface="Courier New" panose="02070309020205020404" pitchFamily="49" charset="0"/>
            </a:endParaRPr>
          </a:p>
        </p:txBody>
      </p:sp>
      <p:sp>
        <p:nvSpPr>
          <p:cNvPr id="27" name="Rectangle 26"/>
          <p:cNvSpPr/>
          <p:nvPr/>
        </p:nvSpPr>
        <p:spPr>
          <a:xfrm>
            <a:off x="899592" y="4216283"/>
            <a:ext cx="3528392"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a:t>
            </a:r>
            <a:r>
              <a:rPr lang="en-US" sz="1000" dirty="0" smtClean="0">
                <a:latin typeface="Courier New" panose="02070309020205020404" pitchFamily="49" charset="0"/>
                <a:cs typeface="Courier New" panose="02070309020205020404" pitchFamily="49" charset="0"/>
              </a:rPr>
              <a:t>instantiate </a:t>
            </a:r>
            <a:r>
              <a:rPr lang="en-US" sz="1000" dirty="0" smtClean="0">
                <a:latin typeface="+mj-lt"/>
                <a:cs typeface="Courier New" charset="0"/>
              </a:rPr>
              <a:t>operation to make sur that a Class that instantiated in the PSSM context is represented at runtime by an SM_Object.</a:t>
            </a:r>
            <a:endParaRPr lang="en-US" sz="1000" dirty="0">
              <a:latin typeface="+mj-lt"/>
              <a:cs typeface="Courier New" panose="02070309020205020404" pitchFamily="49" charset="0"/>
            </a:endParaRPr>
          </a:p>
        </p:txBody>
      </p:sp>
      <p:cxnSp>
        <p:nvCxnSpPr>
          <p:cNvPr id="28" name="Connecteur droit 15"/>
          <p:cNvCxnSpPr/>
          <p:nvPr/>
        </p:nvCxnSpPr>
        <p:spPr>
          <a:xfrm flipV="1">
            <a:off x="2680655" y="3793890"/>
            <a:ext cx="1" cy="4223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Connecteur droit 15"/>
          <p:cNvCxnSpPr/>
          <p:nvPr/>
        </p:nvCxnSpPr>
        <p:spPr>
          <a:xfrm>
            <a:off x="6012160" y="3748025"/>
            <a:ext cx="0" cy="4682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State Machines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3" name="Espace réservé de la date 2"/>
          <p:cNvSpPr>
            <a:spLocks noGrp="1"/>
          </p:cNvSpPr>
          <p:nvPr>
            <p:ph type="dt" sz="half" idx="10"/>
          </p:nvPr>
        </p:nvSpPr>
        <p:spPr/>
        <p:txBody>
          <a:bodyPr/>
          <a:lstStyle/>
          <a:p>
            <a:r>
              <a:rPr lang="en-US" altLang="en-US" dirty="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23</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Core</a:t>
            </a:r>
            <a:endParaRPr lang="en-US" dirty="0"/>
          </a:p>
        </p:txBody>
      </p:sp>
      <p:sp>
        <p:nvSpPr>
          <p:cNvPr id="7" name="Sous-titre 6"/>
          <p:cNvSpPr>
            <a:spLocks noGrp="1"/>
          </p:cNvSpPr>
          <p:nvPr>
            <p:ph type="subTitle" idx="1"/>
          </p:nvPr>
        </p:nvSpPr>
        <p:spPr/>
        <p:txBody>
          <a:bodyPr/>
          <a:lstStyle/>
          <a:p>
            <a:r>
              <a:rPr lang="en-US" dirty="0" smtClean="0"/>
              <a:t>Base visitors defined to capture core semantics of UML state machines</a:t>
            </a:r>
            <a:endParaRPr lang="en-US" dirty="0"/>
          </a:p>
        </p:txBody>
      </p:sp>
      <p:sp>
        <p:nvSpPr>
          <p:cNvPr id="4" name="Espace réservé de la date 3"/>
          <p:cNvSpPr>
            <a:spLocks noGrp="1"/>
          </p:cNvSpPr>
          <p:nvPr>
            <p:ph type="dt" sz="half" idx="2"/>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24</a:t>
            </a:fld>
            <a:endParaRPr lang="en-US" altLang="en-US"/>
          </a:p>
        </p:txBody>
      </p:sp>
    </p:spTree>
    <p:extLst>
      <p:ext uri="{BB962C8B-B14F-4D97-AF65-F5344CB8AC3E}">
        <p14:creationId xmlns:p14="http://schemas.microsoft.com/office/powerpoint/2010/main" val="186032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 (1)</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a:xfrm>
            <a:off x="5473080" y="6477000"/>
            <a:ext cx="2133600" cy="244475"/>
          </a:xfrm>
        </p:spPr>
        <p:txBody>
          <a:bodyPr/>
          <a:lstStyle/>
          <a:p>
            <a:fld id="{9F92182E-64AA-F941-A040-F5ADA82DD3F4}" type="slidenum">
              <a:rPr lang="en-US" altLang="en-US" smtClean="0"/>
              <a:pPr/>
              <a:t>25</a:t>
            </a:fld>
            <a:endParaRPr lang="en-US" altLang="en-US"/>
          </a:p>
        </p:txBody>
      </p:sp>
      <p:pic>
        <p:nvPicPr>
          <p:cNvPr id="6" name="Image 5"/>
          <p:cNvPicPr>
            <a:picLocks noChangeAspect="1"/>
          </p:cNvPicPr>
          <p:nvPr/>
        </p:nvPicPr>
        <p:blipFill>
          <a:blip r:embed="rId3"/>
          <a:stretch>
            <a:fillRect/>
          </a:stretch>
        </p:blipFill>
        <p:spPr>
          <a:xfrm>
            <a:off x="411270" y="1052736"/>
            <a:ext cx="5553075" cy="4924425"/>
          </a:xfrm>
          <a:prstGeom prst="rect">
            <a:avLst/>
          </a:prstGeom>
        </p:spPr>
      </p:pic>
      <p:sp>
        <p:nvSpPr>
          <p:cNvPr id="11" name="Rectangle 10"/>
          <p:cNvSpPr/>
          <p:nvPr/>
        </p:nvSpPr>
        <p:spPr>
          <a:xfrm>
            <a:off x="5902681" y="1232025"/>
            <a:ext cx="190967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StateMachineExecution is the root visitor of the interpreter for a state-machine. It contains a set of Region Activation which themselves contains VertexActivation.</a:t>
            </a:r>
            <a:endParaRPr lang="en-US" sz="1000" dirty="0">
              <a:latin typeface="+mj-lt"/>
              <a:cs typeface="Courier New" panose="02070309020205020404" pitchFamily="49" charset="0"/>
            </a:endParaRPr>
          </a:p>
        </p:txBody>
      </p:sp>
      <p:cxnSp>
        <p:nvCxnSpPr>
          <p:cNvPr id="13" name="Connecteur droit 15"/>
          <p:cNvCxnSpPr/>
          <p:nvPr/>
        </p:nvCxnSpPr>
        <p:spPr>
          <a:xfrm flipH="1">
            <a:off x="5473080" y="2528169"/>
            <a:ext cx="429602"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84912" y="6192937"/>
            <a:ext cx="2485743" cy="5040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Visitors for the Regions directly owned by he state machine</a:t>
            </a:r>
            <a:endParaRPr lang="en-US" sz="1000" dirty="0">
              <a:latin typeface="+mj-lt"/>
              <a:cs typeface="Courier New" panose="02070309020205020404" pitchFamily="49" charset="0"/>
            </a:endParaRPr>
          </a:p>
        </p:txBody>
      </p:sp>
      <p:cxnSp>
        <p:nvCxnSpPr>
          <p:cNvPr id="18" name="Connecteur droit 15"/>
          <p:cNvCxnSpPr/>
          <p:nvPr/>
        </p:nvCxnSpPr>
        <p:spPr>
          <a:xfrm>
            <a:off x="3491880" y="5879889"/>
            <a:ext cx="0" cy="313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84168" y="2707458"/>
            <a:ext cx="2664296" cy="1404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As it is a specialization of an Execution, a StateMachineExecution overrides the execute operation. The execution of this latter implies the (recursive) instantiation of the visitors for all models elements owned by the state machine and the simultaneous entry of all regions directly owned by the state machine</a:t>
            </a:r>
            <a:endParaRPr lang="en-US" sz="1000" dirty="0">
              <a:latin typeface="+mj-lt"/>
              <a:cs typeface="Courier New" panose="02070309020205020404" pitchFamily="49" charset="0"/>
            </a:endParaRPr>
          </a:p>
        </p:txBody>
      </p:sp>
      <p:cxnSp>
        <p:nvCxnSpPr>
          <p:cNvPr id="12" name="Connecteur droit 15"/>
          <p:cNvCxnSpPr/>
          <p:nvPr/>
        </p:nvCxnSpPr>
        <p:spPr>
          <a:xfrm flipH="1">
            <a:off x="3347864" y="3645024"/>
            <a:ext cx="27363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84168" y="4167962"/>
            <a:ext cx="2664296" cy="7732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termination the execution of a state machine implies the destruction of the complete hierarchy of visitors for the state-machine.</a:t>
            </a:r>
            <a:endParaRPr lang="en-US" sz="1000" dirty="0">
              <a:latin typeface="+mj-lt"/>
              <a:cs typeface="Courier New" panose="02070309020205020404" pitchFamily="49" charset="0"/>
            </a:endParaRPr>
          </a:p>
        </p:txBody>
      </p:sp>
      <p:cxnSp>
        <p:nvCxnSpPr>
          <p:cNvPr id="33" name="Connecteur droit 15"/>
          <p:cNvCxnSpPr/>
          <p:nvPr/>
        </p:nvCxnSpPr>
        <p:spPr>
          <a:xfrm flipH="1">
            <a:off x="3419872" y="4365104"/>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 (2)</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26</a:t>
            </a:fld>
            <a:endParaRPr lang="en-US" altLang="en-US" dirty="0"/>
          </a:p>
        </p:txBody>
      </p:sp>
      <p:pic>
        <p:nvPicPr>
          <p:cNvPr id="5" name="Image 4"/>
          <p:cNvPicPr>
            <a:picLocks noChangeAspect="1"/>
          </p:cNvPicPr>
          <p:nvPr/>
        </p:nvPicPr>
        <p:blipFill>
          <a:blip r:embed="rId3"/>
          <a:stretch>
            <a:fillRect/>
          </a:stretch>
        </p:blipFill>
        <p:spPr>
          <a:xfrm>
            <a:off x="483241" y="1196752"/>
            <a:ext cx="8193215" cy="4104456"/>
          </a:xfrm>
          <a:prstGeom prst="rect">
            <a:avLst/>
          </a:prstGeom>
        </p:spPr>
      </p:pic>
      <p:sp>
        <p:nvSpPr>
          <p:cNvPr id="7" name="Rectangle 6"/>
          <p:cNvSpPr/>
          <p:nvPr/>
        </p:nvSpPr>
        <p:spPr>
          <a:xfrm>
            <a:off x="4587697" y="4881903"/>
            <a:ext cx="3816424" cy="135540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A StateMachineExecution can only register at most a single StateMachineEventAccepter. This event accepter can match and accept an event occurrence in two different situations:</a:t>
            </a:r>
          </a:p>
          <a:p>
            <a:pPr marL="228600" indent="-228600">
              <a:buFont typeface="+mj-lt"/>
              <a:buAutoNum type="arabicPeriod"/>
            </a:pPr>
            <a:r>
              <a:rPr lang="en-US" sz="1000" dirty="0" smtClean="0">
                <a:latin typeface="+mj-lt"/>
                <a:cs typeface="Courier New" panose="02070309020205020404" pitchFamily="49" charset="0"/>
              </a:rPr>
              <a:t>The event occurrence is deferred in the current state machine configuration</a:t>
            </a:r>
          </a:p>
          <a:p>
            <a:pPr marL="228600" indent="-228600">
              <a:buFont typeface="+mj-lt"/>
              <a:buAutoNum type="arabicPeriod"/>
            </a:pPr>
            <a:r>
              <a:rPr lang="en-US" sz="1000" dirty="0" smtClean="0">
                <a:latin typeface="+mj-lt"/>
                <a:cs typeface="Courier New" panose="02070309020205020404" pitchFamily="49" charset="0"/>
              </a:rPr>
              <a:t>One or more transitions are ready to fire in the current state machine configuration</a:t>
            </a:r>
            <a:endParaRPr lang="en-US" sz="1000" dirty="0">
              <a:latin typeface="+mj-lt"/>
              <a:cs typeface="Courier New" panose="02070309020205020404" pitchFamily="49" charset="0"/>
            </a:endParaRPr>
          </a:p>
        </p:txBody>
      </p:sp>
      <p:cxnSp>
        <p:nvCxnSpPr>
          <p:cNvPr id="8" name="Connecteur droit 15"/>
          <p:cNvCxnSpPr/>
          <p:nvPr/>
        </p:nvCxnSpPr>
        <p:spPr>
          <a:xfrm>
            <a:off x="6459905" y="4077072"/>
            <a:ext cx="0" cy="80483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447" y="5407272"/>
            <a:ext cx="3686209" cy="8537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Represent the hierarchy of active states of the executed state machine. The configuration is used during the dispatching phase to evaluate if the accepter registered by the state-machine matches the  dispatched event occurrence</a:t>
            </a:r>
            <a:endParaRPr lang="en-US" sz="1000" dirty="0">
              <a:latin typeface="+mj-lt"/>
              <a:cs typeface="Courier New" panose="02070309020205020404" pitchFamily="49" charset="0"/>
            </a:endParaRPr>
          </a:p>
        </p:txBody>
      </p:sp>
      <p:cxnSp>
        <p:nvCxnSpPr>
          <p:cNvPr id="25" name="Connecteur droit 15"/>
          <p:cNvCxnSpPr/>
          <p:nvPr/>
        </p:nvCxnSpPr>
        <p:spPr>
          <a:xfrm>
            <a:off x="2859505" y="5157192"/>
            <a:ext cx="0" cy="25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0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State Machine </a:t>
            </a:r>
            <a:r>
              <a:rPr lang="en-US" dirty="0" smtClean="0"/>
              <a:t>Visitors (1)</a:t>
            </a:r>
            <a:endParaRPr lang="en-US" dirty="0"/>
          </a:p>
        </p:txBody>
      </p:sp>
      <p:pic>
        <p:nvPicPr>
          <p:cNvPr id="10" name="Image 9"/>
          <p:cNvPicPr>
            <a:picLocks noChangeAspect="1"/>
          </p:cNvPicPr>
          <p:nvPr/>
        </p:nvPicPr>
        <p:blipFill>
          <a:blip r:embed="rId2"/>
          <a:stretch>
            <a:fillRect/>
          </a:stretch>
        </p:blipFill>
        <p:spPr>
          <a:xfrm>
            <a:off x="457200" y="1703067"/>
            <a:ext cx="6781800" cy="3219450"/>
          </a:xfrm>
          <a:prstGeom prst="rect">
            <a:avLst/>
          </a:prstGeom>
        </p:spPr>
      </p:pic>
      <p:sp>
        <p:nvSpPr>
          <p:cNvPr id="28" name="Rectangle 27"/>
          <p:cNvSpPr/>
          <p:nvPr/>
        </p:nvSpPr>
        <p:spPr>
          <a:xfrm>
            <a:off x="2483768" y="5356824"/>
            <a:ext cx="46805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PSSM defines an abstract semantic visitor that is the common ancestor for all visitors defined for all behavior state machines concepts. This visitors provides a set of basic operation (e.g., access parent visitor, instantiate sub-visitors, get execution context, etc) shared by all type of visitors.</a:t>
            </a:r>
          </a:p>
        </p:txBody>
      </p:sp>
      <p:cxnSp>
        <p:nvCxnSpPr>
          <p:cNvPr id="29" name="Connecteur droit 15"/>
          <p:cNvCxnSpPr>
            <a:endCxn id="28" idx="0"/>
          </p:cNvCxnSpPr>
          <p:nvPr/>
        </p:nvCxnSpPr>
        <p:spPr>
          <a:xfrm>
            <a:off x="4824028" y="4799411"/>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2135115"/>
            <a:ext cx="15841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Each visitor is associated to a NamedElement. This node is the visited state machine model element</a:t>
            </a:r>
          </a:p>
        </p:txBody>
      </p:sp>
      <p:cxnSp>
        <p:nvCxnSpPr>
          <p:cNvPr id="36" name="Connecteur droit 15"/>
          <p:cNvCxnSpPr/>
          <p:nvPr/>
        </p:nvCxnSpPr>
        <p:spPr>
          <a:xfrm>
            <a:off x="1249270" y="3034085"/>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95964" y="1268760"/>
            <a:ext cx="20985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StateMachineSemanticVisitor are organized as a tree. Hence it is always possible from a visitor to navigate to its parent. </a:t>
            </a:r>
          </a:p>
        </p:txBody>
      </p:sp>
      <p:cxnSp>
        <p:nvCxnSpPr>
          <p:cNvPr id="40" name="Connecteur droit 15"/>
          <p:cNvCxnSpPr/>
          <p:nvPr/>
        </p:nvCxnSpPr>
        <p:spPr>
          <a:xfrm flipH="1">
            <a:off x="6156176" y="1592880"/>
            <a:ext cx="539788" cy="32621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42" name="Slide Number Placeholder 3"/>
          <p:cNvSpPr>
            <a:spLocks noGrp="1"/>
          </p:cNvSpPr>
          <p:nvPr>
            <p:ph type="sldNum" sz="quarter" idx="12"/>
          </p:nvPr>
        </p:nvSpPr>
        <p:spPr>
          <a:xfrm>
            <a:off x="6553200" y="6477000"/>
            <a:ext cx="2133600" cy="244475"/>
          </a:xfrm>
        </p:spPr>
        <p:txBody>
          <a:bodyPr/>
          <a:lstStyle/>
          <a:p>
            <a:r>
              <a:rPr lang="en-US" altLang="en-US" dirty="0" smtClean="0"/>
              <a:t>26</a:t>
            </a:r>
            <a:endParaRPr lang="en-US" altLang="en-US" dirty="0"/>
          </a:p>
        </p:txBody>
      </p:sp>
    </p:spTree>
    <p:extLst>
      <p:ext uri="{BB962C8B-B14F-4D97-AF65-F5344CB8AC3E}">
        <p14:creationId xmlns:p14="http://schemas.microsoft.com/office/powerpoint/2010/main" val="3644113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(2)</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27</a:t>
            </a:r>
            <a:endParaRPr lang="en-US" altLang="en-US" dirty="0"/>
          </a:p>
        </p:txBody>
      </p:sp>
      <p:pic>
        <p:nvPicPr>
          <p:cNvPr id="5" name="Image 4"/>
          <p:cNvPicPr>
            <a:picLocks noChangeAspect="1"/>
          </p:cNvPicPr>
          <p:nvPr/>
        </p:nvPicPr>
        <p:blipFill>
          <a:blip r:embed="rId2"/>
          <a:stretch>
            <a:fillRect/>
          </a:stretch>
        </p:blipFill>
        <p:spPr>
          <a:xfrm>
            <a:off x="107504" y="1268760"/>
            <a:ext cx="8910645" cy="4464496"/>
          </a:xfrm>
          <a:prstGeom prst="rect">
            <a:avLst/>
          </a:prstGeom>
        </p:spPr>
      </p:pic>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7" name="Rectangle 6"/>
          <p:cNvSpPr/>
          <p:nvPr/>
        </p:nvSpPr>
        <p:spPr>
          <a:xfrm>
            <a:off x="323528" y="1052736"/>
            <a:ext cx="28803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RegionActivation captures the execution semantics of a Region. It owns a set of VertexActivation and TransitionActivation which are visitors for vertices and transitions owned by the Region.</a:t>
            </a:r>
          </a:p>
        </p:txBody>
      </p:sp>
      <p:cxnSp>
        <p:nvCxnSpPr>
          <p:cNvPr id="8" name="Connecteur droit 15"/>
          <p:cNvCxnSpPr>
            <a:endCxn id="7" idx="3"/>
          </p:cNvCxnSpPr>
          <p:nvPr/>
        </p:nvCxnSpPr>
        <p:spPr>
          <a:xfrm flipH="1" flipV="1">
            <a:off x="3203848" y="1537491"/>
            <a:ext cx="432048" cy="3073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3528" y="2204864"/>
            <a:ext cx="2520280" cy="10180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VertexActivation captures the execution semantics that is common to all Vertex specializations. It references visitors for incoming and outgoing transitions of the referenced Vertex</a:t>
            </a:r>
          </a:p>
        </p:txBody>
      </p:sp>
      <p:cxnSp>
        <p:nvCxnSpPr>
          <p:cNvPr id="13" name="Connecteur droit 15"/>
          <p:cNvCxnSpPr/>
          <p:nvPr/>
        </p:nvCxnSpPr>
        <p:spPr>
          <a:xfrm flipV="1">
            <a:off x="1524000" y="3222870"/>
            <a:ext cx="0" cy="49837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43808" y="5915874"/>
            <a:ext cx="4896544" cy="7735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TransitionActivation captures the execution semantics that is common to all kind (external, internal  and local) of transitions. It references a source and a target VertexActivation</a:t>
            </a:r>
          </a:p>
        </p:txBody>
      </p:sp>
      <p:cxnSp>
        <p:nvCxnSpPr>
          <p:cNvPr id="16" name="Connecteur droit 15"/>
          <p:cNvCxnSpPr/>
          <p:nvPr/>
        </p:nvCxnSpPr>
        <p:spPr>
          <a:xfrm flipV="1">
            <a:off x="7020272" y="5666687"/>
            <a:ext cx="0" cy="2491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260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28</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pic>
        <p:nvPicPr>
          <p:cNvPr id="4" name="Image 3"/>
          <p:cNvPicPr>
            <a:picLocks noChangeAspect="1"/>
          </p:cNvPicPr>
          <p:nvPr/>
        </p:nvPicPr>
        <p:blipFill>
          <a:blip r:embed="rId2"/>
          <a:stretch>
            <a:fillRect/>
          </a:stretch>
        </p:blipFill>
        <p:spPr>
          <a:xfrm>
            <a:off x="1835696" y="1700808"/>
            <a:ext cx="5572125" cy="2143125"/>
          </a:xfrm>
          <a:prstGeom prst="rect">
            <a:avLst/>
          </a:prstGeom>
        </p:spPr>
      </p:pic>
      <p:sp>
        <p:nvSpPr>
          <p:cNvPr id="14" name="Rectangle 13"/>
          <p:cNvSpPr/>
          <p:nvPr/>
        </p:nvSpPr>
        <p:spPr>
          <a:xfrm>
            <a:off x="457200" y="1052736"/>
            <a:ext cx="288032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False if the Region has no been completed (i.e., the final state was not reached), true otherwise.</a:t>
            </a:r>
          </a:p>
        </p:txBody>
      </p:sp>
      <p:cxnSp>
        <p:nvCxnSpPr>
          <p:cNvPr id="17" name="Connecteur droit 15"/>
          <p:cNvCxnSpPr/>
          <p:nvPr/>
        </p:nvCxnSpPr>
        <p:spPr>
          <a:xfrm flipV="1">
            <a:off x="2699792" y="1667886"/>
            <a:ext cx="0" cy="24894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ctivate</a:t>
            </a:r>
            <a:r>
              <a:rPr lang="en-US" sz="1600" dirty="0" smtClean="0"/>
              <a:t> and </a:t>
            </a:r>
            <a:r>
              <a:rPr lang="en-US" sz="1600" dirty="0" smtClean="0">
                <a:latin typeface="Courier New" panose="02070309020205020404" pitchFamily="49" charset="0"/>
                <a:cs typeface="Courier New" panose="02070309020205020404" pitchFamily="49" charset="0"/>
              </a:rPr>
              <a:t>activateTransitions</a:t>
            </a:r>
          </a:p>
          <a:p>
            <a:pPr lvl="2"/>
            <a:r>
              <a:rPr lang="en-US" sz="1200" dirty="0" smtClean="0">
                <a:latin typeface="+mj-lt"/>
                <a:cs typeface="Courier New" panose="02070309020205020404" pitchFamily="49" charset="0"/>
              </a:rPr>
              <a:t>Instantiate visitors for vertices and transitions owned by the Region.</a:t>
            </a:r>
          </a:p>
          <a:p>
            <a:pPr lvl="1"/>
            <a:r>
              <a:rPr lang="en-US" sz="1600" dirty="0">
                <a:latin typeface="Courier New" panose="02070309020205020404" pitchFamily="49" charset="0"/>
                <a:cs typeface="Courier New" panose="02070309020205020404" pitchFamily="49" charset="0"/>
              </a:rPr>
              <a:t>e</a:t>
            </a:r>
            <a:r>
              <a:rPr lang="en-US" sz="1600" dirty="0" smtClean="0">
                <a:latin typeface="Courier New" panose="02070309020205020404" pitchFamily="49" charset="0"/>
                <a:cs typeface="Courier New" panose="02070309020205020404" pitchFamily="49" charset="0"/>
              </a:rPr>
              <a:t>ntry</a:t>
            </a:r>
            <a:r>
              <a:rPr lang="en-US" sz="1600" dirty="0" smtClean="0"/>
              <a:t> and </a:t>
            </a:r>
            <a:r>
              <a:rPr lang="en-US" sz="1600" dirty="0" smtClean="0">
                <a:latin typeface="Courier New" panose="02070309020205020404" pitchFamily="49" charset="0"/>
                <a:cs typeface="Courier New" panose="02070309020205020404" pitchFamily="49" charset="0"/>
              </a:rPr>
              <a:t>exit</a:t>
            </a:r>
          </a:p>
          <a:p>
            <a:pPr lvl="2"/>
            <a:r>
              <a:rPr lang="en-US" sz="1200" dirty="0" smtClean="0">
                <a:latin typeface="+mj-lt"/>
                <a:cs typeface="Courier New" panose="02070309020205020404" pitchFamily="49" charset="0"/>
              </a:rPr>
              <a:t>Capture semantics of entry (implicit or explicit) and exit (</a:t>
            </a:r>
            <a:r>
              <a:rPr lang="en-US" sz="1200" dirty="0" smtClean="0">
                <a:cs typeface="Courier New" panose="02070309020205020404" pitchFamily="49" charset="0"/>
              </a:rPr>
              <a:t>implicit </a:t>
            </a:r>
            <a:r>
              <a:rPr lang="en-US" sz="1200" dirty="0">
                <a:cs typeface="Courier New" panose="02070309020205020404" pitchFamily="49" charset="0"/>
              </a:rPr>
              <a:t>or </a:t>
            </a:r>
            <a:r>
              <a:rPr lang="en-US" sz="1200" dirty="0" smtClean="0">
                <a:cs typeface="Courier New" panose="02070309020205020404" pitchFamily="49" charset="0"/>
              </a:rPr>
              <a:t>explicit)</a:t>
            </a:r>
            <a:r>
              <a:rPr lang="en-US" sz="1200" dirty="0" smtClean="0">
                <a:latin typeface="+mj-lt"/>
                <a:cs typeface="Courier New" panose="02070309020205020404" pitchFamily="49" charset="0"/>
              </a:rPr>
              <a:t> sequence of a Region</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Capture static analysis semantics when a region is encountered. If the region is entered explicitly then it can always propagate the execution. Conversely if its entered implicitly it can only propagate the execution if it exists an initial pseudo state and this latter can also propagate the execution.</a:t>
            </a:r>
          </a:p>
          <a:p>
            <a:pPr lvl="1"/>
            <a:r>
              <a:rPr lang="en-US" sz="1600" dirty="0" smtClean="0">
                <a:latin typeface="Courier New" panose="02070309020205020404" pitchFamily="49" charset="0"/>
                <a:cs typeface="Courier New" panose="02070309020205020404" pitchFamily="49" charset="0"/>
              </a:rPr>
              <a:t>Terminate</a:t>
            </a:r>
          </a:p>
          <a:p>
            <a:pPr lvl="2"/>
            <a:r>
              <a:rPr lang="en-US" sz="1200" dirty="0" smtClean="0">
                <a:latin typeface="+mj-lt"/>
                <a:cs typeface="Courier New" panose="02070309020205020404" pitchFamily="49" charset="0"/>
              </a:rPr>
              <a:t>Implies the destruction of all visitors owned by the region.</a:t>
            </a:r>
          </a:p>
        </p:txBody>
      </p:sp>
    </p:spTree>
    <p:extLst>
      <p:ext uri="{BB962C8B-B14F-4D97-AF65-F5344CB8AC3E}">
        <p14:creationId xmlns:p14="http://schemas.microsoft.com/office/powerpoint/2010/main" val="385883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2719703"/>
              </p:ext>
            </p:extLst>
          </p:nvPr>
        </p:nvGraphicFramePr>
        <p:xfrm>
          <a:off x="457200" y="1066800"/>
          <a:ext cx="8229600" cy="503428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a:t>
                      </a:r>
                      <a:r>
                        <a:rPr lang="en-US" dirty="0" smtClean="0">
                          <a:solidFill>
                            <a:schemeClr val="tx1"/>
                          </a:solidFill>
                        </a:rPr>
                        <a:t>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a:t>
                      </a:r>
                      <a:r>
                        <a:rPr lang="en-US" baseline="0" dirty="0" smtClean="0">
                          <a:solidFill>
                            <a:schemeClr val="tx1"/>
                          </a:solidFill>
                        </a:rPr>
                        <a:t> was made and incorporated to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3</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69959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29</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getLeastCommonAncestor</a:t>
            </a:r>
          </a:p>
          <a:p>
            <a:pPr lvl="2"/>
            <a:r>
              <a:rPr lang="en-US" sz="1200" dirty="0" smtClean="0">
                <a:latin typeface="+mj-lt"/>
                <a:cs typeface="Courier New" panose="02070309020205020404" pitchFamily="49" charset="0"/>
              </a:rPr>
              <a:t>Determine the least common ancestor existing between two vertices. This ancestor is always a Region (i.e., the visitor for that Region).</a:t>
            </a:r>
          </a:p>
          <a:p>
            <a:pPr lvl="1"/>
            <a:r>
              <a:rPr lang="en-US" sz="1600" dirty="0" smtClean="0">
                <a:latin typeface="Courier New" panose="02070309020205020404" pitchFamily="49" charset="0"/>
                <a:cs typeface="Courier New" panose="02070309020205020404" pitchFamily="49" charset="0"/>
              </a:rPr>
              <a:t>isEnterable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isExitable</a:t>
            </a:r>
          </a:p>
          <a:p>
            <a:pPr lvl="2"/>
            <a:r>
              <a:rPr lang="en-US" sz="1200" dirty="0" smtClean="0">
                <a:latin typeface="+mj-lt"/>
                <a:cs typeface="Courier New" panose="02070309020205020404" pitchFamily="49" charset="0"/>
              </a:rPr>
              <a:t>Some VertexActivation specializations redefine these operations to implementation constraints regarding their possibilities to be entered or exited. </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enter </a:t>
            </a:r>
            <a:r>
              <a:rPr lang="en-US" sz="1600" dirty="0">
                <a:cs typeface="Courier New" panose="02070309020205020404" pitchFamily="49" charset="0"/>
              </a:rPr>
              <a:t>and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exit</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VertexActivation specializations implement these operations to capture their entry and exit semantics.</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VertexActivation specializations redefine this operation to implement the static analysis logic.</a:t>
            </a:r>
          </a:p>
        </p:txBody>
      </p:sp>
      <p:pic>
        <p:nvPicPr>
          <p:cNvPr id="5" name="Image 4"/>
          <p:cNvPicPr>
            <a:picLocks noChangeAspect="1"/>
          </p:cNvPicPr>
          <p:nvPr/>
        </p:nvPicPr>
        <p:blipFill>
          <a:blip r:embed="rId2"/>
          <a:stretch>
            <a:fillRect/>
          </a:stretch>
        </p:blipFill>
        <p:spPr>
          <a:xfrm>
            <a:off x="1433624" y="1141759"/>
            <a:ext cx="6276752" cy="2567414"/>
          </a:xfrm>
          <a:prstGeom prst="rect">
            <a:avLst/>
          </a:prstGeom>
        </p:spPr>
      </p:pic>
    </p:spTree>
    <p:extLst>
      <p:ext uri="{BB962C8B-B14F-4D97-AF65-F5344CB8AC3E}">
        <p14:creationId xmlns:p14="http://schemas.microsoft.com/office/powerpoint/2010/main" val="2031132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29</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fire</a:t>
            </a:r>
          </a:p>
          <a:p>
            <a:pPr lvl="2"/>
            <a:r>
              <a:rPr lang="en-US" sz="1200" dirty="0" smtClean="0">
                <a:latin typeface="+mj-lt"/>
                <a:cs typeface="Courier New" panose="02070309020205020404" pitchFamily="49" charset="0"/>
              </a:rPr>
              <a:t>Exit source, execute the effect (if any), enter the target.</a:t>
            </a:r>
          </a:p>
          <a:p>
            <a:pPr lvl="1"/>
            <a:r>
              <a:rPr lang="en-US" sz="1600" dirty="0" smtClean="0">
                <a:latin typeface="Courier New" panose="02070309020205020404" pitchFamily="49" charset="0"/>
                <a:cs typeface="Courier New" panose="02070309020205020404" pitchFamily="49" charset="0"/>
              </a:rPr>
              <a:t>exitSource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enterTarget</a:t>
            </a:r>
          </a:p>
          <a:p>
            <a:pPr lvl="2"/>
            <a:r>
              <a:rPr lang="en-US" sz="1200" dirty="0" smtClean="0">
                <a:latin typeface="+mj-lt"/>
                <a:cs typeface="Courier New" panose="02070309020205020404" pitchFamily="49" charset="0"/>
              </a:rPr>
              <a:t>Semantics related to source exiting and target entering are specific to the different kind of transitions (External, Internal and Local).</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evaluateGuard</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Capture the semantics related to the evaluation of the transition guard.</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If the event triggering the transition is different from the last event used to trigger this latter then to consider that the propagation can be performed, the target vertex of the transition must be able to accept the propagation. If the current event and the last event are not different the last static analysis result is result is returned.</a:t>
            </a:r>
          </a:p>
        </p:txBody>
      </p:sp>
      <p:pic>
        <p:nvPicPr>
          <p:cNvPr id="4" name="Image 3"/>
          <p:cNvPicPr>
            <a:picLocks noChangeAspect="1"/>
          </p:cNvPicPr>
          <p:nvPr/>
        </p:nvPicPr>
        <p:blipFill>
          <a:blip r:embed="rId2"/>
          <a:stretch>
            <a:fillRect/>
          </a:stretch>
        </p:blipFill>
        <p:spPr>
          <a:xfrm>
            <a:off x="2824738" y="935352"/>
            <a:ext cx="3704059" cy="2997704"/>
          </a:xfrm>
          <a:prstGeom prst="rect">
            <a:avLst/>
          </a:prstGeom>
        </p:spPr>
      </p:pic>
      <p:sp>
        <p:nvSpPr>
          <p:cNvPr id="8" name="Rectangle 7"/>
          <p:cNvSpPr/>
          <p:nvPr/>
        </p:nvSpPr>
        <p:spPr>
          <a:xfrm>
            <a:off x="251520" y="1733730"/>
            <a:ext cx="2160240" cy="9751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Least common ancestor existing between the source and the target vertex activations. Computed only once, when the transition is fired for the first time.</a:t>
            </a:r>
          </a:p>
        </p:txBody>
      </p:sp>
      <p:cxnSp>
        <p:nvCxnSpPr>
          <p:cNvPr id="9" name="Connecteur droit 15"/>
          <p:cNvCxnSpPr>
            <a:endCxn id="8" idx="3"/>
          </p:cNvCxnSpPr>
          <p:nvPr/>
        </p:nvCxnSpPr>
        <p:spPr>
          <a:xfrm flipH="1">
            <a:off x="2411760" y="1556792"/>
            <a:ext cx="576064" cy="6645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32240" y="1066115"/>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at the static analysis time</a:t>
            </a:r>
          </a:p>
        </p:txBody>
      </p:sp>
      <p:cxnSp>
        <p:nvCxnSpPr>
          <p:cNvPr id="15" name="Connecteur droit 15"/>
          <p:cNvCxnSpPr/>
          <p:nvPr/>
        </p:nvCxnSpPr>
        <p:spPr>
          <a:xfrm flipH="1">
            <a:off x="4572000" y="1340768"/>
            <a:ext cx="216024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520" y="1030111"/>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in the runtime (NONE, REACHED, TRAVERSED)</a:t>
            </a:r>
          </a:p>
        </p:txBody>
      </p:sp>
      <p:cxnSp>
        <p:nvCxnSpPr>
          <p:cNvPr id="21" name="Connecteur droit 15"/>
          <p:cNvCxnSpPr/>
          <p:nvPr/>
        </p:nvCxnSpPr>
        <p:spPr>
          <a:xfrm flipH="1">
            <a:off x="2411760" y="1243082"/>
            <a:ext cx="504056" cy="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3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161456" y="1052736"/>
            <a:ext cx="6367264" cy="3775327"/>
          </a:xfrm>
          <a:prstGeom prst="rect">
            <a:avLst/>
          </a:prstGeom>
        </p:spPr>
      </p:pic>
      <p:sp>
        <p:nvSpPr>
          <p:cNvPr id="5" name="Rectangle 4"/>
          <p:cNvSpPr/>
          <p:nvPr/>
        </p:nvSpPr>
        <p:spPr>
          <a:xfrm>
            <a:off x="2673624" y="1844824"/>
            <a:ext cx="2448272" cy="7594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a:t>
            </a:r>
            <a:r>
              <a:rPr lang="en-US" sz="1100" dirty="0" smtClean="0">
                <a:latin typeface="Courier New" panose="02070309020205020404" pitchFamily="49" charset="0"/>
                <a:cs typeface="Courier New" panose="02070309020205020404" pitchFamily="49" charset="0"/>
              </a:rPr>
              <a:t>StateMachineConfiguration</a:t>
            </a:r>
            <a:r>
              <a:rPr lang="en-US" sz="1100" dirty="0" smtClean="0">
                <a:cs typeface="Courier New" panose="02070309020205020404" pitchFamily="49" charset="0"/>
              </a:rPr>
              <a:t> always belongs to a </a:t>
            </a:r>
            <a:r>
              <a:rPr lang="en-US" sz="1100" dirty="0" smtClean="0">
                <a:latin typeface="Courier New" panose="02070309020205020404" pitchFamily="49" charset="0"/>
                <a:cs typeface="Courier New" panose="02070309020205020404" pitchFamily="49" charset="0"/>
              </a:rPr>
              <a:t>StateMachineExecution</a:t>
            </a:r>
            <a:endParaRPr lang="en-US" sz="1100" dirty="0">
              <a:latin typeface="Courier New" panose="02070309020205020404" pitchFamily="49" charset="0"/>
              <a:cs typeface="Courier New" panose="02070309020205020404" pitchFamily="49" charset="0"/>
            </a:endParaRPr>
          </a:p>
        </p:txBody>
      </p:sp>
      <p:cxnSp>
        <p:nvCxnSpPr>
          <p:cNvPr id="6" name="Connecteur droit 15"/>
          <p:cNvCxnSpPr/>
          <p:nvPr/>
        </p:nvCxnSpPr>
        <p:spPr>
          <a:xfrm flipH="1">
            <a:off x="2313584" y="2180203"/>
            <a:ext cx="360040" cy="4432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PSSM: </a:t>
            </a:r>
            <a:r>
              <a:rPr lang="en-US" dirty="0" smtClean="0"/>
              <a:t>State Machine Configuration</a:t>
            </a:r>
            <a:endParaRPr lang="en-US" dirty="0"/>
          </a:p>
        </p:txBody>
      </p:sp>
      <p:sp>
        <p:nvSpPr>
          <p:cNvPr id="10" name="Rectangle 9"/>
          <p:cNvSpPr/>
          <p:nvPr/>
        </p:nvSpPr>
        <p:spPr>
          <a:xfrm>
            <a:off x="76944" y="1412776"/>
            <a:ext cx="1686744" cy="136815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a:t>
            </a:r>
            <a:r>
              <a:rPr lang="en-US" sz="1100" dirty="0" err="1" smtClean="0">
                <a:latin typeface="Courier New" panose="02070309020205020404" pitchFamily="49" charset="0"/>
                <a:cs typeface="Courier New" panose="02070309020205020404" pitchFamily="49" charset="0"/>
              </a:rPr>
              <a:t>StateMachine</a:t>
            </a:r>
            <a:r>
              <a:rPr lang="en-US" sz="1100" dirty="0" smtClean="0">
                <a:latin typeface="Courier New" panose="02070309020205020404" pitchFamily="49" charset="0"/>
                <a:cs typeface="Courier New" panose="02070309020205020404" pitchFamily="49" charset="0"/>
              </a:rPr>
              <a:t> Configuration</a:t>
            </a:r>
            <a:r>
              <a:rPr lang="en-US" sz="1100" dirty="0" smtClean="0">
                <a:cs typeface="Courier New" panose="02070309020205020404" pitchFamily="49" charset="0"/>
              </a:rPr>
              <a:t> represents the hierarchy of activate states the currently executed state-machine is in. </a:t>
            </a:r>
            <a:endParaRPr lang="en-US" sz="1100" dirty="0">
              <a:latin typeface="Courier New" panose="02070309020205020404" pitchFamily="49" charset="0"/>
              <a:cs typeface="Courier New" panose="02070309020205020404" pitchFamily="49" charset="0"/>
            </a:endParaRPr>
          </a:p>
        </p:txBody>
      </p:sp>
      <p:cxnSp>
        <p:nvCxnSpPr>
          <p:cNvPr id="11" name="Connecteur droit 15"/>
          <p:cNvCxnSpPr/>
          <p:nvPr/>
        </p:nvCxnSpPr>
        <p:spPr>
          <a:xfrm flipH="1" flipV="1">
            <a:off x="1763688" y="2462863"/>
            <a:ext cx="220416" cy="47674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4624" y="1379343"/>
            <a:ext cx="2376264" cy="122488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Internal structure of a configuration is given as a hierarchy of  </a:t>
            </a:r>
            <a:r>
              <a:rPr lang="en-US" sz="1100" dirty="0" err="1" smtClean="0">
                <a:latin typeface="Courier New" panose="02070309020205020404" pitchFamily="49" charset="0"/>
                <a:cs typeface="Courier New" panose="02070309020205020404" pitchFamily="49" charset="0"/>
              </a:rPr>
              <a:t>StateConfiguration</a:t>
            </a:r>
            <a:r>
              <a:rPr lang="en-US" sz="1100" dirty="0" smtClean="0">
                <a:cs typeface="Courier New" panose="02070309020205020404" pitchFamily="49" charset="0"/>
              </a:rPr>
              <a:t>. Each </a:t>
            </a:r>
            <a:r>
              <a:rPr lang="en-US" sz="1100" dirty="0" err="1" smtClean="0">
                <a:latin typeface="Courier New" panose="02070309020205020404" pitchFamily="49" charset="0"/>
                <a:cs typeface="Courier New" panose="02070309020205020404" pitchFamily="49" charset="0"/>
              </a:rPr>
              <a:t>StateConfiguration</a:t>
            </a:r>
            <a:r>
              <a:rPr lang="en-US" sz="1100" dirty="0" smtClean="0">
                <a:cs typeface="Courier New" panose="02070309020205020404" pitchFamily="49" charset="0"/>
              </a:rPr>
              <a:t> in the hierarchy designate a currently active state.</a:t>
            </a:r>
            <a:endParaRPr lang="en-US" sz="1100" dirty="0">
              <a:latin typeface="Courier New" panose="02070309020205020404" pitchFamily="49" charset="0"/>
              <a:cs typeface="Courier New" panose="02070309020205020404" pitchFamily="49" charset="0"/>
            </a:endParaRPr>
          </a:p>
        </p:txBody>
      </p:sp>
      <p:cxnSp>
        <p:nvCxnSpPr>
          <p:cNvPr id="15" name="Connecteur droit 15"/>
          <p:cNvCxnSpPr/>
          <p:nvPr/>
        </p:nvCxnSpPr>
        <p:spPr>
          <a:xfrm flipH="1">
            <a:off x="6952656" y="2604227"/>
            <a:ext cx="288032" cy="33537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32</a:t>
            </a:fld>
            <a:endParaRPr lang="en-US" altLang="en-US" dirty="0"/>
          </a:p>
        </p:txBody>
      </p:sp>
      <p:sp>
        <p:nvSpPr>
          <p:cNvPr id="13" name="Espace réservé du contenu 2"/>
          <p:cNvSpPr txBox="1">
            <a:spLocks/>
          </p:cNvSpPr>
          <p:nvPr/>
        </p:nvSpPr>
        <p:spPr bwMode="auto">
          <a:xfrm>
            <a:off x="467494" y="4725144"/>
            <a:ext cx="8208962" cy="17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Usage of state machine configuration</a:t>
            </a:r>
          </a:p>
          <a:p>
            <a:pPr lvl="1"/>
            <a:r>
              <a:rPr lang="en-US" dirty="0" smtClean="0"/>
              <a:t>Determine if an event occurrence is deferred</a:t>
            </a:r>
          </a:p>
          <a:p>
            <a:pPr lvl="1"/>
            <a:r>
              <a:rPr lang="en-US" dirty="0" smtClean="0"/>
              <a:t>Determine if an event occurrence triggers one or more transitions</a:t>
            </a:r>
          </a:p>
          <a:p>
            <a:r>
              <a:rPr lang="en-US" dirty="0" smtClean="0"/>
              <a:t>Constraint</a:t>
            </a:r>
          </a:p>
          <a:p>
            <a:pPr lvl="1"/>
            <a:r>
              <a:rPr lang="en-US" dirty="0" smtClean="0"/>
              <a:t>The target configuration cannot be invalid </a:t>
            </a:r>
          </a:p>
          <a:p>
            <a:pPr lvl="2"/>
            <a:r>
              <a:rPr lang="en-US" dirty="0" smtClean="0"/>
              <a:t>This is ensured by the static analysis performed before taking the decision to perform a step.</a:t>
            </a:r>
          </a:p>
        </p:txBody>
      </p:sp>
    </p:spTree>
    <p:extLst>
      <p:ext uri="{BB962C8B-B14F-4D97-AF65-F5344CB8AC3E}">
        <p14:creationId xmlns:p14="http://schemas.microsoft.com/office/powerpoint/2010/main" val="209511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Vertex Activation Specializations</a:t>
            </a:r>
            <a:endParaRPr lang="en-US" dirty="0"/>
          </a:p>
        </p:txBody>
      </p:sp>
      <p:sp>
        <p:nvSpPr>
          <p:cNvPr id="7" name="Sous-titre 6"/>
          <p:cNvSpPr>
            <a:spLocks noGrp="1"/>
          </p:cNvSpPr>
          <p:nvPr>
            <p:ph type="subTitle" idx="1"/>
          </p:nvPr>
        </p:nvSpPr>
        <p:spPr/>
        <p:txBody>
          <a:bodyPr/>
          <a:lstStyle/>
          <a:p>
            <a:r>
              <a:rPr lang="en-US" dirty="0" smtClean="0"/>
              <a:t>StateActivation, FinalStateActivation and all PseudoStateActivation</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33</a:t>
            </a:fld>
            <a:endParaRPr lang="en-US" altLang="en-US"/>
          </a:p>
        </p:txBody>
      </p:sp>
    </p:spTree>
    <p:extLst>
      <p:ext uri="{BB962C8B-B14F-4D97-AF65-F5344CB8AC3E}">
        <p14:creationId xmlns:p14="http://schemas.microsoft.com/office/powerpoint/2010/main" val="334991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State </a:t>
            </a:r>
            <a:r>
              <a:rPr lang="en-US" dirty="0" smtClean="0"/>
              <a:t>Activation (1)</a:t>
            </a:r>
            <a:endParaRPr lang="en-US" dirty="0"/>
          </a:p>
        </p:txBody>
      </p:sp>
      <p:pic>
        <p:nvPicPr>
          <p:cNvPr id="6" name="Image 5"/>
          <p:cNvPicPr>
            <a:picLocks noChangeAspect="1"/>
          </p:cNvPicPr>
          <p:nvPr/>
        </p:nvPicPr>
        <p:blipFill>
          <a:blip r:embed="rId2"/>
          <a:stretch>
            <a:fillRect/>
          </a:stretch>
        </p:blipFill>
        <p:spPr>
          <a:xfrm>
            <a:off x="229918" y="1844824"/>
            <a:ext cx="8662562" cy="3384376"/>
          </a:xfrm>
          <a:prstGeom prst="rect">
            <a:avLst/>
          </a:prstGeom>
        </p:spPr>
      </p:pic>
      <p:sp>
        <p:nvSpPr>
          <p:cNvPr id="30" name="Rectangle 29"/>
          <p:cNvSpPr/>
          <p:nvPr/>
        </p:nvSpPr>
        <p:spPr>
          <a:xfrm>
            <a:off x="234114" y="1196753"/>
            <a:ext cx="2825717" cy="62636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captures the execution semantics of a State.</a:t>
            </a:r>
          </a:p>
        </p:txBody>
      </p:sp>
      <p:cxnSp>
        <p:nvCxnSpPr>
          <p:cNvPr id="31" name="Connecteur droit 15"/>
          <p:cNvCxnSpPr/>
          <p:nvPr/>
        </p:nvCxnSpPr>
        <p:spPr>
          <a:xfrm>
            <a:off x="1259632" y="1823121"/>
            <a:ext cx="0" cy="81379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dirty="0" smtClean="0"/>
              <a:t>14 Septembre </a:t>
            </a:r>
            <a:r>
              <a:rPr lang="en-US" altLang="en-US" dirty="0" smtClean="0"/>
              <a:t>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32</a:t>
            </a:r>
            <a:endParaRPr lang="en-US" altLang="en-US" dirty="0"/>
          </a:p>
        </p:txBody>
      </p:sp>
      <p:sp>
        <p:nvSpPr>
          <p:cNvPr id="53" name="Rectangle 52"/>
          <p:cNvSpPr/>
          <p:nvPr/>
        </p:nvSpPr>
        <p:spPr>
          <a:xfrm>
            <a:off x="4211960" y="1196752"/>
            <a:ext cx="2825717" cy="77038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associated to a doActivityContextObject. If so, a doActivity is currently running at that state (i.e. it is not completed)</a:t>
            </a:r>
          </a:p>
        </p:txBody>
      </p:sp>
      <p:cxnSp>
        <p:nvCxnSpPr>
          <p:cNvPr id="54" name="Connecteur droit 15"/>
          <p:cNvCxnSpPr/>
          <p:nvPr/>
        </p:nvCxnSpPr>
        <p:spPr>
          <a:xfrm>
            <a:off x="6804248" y="1967135"/>
            <a:ext cx="0" cy="203792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114435" y="5389241"/>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associated with a set of RegionActivation corresponding to visitors corresponding to the different Region of that State.</a:t>
            </a:r>
          </a:p>
        </p:txBody>
      </p:sp>
      <p:cxnSp>
        <p:nvCxnSpPr>
          <p:cNvPr id="59" name="Connecteur droit 15"/>
          <p:cNvCxnSpPr/>
          <p:nvPr/>
        </p:nvCxnSpPr>
        <p:spPr>
          <a:xfrm>
            <a:off x="5724128" y="4439071"/>
            <a:ext cx="0" cy="9501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84168" y="5389240"/>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and has entry or exit points associated with a set of EntryPointActivation or ExitPointActivation. These visitors capture semantics of both Entry  and Exit points</a:t>
            </a:r>
          </a:p>
        </p:txBody>
      </p:sp>
      <p:cxnSp>
        <p:nvCxnSpPr>
          <p:cNvPr id="62" name="Connecteur droit 15"/>
          <p:cNvCxnSpPr/>
          <p:nvPr/>
        </p:nvCxnSpPr>
        <p:spPr>
          <a:xfrm>
            <a:off x="6660232" y="4863105"/>
            <a:ext cx="0" cy="526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962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State </a:t>
            </a:r>
            <a:r>
              <a:rPr lang="en-US" dirty="0" smtClean="0"/>
              <a:t>Activation (2)</a:t>
            </a:r>
            <a:endParaRPr lang="en-US" dirty="0"/>
          </a:p>
        </p:txBody>
      </p:sp>
      <p:pic>
        <p:nvPicPr>
          <p:cNvPr id="6" name="Image 5"/>
          <p:cNvPicPr>
            <a:picLocks noChangeAspect="1"/>
          </p:cNvPicPr>
          <p:nvPr/>
        </p:nvPicPr>
        <p:blipFill>
          <a:blip r:embed="rId2"/>
          <a:stretch>
            <a:fillRect/>
          </a:stretch>
        </p:blipFill>
        <p:spPr>
          <a:xfrm>
            <a:off x="229918" y="1772816"/>
            <a:ext cx="8662562" cy="3384376"/>
          </a:xfrm>
          <a:prstGeom prst="rect">
            <a:avLst/>
          </a:prstGeom>
        </p:spPr>
      </p:pic>
      <p:sp>
        <p:nvSpPr>
          <p:cNvPr id="26" name="Rectangle 25"/>
          <p:cNvSpPr/>
          <p:nvPr/>
        </p:nvSpPr>
        <p:spPr>
          <a:xfrm>
            <a:off x="323528" y="1196752"/>
            <a:ext cx="1300537"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Boolean flag to determine if  the state is ready to complete</a:t>
            </a:r>
          </a:p>
        </p:txBody>
      </p:sp>
      <p:cxnSp>
        <p:nvCxnSpPr>
          <p:cNvPr id="27" name="Connecteur droit 15"/>
          <p:cNvCxnSpPr>
            <a:endCxn id="26" idx="2"/>
          </p:cNvCxnSpPr>
          <p:nvPr/>
        </p:nvCxnSpPr>
        <p:spPr>
          <a:xfrm flipV="1">
            <a:off x="973796" y="1972379"/>
            <a:ext cx="1" cy="59252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3888" y="5445224"/>
            <a:ext cx="2448272"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the state completes a completion (see </a:t>
            </a:r>
            <a:r>
              <a:rPr lang="en-US" sz="1000" dirty="0" smtClean="0">
                <a:latin typeface="Courier New" panose="02070309020205020404" pitchFamily="49" charset="0"/>
                <a:cs typeface="Courier New" panose="02070309020205020404" pitchFamily="49" charset="0"/>
              </a:rPr>
              <a:t>notifyCompletion</a:t>
            </a:r>
            <a:r>
              <a:rPr lang="en-US" sz="1000" dirty="0" smtClean="0">
                <a:latin typeface="+mj-lt"/>
                <a:cs typeface="Courier New" panose="02070309020205020404" pitchFamily="49" charset="0"/>
              </a:rPr>
              <a:t> operation) event is generated and associated to the state. The event occurrence is placed in the event pool</a:t>
            </a:r>
          </a:p>
        </p:txBody>
      </p:sp>
      <p:cxnSp>
        <p:nvCxnSpPr>
          <p:cNvPr id="31" name="Connecteur droit 15"/>
          <p:cNvCxnSpPr/>
          <p:nvPr/>
        </p:nvCxnSpPr>
        <p:spPr>
          <a:xfrm flipV="1">
            <a:off x="5724128" y="3465004"/>
            <a:ext cx="0" cy="19802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3888" y="1218308"/>
            <a:ext cx="2880320"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 activation can defer an event (see </a:t>
            </a:r>
            <a:r>
              <a:rPr lang="en-US" sz="1000" dirty="0" smtClean="0">
                <a:latin typeface="Courier New" panose="02070309020205020404" pitchFamily="49" charset="0"/>
                <a:cs typeface="Courier New" panose="02070309020205020404" pitchFamily="49" charset="0"/>
              </a:rPr>
              <a:t>defer</a:t>
            </a:r>
            <a:r>
              <a:rPr lang="en-US" sz="1000" dirty="0" smtClean="0">
                <a:latin typeface="+mj-lt"/>
                <a:cs typeface="Courier New" panose="02070309020205020404" pitchFamily="49" charset="0"/>
              </a:rPr>
              <a:t> operation). The deferred event occurrence is placed in the deferred event pool. The state activation is also responsible for the release of the event it has deferred. </a:t>
            </a:r>
          </a:p>
        </p:txBody>
      </p:sp>
      <p:cxnSp>
        <p:nvCxnSpPr>
          <p:cNvPr id="40" name="Connecteur droit 15"/>
          <p:cNvCxnSpPr/>
          <p:nvPr/>
        </p:nvCxnSpPr>
        <p:spPr>
          <a:xfrm flipV="1">
            <a:off x="5580112" y="2230336"/>
            <a:ext cx="0" cy="76661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dirty="0" smtClean="0"/>
              <a:t>14 Septembre </a:t>
            </a:r>
            <a:r>
              <a:rPr lang="en-US" altLang="en-US" dirty="0" smtClean="0"/>
              <a:t>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33</a:t>
            </a:r>
            <a:endParaRPr lang="en-US" altLang="en-US" dirty="0"/>
          </a:p>
        </p:txBody>
      </p:sp>
    </p:spTree>
    <p:extLst>
      <p:ext uri="{BB962C8B-B14F-4D97-AF65-F5344CB8AC3E}">
        <p14:creationId xmlns:p14="http://schemas.microsoft.com/office/powerpoint/2010/main" val="4023589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Final State Activation</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36</a:t>
            </a:fld>
            <a:endParaRPr lang="en-US" altLang="en-US"/>
          </a:p>
        </p:txBody>
      </p:sp>
      <p:pic>
        <p:nvPicPr>
          <p:cNvPr id="6" name="Image 5"/>
          <p:cNvPicPr>
            <a:picLocks noChangeAspect="1"/>
          </p:cNvPicPr>
          <p:nvPr/>
        </p:nvPicPr>
        <p:blipFill>
          <a:blip r:embed="rId2"/>
          <a:stretch>
            <a:fillRect/>
          </a:stretch>
        </p:blipFill>
        <p:spPr>
          <a:xfrm>
            <a:off x="467544" y="1052736"/>
            <a:ext cx="5616624" cy="3567842"/>
          </a:xfrm>
          <a:prstGeom prst="rect">
            <a:avLst/>
          </a:prstGeom>
        </p:spPr>
      </p:pic>
      <p:sp>
        <p:nvSpPr>
          <p:cNvPr id="7" name="Espace réservé du contenu 2"/>
          <p:cNvSpPr txBox="1">
            <a:spLocks/>
          </p:cNvSpPr>
          <p:nvPr/>
        </p:nvSpPr>
        <p:spPr bwMode="auto">
          <a:xfrm>
            <a:off x="467494" y="4725144"/>
            <a:ext cx="8208962" cy="17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Constraints</a:t>
            </a:r>
          </a:p>
          <a:p>
            <a:pPr lvl="1"/>
            <a:r>
              <a:rPr lang="en-US" dirty="0" smtClean="0"/>
              <a:t>Cannot defer an event (no trigger is allowed)</a:t>
            </a:r>
          </a:p>
          <a:p>
            <a:pPr lvl="1"/>
            <a:r>
              <a:rPr lang="en-US" dirty="0" smtClean="0"/>
              <a:t>Cannot enter regions (regions are not allowed in Final State)</a:t>
            </a:r>
          </a:p>
          <a:p>
            <a:pPr lvl="1"/>
            <a:r>
              <a:rPr lang="en-US" dirty="0" smtClean="0"/>
              <a:t>Do not generate a completion event upon entry (a completion event is never associated to a final state)</a:t>
            </a:r>
          </a:p>
          <a:p>
            <a:pPr lvl="1"/>
            <a:r>
              <a:rPr lang="en-US" dirty="0"/>
              <a:t>Cannot be exited</a:t>
            </a:r>
          </a:p>
          <a:p>
            <a:pPr lvl="1"/>
            <a:r>
              <a:rPr lang="en-US" dirty="0" smtClean="0"/>
              <a:t>Cannot execute entry, doActivity or exit (no behavior is allowed on a final state)</a:t>
            </a:r>
          </a:p>
        </p:txBody>
      </p:sp>
      <p:sp>
        <p:nvSpPr>
          <p:cNvPr id="8" name="Rectangle 7"/>
          <p:cNvSpPr/>
          <p:nvPr/>
        </p:nvSpPr>
        <p:spPr>
          <a:xfrm>
            <a:off x="6553200" y="3949517"/>
            <a:ext cx="2339280"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a FinalStateActivation is entered the Region in which the Final is located is completed</a:t>
            </a:r>
          </a:p>
        </p:txBody>
      </p:sp>
      <p:cxnSp>
        <p:nvCxnSpPr>
          <p:cNvPr id="9" name="Connecteur droit 15"/>
          <p:cNvCxnSpPr/>
          <p:nvPr/>
        </p:nvCxnSpPr>
        <p:spPr>
          <a:xfrm>
            <a:off x="5724128" y="4330449"/>
            <a:ext cx="829072"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5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Do Activity </a:t>
            </a:r>
            <a:r>
              <a:rPr lang="en-US" dirty="0" smtClean="0"/>
              <a:t>Execution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37</a:t>
            </a:fld>
            <a:endParaRPr lang="en-US" altLang="en-US"/>
          </a:p>
        </p:txBody>
      </p:sp>
      <p:pic>
        <p:nvPicPr>
          <p:cNvPr id="7" name="Image 6"/>
          <p:cNvPicPr>
            <a:picLocks noChangeAspect="1"/>
          </p:cNvPicPr>
          <p:nvPr/>
        </p:nvPicPr>
        <p:blipFill>
          <a:blip r:embed="rId2"/>
          <a:stretch>
            <a:fillRect/>
          </a:stretch>
        </p:blipFill>
        <p:spPr>
          <a:xfrm>
            <a:off x="1187624" y="1412776"/>
            <a:ext cx="6557166" cy="4536504"/>
          </a:xfrm>
          <a:prstGeom prst="rect">
            <a:avLst/>
          </a:prstGeom>
        </p:spPr>
      </p:pic>
      <p:sp>
        <p:nvSpPr>
          <p:cNvPr id="15" name="Rectangle 14"/>
          <p:cNvSpPr/>
          <p:nvPr/>
        </p:nvSpPr>
        <p:spPr>
          <a:xfrm>
            <a:off x="270525" y="1268760"/>
            <a:ext cx="2339280" cy="100811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executed doActivity requires to have access to the same members than the state machine. Hence, its context object is the same that the one associated to the state machine.</a:t>
            </a:r>
          </a:p>
        </p:txBody>
      </p:sp>
      <p:cxnSp>
        <p:nvCxnSpPr>
          <p:cNvPr id="18" name="Connecteur droit 15"/>
          <p:cNvCxnSpPr/>
          <p:nvPr/>
        </p:nvCxnSpPr>
        <p:spPr>
          <a:xfrm>
            <a:off x="2609805" y="2060848"/>
            <a:ext cx="131412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525" y="4916996"/>
            <a:ext cx="262010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doActivity context object is the context object of a running doActivity behavior. It ensures that operation calls, feature assignment, signal sending are routed directly the state-machine context object.</a:t>
            </a:r>
          </a:p>
        </p:txBody>
      </p:sp>
      <p:cxnSp>
        <p:nvCxnSpPr>
          <p:cNvPr id="25" name="Connecteur droit 15"/>
          <p:cNvCxnSpPr/>
          <p:nvPr/>
        </p:nvCxnSpPr>
        <p:spPr>
          <a:xfrm flipH="1">
            <a:off x="2411760" y="3789040"/>
            <a:ext cx="490565" cy="11279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2120" y="3442889"/>
            <a:ext cx="2620109" cy="910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doActivity context object is always associate to a specific object activation.  This object activation is responsible for checking the completion of the doActivity at the end of the RTC step.</a:t>
            </a:r>
          </a:p>
        </p:txBody>
      </p:sp>
      <p:cxnSp>
        <p:nvCxnSpPr>
          <p:cNvPr id="28" name="Connecteur droit 15"/>
          <p:cNvCxnSpPr/>
          <p:nvPr/>
        </p:nvCxnSpPr>
        <p:spPr>
          <a:xfrm>
            <a:off x="6732240" y="2852936"/>
            <a:ext cx="0" cy="58995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469282" y="4771541"/>
            <a:ext cx="2811820"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Accepters registered by a doActivity are also available at the object activation associated to the context object of the do activity context object. This ensures that  the doActivity is allowed to react to event occurrences available at the state machine event pool. When an event occurrence matches an event accepter registered by the doActivity a new RTC step is performed for that doActivity.</a:t>
            </a:r>
          </a:p>
        </p:txBody>
      </p:sp>
      <p:cxnSp>
        <p:nvCxnSpPr>
          <p:cNvPr id="32" name="Connecteur droit 15"/>
          <p:cNvCxnSpPr/>
          <p:nvPr/>
        </p:nvCxnSpPr>
        <p:spPr>
          <a:xfrm>
            <a:off x="5076056" y="4581129"/>
            <a:ext cx="384353" cy="3618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1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Do Activity </a:t>
            </a:r>
            <a:r>
              <a:rPr lang="en-US" dirty="0" smtClean="0"/>
              <a:t>Execution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38</a:t>
            </a:fld>
            <a:endParaRPr lang="en-US" altLang="en-US"/>
          </a:p>
        </p:txBody>
      </p:sp>
      <p:sp>
        <p:nvSpPr>
          <p:cNvPr id="14" name="Espace réservé du contenu 2"/>
          <p:cNvSpPr txBox="1">
            <a:spLocks/>
          </p:cNvSpPr>
          <p:nvPr/>
        </p:nvSpPr>
        <p:spPr bwMode="auto">
          <a:xfrm>
            <a:off x="467494" y="1196752"/>
            <a:ext cx="8208962" cy="528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General semantics</a:t>
            </a:r>
          </a:p>
          <a:p>
            <a:pPr lvl="1"/>
            <a:r>
              <a:rPr lang="en-US" dirty="0" smtClean="0"/>
              <a:t>The state machine and its running doActivity behavior(s) compete to consume an event occurrence.</a:t>
            </a:r>
          </a:p>
          <a:p>
            <a:r>
              <a:rPr lang="en-US" dirty="0" smtClean="0"/>
              <a:t>Problem</a:t>
            </a:r>
          </a:p>
          <a:p>
            <a:pPr lvl="1"/>
            <a:r>
              <a:rPr lang="en-US" dirty="0" smtClean="0"/>
              <a:t>Hence it is impossible to guarantee that in some situations an event occurrence always trigger an RTC step in the doActivity rather than in the state machine.</a:t>
            </a:r>
          </a:p>
          <a:p>
            <a:r>
              <a:rPr lang="en-US" dirty="0" smtClean="0"/>
              <a:t>Proposed resolution</a:t>
            </a:r>
          </a:p>
          <a:p>
            <a:pPr lvl="1"/>
            <a:r>
              <a:rPr lang="en-US" dirty="0" smtClean="0"/>
              <a:t>A state machine is not allowed to defer an event occurrence for which a competing doActivity has already registered an accepter.</a:t>
            </a:r>
          </a:p>
          <a:p>
            <a:pPr lvl="1"/>
            <a:r>
              <a:rPr lang="en-US" dirty="0" smtClean="0"/>
              <a:t>An event occurrence that has been deferred by the state machine can be used to trigger RTC in the doActivity (direct acceptance from).</a:t>
            </a:r>
          </a:p>
        </p:txBody>
      </p:sp>
    </p:spTree>
    <p:extLst>
      <p:ext uri="{BB962C8B-B14F-4D97-AF65-F5344CB8AC3E}">
        <p14:creationId xmlns:p14="http://schemas.microsoft.com/office/powerpoint/2010/main" val="169311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PSSM: Pseudo State Activations (1)</a:t>
            </a:r>
            <a:endParaRPr lang="fr-FR" dirty="0"/>
          </a:p>
        </p:txBody>
      </p:sp>
      <p:sp>
        <p:nvSpPr>
          <p:cNvPr id="3" name="Espace réservé de la date 2"/>
          <p:cNvSpPr>
            <a:spLocks noGrp="1"/>
          </p:cNvSpPr>
          <p:nvPr>
            <p:ph type="dt" sz="half" idx="10"/>
          </p:nvPr>
        </p:nvSpPr>
        <p:spPr/>
        <p:txBody>
          <a:bodyPr/>
          <a:lstStyle/>
          <a:p>
            <a:r>
              <a:rPr lang="en-US" altLang="en-US" dirty="0" smtClean="0"/>
              <a:t>16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39</a:t>
            </a:fld>
            <a:endParaRPr lang="en-US" altLang="en-US"/>
          </a:p>
        </p:txBody>
      </p:sp>
      <p:pic>
        <p:nvPicPr>
          <p:cNvPr id="6" name="Image 5"/>
          <p:cNvPicPr>
            <a:picLocks noChangeAspect="1"/>
          </p:cNvPicPr>
          <p:nvPr/>
        </p:nvPicPr>
        <p:blipFill>
          <a:blip r:embed="rId2"/>
          <a:stretch>
            <a:fillRect/>
          </a:stretch>
        </p:blipFill>
        <p:spPr>
          <a:xfrm>
            <a:off x="179512" y="1628800"/>
            <a:ext cx="8727864" cy="1368152"/>
          </a:xfrm>
          <a:prstGeom prst="rect">
            <a:avLst/>
          </a:prstGeom>
        </p:spPr>
      </p:pic>
      <p:sp>
        <p:nvSpPr>
          <p:cNvPr id="7" name="Rectangle 6"/>
          <p:cNvSpPr/>
          <p:nvPr/>
        </p:nvSpPr>
        <p:spPr>
          <a:xfrm>
            <a:off x="251520" y="1124745"/>
            <a:ext cx="43924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All pseudo state activations reference a set transition activations. This set is computed during static evaluation of execution path. It contains the transition activations which evaluated their transition guard to true. This information is used at the time the pseudo state activation is entered in order to decide which outgoing transitions must fire.</a:t>
            </a:r>
          </a:p>
        </p:txBody>
      </p:sp>
      <p:cxnSp>
        <p:nvCxnSpPr>
          <p:cNvPr id="8" name="Connecteur droit 15"/>
          <p:cNvCxnSpPr/>
          <p:nvPr/>
        </p:nvCxnSpPr>
        <p:spPr>
          <a:xfrm>
            <a:off x="2123728" y="2060849"/>
            <a:ext cx="0"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67494" y="2996952"/>
            <a:ext cx="8208962" cy="348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Abstract</a:t>
            </a:r>
          </a:p>
          <a:p>
            <a:pPr lvl="1"/>
            <a:r>
              <a:rPr lang="en-US" dirty="0" smtClean="0"/>
              <a:t>PseudostateActivation is abstract hence it does not redefine entry or exit operations. Specializations of PseudostateActivation redefine these operations.</a:t>
            </a:r>
          </a:p>
          <a:p>
            <a:r>
              <a:rPr lang="en-US" dirty="0" smtClean="0"/>
              <a:t>Static analysis and guard evaluation</a:t>
            </a:r>
          </a:p>
          <a:p>
            <a:pPr lvl="1"/>
            <a:r>
              <a:rPr lang="en-US" dirty="0" smtClean="0">
                <a:latin typeface="Courier New" panose="02070309020205020404" pitchFamily="49" charset="0"/>
                <a:cs typeface="Courier New" panose="02070309020205020404" pitchFamily="49" charset="0"/>
              </a:rPr>
              <a:t>evaluateAllGuard</a:t>
            </a:r>
          </a:p>
          <a:p>
            <a:pPr lvl="2"/>
            <a:r>
              <a:rPr lang="en-US" dirty="0" smtClean="0"/>
              <a:t>Evaluate all guards of transitions outgoing the pseudo state. Transitions with guards evaluating to true are registered in the set of fireable transitions.</a:t>
            </a:r>
          </a:p>
          <a:p>
            <a:pPr lvl="1"/>
            <a:r>
              <a:rPr lang="en-US" dirty="0" smtClean="0">
                <a:latin typeface="Courier New" panose="02070309020205020404" pitchFamily="49" charset="0"/>
                <a:cs typeface="Courier New" panose="02070309020205020404" pitchFamily="49" charset="0"/>
              </a:rPr>
              <a:t>canPropagateExecution</a:t>
            </a:r>
          </a:p>
          <a:p>
            <a:pPr lvl="2"/>
            <a:r>
              <a:rPr lang="en-US" dirty="0" smtClean="0"/>
              <a:t>Defines the general rule to evaluate if the execution can be propagated through this pseudo state at static analysis time.</a:t>
            </a:r>
          </a:p>
        </p:txBody>
      </p:sp>
    </p:spTree>
    <p:extLst>
      <p:ext uri="{BB962C8B-B14F-4D97-AF65-F5344CB8AC3E}">
        <p14:creationId xmlns:p14="http://schemas.microsoft.com/office/powerpoint/2010/main" val="38800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2051378"/>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a:t>
                      </a:r>
                      <a:r>
                        <a:rPr lang="en-US" baseline="0" dirty="0" smtClean="0">
                          <a:solidFill>
                            <a:schemeClr val="tx1"/>
                          </a:solidFill>
                        </a:rPr>
                        <a:t>98 </a:t>
                      </a:r>
                      <a:r>
                        <a:rPr lang="en-US" baseline="0" dirty="0" smtClean="0">
                          <a:solidFill>
                            <a:schemeClr val="tx1"/>
                          </a:solidFill>
                        </a:rPr>
                        <a:t>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a:t>
                      </a:r>
                      <a:r>
                        <a:rPr lang="en-US" baseline="0" dirty="0" smtClean="0">
                          <a:solidFill>
                            <a:schemeClr val="tx1"/>
                          </a:solidFill>
                        </a:rPr>
                        <a:t>100% </a:t>
                      </a:r>
                      <a:r>
                        <a:rPr lang="en-US" baseline="0" dirty="0" smtClean="0">
                          <a:solidFill>
                            <a:schemeClr val="tx1"/>
                          </a:solidFill>
                        </a:rPr>
                        <a:t>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74401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(2)</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40</a:t>
            </a:fld>
            <a:endParaRPr lang="en-US" altLang="en-US"/>
          </a:p>
        </p:txBody>
      </p:sp>
      <p:pic>
        <p:nvPicPr>
          <p:cNvPr id="5" name="Image 4"/>
          <p:cNvPicPr>
            <a:picLocks noChangeAspect="1"/>
          </p:cNvPicPr>
          <p:nvPr/>
        </p:nvPicPr>
        <p:blipFill>
          <a:blip r:embed="rId2"/>
          <a:stretch>
            <a:fillRect/>
          </a:stretch>
        </p:blipFill>
        <p:spPr>
          <a:xfrm>
            <a:off x="88998" y="1461195"/>
            <a:ext cx="8832425" cy="3951139"/>
          </a:xfrm>
          <a:prstGeom prst="rect">
            <a:avLst/>
          </a:prstGeom>
        </p:spPr>
      </p:pic>
      <p:sp>
        <p:nvSpPr>
          <p:cNvPr id="6" name="Rectangle 5"/>
          <p:cNvSpPr/>
          <p:nvPr/>
        </p:nvSpPr>
        <p:spPr>
          <a:xfrm>
            <a:off x="251520" y="1124744"/>
            <a:ext cx="3024336" cy="79208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“initial”: the single outgoing transition is fired.</a:t>
            </a:r>
          </a:p>
        </p:txBody>
      </p:sp>
      <p:cxnSp>
        <p:nvCxnSpPr>
          <p:cNvPr id="7" name="Connecteur droit 15"/>
          <p:cNvCxnSpPr/>
          <p:nvPr/>
        </p:nvCxnSpPr>
        <p:spPr>
          <a:xfrm>
            <a:off x="2123728" y="1916834"/>
            <a:ext cx="0" cy="1224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84168" y="1054074"/>
            <a:ext cx="2814989" cy="89644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“terminate”: the state machine execution terminates. No exit behavior is executed. The complete hierarchy of visitors is destroyed.</a:t>
            </a:r>
          </a:p>
        </p:txBody>
      </p:sp>
      <p:cxnSp>
        <p:nvCxnSpPr>
          <p:cNvPr id="10" name="Connecteur droit 15"/>
          <p:cNvCxnSpPr/>
          <p:nvPr/>
        </p:nvCxnSpPr>
        <p:spPr>
          <a:xfrm flipV="1">
            <a:off x="5220072" y="1950521"/>
            <a:ext cx="1296144" cy="169450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451157" y="5412334"/>
            <a:ext cx="3312368" cy="9205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“join”: one of its outgoing transition is chosen to be fired. The join pseudo state can only be entered when all of its incoming transitions have been fired.</a:t>
            </a:r>
          </a:p>
        </p:txBody>
      </p:sp>
      <p:sp>
        <p:nvSpPr>
          <p:cNvPr id="21" name="Rectangle 20"/>
          <p:cNvSpPr/>
          <p:nvPr/>
        </p:nvSpPr>
        <p:spPr>
          <a:xfrm>
            <a:off x="179512" y="5460752"/>
            <a:ext cx="3456384" cy="92057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“fork”: all transitions are fired concurrently. A fork pseudo state can only be exited when all of its outgoing transitions have been fired.</a:t>
            </a:r>
          </a:p>
        </p:txBody>
      </p:sp>
      <p:cxnSp>
        <p:nvCxnSpPr>
          <p:cNvPr id="22" name="Connecteur droit 15"/>
          <p:cNvCxnSpPr/>
          <p:nvPr/>
        </p:nvCxnSpPr>
        <p:spPr>
          <a:xfrm>
            <a:off x="6516216" y="5157192"/>
            <a:ext cx="288032" cy="2551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p:nvPr/>
        </p:nvCxnSpPr>
        <p:spPr>
          <a:xfrm flipV="1">
            <a:off x="964923" y="4509120"/>
            <a:ext cx="6677" cy="9639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08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(3)</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41</a:t>
            </a:fld>
            <a:endParaRPr lang="en-US" altLang="en-US"/>
          </a:p>
        </p:txBody>
      </p:sp>
      <p:pic>
        <p:nvPicPr>
          <p:cNvPr id="8" name="Image 7"/>
          <p:cNvPicPr>
            <a:picLocks noChangeAspect="1"/>
          </p:cNvPicPr>
          <p:nvPr/>
        </p:nvPicPr>
        <p:blipFill>
          <a:blip r:embed="rId2"/>
          <a:stretch>
            <a:fillRect/>
          </a:stretch>
        </p:blipFill>
        <p:spPr>
          <a:xfrm>
            <a:off x="1115616" y="1340768"/>
            <a:ext cx="7196857" cy="3619325"/>
          </a:xfrm>
          <a:prstGeom prst="rect">
            <a:avLst/>
          </a:prstGeom>
        </p:spPr>
      </p:pic>
      <p:sp>
        <p:nvSpPr>
          <p:cNvPr id="15" name="Rectangle 14"/>
          <p:cNvSpPr/>
          <p:nvPr/>
        </p:nvSpPr>
        <p:spPr>
          <a:xfrm>
            <a:off x="179512" y="1427448"/>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StateActivation which owns the ConnectionPointActivation.</a:t>
            </a:r>
          </a:p>
        </p:txBody>
      </p:sp>
      <p:cxnSp>
        <p:nvCxnSpPr>
          <p:cNvPr id="16" name="Connecteur droit 15"/>
          <p:cNvCxnSpPr/>
          <p:nvPr/>
        </p:nvCxnSpPr>
        <p:spPr>
          <a:xfrm>
            <a:off x="2483768" y="1780152"/>
            <a:ext cx="720080" cy="651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9512" y="2220973"/>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RegionActivation which owns the StateActivation owning the ConnectionPointActivation.</a:t>
            </a:r>
          </a:p>
        </p:txBody>
      </p:sp>
      <p:cxnSp>
        <p:nvCxnSpPr>
          <p:cNvPr id="20" name="Connecteur droit 15"/>
          <p:cNvCxnSpPr/>
          <p:nvPr/>
        </p:nvCxnSpPr>
        <p:spPr>
          <a:xfrm>
            <a:off x="2483768" y="2573677"/>
            <a:ext cx="360040" cy="7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01036" y="1204088"/>
            <a:ext cx="2437928" cy="115212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execution semantics of a pseudo state with the kind “Entry”. If the owning state is orthogonal then the entry plays the role of a fork. Otherwise it acts like a Junction pseudo state. </a:t>
            </a:r>
          </a:p>
        </p:txBody>
      </p:sp>
      <p:sp>
        <p:nvSpPr>
          <p:cNvPr id="24" name="Rectangle 23"/>
          <p:cNvSpPr/>
          <p:nvPr/>
        </p:nvSpPr>
        <p:spPr>
          <a:xfrm>
            <a:off x="2727440" y="5207698"/>
            <a:ext cx="3642273" cy="10839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“Exit”. If all of its incoming transitions come from vertices located in different regions the exit point plays the role of a Join pseudo state. When entered, the exit point implies exiting its parent. Finally, one of its outgoing transition is chosen to be fired.  </a:t>
            </a:r>
          </a:p>
        </p:txBody>
      </p:sp>
      <p:cxnSp>
        <p:nvCxnSpPr>
          <p:cNvPr id="25" name="Connecteur droit 15"/>
          <p:cNvCxnSpPr/>
          <p:nvPr/>
        </p:nvCxnSpPr>
        <p:spPr>
          <a:xfrm flipH="1">
            <a:off x="5940152" y="2356216"/>
            <a:ext cx="1152128" cy="113911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Connecteur droit 15"/>
          <p:cNvCxnSpPr>
            <a:endCxn id="24" idx="0"/>
          </p:cNvCxnSpPr>
          <p:nvPr/>
        </p:nvCxnSpPr>
        <p:spPr>
          <a:xfrm>
            <a:off x="4548576" y="4806973"/>
            <a:ext cx="1" cy="40072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75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(5)</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42</a:t>
            </a:fld>
            <a:endParaRPr lang="en-US" altLang="en-US"/>
          </a:p>
        </p:txBody>
      </p:sp>
      <p:pic>
        <p:nvPicPr>
          <p:cNvPr id="5" name="Image 4"/>
          <p:cNvPicPr>
            <a:picLocks noChangeAspect="1"/>
          </p:cNvPicPr>
          <p:nvPr/>
        </p:nvPicPr>
        <p:blipFill>
          <a:blip r:embed="rId2"/>
          <a:stretch>
            <a:fillRect/>
          </a:stretch>
        </p:blipFill>
        <p:spPr>
          <a:xfrm>
            <a:off x="514350" y="1196752"/>
            <a:ext cx="8115300" cy="3495675"/>
          </a:xfrm>
          <a:prstGeom prst="rect">
            <a:avLst/>
          </a:prstGeom>
        </p:spPr>
      </p:pic>
      <p:sp>
        <p:nvSpPr>
          <p:cNvPr id="17" name="Rectangle 16"/>
          <p:cNvSpPr/>
          <p:nvPr/>
        </p:nvSpPr>
        <p:spPr>
          <a:xfrm>
            <a:off x="286544" y="1232253"/>
            <a:ext cx="1765176" cy="176469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Redefines how guards are evaluated during static analysis to account for the existence of an “ELSE” transition. If no outgoing transitions had a guard evaluating to true then if it exists an “ELSE” transition the its visitor is added to the set of fireable transitions.</a:t>
            </a:r>
          </a:p>
        </p:txBody>
      </p:sp>
      <p:cxnSp>
        <p:nvCxnSpPr>
          <p:cNvPr id="18" name="Connecteur droit 15"/>
          <p:cNvCxnSpPr/>
          <p:nvPr/>
        </p:nvCxnSpPr>
        <p:spPr>
          <a:xfrm>
            <a:off x="2051720" y="2132856"/>
            <a:ext cx="539080" cy="36004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72200" y="1256433"/>
            <a:ext cx="2160240" cy="110050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“ELSE” has a guard whose specification is an Expression associated to the “else” symbol. The expression has no operand.  </a:t>
            </a:r>
          </a:p>
        </p:txBody>
      </p:sp>
      <p:cxnSp>
        <p:nvCxnSpPr>
          <p:cNvPr id="22" name="Connecteur droit 15"/>
          <p:cNvCxnSpPr/>
          <p:nvPr/>
        </p:nvCxnSpPr>
        <p:spPr>
          <a:xfrm flipV="1">
            <a:off x="5652120" y="1988840"/>
            <a:ext cx="720080"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Espace réservé du contenu 2"/>
          <p:cNvSpPr txBox="1">
            <a:spLocks/>
          </p:cNvSpPr>
          <p:nvPr/>
        </p:nvSpPr>
        <p:spPr bwMode="auto">
          <a:xfrm>
            <a:off x="467494" y="4752108"/>
            <a:ext cx="8208962" cy="172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Conditional Pseudo State</a:t>
            </a:r>
          </a:p>
          <a:p>
            <a:pPr lvl="1"/>
            <a:r>
              <a:rPr lang="en-US" dirty="0" smtClean="0"/>
              <a:t>Choice</a:t>
            </a:r>
          </a:p>
          <a:p>
            <a:pPr lvl="2"/>
            <a:r>
              <a:rPr lang="en-US" dirty="0" smtClean="0"/>
              <a:t>Guards of outgoing transitions are not evaluated during static analysis. They are evaluated at the time the choice is reached by the execution.</a:t>
            </a:r>
          </a:p>
          <a:p>
            <a:pPr lvl="1"/>
            <a:r>
              <a:rPr lang="en-US" dirty="0" smtClean="0"/>
              <a:t>Junction</a:t>
            </a:r>
          </a:p>
          <a:p>
            <a:pPr lvl="2"/>
            <a:r>
              <a:rPr lang="en-US" dirty="0" smtClean="0"/>
              <a:t>Guards of outgoing transitions are evaluated during static analysis.</a:t>
            </a:r>
          </a:p>
        </p:txBody>
      </p:sp>
    </p:spTree>
    <p:extLst>
      <p:ext uri="{BB962C8B-B14F-4D97-AF65-F5344CB8AC3E}">
        <p14:creationId xmlns:p14="http://schemas.microsoft.com/office/powerpoint/2010/main" val="3224368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(6)</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43</a:t>
            </a:fld>
            <a:endParaRPr lang="en-US" altLang="en-US"/>
          </a:p>
        </p:txBody>
      </p:sp>
      <p:pic>
        <p:nvPicPr>
          <p:cNvPr id="5" name="Image 4"/>
          <p:cNvPicPr>
            <a:picLocks noChangeAspect="1"/>
          </p:cNvPicPr>
          <p:nvPr/>
        </p:nvPicPr>
        <p:blipFill>
          <a:blip r:embed="rId2"/>
          <a:stretch>
            <a:fillRect/>
          </a:stretch>
        </p:blipFill>
        <p:spPr>
          <a:xfrm>
            <a:off x="1100559" y="998546"/>
            <a:ext cx="6519441" cy="3420748"/>
          </a:xfrm>
          <a:prstGeom prst="rect">
            <a:avLst/>
          </a:prstGeom>
        </p:spPr>
      </p:pic>
      <p:sp>
        <p:nvSpPr>
          <p:cNvPr id="6" name="Rectangle 5"/>
          <p:cNvSpPr/>
          <p:nvPr/>
        </p:nvSpPr>
        <p:spPr>
          <a:xfrm>
            <a:off x="251520" y="1052737"/>
            <a:ext cx="1512168"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Determine if the history (deep or shallow) has an outgoing transition</a:t>
            </a:r>
          </a:p>
        </p:txBody>
      </p:sp>
      <p:cxnSp>
        <p:nvCxnSpPr>
          <p:cNvPr id="7" name="Connecteur droit 15"/>
          <p:cNvCxnSpPr/>
          <p:nvPr/>
        </p:nvCxnSpPr>
        <p:spPr>
          <a:xfrm flipV="1">
            <a:off x="1403648" y="1844828"/>
            <a:ext cx="0" cy="4380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6943" y="1064757"/>
            <a:ext cx="2265535"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Restore operations captures the execution semantics enabling the restoration of a state when an history pseudo state is executed.</a:t>
            </a:r>
          </a:p>
        </p:txBody>
      </p:sp>
      <p:cxnSp>
        <p:nvCxnSpPr>
          <p:cNvPr id="15" name="Connecteur droit 15"/>
          <p:cNvCxnSpPr/>
          <p:nvPr/>
        </p:nvCxnSpPr>
        <p:spPr>
          <a:xfrm flipV="1">
            <a:off x="6444208" y="1856846"/>
            <a:ext cx="576064" cy="5640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bwMode="auto">
          <a:xfrm>
            <a:off x="467494" y="4419294"/>
            <a:ext cx="8208962" cy="2057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History Pseudo state</a:t>
            </a:r>
          </a:p>
          <a:p>
            <a:pPr lvl="1"/>
            <a:r>
              <a:rPr lang="en-US" dirty="0" smtClean="0"/>
              <a:t>Entering sequence and restoration process for a state are common to the both kinds of history (deep and shallow)</a:t>
            </a:r>
          </a:p>
          <a:p>
            <a:pPr lvl="1"/>
            <a:r>
              <a:rPr lang="en-US" dirty="0" smtClean="0"/>
              <a:t>Shallow</a:t>
            </a:r>
          </a:p>
          <a:p>
            <a:pPr lvl="2"/>
            <a:r>
              <a:rPr lang="en-US" dirty="0" smtClean="0"/>
              <a:t>In the context of a </a:t>
            </a:r>
            <a:r>
              <a:rPr lang="en-US" dirty="0"/>
              <a:t>s</a:t>
            </a:r>
            <a:r>
              <a:rPr lang="en-US" dirty="0" smtClean="0"/>
              <a:t>hallow history, only the top region (i.e. the one containing the history) can be restored. If this region has no history but a default transition, then this transition is fired. In all other cases, the region performs a default entry.</a:t>
            </a:r>
          </a:p>
          <a:p>
            <a:pPr lvl="1"/>
            <a:r>
              <a:rPr lang="en-US" dirty="0" smtClean="0"/>
              <a:t>Deep</a:t>
            </a:r>
          </a:p>
          <a:p>
            <a:pPr lvl="2"/>
            <a:r>
              <a:rPr lang="en-US" dirty="0" smtClean="0"/>
              <a:t>The restoration process is similar than the one performed for the shallow history. The difference is that the restoration process is propagated to the nested </a:t>
            </a:r>
            <a:r>
              <a:rPr lang="en-US" dirty="0" err="1" smtClean="0"/>
              <a:t>regions.s</a:t>
            </a:r>
            <a:endParaRPr lang="en-US" dirty="0" smtClean="0"/>
          </a:p>
        </p:txBody>
      </p:sp>
    </p:spTree>
    <p:extLst>
      <p:ext uri="{BB962C8B-B14F-4D97-AF65-F5344CB8AC3E}">
        <p14:creationId xmlns:p14="http://schemas.microsoft.com/office/powerpoint/2010/main" val="4057770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9877" y="4509120"/>
            <a:ext cx="2664245" cy="1087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Each specialization of </a:t>
            </a:r>
            <a:r>
              <a:rPr lang="en-US" sz="1100" dirty="0" smtClean="0">
                <a:latin typeface="Courier New" panose="02070309020205020404" pitchFamily="49" charset="0"/>
                <a:cs typeface="Courier New" panose="02070309020205020404" pitchFamily="49" charset="0"/>
              </a:rPr>
              <a:t>TransitionActivation </a:t>
            </a:r>
            <a:r>
              <a:rPr lang="en-US" sz="1100" dirty="0" smtClean="0">
                <a:cs typeface="Courier New" panose="02070309020205020404" pitchFamily="49" charset="0"/>
              </a:rPr>
              <a:t>capture </a:t>
            </a:r>
            <a:r>
              <a:rPr lang="en-US" sz="1100" dirty="0" smtClean="0">
                <a:cs typeface="Courier New" panose="02070309020205020404" pitchFamily="49" charset="0"/>
              </a:rPr>
              <a:t>semantics of a kind of </a:t>
            </a:r>
            <a:r>
              <a:rPr lang="en-US" sz="1100" dirty="0" smtClean="0">
                <a:latin typeface="Courier New" panose="02070309020205020404" pitchFamily="49" charset="0"/>
                <a:cs typeface="Courier New" panose="02070309020205020404" pitchFamily="49" charset="0"/>
              </a:rPr>
              <a:t>Transition</a:t>
            </a:r>
            <a:r>
              <a:rPr lang="en-US" sz="1100" dirty="0" smtClean="0">
                <a:cs typeface="Courier New" panose="02070309020205020404" pitchFamily="49" charset="0"/>
              </a:rPr>
              <a:t>, by redefining the </a:t>
            </a:r>
            <a:r>
              <a:rPr lang="en-US" sz="1100" dirty="0" smtClean="0">
                <a:latin typeface="Courier New" charset="0"/>
                <a:ea typeface="Courier New" charset="0"/>
                <a:cs typeface="Courier New" charset="0"/>
              </a:rPr>
              <a:t>exitSource</a:t>
            </a:r>
            <a:r>
              <a:rPr lang="en-US" sz="1100" dirty="0" smtClean="0">
                <a:cs typeface="Courier New" panose="02070309020205020404" pitchFamily="49" charset="0"/>
              </a:rPr>
              <a:t> and </a:t>
            </a:r>
            <a:r>
              <a:rPr lang="en-US" sz="1100" dirty="0" smtClean="0">
                <a:latin typeface="Courier New" charset="0"/>
                <a:ea typeface="Courier New" charset="0"/>
                <a:cs typeface="Courier New" charset="0"/>
              </a:rPr>
              <a:t>enterTarget</a:t>
            </a:r>
            <a:r>
              <a:rPr lang="en-US" sz="1100" dirty="0" smtClean="0">
                <a:cs typeface="Courier New" panose="02070309020205020404" pitchFamily="49" charset="0"/>
              </a:rPr>
              <a:t> operations.</a:t>
            </a:r>
            <a:endParaRPr lang="en-US" sz="1100" dirty="0">
              <a:cs typeface="Courier New" panose="02070309020205020404" pitchFamily="49" charset="0"/>
            </a:endParaRPr>
          </a:p>
        </p:txBody>
      </p:sp>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44</a:t>
            </a:fld>
            <a:endParaRPr lang="en-US" altLang="en-US"/>
          </a:p>
        </p:txBody>
      </p:sp>
      <p:pic>
        <p:nvPicPr>
          <p:cNvPr id="8" name="Image 7"/>
          <p:cNvPicPr>
            <a:picLocks noChangeAspect="1"/>
          </p:cNvPicPr>
          <p:nvPr/>
        </p:nvPicPr>
        <p:blipFill>
          <a:blip r:embed="rId2"/>
          <a:stretch>
            <a:fillRect/>
          </a:stretch>
        </p:blipFill>
        <p:spPr>
          <a:xfrm>
            <a:off x="390525" y="1662101"/>
            <a:ext cx="8362950" cy="2286000"/>
          </a:xfrm>
          <a:prstGeom prst="rect">
            <a:avLst/>
          </a:prstGeom>
        </p:spPr>
      </p:pic>
      <p:cxnSp>
        <p:nvCxnSpPr>
          <p:cNvPr id="14" name="Connecteur droit 15"/>
          <p:cNvCxnSpPr/>
          <p:nvPr/>
        </p:nvCxnSpPr>
        <p:spPr>
          <a:xfrm>
            <a:off x="2195736" y="3868570"/>
            <a:ext cx="1044141" cy="10005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p:nvPr/>
        </p:nvCxnSpPr>
        <p:spPr>
          <a:xfrm>
            <a:off x="4571999" y="3868570"/>
            <a:ext cx="0" cy="6405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Connecteur droit 15"/>
          <p:cNvCxnSpPr/>
          <p:nvPr/>
        </p:nvCxnSpPr>
        <p:spPr>
          <a:xfrm flipV="1">
            <a:off x="5904122" y="3868570"/>
            <a:ext cx="900126" cy="10005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45</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External</a:t>
            </a:r>
          </a:p>
          <a:p>
            <a:pPr lvl="1"/>
            <a:r>
              <a:rPr lang="en-US" dirty="0" smtClean="0"/>
              <a:t>Exit source</a:t>
            </a:r>
          </a:p>
          <a:p>
            <a:pPr lvl="2"/>
            <a:r>
              <a:rPr lang="en-US" dirty="0" smtClean="0"/>
              <a:t>If the source can be exited and the target can be entered,</a:t>
            </a:r>
          </a:p>
          <a:p>
            <a:pPr lvl="3"/>
            <a:r>
              <a:rPr lang="en-US" dirty="0" smtClean="0"/>
              <a:t>The source is exited. The common ancestor rule applies. That means if the parent state is also required to be exited then it performs (after the source) its exiting sequence.</a:t>
            </a:r>
          </a:p>
          <a:p>
            <a:pPr lvl="2"/>
            <a:r>
              <a:rPr lang="en-US" dirty="0" smtClean="0"/>
              <a:t>Otherwise, only the source is exited and the common ancestor does not applies.</a:t>
            </a:r>
          </a:p>
          <a:p>
            <a:pPr lvl="1"/>
            <a:r>
              <a:rPr lang="en-US" dirty="0" smtClean="0"/>
              <a:t>Enter target</a:t>
            </a:r>
          </a:p>
          <a:p>
            <a:pPr lvl="2"/>
            <a:r>
              <a:rPr lang="en-US" dirty="0" smtClean="0"/>
              <a:t>If the </a:t>
            </a:r>
            <a:r>
              <a:rPr lang="en-US" dirty="0"/>
              <a:t>target can be entered, the target performs its entering sequence. The common ancestor rule applies. That means if parent state of the target also </a:t>
            </a:r>
            <a:r>
              <a:rPr lang="en-US" dirty="0" smtClean="0"/>
              <a:t>requires </a:t>
            </a:r>
            <a:r>
              <a:rPr lang="en-US" dirty="0"/>
              <a:t>to be entered it  performs is entering sequence</a:t>
            </a:r>
            <a:r>
              <a:rPr lang="en-US" dirty="0" smtClean="0"/>
              <a:t>.</a:t>
            </a:r>
          </a:p>
          <a:p>
            <a:pPr lvl="2"/>
            <a:r>
              <a:rPr lang="en-US" dirty="0" smtClean="0"/>
              <a:t>Otherwise, if the source is contained in the target, the target is not re-entered but the region which contains (directly or indirectly) </a:t>
            </a:r>
            <a:r>
              <a:rPr lang="en-US" dirty="0"/>
              <a:t>the </a:t>
            </a:r>
            <a:r>
              <a:rPr lang="en-US" dirty="0" smtClean="0"/>
              <a:t>source completes. If the target is ready to complete then it generates a completion event. </a:t>
            </a:r>
          </a:p>
        </p:txBody>
      </p:sp>
    </p:spTree>
    <p:extLst>
      <p:ext uri="{BB962C8B-B14F-4D97-AF65-F5344CB8AC3E}">
        <p14:creationId xmlns:p14="http://schemas.microsoft.com/office/powerpoint/2010/main" val="1808949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(3)</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46</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Internal</a:t>
            </a:r>
          </a:p>
          <a:p>
            <a:pPr lvl="1"/>
            <a:r>
              <a:rPr lang="en-US" dirty="0" smtClean="0"/>
              <a:t>The source state is never exited</a:t>
            </a:r>
          </a:p>
          <a:p>
            <a:pPr lvl="1"/>
            <a:r>
              <a:rPr lang="en-US" dirty="0" smtClean="0"/>
              <a:t>The target state is never entered</a:t>
            </a:r>
          </a:p>
        </p:txBody>
      </p:sp>
    </p:spTree>
    <p:extLst>
      <p:ext uri="{BB962C8B-B14F-4D97-AF65-F5344CB8AC3E}">
        <p14:creationId xmlns:p14="http://schemas.microsoft.com/office/powerpoint/2010/main" val="2328033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(4)</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47</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Local</a:t>
            </a:r>
          </a:p>
          <a:p>
            <a:pPr lvl="1"/>
            <a:r>
              <a:rPr lang="en-US" dirty="0" smtClean="0"/>
              <a:t>Pre-requisite is to identify the containing state</a:t>
            </a:r>
          </a:p>
          <a:p>
            <a:pPr lvl="1"/>
            <a:r>
              <a:rPr lang="en-US" dirty="0" smtClean="0"/>
              <a:t>Exit source</a:t>
            </a:r>
          </a:p>
          <a:p>
            <a:pPr lvl="2"/>
            <a:r>
              <a:rPr lang="en-US" dirty="0" smtClean="0"/>
              <a:t>If </a:t>
            </a:r>
            <a:r>
              <a:rPr lang="en-US" dirty="0"/>
              <a:t>t</a:t>
            </a:r>
            <a:r>
              <a:rPr lang="en-US" dirty="0" smtClean="0"/>
              <a:t>he source is an entry point. </a:t>
            </a:r>
          </a:p>
          <a:p>
            <a:pPr lvl="3"/>
            <a:r>
              <a:rPr lang="en-US" dirty="0" smtClean="0"/>
              <a:t>The entry point is exited. The common ancestor rule does not apply.</a:t>
            </a:r>
          </a:p>
          <a:p>
            <a:pPr lvl="2"/>
            <a:r>
              <a:rPr lang="en-US" dirty="0" smtClean="0"/>
              <a:t>Otherwise</a:t>
            </a:r>
          </a:p>
          <a:p>
            <a:pPr lvl="3"/>
            <a:r>
              <a:rPr lang="en-US" dirty="0" smtClean="0"/>
              <a:t>If the source contains the target, the current active state of the top region containing (directly or indirectly) the target is exited</a:t>
            </a:r>
          </a:p>
          <a:p>
            <a:pPr lvl="3"/>
            <a:r>
              <a:rPr lang="en-US" dirty="0" smtClean="0"/>
              <a:t>If the source is not the containing state then it is exited and the common ancestor rule applies.</a:t>
            </a:r>
          </a:p>
          <a:p>
            <a:pPr lvl="1"/>
            <a:r>
              <a:rPr lang="en-US" dirty="0" smtClean="0"/>
              <a:t>Enter target</a:t>
            </a:r>
          </a:p>
          <a:p>
            <a:pPr lvl="2"/>
            <a:r>
              <a:rPr lang="en-US" dirty="0" smtClean="0"/>
              <a:t>If the target can be entered and is not the containing state</a:t>
            </a:r>
          </a:p>
          <a:p>
            <a:pPr lvl="3"/>
            <a:r>
              <a:rPr lang="en-US" dirty="0" smtClean="0"/>
              <a:t>The target is entered and the common ancestor rule applies.</a:t>
            </a:r>
          </a:p>
        </p:txBody>
      </p:sp>
    </p:spTree>
    <p:extLst>
      <p:ext uri="{BB962C8B-B14F-4D97-AF65-F5344CB8AC3E}">
        <p14:creationId xmlns:p14="http://schemas.microsoft.com/office/powerpoint/2010/main" val="1424097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Occurrences</a:t>
            </a:r>
            <a:endParaRPr lang="en-US" dirty="0"/>
          </a:p>
        </p:txBody>
      </p:sp>
      <p:sp>
        <p:nvSpPr>
          <p:cNvPr id="7" name="Sous-titre 6"/>
          <p:cNvSpPr>
            <a:spLocks noGrp="1"/>
          </p:cNvSpPr>
          <p:nvPr>
            <p:ph type="subTitle" idx="1"/>
          </p:nvPr>
        </p:nvSpPr>
        <p:spPr/>
        <p:txBody>
          <a:bodyPr/>
          <a:lstStyle/>
          <a:p>
            <a:r>
              <a:rPr lang="en-US" dirty="0" smtClean="0"/>
              <a:t>Event occurrences (specific and not specific to state machines) supported in the PSSM context</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48</a:t>
            </a:fld>
            <a:endParaRPr lang="en-US" altLang="en-US"/>
          </a:p>
        </p:txBody>
      </p:sp>
    </p:spTree>
    <p:extLst>
      <p:ext uri="{BB962C8B-B14F-4D97-AF65-F5344CB8AC3E}">
        <p14:creationId xmlns:p14="http://schemas.microsoft.com/office/powerpoint/2010/main" val="3491289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Occurrences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49</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5" name="Image 4"/>
          <p:cNvPicPr>
            <a:picLocks noChangeAspect="1"/>
          </p:cNvPicPr>
          <p:nvPr/>
        </p:nvPicPr>
        <p:blipFill>
          <a:blip r:embed="rId2"/>
          <a:stretch>
            <a:fillRect/>
          </a:stretch>
        </p:blipFill>
        <p:spPr>
          <a:xfrm>
            <a:off x="2339752" y="1097936"/>
            <a:ext cx="4324350" cy="5124450"/>
          </a:xfrm>
          <a:prstGeom prst="rect">
            <a:avLst/>
          </a:prstGeom>
        </p:spPr>
      </p:pic>
      <p:sp>
        <p:nvSpPr>
          <p:cNvPr id="8" name="Rectangle 7"/>
          <p:cNvSpPr/>
          <p:nvPr/>
        </p:nvSpPr>
        <p:spPr>
          <a:xfrm>
            <a:off x="6844120" y="4797152"/>
            <a:ext cx="204835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completion event denotes the completion of a state. The scope of a completion is the state from which it was generated (i.e., it can only be used to trigger a completion transition outgoing that state).</a:t>
            </a:r>
          </a:p>
        </p:txBody>
      </p:sp>
      <p:cxnSp>
        <p:nvCxnSpPr>
          <p:cNvPr id="9" name="Connecteur droit 15"/>
          <p:cNvCxnSpPr/>
          <p:nvPr/>
        </p:nvCxnSpPr>
        <p:spPr>
          <a:xfrm>
            <a:off x="5364088" y="4941168"/>
            <a:ext cx="1480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6246" y="5378541"/>
            <a:ext cx="2048359" cy="81379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CompletionEvent have priority over all other kind of events. This means they are always dispatched first.</a:t>
            </a:r>
          </a:p>
        </p:txBody>
      </p:sp>
      <p:cxnSp>
        <p:nvCxnSpPr>
          <p:cNvPr id="14" name="Connecteur droit 15"/>
          <p:cNvCxnSpPr/>
          <p:nvPr/>
        </p:nvCxnSpPr>
        <p:spPr>
          <a:xfrm>
            <a:off x="2334605" y="578544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6246" y="2634910"/>
            <a:ext cx="2048359" cy="10821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materializes the fact that a dispatched event occurrence has been deferred in the current state-machine configuration.</a:t>
            </a:r>
          </a:p>
        </p:txBody>
      </p:sp>
      <p:cxnSp>
        <p:nvCxnSpPr>
          <p:cNvPr id="17" name="Connecteur droit 15"/>
          <p:cNvCxnSpPr/>
          <p:nvPr/>
        </p:nvCxnSpPr>
        <p:spPr>
          <a:xfrm>
            <a:off x="2334605" y="306896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1049" y="1196752"/>
            <a:ext cx="2048359" cy="10450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on the deferred event occurrence. In PSSM, both SignalEvent and CallEvent can be deferred</a:t>
            </a:r>
          </a:p>
        </p:txBody>
      </p:sp>
      <p:cxnSp>
        <p:nvCxnSpPr>
          <p:cNvPr id="20" name="Connecteur droit 15"/>
          <p:cNvCxnSpPr/>
          <p:nvPr/>
        </p:nvCxnSpPr>
        <p:spPr>
          <a:xfrm>
            <a:off x="2329408" y="2060848"/>
            <a:ext cx="26139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44120" y="2996952"/>
            <a:ext cx="2048359" cy="1365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on the state which provoked the deferral. When this state will leave the state machine configuration, the deferred event will be returned to the event pool.</a:t>
            </a:r>
          </a:p>
        </p:txBody>
      </p:sp>
      <p:cxnSp>
        <p:nvCxnSpPr>
          <p:cNvPr id="24" name="Connecteur droit 15"/>
          <p:cNvCxnSpPr/>
          <p:nvPr/>
        </p:nvCxnSpPr>
        <p:spPr>
          <a:xfrm>
            <a:off x="4572000" y="3933056"/>
            <a:ext cx="227212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37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2659745"/>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a:t>
                      </a:r>
                      <a:r>
                        <a:rPr lang="en-US" dirty="0" smtClean="0">
                          <a:solidFill>
                            <a:schemeClr val="tx1"/>
                          </a:solidFill>
                        </a:rPr>
                        <a:t>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a:t>
                      </a:r>
                      <a:r>
                        <a:rPr lang="en-US" dirty="0" err="1" smtClean="0">
                          <a:solidFill>
                            <a:schemeClr val="tx1"/>
                          </a:solidFill>
                        </a:rPr>
                        <a:t>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a:t>
            </a:fld>
            <a:endParaRPr lang="en-US" altLang="en-US"/>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Occurrences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50</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133350" y="1021804"/>
            <a:ext cx="8877300" cy="5143500"/>
          </a:xfrm>
          <a:prstGeom prst="rect">
            <a:avLst/>
          </a:prstGeom>
        </p:spPr>
      </p:pic>
      <p:sp>
        <p:nvSpPr>
          <p:cNvPr id="8" name="Rectangle 7"/>
          <p:cNvSpPr/>
          <p:nvPr/>
        </p:nvSpPr>
        <p:spPr>
          <a:xfrm>
            <a:off x="6645865" y="1556792"/>
            <a:ext cx="21976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represent at the event pool of an object activation a request to perform a synchronous operation call.</a:t>
            </a:r>
          </a:p>
        </p:txBody>
      </p:sp>
      <p:sp>
        <p:nvSpPr>
          <p:cNvPr id="11" name="Rectangle 10"/>
          <p:cNvSpPr/>
          <p:nvPr/>
        </p:nvSpPr>
        <p:spPr>
          <a:xfrm>
            <a:off x="2435976" y="2276872"/>
            <a:ext cx="2197688"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references an execution which is of type CallEventExecution. </a:t>
            </a:r>
          </a:p>
        </p:txBody>
      </p:sp>
      <p:cxnSp>
        <p:nvCxnSpPr>
          <p:cNvPr id="9" name="Connecteur droit 15"/>
          <p:cNvCxnSpPr/>
          <p:nvPr/>
        </p:nvCxnSpPr>
        <p:spPr>
          <a:xfrm>
            <a:off x="4644008" y="2492896"/>
            <a:ext cx="172740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3568" y="3170498"/>
            <a:ext cx="3960440" cy="14106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CallEventExecution captures the execution semantics related to the realization of a synchronous call to an operation without implementation on an active object. The execution of the Execution consists in sending a CallEventOccurrence to the target and  suspends the caller. The caller will only be allowed to continue its execution at the end of the RTC step in which the call event was dispatched. The caller may stay pending forever if it has no possibility to accept the CallEventOccurrence.</a:t>
            </a:r>
          </a:p>
        </p:txBody>
      </p:sp>
      <p:cxnSp>
        <p:nvCxnSpPr>
          <p:cNvPr id="14" name="Connecteur droit 15"/>
          <p:cNvCxnSpPr/>
          <p:nvPr/>
        </p:nvCxnSpPr>
        <p:spPr>
          <a:xfrm>
            <a:off x="4644008" y="3717032"/>
            <a:ext cx="43204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46320" y="4725144"/>
            <a:ext cx="2197688" cy="6202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Context object corresponding to the caller</a:t>
            </a:r>
          </a:p>
        </p:txBody>
      </p:sp>
      <p:cxnSp>
        <p:nvCxnSpPr>
          <p:cNvPr id="18" name="Connecteur droit 15"/>
          <p:cNvCxnSpPr/>
          <p:nvPr/>
        </p:nvCxnSpPr>
        <p:spPr>
          <a:xfrm>
            <a:off x="4644008" y="5057382"/>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90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Data Passing</a:t>
            </a:r>
            <a:endParaRPr lang="en-US" dirty="0"/>
          </a:p>
        </p:txBody>
      </p:sp>
      <p:sp>
        <p:nvSpPr>
          <p:cNvPr id="7" name="Sous-titre 6"/>
          <p:cNvSpPr>
            <a:spLocks noGrp="1"/>
          </p:cNvSpPr>
          <p:nvPr>
            <p:ph type="subTitle" idx="1"/>
          </p:nvPr>
        </p:nvSpPr>
        <p:spPr/>
        <p:txBody>
          <a:bodyPr/>
          <a:lstStyle/>
          <a:p>
            <a:r>
              <a:rPr lang="en-US" dirty="0" smtClean="0"/>
              <a:t>The passing of event occurrence data to behaviors executed in a RTC step </a:t>
            </a:r>
            <a:endParaRPr lang="en-US" dirty="0"/>
          </a:p>
        </p:txBody>
      </p:sp>
      <p:sp>
        <p:nvSpPr>
          <p:cNvPr id="4" name="Espace réservé de la date 3"/>
          <p:cNvSpPr>
            <a:spLocks noGrp="1"/>
          </p:cNvSpPr>
          <p:nvPr>
            <p:ph type="dt" sz="half" idx="2"/>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51</a:t>
            </a:fld>
            <a:endParaRPr lang="en-US" altLang="en-US"/>
          </a:p>
        </p:txBody>
      </p:sp>
    </p:spTree>
    <p:extLst>
      <p:ext uri="{BB962C8B-B14F-4D97-AF65-F5344CB8AC3E}">
        <p14:creationId xmlns:p14="http://schemas.microsoft.com/office/powerpoint/2010/main" val="4132014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52</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395536" y="1124744"/>
            <a:ext cx="3867106" cy="1624583"/>
          </a:xfrm>
          <a:prstGeom prst="rect">
            <a:avLst/>
          </a:prstGeom>
        </p:spPr>
      </p:pic>
      <p:sp>
        <p:nvSpPr>
          <p:cNvPr id="8" name="Rectangle 7"/>
          <p:cNvSpPr/>
          <p:nvPr/>
        </p:nvSpPr>
        <p:spPr>
          <a:xfrm>
            <a:off x="4575418" y="1484784"/>
            <a:ext cx="2948910" cy="117454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getExecutionFor </a:t>
            </a:r>
            <a:r>
              <a:rPr lang="en-US" sz="1000" dirty="0" smtClean="0">
                <a:latin typeface="+mj-lt"/>
                <a:cs typeface="Courier New" panose="02070309020205020404" pitchFamily="49" charset="0"/>
              </a:rPr>
              <a:t>provides an the adequate execution for a behavior. If the behavior has parameters and data shipped  by the provided event occurrence can be passed to these parameter the returned execution is an EventTriggeredExecution</a:t>
            </a:r>
          </a:p>
        </p:txBody>
      </p:sp>
      <p:cxnSp>
        <p:nvCxnSpPr>
          <p:cNvPr id="9" name="Connecteur droit 15"/>
          <p:cNvCxnSpPr/>
          <p:nvPr/>
        </p:nvCxnSpPr>
        <p:spPr>
          <a:xfrm>
            <a:off x="3923928" y="2564904"/>
            <a:ext cx="64804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3"/>
          <a:stretch>
            <a:fillRect/>
          </a:stretch>
        </p:blipFill>
        <p:spPr>
          <a:xfrm>
            <a:off x="2535113" y="3091378"/>
            <a:ext cx="6429375" cy="2828925"/>
          </a:xfrm>
          <a:prstGeom prst="rect">
            <a:avLst/>
          </a:prstGeom>
        </p:spPr>
      </p:pic>
      <p:sp>
        <p:nvSpPr>
          <p:cNvPr id="12" name="Rectangle 11"/>
          <p:cNvSpPr/>
          <p:nvPr/>
        </p:nvSpPr>
        <p:spPr>
          <a:xfrm>
            <a:off x="251520" y="3212976"/>
            <a:ext cx="2088232" cy="14290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EventTriggeredExecution is in charge of using the event occurrence to feed the wrapped execution parameters values and to retrieve output values that may be produced.</a:t>
            </a:r>
          </a:p>
        </p:txBody>
      </p:sp>
      <p:cxnSp>
        <p:nvCxnSpPr>
          <p:cNvPr id="13" name="Connecteur droit 15"/>
          <p:cNvCxnSpPr/>
          <p:nvPr/>
        </p:nvCxnSpPr>
        <p:spPr>
          <a:xfrm>
            <a:off x="2339752" y="4437112"/>
            <a:ext cx="288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23928" y="5843269"/>
            <a:ext cx="2088232" cy="83816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SignalEventOccurrence or CallEventOccurrence that triggered the execution of the behavior</a:t>
            </a:r>
          </a:p>
        </p:txBody>
      </p:sp>
      <p:cxnSp>
        <p:nvCxnSpPr>
          <p:cNvPr id="16" name="Connecteur droit 15"/>
          <p:cNvCxnSpPr/>
          <p:nvPr/>
        </p:nvCxnSpPr>
        <p:spPr>
          <a:xfrm flipV="1">
            <a:off x="5652120" y="5661248"/>
            <a:ext cx="0" cy="18202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7590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53</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
        <p:nvSpPr>
          <p:cNvPr id="6" name="Espace réservé du contenu 2"/>
          <p:cNvSpPr txBox="1">
            <a:spLocks/>
          </p:cNvSpPr>
          <p:nvPr/>
        </p:nvSpPr>
        <p:spPr bwMode="auto">
          <a:xfrm>
            <a:off x="619894" y="1052736"/>
            <a:ext cx="8208962" cy="55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Supported  Event Occurrences</a:t>
            </a:r>
          </a:p>
          <a:p>
            <a:pPr lvl="1"/>
            <a:r>
              <a:rPr lang="en-US" dirty="0" smtClean="0"/>
              <a:t>SignalEventOccurrence</a:t>
            </a:r>
          </a:p>
          <a:p>
            <a:pPr lvl="2"/>
            <a:r>
              <a:rPr lang="en-US" dirty="0" smtClean="0"/>
              <a:t>The behavior must have one parameter</a:t>
            </a:r>
          </a:p>
          <a:p>
            <a:pPr lvl="2"/>
            <a:r>
              <a:rPr lang="en-US" dirty="0" smtClean="0"/>
              <a:t>The parameter must have a type that conforms to the type of the signal instance referenced by the signal event occurrence. </a:t>
            </a:r>
          </a:p>
          <a:p>
            <a:pPr lvl="1"/>
            <a:r>
              <a:rPr lang="en-US" dirty="0" smtClean="0"/>
              <a:t>CallEventOccurrence</a:t>
            </a:r>
          </a:p>
          <a:p>
            <a:pPr lvl="2"/>
            <a:r>
              <a:rPr lang="en-US" dirty="0" smtClean="0"/>
              <a:t>Inputs</a:t>
            </a:r>
          </a:p>
          <a:p>
            <a:pPr lvl="3"/>
            <a:r>
              <a:rPr lang="en-US" dirty="0" smtClean="0"/>
              <a:t>The signature of the behavior must input conform to the signature of the operation. In that case, parameter values provided for the operation are forwarded to parameter values of the behavior.</a:t>
            </a:r>
          </a:p>
          <a:p>
            <a:pPr lvl="2"/>
            <a:r>
              <a:rPr lang="en-US" dirty="0" smtClean="0"/>
              <a:t>Outputs</a:t>
            </a:r>
          </a:p>
          <a:p>
            <a:pPr lvl="3"/>
            <a:r>
              <a:rPr lang="en-US" dirty="0" smtClean="0"/>
              <a:t>The signature of the behavior also output conform to the signature of the operation. In that case output values produced by the behavior are also available for output parameters of the operation.</a:t>
            </a:r>
          </a:p>
        </p:txBody>
      </p:sp>
    </p:spTree>
    <p:extLst>
      <p:ext uri="{BB962C8B-B14F-4D97-AF65-F5344CB8AC3E}">
        <p14:creationId xmlns:p14="http://schemas.microsoft.com/office/powerpoint/2010/main" val="1920407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 (3)</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54</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
        <p:nvSpPr>
          <p:cNvPr id="6" name="Espace réservé du contenu 2"/>
          <p:cNvSpPr txBox="1">
            <a:spLocks/>
          </p:cNvSpPr>
          <p:nvPr/>
        </p:nvSpPr>
        <p:spPr bwMode="auto">
          <a:xfrm>
            <a:off x="619894" y="1052736"/>
            <a:ext cx="8208962" cy="55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RTC Step</a:t>
            </a:r>
          </a:p>
          <a:p>
            <a:pPr lvl="1"/>
            <a:r>
              <a:rPr lang="en-US" dirty="0" smtClean="0"/>
              <a:t>Event occurrence data are available for all behaviors executed in the step in which the event occurrence is dispatched.</a:t>
            </a:r>
          </a:p>
          <a:p>
            <a:pPr lvl="2"/>
            <a:r>
              <a:rPr lang="en-US" dirty="0" smtClean="0"/>
              <a:t>Exit, Effect, Entry, doActivity and to all guards which have a specification described as a behavior.</a:t>
            </a:r>
          </a:p>
          <a:p>
            <a:r>
              <a:rPr lang="en-US" dirty="0" smtClean="0"/>
              <a:t>Static analysis</a:t>
            </a:r>
          </a:p>
          <a:p>
            <a:pPr lvl="1"/>
            <a:r>
              <a:rPr lang="en-US" dirty="0" smtClean="0"/>
              <a:t>When the static evaluation of paths takes place the event that may be dispatched is used in guard evaluation if required.</a:t>
            </a:r>
          </a:p>
          <a:p>
            <a:r>
              <a:rPr lang="en-US" dirty="0" smtClean="0"/>
              <a:t>Parallelism</a:t>
            </a:r>
          </a:p>
          <a:p>
            <a:pPr lvl="1"/>
            <a:r>
              <a:rPr lang="en-US" dirty="0" smtClean="0"/>
              <a:t>In case of a CallEvent, if output values are produced, then these values correspond to the output values produced by the last executed behavior.</a:t>
            </a:r>
          </a:p>
        </p:txBody>
      </p:sp>
    </p:spTree>
    <p:extLst>
      <p:ext uri="{BB962C8B-B14F-4D97-AF65-F5344CB8AC3E}">
        <p14:creationId xmlns:p14="http://schemas.microsoft.com/office/powerpoint/2010/main" val="24069743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State Machine Redefinition</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55</a:t>
            </a:fld>
            <a:endParaRPr lang="en-US" altLang="en-US"/>
          </a:p>
        </p:txBody>
      </p:sp>
    </p:spTree>
    <p:extLst>
      <p:ext uri="{BB962C8B-B14F-4D97-AF65-F5344CB8AC3E}">
        <p14:creationId xmlns:p14="http://schemas.microsoft.com/office/powerpoint/2010/main" val="1089051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56</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6" name="Image 5"/>
          <p:cNvPicPr>
            <a:picLocks noChangeAspect="1"/>
          </p:cNvPicPr>
          <p:nvPr/>
        </p:nvPicPr>
        <p:blipFill>
          <a:blip r:embed="rId2"/>
          <a:stretch>
            <a:fillRect/>
          </a:stretch>
        </p:blipFill>
        <p:spPr>
          <a:xfrm>
            <a:off x="467544" y="1124744"/>
            <a:ext cx="3867106" cy="1624583"/>
          </a:xfrm>
          <a:prstGeom prst="rect">
            <a:avLst/>
          </a:prstGeom>
        </p:spPr>
      </p:pic>
      <p:sp>
        <p:nvSpPr>
          <p:cNvPr id="8" name="Rectangle 7"/>
          <p:cNvSpPr/>
          <p:nvPr/>
        </p:nvSpPr>
        <p:spPr>
          <a:xfrm>
            <a:off x="4647426" y="1124744"/>
            <a:ext cx="2948910" cy="13905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isVisitorFor</a:t>
            </a:r>
            <a:r>
              <a:rPr lang="en-US" sz="1000" dirty="0" smtClean="0">
                <a:latin typeface="+mj-lt"/>
                <a:cs typeface="Courier New" panose="02070309020205020404" pitchFamily="49" charset="0"/>
              </a:rPr>
              <a:t> enables a semantic visitor for to evaluate if it is the visitor for the state machine element provided as parameter. The evaluation is true if the node referenced by the visitor is the node provided as parameter. This operation is redefined by StateActivation, TransitionActivation and Region Activation</a:t>
            </a:r>
          </a:p>
        </p:txBody>
      </p:sp>
      <p:cxnSp>
        <p:nvCxnSpPr>
          <p:cNvPr id="9" name="Connecteur droit 15"/>
          <p:cNvCxnSpPr/>
          <p:nvPr/>
        </p:nvCxnSpPr>
        <p:spPr>
          <a:xfrm>
            <a:off x="2411760" y="2420888"/>
            <a:ext cx="223566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619894" y="2852936"/>
            <a:ext cx="8208962" cy="366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TransitionActivation</a:t>
            </a:r>
          </a:p>
          <a:p>
            <a:pPr lvl="1"/>
            <a:r>
              <a:rPr lang="en-US" dirty="0" smtClean="0"/>
              <a:t>A TransitionActivation is a visitor for a transition if</a:t>
            </a:r>
          </a:p>
          <a:p>
            <a:pPr lvl="2"/>
            <a:r>
              <a:rPr lang="en-US" dirty="0" smtClean="0"/>
              <a:t>The transition is the one referenced in the TransitionActivation</a:t>
            </a:r>
          </a:p>
          <a:p>
            <a:pPr lvl="2"/>
            <a:r>
              <a:rPr lang="en-US" dirty="0" smtClean="0"/>
              <a:t>The transition is redefined (directly or indirectly) by the one referenced in the TransitionActivation.</a:t>
            </a:r>
          </a:p>
          <a:p>
            <a:r>
              <a:rPr lang="en-US" dirty="0" smtClean="0"/>
              <a:t>StateActivation</a:t>
            </a:r>
          </a:p>
          <a:p>
            <a:pPr lvl="1"/>
            <a:r>
              <a:rPr lang="en-US" dirty="0" smtClean="0"/>
              <a:t>A StateActivation is a visitor for a state if</a:t>
            </a:r>
          </a:p>
          <a:p>
            <a:pPr lvl="2"/>
            <a:r>
              <a:rPr lang="en-US" dirty="0" smtClean="0"/>
              <a:t>The state is the one referenced in the StateActivation</a:t>
            </a:r>
          </a:p>
          <a:p>
            <a:pPr lvl="2"/>
            <a:r>
              <a:rPr lang="en-US" dirty="0" smtClean="0"/>
              <a:t>The state is redefined (directly or indirectly) by the one referenced in the StateActivation. </a:t>
            </a:r>
          </a:p>
          <a:p>
            <a:pPr marL="0" indent="0">
              <a:buNone/>
            </a:pPr>
            <a:endParaRPr lang="en-US" dirty="0" smtClean="0"/>
          </a:p>
        </p:txBody>
      </p:sp>
    </p:spTree>
    <p:extLst>
      <p:ext uri="{BB962C8B-B14F-4D97-AF65-F5344CB8AC3E}">
        <p14:creationId xmlns:p14="http://schemas.microsoft.com/office/powerpoint/2010/main" val="3650530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(2)</a:t>
            </a:r>
            <a:endParaRPr 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57</a:t>
            </a:fld>
            <a:endParaRPr lang="en-US" altLang="en-US"/>
          </a:p>
        </p:txBody>
      </p:sp>
      <p:pic>
        <p:nvPicPr>
          <p:cNvPr id="9" name="Image 8"/>
          <p:cNvPicPr>
            <a:picLocks noChangeAspect="1"/>
          </p:cNvPicPr>
          <p:nvPr/>
        </p:nvPicPr>
        <p:blipFill>
          <a:blip r:embed="rId2"/>
          <a:stretch>
            <a:fillRect/>
          </a:stretch>
        </p:blipFill>
        <p:spPr>
          <a:xfrm>
            <a:off x="375468" y="980728"/>
            <a:ext cx="3369974" cy="1296144"/>
          </a:xfrm>
          <a:prstGeom prst="rect">
            <a:avLst/>
          </a:prstGeom>
        </p:spPr>
      </p:pic>
      <p:sp>
        <p:nvSpPr>
          <p:cNvPr id="11" name="Rectangle 10"/>
          <p:cNvSpPr/>
          <p:nvPr/>
        </p:nvSpPr>
        <p:spPr>
          <a:xfrm>
            <a:off x="5704640" y="1052736"/>
            <a:ext cx="2948910" cy="10963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computation of the final state machine that is going to be executed takes place during the instantiation process described for a Region. It relies on the extension relationships existing between regions and redefinition relationships existing between state and transitions. </a:t>
            </a:r>
          </a:p>
        </p:txBody>
      </p:sp>
      <p:cxnSp>
        <p:nvCxnSpPr>
          <p:cNvPr id="12" name="Connecteur droit 15"/>
          <p:cNvCxnSpPr/>
          <p:nvPr/>
        </p:nvCxnSpPr>
        <p:spPr>
          <a:xfrm>
            <a:off x="827584" y="1324531"/>
            <a:ext cx="485195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a:off x="1043608" y="1412776"/>
            <a:ext cx="463593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Date Placeholder 2"/>
          <p:cNvSpPr>
            <a:spLocks noGrp="1"/>
          </p:cNvSpPr>
          <p:nvPr>
            <p:ph type="dt" sz="half" idx="10"/>
          </p:nvPr>
        </p:nvSpPr>
        <p:spPr>
          <a:xfrm>
            <a:off x="191330" y="5605687"/>
            <a:ext cx="2133600" cy="244475"/>
          </a:xfrm>
        </p:spPr>
        <p:txBody>
          <a:bodyPr/>
          <a:lstStyle/>
          <a:p>
            <a:r>
              <a:rPr lang="en-US" altLang="en-US" dirty="0" smtClean="0"/>
              <a:t>14 Septembre </a:t>
            </a:r>
            <a:r>
              <a:rPr lang="en-US" altLang="en-US" dirty="0" smtClean="0"/>
              <a:t>2016</a:t>
            </a:r>
            <a:endParaRPr lang="en-US" altLang="en-US" dirty="0"/>
          </a:p>
        </p:txBody>
      </p:sp>
      <p:pic>
        <p:nvPicPr>
          <p:cNvPr id="22" name="Image 21"/>
          <p:cNvPicPr>
            <a:picLocks noChangeAspect="1"/>
          </p:cNvPicPr>
          <p:nvPr/>
        </p:nvPicPr>
        <p:blipFill>
          <a:blip r:embed="rId3"/>
          <a:stretch>
            <a:fillRect/>
          </a:stretch>
        </p:blipFill>
        <p:spPr>
          <a:xfrm>
            <a:off x="375468" y="2365116"/>
            <a:ext cx="3653141" cy="1191242"/>
          </a:xfrm>
          <a:prstGeom prst="rect">
            <a:avLst/>
          </a:prstGeom>
        </p:spPr>
      </p:pic>
      <p:pic>
        <p:nvPicPr>
          <p:cNvPr id="23" name="Image 22"/>
          <p:cNvPicPr>
            <a:picLocks noChangeAspect="1"/>
          </p:cNvPicPr>
          <p:nvPr/>
        </p:nvPicPr>
        <p:blipFill>
          <a:blip r:embed="rId4"/>
          <a:stretch>
            <a:fillRect/>
          </a:stretch>
        </p:blipFill>
        <p:spPr>
          <a:xfrm>
            <a:off x="219850" y="3660901"/>
            <a:ext cx="3848094" cy="2563641"/>
          </a:xfrm>
          <a:prstGeom prst="rect">
            <a:avLst/>
          </a:prstGeom>
        </p:spPr>
      </p:pic>
      <p:cxnSp>
        <p:nvCxnSpPr>
          <p:cNvPr id="24" name="Connecteur droit avec flèche 23"/>
          <p:cNvCxnSpPr/>
          <p:nvPr/>
        </p:nvCxnSpPr>
        <p:spPr>
          <a:xfrm flipV="1">
            <a:off x="1187624" y="3357563"/>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3357564"/>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3556359"/>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4"/>
          <a:stretch>
            <a:fillRect/>
          </a:stretch>
        </p:blipFill>
        <p:spPr>
          <a:xfrm>
            <a:off x="4666595" y="2886649"/>
            <a:ext cx="4164748" cy="2774599"/>
          </a:xfrm>
          <a:prstGeom prst="rect">
            <a:avLst/>
          </a:prstGeom>
        </p:spPr>
      </p:pic>
      <p:cxnSp>
        <p:nvCxnSpPr>
          <p:cNvPr id="59" name="Connecteur droit avec flèche 58"/>
          <p:cNvCxnSpPr/>
          <p:nvPr/>
        </p:nvCxnSpPr>
        <p:spPr>
          <a:xfrm>
            <a:off x="6603973" y="4686712"/>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313624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3082450"/>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3208257"/>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3334478"/>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3375760"/>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3221468"/>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4686712"/>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4678677"/>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460666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4570665"/>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4658648"/>
            <a:ext cx="874440" cy="461665"/>
          </a:xfrm>
          <a:prstGeom prst="rect">
            <a:avLst/>
          </a:prstGeom>
          <a:noFill/>
        </p:spPr>
        <p:txBody>
          <a:bodyPr wrap="square" rtlCol="0">
            <a:spAutoFit/>
          </a:bodyPr>
          <a:lstStyle/>
          <a:p>
            <a:r>
              <a:rPr lang="fr-FR" sz="800" dirty="0" smtClean="0"/>
              <a:t>T5 AnotherSignal / testEnd</a:t>
            </a:r>
            <a:endParaRPr lang="fr-FR" sz="800" dirty="0"/>
          </a:p>
        </p:txBody>
      </p:sp>
      <p:cxnSp>
        <p:nvCxnSpPr>
          <p:cNvPr id="83" name="Connecteur droit 15"/>
          <p:cNvCxnSpPr>
            <a:stCxn id="22" idx="3"/>
          </p:cNvCxnSpPr>
          <p:nvPr/>
        </p:nvCxnSpPr>
        <p:spPr>
          <a:xfrm>
            <a:off x="4028609" y="2960737"/>
            <a:ext cx="687407" cy="11497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Connecteur droit 15"/>
          <p:cNvCxnSpPr>
            <a:stCxn id="23" idx="3"/>
          </p:cNvCxnSpPr>
          <p:nvPr/>
        </p:nvCxnSpPr>
        <p:spPr>
          <a:xfrm flipV="1">
            <a:off x="4067944" y="4110495"/>
            <a:ext cx="648072" cy="83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716016" y="5824019"/>
            <a:ext cx="2088232" cy="6627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 machine computed from the redefinition and extension links</a:t>
            </a:r>
          </a:p>
        </p:txBody>
      </p:sp>
      <p:cxnSp>
        <p:nvCxnSpPr>
          <p:cNvPr id="91" name="Connecteur droit 15"/>
          <p:cNvCxnSpPr>
            <a:stCxn id="90" idx="0"/>
          </p:cNvCxnSpPr>
          <p:nvPr/>
        </p:nvCxnSpPr>
        <p:spPr>
          <a:xfrm flipH="1" flipV="1">
            <a:off x="5756910" y="5606100"/>
            <a:ext cx="3222" cy="21791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Semantic Model Testing</a:t>
            </a:r>
            <a:endParaRPr lang="en-US" dirty="0"/>
          </a:p>
        </p:txBody>
      </p:sp>
      <p:sp>
        <p:nvSpPr>
          <p:cNvPr id="7" name="Sous-titre 6"/>
          <p:cNvSpPr>
            <a:spLocks noGrp="1"/>
          </p:cNvSpPr>
          <p:nvPr>
            <p:ph type="subTitle" idx="1"/>
          </p:nvPr>
        </p:nvSpPr>
        <p:spPr/>
        <p:txBody>
          <a:bodyPr/>
          <a:lstStyle/>
          <a:p>
            <a:r>
              <a:rPr lang="en-US" dirty="0" smtClean="0"/>
              <a:t>A Test framework and a set of ~100 test cases asserting the different parts of the state machines semantics</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58</a:t>
            </a:fld>
            <a:endParaRPr lang="en-US" altLang="en-US"/>
          </a:p>
        </p:txBody>
      </p:sp>
    </p:spTree>
    <p:extLst>
      <p:ext uri="{BB962C8B-B14F-4D97-AF65-F5344CB8AC3E}">
        <p14:creationId xmlns:p14="http://schemas.microsoft.com/office/powerpoint/2010/main" val="704774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16 March 2016</a:t>
            </a:r>
            <a:endParaRPr lang="en-US" altLang="en-US"/>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59</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a:t>
            </a:r>
            <a:r>
              <a:rPr lang="en-US" dirty="0" smtClean="0"/>
              <a:t>.</a:t>
            </a:r>
            <a:endParaRPr lang="en-US" dirty="0" smtClean="0"/>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Test Framework </a:t>
            </a:r>
            <a:endParaRPr lang="en-US" dirty="0"/>
          </a:p>
        </p:txBody>
      </p:sp>
      <p:sp>
        <p:nvSpPr>
          <p:cNvPr id="7" name="Sous-titre 6"/>
          <p:cNvSpPr>
            <a:spLocks noGrp="1"/>
          </p:cNvSpPr>
          <p:nvPr>
            <p:ph type="subTitle" idx="1"/>
          </p:nvPr>
        </p:nvSpPr>
        <p:spPr/>
        <p:txBody>
          <a:bodyPr/>
          <a:lstStyle/>
          <a:p>
            <a:r>
              <a:rPr lang="en-US" dirty="0" smtClean="0"/>
              <a:t>Architecture and Test Specification example.</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60</a:t>
            </a:fld>
            <a:endParaRPr lang="en-US" altLang="en-US"/>
          </a:p>
        </p:txBody>
      </p:sp>
    </p:spTree>
    <p:extLst>
      <p:ext uri="{BB962C8B-B14F-4D97-AF65-F5344CB8AC3E}">
        <p14:creationId xmlns:p14="http://schemas.microsoft.com/office/powerpoint/2010/main" val="2238620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state-machine under test and record the execution trace produce by this 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a:t>
            </a:r>
            <a:r>
              <a:rPr lang="en-US" sz="1100" dirty="0" smtClean="0">
                <a:latin typeface="Courier New" panose="02070309020205020404" pitchFamily="49" charset="0"/>
                <a:cs typeface="Courier New" panose="02070309020205020404" pitchFamily="49" charset="0"/>
              </a:rPr>
              <a:t>SemanticTest</a:t>
            </a:r>
            <a:r>
              <a:rPr lang="en-US" sz="1100" dirty="0" smtClean="0">
                <a:cs typeface="Courier New" panose="02070309020205020404" pitchFamily="49" charset="0"/>
              </a:rPr>
              <a:t> controls both the </a:t>
            </a:r>
            <a:r>
              <a:rPr lang="en-US" sz="1100" dirty="0" smtClean="0">
                <a:latin typeface="Courier New" panose="02070309020205020404" pitchFamily="49" charset="0"/>
                <a:cs typeface="Courier New" panose="02070309020205020404" pitchFamily="49" charset="0"/>
              </a:rPr>
              <a:t>Tester</a:t>
            </a:r>
            <a:r>
              <a:rPr lang="en-US" sz="1100" dirty="0" smtClean="0">
                <a:cs typeface="Courier New" panose="02070309020205020404" pitchFamily="49" charset="0"/>
              </a:rPr>
              <a:t> and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 It is also responsible for the computation of the test verdict. The test verdict calculation is based on the comparison between the generated execution trace and the execution </a:t>
            </a:r>
            <a:r>
              <a:rPr lang="en-US" sz="1100" dirty="0" smtClean="0">
                <a:cs typeface="Courier New" panose="02070309020205020404" pitchFamily="49" charset="0"/>
              </a:rPr>
              <a:t>traces </a:t>
            </a:r>
            <a:r>
              <a:rPr lang="en-US" sz="1100" dirty="0" smtClean="0">
                <a:cs typeface="Courier New" panose="02070309020205020404" pitchFamily="49" charset="0"/>
              </a:rPr>
              <a:t>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a:t>
            </a:r>
            <a:r>
              <a:rPr lang="en-US" sz="1100" dirty="0" smtClean="0">
                <a:cs typeface="Courier New" panose="02070309020205020404" pitchFamily="49" charset="0"/>
              </a:rPr>
              <a:t>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61</a:t>
            </a:fld>
            <a:endParaRPr lang="en-US" altLang="en-US"/>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16 March 2016</a:t>
            </a:r>
            <a:endParaRPr lang="en-US" altLang="en-US"/>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62</a:t>
            </a:fld>
            <a:endParaRPr lang="en-US" altLang="en-US"/>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16 March 2016</a:t>
            </a:r>
            <a:endParaRPr lang="en-US" altLang="en-US"/>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63</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Some Test Cases</a:t>
            </a:r>
            <a:endParaRPr lang="en-US" dirty="0"/>
          </a:p>
        </p:txBody>
      </p:sp>
      <p:sp>
        <p:nvSpPr>
          <p:cNvPr id="7" name="Sous-titre 6"/>
          <p:cNvSpPr>
            <a:spLocks noGrp="1"/>
          </p:cNvSpPr>
          <p:nvPr>
            <p:ph type="subTitle" idx="1"/>
          </p:nvPr>
        </p:nvSpPr>
        <p:spPr/>
        <p:txBody>
          <a:bodyPr/>
          <a:lstStyle/>
          <a:p>
            <a:r>
              <a:rPr lang="en-US" dirty="0" smtClean="0"/>
              <a:t>Subset of test cases demonstrating the support provided by the semantic model regarding the requirements</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64</a:t>
            </a:fld>
            <a:endParaRPr lang="en-US" altLang="en-US"/>
          </a:p>
        </p:txBody>
      </p:sp>
    </p:spTree>
    <p:extLst>
      <p:ext uri="{BB962C8B-B14F-4D97-AF65-F5344CB8AC3E}">
        <p14:creationId xmlns:p14="http://schemas.microsoft.com/office/powerpoint/2010/main" val="1409257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Test suite: Transition (Completion Event)</a:t>
            </a:r>
            <a:endParaRPr lang="en-US" sz="3200"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65</a:t>
            </a:fld>
            <a:endParaRPr lang="en-US" altLang="en-US"/>
          </a:p>
        </p:txBody>
      </p:sp>
      <p:pic>
        <p:nvPicPr>
          <p:cNvPr id="6" name="Image 5"/>
          <p:cNvPicPr>
            <a:picLocks noChangeAspect="1"/>
          </p:cNvPicPr>
          <p:nvPr/>
        </p:nvPicPr>
        <p:blipFill>
          <a:blip r:embed="rId3"/>
          <a:stretch>
            <a:fillRect/>
          </a:stretch>
        </p:blipFill>
        <p:spPr>
          <a:xfrm>
            <a:off x="709515" y="980728"/>
            <a:ext cx="4536504" cy="4154929"/>
          </a:xfrm>
          <a:prstGeom prst="rect">
            <a:avLst/>
          </a:prstGeom>
        </p:spPr>
      </p:pic>
      <p:sp>
        <p:nvSpPr>
          <p:cNvPr id="7" name="Rectangle 6"/>
          <p:cNvSpPr/>
          <p:nvPr/>
        </p:nvSpPr>
        <p:spPr>
          <a:xfrm>
            <a:off x="611560" y="1360322"/>
            <a:ext cx="1319122" cy="77253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Reception of Start signal event occurrence triggers T2</a:t>
            </a:r>
            <a:endParaRPr lang="en-US" sz="1100" dirty="0">
              <a:cs typeface="Courier New" panose="02070309020205020404" pitchFamily="49" charset="0"/>
            </a:endParaRPr>
          </a:p>
        </p:txBody>
      </p:sp>
      <p:cxnSp>
        <p:nvCxnSpPr>
          <p:cNvPr id="8" name="Connecteur droit 15"/>
          <p:cNvCxnSpPr/>
          <p:nvPr/>
        </p:nvCxnSpPr>
        <p:spPr>
          <a:xfrm>
            <a:off x="1930682" y="2060848"/>
            <a:ext cx="105714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9554" y="4581128"/>
            <a:ext cx="1319122" cy="29569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Parallelism</a:t>
            </a:r>
            <a:endParaRPr lang="en-US" sz="1100" dirty="0">
              <a:cs typeface="Courier New" panose="02070309020205020404" pitchFamily="49" charset="0"/>
            </a:endParaRPr>
          </a:p>
        </p:txBody>
      </p:sp>
      <p:cxnSp>
        <p:nvCxnSpPr>
          <p:cNvPr id="18" name="Connecteur droit 15"/>
          <p:cNvCxnSpPr/>
          <p:nvPr/>
        </p:nvCxnSpPr>
        <p:spPr>
          <a:xfrm flipV="1">
            <a:off x="1956628" y="4149080"/>
            <a:ext cx="0" cy="45160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Connecteur droit 15"/>
          <p:cNvCxnSpPr/>
          <p:nvPr/>
        </p:nvCxnSpPr>
        <p:spPr>
          <a:xfrm flipV="1">
            <a:off x="1956628" y="4129526"/>
            <a:ext cx="792087" cy="45160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4" name="Image 23"/>
          <p:cNvPicPr>
            <a:picLocks noChangeAspect="1"/>
          </p:cNvPicPr>
          <p:nvPr/>
        </p:nvPicPr>
        <p:blipFill>
          <a:blip r:embed="rId4"/>
          <a:stretch>
            <a:fillRect/>
          </a:stretch>
        </p:blipFill>
        <p:spPr>
          <a:xfrm>
            <a:off x="251520" y="5131643"/>
            <a:ext cx="5524500" cy="1609725"/>
          </a:xfrm>
          <a:prstGeom prst="rect">
            <a:avLst/>
          </a:prstGeom>
          <a:ln>
            <a:solidFill>
              <a:schemeClr val="tx1"/>
            </a:solidFill>
          </a:ln>
        </p:spPr>
      </p:pic>
      <p:sp>
        <p:nvSpPr>
          <p:cNvPr id="28" name="Rectangle 27"/>
          <p:cNvSpPr/>
          <p:nvPr/>
        </p:nvSpPr>
        <p:spPr>
          <a:xfrm>
            <a:off x="6372200" y="5653162"/>
            <a:ext cx="2088232" cy="72816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Parallelism introduced in the model implies 8 valid execution traces</a:t>
            </a:r>
            <a:endParaRPr lang="en-US" sz="1100" dirty="0">
              <a:cs typeface="Courier New" panose="02070309020205020404" pitchFamily="49" charset="0"/>
            </a:endParaRPr>
          </a:p>
        </p:txBody>
      </p:sp>
      <p:cxnSp>
        <p:nvCxnSpPr>
          <p:cNvPr id="25" name="Connecteur droit 15"/>
          <p:cNvCxnSpPr/>
          <p:nvPr/>
        </p:nvCxnSpPr>
        <p:spPr>
          <a:xfrm>
            <a:off x="5776020" y="6021288"/>
            <a:ext cx="5992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80112" y="2732488"/>
            <a:ext cx="3024336" cy="863758"/>
          </a:xfrm>
          <a:prstGeom prst="rect">
            <a:avLst/>
          </a:prstGeom>
          <a:solidFill>
            <a:schemeClr val="bg1"/>
          </a:solidFill>
          <a:ln w="28575">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smtClean="0">
                <a:solidFill>
                  <a:srgbClr val="7030A0"/>
                </a:solidFill>
                <a:latin typeface="Courier New" panose="02070309020205020404" pitchFamily="49" charset="0"/>
                <a:cs typeface="Courier New" panose="02070309020205020404" pitchFamily="49" charset="0"/>
              </a:rPr>
              <a:t>public</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activity</a:t>
            </a:r>
            <a:r>
              <a:rPr lang="en-US" sz="1100" dirty="0" smtClean="0">
                <a:latin typeface="Courier New" panose="02070309020205020404" pitchFamily="49" charset="0"/>
                <a:cs typeface="Courier New" panose="02070309020205020404" pitchFamily="49" charset="0"/>
              </a:rPr>
              <a:t> doActivity(){</a:t>
            </a:r>
          </a:p>
          <a:p>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.trace(</a:t>
            </a:r>
            <a:r>
              <a:rPr lang="en-US" sz="1100" dirty="0" smtClean="0">
                <a:solidFill>
                  <a:srgbClr val="0070C0"/>
                </a:solidFill>
                <a:latin typeface="Courier New" panose="02070309020205020404" pitchFamily="49" charset="0"/>
                <a:cs typeface="Courier New" panose="02070309020205020404" pitchFamily="49" charset="0"/>
              </a:rPr>
              <a:t>“S3.1(doActivity)”</a:t>
            </a:r>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p>
        </p:txBody>
      </p:sp>
      <p:cxnSp>
        <p:nvCxnSpPr>
          <p:cNvPr id="30" name="Connecteur droit 15"/>
          <p:cNvCxnSpPr>
            <a:endCxn id="29" idx="1"/>
          </p:cNvCxnSpPr>
          <p:nvPr/>
        </p:nvCxnSpPr>
        <p:spPr>
          <a:xfrm>
            <a:off x="3800028" y="3164367"/>
            <a:ext cx="1780084" cy="0"/>
          </a:xfrm>
          <a:prstGeom prst="straightConnector1">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580112" y="1076428"/>
            <a:ext cx="3024336" cy="4803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Intensive usage of completion events</a:t>
            </a:r>
            <a:endParaRPr lang="en-US" sz="1100" dirty="0">
              <a:cs typeface="Courier New" panose="02070309020205020404" pitchFamily="49" charset="0"/>
            </a:endParaRPr>
          </a:p>
        </p:txBody>
      </p:sp>
      <p:cxnSp>
        <p:nvCxnSpPr>
          <p:cNvPr id="38" name="Connecteur droit 15"/>
          <p:cNvCxnSpPr>
            <a:endCxn id="37" idx="1"/>
          </p:cNvCxnSpPr>
          <p:nvPr/>
        </p:nvCxnSpPr>
        <p:spPr>
          <a:xfrm>
            <a:off x="5004048" y="1316610"/>
            <a:ext cx="57606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Event (Call Event)</a:t>
            </a:r>
            <a:endParaRPr lang="fr-FR"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66</a:t>
            </a:fld>
            <a:endParaRPr lang="en-US" altLang="en-US"/>
          </a:p>
        </p:txBody>
      </p:sp>
      <p:pic>
        <p:nvPicPr>
          <p:cNvPr id="6" name="Image 5"/>
          <p:cNvPicPr>
            <a:picLocks noChangeAspect="1"/>
          </p:cNvPicPr>
          <p:nvPr/>
        </p:nvPicPr>
        <p:blipFill>
          <a:blip r:embed="rId2"/>
          <a:stretch>
            <a:fillRect/>
          </a:stretch>
        </p:blipFill>
        <p:spPr>
          <a:xfrm>
            <a:off x="251520" y="1762820"/>
            <a:ext cx="6134888" cy="3268588"/>
          </a:xfrm>
          <a:prstGeom prst="rect">
            <a:avLst/>
          </a:prstGeom>
        </p:spPr>
      </p:pic>
      <p:sp>
        <p:nvSpPr>
          <p:cNvPr id="7" name="Rectangle 6"/>
          <p:cNvSpPr/>
          <p:nvPr/>
        </p:nvSpPr>
        <p:spPr>
          <a:xfrm>
            <a:off x="323528" y="1258764"/>
            <a:ext cx="6768752" cy="408480"/>
          </a:xfrm>
          <a:prstGeom prst="rect">
            <a:avLst/>
          </a:prstGeom>
          <a:solidFill>
            <a:schemeClr val="bg1"/>
          </a:solidFill>
          <a:ln w="28575">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smtClean="0">
                <a:solidFill>
                  <a:srgbClr val="7030A0"/>
                </a:solidFill>
                <a:latin typeface="Courier New" panose="02070309020205020404" pitchFamily="49" charset="0"/>
                <a:cs typeface="Courier New" panose="02070309020205020404" pitchFamily="49" charset="0"/>
              </a:rPr>
              <a:t>public</a:t>
            </a:r>
            <a:r>
              <a:rPr lang="en-US" sz="1100" dirty="0" smtClean="0">
                <a:latin typeface="Courier New" panose="02070309020205020404" pitchFamily="49" charset="0"/>
                <a:cs typeface="Courier New" panose="02070309020205020404" pitchFamily="49" charset="0"/>
              </a:rPr>
              <a:t> or(in left: Boolean, in right : Boolean, out result: Boolean): Boolean;</a:t>
            </a:r>
          </a:p>
        </p:txBody>
      </p:sp>
      <p:cxnSp>
        <p:nvCxnSpPr>
          <p:cNvPr id="8" name="Connecteur droit 15"/>
          <p:cNvCxnSpPr/>
          <p:nvPr/>
        </p:nvCxnSpPr>
        <p:spPr>
          <a:xfrm flipV="1">
            <a:off x="1691680" y="1667244"/>
            <a:ext cx="0" cy="599632"/>
          </a:xfrm>
          <a:prstGeom prst="straightConnector1">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1660" y="2842940"/>
            <a:ext cx="1722068" cy="124836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Input and output conform to “or” operation. Implementation realize an </a:t>
            </a:r>
            <a:r>
              <a:rPr lang="en-US" sz="1100" b="1" dirty="0" smtClean="0">
                <a:cs typeface="Courier New" panose="02070309020205020404" pitchFamily="49" charset="0"/>
              </a:rPr>
              <a:t>OR</a:t>
            </a:r>
            <a:r>
              <a:rPr lang="en-US" sz="1100" dirty="0" smtClean="0">
                <a:cs typeface="Courier New" panose="02070309020205020404" pitchFamily="49" charset="0"/>
              </a:rPr>
              <a:t> operation between left and right parameters.  </a:t>
            </a:r>
            <a:endParaRPr lang="en-US" sz="1100" dirty="0">
              <a:cs typeface="Courier New" panose="02070309020205020404" pitchFamily="49" charset="0"/>
            </a:endParaRPr>
          </a:p>
        </p:txBody>
      </p:sp>
      <p:cxnSp>
        <p:nvCxnSpPr>
          <p:cNvPr id="12" name="Connecteur droit 15"/>
          <p:cNvCxnSpPr/>
          <p:nvPr/>
        </p:nvCxnSpPr>
        <p:spPr>
          <a:xfrm flipH="1">
            <a:off x="2123728" y="3419004"/>
            <a:ext cx="62498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31246" y="2842940"/>
            <a:ext cx="1722068" cy="124836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Input and output conform to “or” operation. Implementation realize an </a:t>
            </a:r>
            <a:r>
              <a:rPr lang="en-US" sz="1100" b="1" dirty="0" smtClean="0">
                <a:cs typeface="Courier New" panose="02070309020205020404" pitchFamily="49" charset="0"/>
              </a:rPr>
              <a:t>XOR</a:t>
            </a:r>
            <a:r>
              <a:rPr lang="en-US" sz="1100" dirty="0" smtClean="0">
                <a:cs typeface="Courier New" panose="02070309020205020404" pitchFamily="49" charset="0"/>
              </a:rPr>
              <a:t> operation between left and right parameters.  </a:t>
            </a:r>
            <a:endParaRPr lang="en-US" sz="1100" dirty="0">
              <a:cs typeface="Courier New" panose="02070309020205020404" pitchFamily="49" charset="0"/>
            </a:endParaRPr>
          </a:p>
        </p:txBody>
      </p:sp>
      <p:cxnSp>
        <p:nvCxnSpPr>
          <p:cNvPr id="13" name="Connecteur droit 15"/>
          <p:cNvCxnSpPr/>
          <p:nvPr/>
        </p:nvCxnSpPr>
        <p:spPr>
          <a:xfrm flipV="1">
            <a:off x="5364088" y="3563020"/>
            <a:ext cx="888875"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3"/>
          <a:stretch>
            <a:fillRect/>
          </a:stretch>
        </p:blipFill>
        <p:spPr>
          <a:xfrm>
            <a:off x="260779" y="5278338"/>
            <a:ext cx="8096250" cy="742950"/>
          </a:xfrm>
          <a:prstGeom prst="rect">
            <a:avLst/>
          </a:prstGeom>
          <a:ln>
            <a:solidFill>
              <a:schemeClr val="tx1"/>
            </a:solidFill>
          </a:ln>
        </p:spPr>
      </p:pic>
      <p:sp>
        <p:nvSpPr>
          <p:cNvPr id="19" name="Rectangle 18"/>
          <p:cNvSpPr/>
          <p:nvPr/>
        </p:nvSpPr>
        <p:spPr>
          <a:xfrm>
            <a:off x="6252963" y="4187201"/>
            <a:ext cx="1722068" cy="63542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last computed outputs are made available to the caller.  </a:t>
            </a:r>
            <a:endParaRPr lang="en-US" sz="1100" dirty="0">
              <a:cs typeface="Courier New" panose="02070309020205020404" pitchFamily="49" charset="0"/>
            </a:endParaRPr>
          </a:p>
        </p:txBody>
      </p:sp>
      <p:cxnSp>
        <p:nvCxnSpPr>
          <p:cNvPr id="20" name="Connecteur droit 15"/>
          <p:cNvCxnSpPr/>
          <p:nvPr/>
        </p:nvCxnSpPr>
        <p:spPr>
          <a:xfrm flipV="1">
            <a:off x="6948264" y="4822627"/>
            <a:ext cx="0" cy="54059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7305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Test suite: Entry and Exit</a:t>
            </a:r>
            <a:endParaRPr lang="en-US"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67</a:t>
            </a:fld>
            <a:endParaRPr lang="en-US" altLang="en-US"/>
          </a:p>
        </p:txBody>
      </p:sp>
      <p:pic>
        <p:nvPicPr>
          <p:cNvPr id="6" name="Image 5"/>
          <p:cNvPicPr>
            <a:picLocks noChangeAspect="1"/>
          </p:cNvPicPr>
          <p:nvPr/>
        </p:nvPicPr>
        <p:blipFill>
          <a:blip r:embed="rId2"/>
          <a:stretch>
            <a:fillRect/>
          </a:stretch>
        </p:blipFill>
        <p:spPr>
          <a:xfrm>
            <a:off x="323528" y="1268760"/>
            <a:ext cx="8504634" cy="3153133"/>
          </a:xfrm>
          <a:prstGeom prst="rect">
            <a:avLst/>
          </a:prstGeom>
        </p:spPr>
      </p:pic>
      <p:sp>
        <p:nvSpPr>
          <p:cNvPr id="7" name="Rectangle 6"/>
          <p:cNvSpPr/>
          <p:nvPr/>
        </p:nvSpPr>
        <p:spPr>
          <a:xfrm>
            <a:off x="5868144" y="1196752"/>
            <a:ext cx="2736304"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of Entry/Exit points, implicit/explicit entry and application of common ancestor rule</a:t>
            </a:r>
            <a:endParaRPr lang="en-US" sz="1100" dirty="0">
              <a:cs typeface="Courier New" panose="02070309020205020404" pitchFamily="49" charset="0"/>
            </a:endParaRPr>
          </a:p>
        </p:txBody>
      </p:sp>
      <p:sp>
        <p:nvSpPr>
          <p:cNvPr id="9" name="Rectangle 8"/>
          <p:cNvSpPr/>
          <p:nvPr/>
        </p:nvSpPr>
        <p:spPr>
          <a:xfrm>
            <a:off x="1907704" y="2492896"/>
            <a:ext cx="21602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3"/>
          <a:stretch>
            <a:fillRect/>
          </a:stretch>
        </p:blipFill>
        <p:spPr>
          <a:xfrm>
            <a:off x="1797521" y="5331704"/>
            <a:ext cx="5438775" cy="628650"/>
          </a:xfrm>
          <a:prstGeom prst="rect">
            <a:avLst/>
          </a:prstGeom>
          <a:ln>
            <a:solidFill>
              <a:schemeClr val="tx1"/>
            </a:solidFill>
          </a:ln>
        </p:spPr>
      </p:pic>
      <p:sp>
        <p:nvSpPr>
          <p:cNvPr id="13" name="Rectangle 12"/>
          <p:cNvSpPr/>
          <p:nvPr/>
        </p:nvSpPr>
        <p:spPr>
          <a:xfrm>
            <a:off x="539552" y="1772816"/>
            <a:ext cx="1080120" cy="41414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Implicit entry</a:t>
            </a:r>
            <a:endParaRPr lang="en-US" sz="1100" dirty="0">
              <a:cs typeface="Courier New" panose="02070309020205020404" pitchFamily="49" charset="0"/>
            </a:endParaRPr>
          </a:p>
        </p:txBody>
      </p:sp>
      <p:cxnSp>
        <p:nvCxnSpPr>
          <p:cNvPr id="14" name="Connecteur droit 15"/>
          <p:cNvCxnSpPr/>
          <p:nvPr/>
        </p:nvCxnSpPr>
        <p:spPr>
          <a:xfrm flipH="1" flipV="1">
            <a:off x="1619673" y="1988840"/>
            <a:ext cx="576063" cy="432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07904" y="4453446"/>
            <a:ext cx="2376264" cy="4877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Explicit entry and application of common ancestor rule</a:t>
            </a:r>
            <a:endParaRPr lang="en-US" sz="1100" dirty="0">
              <a:cs typeface="Courier New" panose="02070309020205020404" pitchFamily="49" charset="0"/>
            </a:endParaRPr>
          </a:p>
        </p:txBody>
      </p:sp>
      <p:cxnSp>
        <p:nvCxnSpPr>
          <p:cNvPr id="17" name="Connecteur droit 15"/>
          <p:cNvCxnSpPr/>
          <p:nvPr/>
        </p:nvCxnSpPr>
        <p:spPr>
          <a:xfrm flipH="1">
            <a:off x="4860033" y="3140968"/>
            <a:ext cx="432047" cy="13015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058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smtClean="0"/>
              <a:t>Test suite: Conditional Pseudo State (Choice)</a:t>
            </a:r>
            <a:endParaRPr lang="fr-FR" sz="2800"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68</a:t>
            </a:fld>
            <a:endParaRPr lang="en-US" altLang="en-US"/>
          </a:p>
        </p:txBody>
      </p:sp>
      <p:pic>
        <p:nvPicPr>
          <p:cNvPr id="6" name="Image 5"/>
          <p:cNvPicPr>
            <a:picLocks noChangeAspect="1"/>
          </p:cNvPicPr>
          <p:nvPr/>
        </p:nvPicPr>
        <p:blipFill>
          <a:blip r:embed="rId2"/>
          <a:stretch>
            <a:fillRect/>
          </a:stretch>
        </p:blipFill>
        <p:spPr>
          <a:xfrm>
            <a:off x="1507976" y="964300"/>
            <a:ext cx="6202263" cy="2888389"/>
          </a:xfrm>
          <a:prstGeom prst="rect">
            <a:avLst/>
          </a:prstGeom>
        </p:spPr>
      </p:pic>
      <p:sp>
        <p:nvSpPr>
          <p:cNvPr id="7" name="Rectangle 6"/>
          <p:cNvSpPr/>
          <p:nvPr/>
        </p:nvSpPr>
        <p:spPr>
          <a:xfrm>
            <a:off x="1475656" y="1340768"/>
            <a:ext cx="2376264" cy="59799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Data signal even occurrence property in guard evaluation</a:t>
            </a:r>
            <a:endParaRPr lang="en-US" sz="1100" dirty="0">
              <a:cs typeface="Courier New" panose="02070309020205020404" pitchFamily="49" charset="0"/>
            </a:endParaRPr>
          </a:p>
        </p:txBody>
      </p:sp>
      <p:cxnSp>
        <p:nvCxnSpPr>
          <p:cNvPr id="8" name="Connecteur droit 15"/>
          <p:cNvCxnSpPr>
            <a:endCxn id="7" idx="3"/>
          </p:cNvCxnSpPr>
          <p:nvPr/>
        </p:nvCxnSpPr>
        <p:spPr>
          <a:xfrm flipH="1">
            <a:off x="3851920" y="1639765"/>
            <a:ext cx="504056"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Connecteur droit 15"/>
          <p:cNvCxnSpPr>
            <a:endCxn id="7" idx="3"/>
          </p:cNvCxnSpPr>
          <p:nvPr/>
        </p:nvCxnSpPr>
        <p:spPr>
          <a:xfrm flipH="1" flipV="1">
            <a:off x="3851920" y="1639766"/>
            <a:ext cx="648072" cy="8177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3"/>
          <a:stretch>
            <a:fillRect/>
          </a:stretch>
        </p:blipFill>
        <p:spPr>
          <a:xfrm>
            <a:off x="936699" y="3840784"/>
            <a:ext cx="7344816" cy="2779809"/>
          </a:xfrm>
          <a:prstGeom prst="rect">
            <a:avLst/>
          </a:prstGeom>
        </p:spPr>
      </p:pic>
      <p:sp>
        <p:nvSpPr>
          <p:cNvPr id="19" name="Rectangle 18"/>
          <p:cNvSpPr/>
          <p:nvPr/>
        </p:nvSpPr>
        <p:spPr>
          <a:xfrm>
            <a:off x="1619672" y="5572274"/>
            <a:ext cx="2080168" cy="59799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of an else transition</a:t>
            </a:r>
            <a:endParaRPr lang="en-US" sz="1100" dirty="0">
              <a:cs typeface="Courier New" panose="02070309020205020404" pitchFamily="49" charset="0"/>
            </a:endParaRPr>
          </a:p>
        </p:txBody>
      </p:sp>
      <p:cxnSp>
        <p:nvCxnSpPr>
          <p:cNvPr id="20" name="Connecteur droit 15"/>
          <p:cNvCxnSpPr>
            <a:endCxn id="19" idx="3"/>
          </p:cNvCxnSpPr>
          <p:nvPr/>
        </p:nvCxnSpPr>
        <p:spPr>
          <a:xfrm flipH="1">
            <a:off x="3699840" y="5373216"/>
            <a:ext cx="656136" cy="4980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137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smtClean="0"/>
              <a:t>Test suite: Conditional Pseudo State (Junction)</a:t>
            </a:r>
            <a:endParaRPr lang="fr-FR" sz="2800"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69</a:t>
            </a:fld>
            <a:endParaRPr lang="en-US" altLang="en-US"/>
          </a:p>
        </p:txBody>
      </p:sp>
      <p:pic>
        <p:nvPicPr>
          <p:cNvPr id="7" name="Image 6"/>
          <p:cNvPicPr>
            <a:picLocks noChangeAspect="1"/>
          </p:cNvPicPr>
          <p:nvPr/>
        </p:nvPicPr>
        <p:blipFill>
          <a:blip r:embed="rId2"/>
          <a:stretch>
            <a:fillRect/>
          </a:stretch>
        </p:blipFill>
        <p:spPr>
          <a:xfrm>
            <a:off x="395536" y="1300730"/>
            <a:ext cx="7062043" cy="3816424"/>
          </a:xfrm>
          <a:prstGeom prst="rect">
            <a:avLst/>
          </a:prstGeom>
        </p:spPr>
      </p:pic>
      <p:pic>
        <p:nvPicPr>
          <p:cNvPr id="8" name="Image 7"/>
          <p:cNvPicPr>
            <a:picLocks noChangeAspect="1"/>
          </p:cNvPicPr>
          <p:nvPr/>
        </p:nvPicPr>
        <p:blipFill>
          <a:blip r:embed="rId3"/>
          <a:stretch>
            <a:fillRect/>
          </a:stretch>
        </p:blipFill>
        <p:spPr>
          <a:xfrm>
            <a:off x="4038003" y="5236046"/>
            <a:ext cx="4819650" cy="857250"/>
          </a:xfrm>
          <a:prstGeom prst="rect">
            <a:avLst/>
          </a:prstGeom>
          <a:ln w="19050">
            <a:solidFill>
              <a:schemeClr val="tx1"/>
            </a:solidFill>
          </a:ln>
        </p:spPr>
      </p:pic>
      <p:pic>
        <p:nvPicPr>
          <p:cNvPr id="9" name="Image 8"/>
          <p:cNvPicPr>
            <a:picLocks noChangeAspect="1"/>
          </p:cNvPicPr>
          <p:nvPr/>
        </p:nvPicPr>
        <p:blipFill>
          <a:blip r:embed="rId4"/>
          <a:stretch>
            <a:fillRect/>
          </a:stretch>
        </p:blipFill>
        <p:spPr>
          <a:xfrm>
            <a:off x="6329362" y="1286040"/>
            <a:ext cx="2581275" cy="1552575"/>
          </a:xfrm>
          <a:prstGeom prst="rect">
            <a:avLst/>
          </a:prstGeom>
          <a:ln w="12700">
            <a:solidFill>
              <a:schemeClr val="tx1"/>
            </a:solidFill>
          </a:ln>
        </p:spPr>
      </p:pic>
      <p:sp>
        <p:nvSpPr>
          <p:cNvPr id="10" name="Rectangle 9"/>
          <p:cNvSpPr/>
          <p:nvPr/>
        </p:nvSpPr>
        <p:spPr>
          <a:xfrm>
            <a:off x="683568" y="1648913"/>
            <a:ext cx="144016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Junction used as a conditional node.</a:t>
            </a:r>
            <a:endParaRPr lang="en-US" sz="1100" dirty="0">
              <a:cs typeface="Courier New" panose="02070309020205020404" pitchFamily="49" charset="0"/>
            </a:endParaRPr>
          </a:p>
        </p:txBody>
      </p:sp>
      <p:cxnSp>
        <p:nvCxnSpPr>
          <p:cNvPr id="11" name="Connecteur droit 15"/>
          <p:cNvCxnSpPr/>
          <p:nvPr/>
        </p:nvCxnSpPr>
        <p:spPr>
          <a:xfrm flipH="1" flipV="1">
            <a:off x="2123728" y="1792928"/>
            <a:ext cx="3312368" cy="93610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flipH="1" flipV="1">
            <a:off x="2123728" y="2383683"/>
            <a:ext cx="1080120" cy="92141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36258" y="4046325"/>
            <a:ext cx="144016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Junction used as a merge node.</a:t>
            </a:r>
            <a:endParaRPr lang="en-US" sz="1100" dirty="0">
              <a:cs typeface="Courier New" panose="02070309020205020404" pitchFamily="49" charset="0"/>
            </a:endParaRPr>
          </a:p>
        </p:txBody>
      </p:sp>
      <p:cxnSp>
        <p:nvCxnSpPr>
          <p:cNvPr id="22" name="Connecteur droit 15"/>
          <p:cNvCxnSpPr/>
          <p:nvPr/>
        </p:nvCxnSpPr>
        <p:spPr>
          <a:xfrm flipH="1" flipV="1">
            <a:off x="5598269" y="3938313"/>
            <a:ext cx="737989" cy="35226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51520" y="5330554"/>
            <a:ext cx="3172057"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During static analysis it is always possible to find a path to a valid state machine configuration. Hence T3 never fires.</a:t>
            </a:r>
            <a:endParaRPr lang="en-US" sz="1100" dirty="0">
              <a:cs typeface="Courier New" panose="02070309020205020404" pitchFamily="49" charset="0"/>
            </a:endParaRPr>
          </a:p>
        </p:txBody>
      </p:sp>
      <p:cxnSp>
        <p:nvCxnSpPr>
          <p:cNvPr id="25" name="Connecteur droit 15"/>
          <p:cNvCxnSpPr/>
          <p:nvPr/>
        </p:nvCxnSpPr>
        <p:spPr>
          <a:xfrm flipH="1">
            <a:off x="683568" y="3823583"/>
            <a:ext cx="720080" cy="150697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04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20000"/>
          </a:bodyPr>
          <a:lstStyle/>
          <a:p>
            <a:pPr marL="514350" indent="-514350">
              <a:buFont typeface="+mj-lt"/>
              <a:buAutoNum type="arabicPeriod" startAt="4"/>
            </a:pPr>
            <a:r>
              <a:rPr lang="en-US" i="1" dirty="0" smtClean="0"/>
              <a:t>Relationship to </a:t>
            </a:r>
            <a:r>
              <a:rPr lang="en-US" i="1" dirty="0" err="1" smtClean="0"/>
              <a:t>OntoIOP</a:t>
            </a:r>
            <a:endParaRPr lang="en-US" i="1" dirty="0" smtClean="0"/>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914400" lvl="1" indent="-514350"/>
            <a:r>
              <a:rPr lang="en-US" dirty="0" smtClean="0"/>
              <a:t>Plan to provide such a mapping in the revised specification.</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a:t>
            </a:r>
            <a:r>
              <a:rPr lang="en-US" dirty="0" smtClean="0"/>
              <a:t>98 </a:t>
            </a:r>
            <a:r>
              <a:rPr lang="en-US" dirty="0" smtClean="0"/>
              <a:t>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Test suite: Deferred Events</a:t>
            </a:r>
            <a:endParaRPr lang="en-US"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70</a:t>
            </a:fld>
            <a:endParaRPr lang="en-US" altLang="en-US"/>
          </a:p>
        </p:txBody>
      </p:sp>
      <p:pic>
        <p:nvPicPr>
          <p:cNvPr id="6" name="Image 5"/>
          <p:cNvPicPr>
            <a:picLocks noChangeAspect="1"/>
          </p:cNvPicPr>
          <p:nvPr/>
        </p:nvPicPr>
        <p:blipFill>
          <a:blip r:embed="rId2"/>
          <a:stretch>
            <a:fillRect/>
          </a:stretch>
        </p:blipFill>
        <p:spPr>
          <a:xfrm>
            <a:off x="1331640" y="948680"/>
            <a:ext cx="6336704" cy="3466775"/>
          </a:xfrm>
          <a:prstGeom prst="rect">
            <a:avLst/>
          </a:prstGeom>
        </p:spPr>
      </p:pic>
      <p:sp>
        <p:nvSpPr>
          <p:cNvPr id="7" name="Rectangle 6"/>
          <p:cNvSpPr/>
          <p:nvPr/>
        </p:nvSpPr>
        <p:spPr>
          <a:xfrm>
            <a:off x="2179099" y="4509120"/>
            <a:ext cx="4641786" cy="1186637"/>
          </a:xfrm>
          <a:prstGeom prst="rect">
            <a:avLst/>
          </a:prstGeom>
          <a:solidFill>
            <a:schemeClr val="bg1"/>
          </a:solidFill>
          <a:ln w="28575">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smtClean="0">
                <a:solidFill>
                  <a:srgbClr val="7030A0"/>
                </a:solidFill>
                <a:latin typeface="Courier New" panose="02070309020205020404" pitchFamily="49" charset="0"/>
                <a:cs typeface="Courier New" panose="02070309020205020404" pitchFamily="49" charset="0"/>
              </a:rPr>
              <a:t>public</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activity</a:t>
            </a:r>
            <a:r>
              <a:rPr lang="en-US" sz="1100" dirty="0" smtClean="0">
                <a:latin typeface="Courier New" panose="02070309020205020404" pitchFamily="49" charset="0"/>
                <a:cs typeface="Courier New" panose="02070309020205020404" pitchFamily="49" charset="0"/>
              </a:rPr>
              <a:t> ‘Deferred004_Tester_B$behavior$1’(){</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accept</a:t>
            </a:r>
            <a:r>
              <a:rPr lang="en-US" sz="1100" dirty="0" smtClean="0">
                <a:latin typeface="Courier New" panose="02070309020205020404" pitchFamily="49" charset="0"/>
                <a:cs typeface="Courier New" panose="02070309020205020404" pitchFamily="49" charset="0"/>
              </a:rPr>
              <a:t>(Start);</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.testable.AnotherSignal();</a:t>
            </a:r>
          </a:p>
          <a:p>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.testable.Continue();</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b="1" dirty="0" smtClean="0">
                <a:solidFill>
                  <a:srgbClr val="7030A0"/>
                </a:solidFill>
                <a:latin typeface="Courier New" panose="02070309020205020404" pitchFamily="49" charset="0"/>
                <a:cs typeface="Courier New" panose="02070309020205020404" pitchFamily="49" charset="0"/>
              </a:rPr>
              <a:t>this</a:t>
            </a:r>
            <a:r>
              <a:rPr lang="en-US" sz="1100" dirty="0" smtClean="0">
                <a:latin typeface="Courier New" panose="02070309020205020404" pitchFamily="49" charset="0"/>
                <a:cs typeface="Courier New" panose="02070309020205020404" pitchFamily="49" charset="0"/>
              </a:rPr>
              <a:t>.testable.Pending();</a:t>
            </a:r>
          </a:p>
          <a:p>
            <a:r>
              <a:rPr lang="en-US" sz="1100" dirty="0" smtClean="0">
                <a:latin typeface="Courier New" panose="02070309020205020404" pitchFamily="49" charset="0"/>
                <a:cs typeface="Courier New" panose="02070309020205020404" pitchFamily="49" charset="0"/>
              </a:rPr>
              <a:t>}</a:t>
            </a:r>
          </a:p>
        </p:txBody>
      </p:sp>
      <p:pic>
        <p:nvPicPr>
          <p:cNvPr id="8" name="Image 7"/>
          <p:cNvPicPr>
            <a:picLocks noChangeAspect="1"/>
          </p:cNvPicPr>
          <p:nvPr/>
        </p:nvPicPr>
        <p:blipFill>
          <a:blip r:embed="rId3"/>
          <a:stretch>
            <a:fillRect/>
          </a:stretch>
        </p:blipFill>
        <p:spPr>
          <a:xfrm>
            <a:off x="1824955" y="5867400"/>
            <a:ext cx="5267325" cy="609600"/>
          </a:xfrm>
          <a:prstGeom prst="rect">
            <a:avLst/>
          </a:prstGeom>
          <a:ln>
            <a:solidFill>
              <a:schemeClr val="tx1"/>
            </a:solidFill>
          </a:ln>
        </p:spPr>
      </p:pic>
      <p:sp>
        <p:nvSpPr>
          <p:cNvPr id="9" name="Rectangle 8"/>
          <p:cNvSpPr/>
          <p:nvPr/>
        </p:nvSpPr>
        <p:spPr>
          <a:xfrm>
            <a:off x="6444208" y="1261187"/>
            <a:ext cx="195456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Usage of deferred trigger in a hierarchal and orthogonal context</a:t>
            </a:r>
            <a:endParaRPr lang="en-US" sz="1100" dirty="0">
              <a:cs typeface="Courier New" panose="02070309020205020404" pitchFamily="49" charset="0"/>
            </a:endParaRPr>
          </a:p>
        </p:txBody>
      </p:sp>
    </p:spTree>
    <p:extLst>
      <p:ext uri="{BB962C8B-B14F-4D97-AF65-F5344CB8AC3E}">
        <p14:creationId xmlns:p14="http://schemas.microsoft.com/office/powerpoint/2010/main" val="1302559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stretch>
            <a:fillRect/>
          </a:stretch>
        </p:blipFill>
        <p:spPr>
          <a:xfrm>
            <a:off x="2117824" y="1051526"/>
            <a:ext cx="6064920" cy="4154652"/>
          </a:xfrm>
          <a:prstGeom prst="rect">
            <a:avLst/>
          </a:prstGeom>
        </p:spPr>
      </p:pic>
      <p:sp>
        <p:nvSpPr>
          <p:cNvPr id="2" name="Titre 1"/>
          <p:cNvSpPr>
            <a:spLocks noGrp="1"/>
          </p:cNvSpPr>
          <p:nvPr>
            <p:ph type="title"/>
          </p:nvPr>
        </p:nvSpPr>
        <p:spPr/>
        <p:txBody>
          <a:bodyPr/>
          <a:lstStyle/>
          <a:p>
            <a:r>
              <a:rPr lang="en-US" dirty="0" smtClean="0"/>
              <a:t>Test suite: Deep history</a:t>
            </a:r>
            <a:endParaRPr lang="en-US"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71</a:t>
            </a:fld>
            <a:endParaRPr lang="en-US" altLang="en-US"/>
          </a:p>
        </p:txBody>
      </p:sp>
      <p:sp>
        <p:nvSpPr>
          <p:cNvPr id="8" name="Rectangle 7"/>
          <p:cNvSpPr/>
          <p:nvPr/>
        </p:nvSpPr>
        <p:spPr>
          <a:xfrm>
            <a:off x="2483768" y="1901540"/>
            <a:ext cx="1276110" cy="4745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Default transition</a:t>
            </a:r>
            <a:endParaRPr lang="en-US" sz="1100" dirty="0">
              <a:cs typeface="Courier New" panose="02070309020205020404" pitchFamily="49" charset="0"/>
            </a:endParaRPr>
          </a:p>
        </p:txBody>
      </p:sp>
      <p:cxnSp>
        <p:nvCxnSpPr>
          <p:cNvPr id="9" name="Connecteur droit 15"/>
          <p:cNvCxnSpPr/>
          <p:nvPr/>
        </p:nvCxnSpPr>
        <p:spPr>
          <a:xfrm flipH="1" flipV="1">
            <a:off x="3759878" y="2138836"/>
            <a:ext cx="1172162" cy="3744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a:blip r:embed="rId3"/>
          <a:stretch>
            <a:fillRect/>
          </a:stretch>
        </p:blipFill>
        <p:spPr>
          <a:xfrm>
            <a:off x="899592" y="3011541"/>
            <a:ext cx="3038475" cy="1000125"/>
          </a:xfrm>
          <a:prstGeom prst="rect">
            <a:avLst/>
          </a:prstGeom>
          <a:ln>
            <a:solidFill>
              <a:schemeClr val="tx1"/>
            </a:solidFill>
          </a:ln>
        </p:spPr>
      </p:pic>
      <p:pic>
        <p:nvPicPr>
          <p:cNvPr id="17" name="Image 16"/>
          <p:cNvPicPr>
            <a:picLocks noChangeAspect="1"/>
          </p:cNvPicPr>
          <p:nvPr/>
        </p:nvPicPr>
        <p:blipFill>
          <a:blip r:embed="rId4"/>
          <a:stretch>
            <a:fillRect/>
          </a:stretch>
        </p:blipFill>
        <p:spPr>
          <a:xfrm>
            <a:off x="457200" y="5443474"/>
            <a:ext cx="8324850" cy="628650"/>
          </a:xfrm>
          <a:prstGeom prst="rect">
            <a:avLst/>
          </a:prstGeom>
          <a:ln>
            <a:solidFill>
              <a:schemeClr val="tx1"/>
            </a:solidFill>
          </a:ln>
        </p:spPr>
      </p:pic>
    </p:spTree>
    <p:extLst>
      <p:ext uri="{BB962C8B-B14F-4D97-AF65-F5344CB8AC3E}">
        <p14:creationId xmlns:p14="http://schemas.microsoft.com/office/powerpoint/2010/main" val="596976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Redefinition (1)</a:t>
            </a:r>
            <a:endParaRPr lang="fr-FR"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72</a:t>
            </a:fld>
            <a:endParaRPr lang="en-US" altLang="en-US"/>
          </a:p>
        </p:txBody>
      </p:sp>
      <p:pic>
        <p:nvPicPr>
          <p:cNvPr id="16" name="Image 15"/>
          <p:cNvPicPr>
            <a:picLocks noChangeAspect="1"/>
          </p:cNvPicPr>
          <p:nvPr/>
        </p:nvPicPr>
        <p:blipFill>
          <a:blip r:embed="rId2"/>
          <a:stretch>
            <a:fillRect/>
          </a:stretch>
        </p:blipFill>
        <p:spPr>
          <a:xfrm>
            <a:off x="539552" y="1345252"/>
            <a:ext cx="3672408" cy="1727166"/>
          </a:xfrm>
          <a:prstGeom prst="rect">
            <a:avLst/>
          </a:prstGeom>
        </p:spPr>
      </p:pic>
      <p:pic>
        <p:nvPicPr>
          <p:cNvPr id="17" name="Image 16"/>
          <p:cNvPicPr>
            <a:picLocks noChangeAspect="1"/>
          </p:cNvPicPr>
          <p:nvPr/>
        </p:nvPicPr>
        <p:blipFill>
          <a:blip r:embed="rId3"/>
          <a:stretch>
            <a:fillRect/>
          </a:stretch>
        </p:blipFill>
        <p:spPr>
          <a:xfrm>
            <a:off x="4499992" y="908720"/>
            <a:ext cx="3888432" cy="2537488"/>
          </a:xfrm>
          <a:prstGeom prst="rect">
            <a:avLst/>
          </a:prstGeom>
        </p:spPr>
      </p:pic>
      <p:pic>
        <p:nvPicPr>
          <p:cNvPr id="18" name="Image 17"/>
          <p:cNvPicPr>
            <a:picLocks noChangeAspect="1"/>
          </p:cNvPicPr>
          <p:nvPr/>
        </p:nvPicPr>
        <p:blipFill>
          <a:blip r:embed="rId4"/>
          <a:stretch>
            <a:fillRect/>
          </a:stretch>
        </p:blipFill>
        <p:spPr>
          <a:xfrm>
            <a:off x="1516519" y="3470043"/>
            <a:ext cx="4896544" cy="3347170"/>
          </a:xfrm>
          <a:prstGeom prst="rect">
            <a:avLst/>
          </a:prstGeom>
        </p:spPr>
      </p:pic>
      <p:cxnSp>
        <p:nvCxnSpPr>
          <p:cNvPr id="19" name="Connecteur droit avec flèche 18"/>
          <p:cNvCxnSpPr/>
          <p:nvPr/>
        </p:nvCxnSpPr>
        <p:spPr>
          <a:xfrm flipV="1">
            <a:off x="1907704" y="2037013"/>
            <a:ext cx="0" cy="2251856"/>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771800" y="1892997"/>
            <a:ext cx="0" cy="239587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3759480" y="1892997"/>
            <a:ext cx="1100552"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4309756" y="2440743"/>
            <a:ext cx="550276" cy="1848126"/>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4422761" y="2334857"/>
            <a:ext cx="698061" cy="2184887"/>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4716016" y="2249729"/>
            <a:ext cx="838159" cy="237957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4109008" y="2440743"/>
            <a:ext cx="420217"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5971298" y="3364807"/>
            <a:ext cx="184878" cy="25638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84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Redefinition (2)</a:t>
            </a:r>
            <a:endParaRPr lang="fr-FR"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73</a:t>
            </a:fld>
            <a:endParaRPr lang="en-US" altLang="en-US"/>
          </a:p>
        </p:txBody>
      </p:sp>
      <p:pic>
        <p:nvPicPr>
          <p:cNvPr id="6" name="Image 5"/>
          <p:cNvPicPr>
            <a:picLocks noChangeAspect="1"/>
          </p:cNvPicPr>
          <p:nvPr/>
        </p:nvPicPr>
        <p:blipFill>
          <a:blip r:embed="rId2"/>
          <a:stretch>
            <a:fillRect/>
          </a:stretch>
        </p:blipFill>
        <p:spPr>
          <a:xfrm>
            <a:off x="395536" y="1052736"/>
            <a:ext cx="5832648" cy="3987070"/>
          </a:xfrm>
          <a:prstGeom prst="rect">
            <a:avLst/>
          </a:prstGeom>
        </p:spPr>
      </p:pic>
      <p:sp>
        <p:nvSpPr>
          <p:cNvPr id="7" name="Ellipse 6"/>
          <p:cNvSpPr/>
          <p:nvPr/>
        </p:nvSpPr>
        <p:spPr>
          <a:xfrm>
            <a:off x="827584" y="1484784"/>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a:stCxn id="7" idx="4"/>
          </p:cNvCxnSpPr>
          <p:nvPr/>
        </p:nvCxnSpPr>
        <p:spPr>
          <a:xfrm flipH="1">
            <a:off x="899592" y="1628800"/>
            <a:ext cx="26" cy="432048"/>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10" idx="0"/>
          </p:cNvCxnSpPr>
          <p:nvPr/>
        </p:nvCxnSpPr>
        <p:spPr>
          <a:xfrm flipH="1" flipV="1">
            <a:off x="3131865" y="2780928"/>
            <a:ext cx="1" cy="36004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3059832" y="3140968"/>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a:endCxn id="12" idx="2"/>
          </p:cNvCxnSpPr>
          <p:nvPr/>
        </p:nvCxnSpPr>
        <p:spPr>
          <a:xfrm>
            <a:off x="5004048" y="4005064"/>
            <a:ext cx="900075"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5904123" y="3933056"/>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868144" y="389705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888144" y="1688320"/>
            <a:ext cx="349776" cy="261610"/>
          </a:xfrm>
          <a:prstGeom prst="rect">
            <a:avLst/>
          </a:prstGeom>
          <a:noFill/>
        </p:spPr>
        <p:txBody>
          <a:bodyPr wrap="none" rtlCol="0">
            <a:spAutoFit/>
          </a:bodyPr>
          <a:lstStyle/>
          <a:p>
            <a:r>
              <a:rPr lang="fr-FR" sz="1100" dirty="0" smtClean="0"/>
              <a:t>T1</a:t>
            </a:r>
            <a:endParaRPr lang="fr-FR" sz="1100" dirty="0"/>
          </a:p>
        </p:txBody>
      </p:sp>
      <p:sp>
        <p:nvSpPr>
          <p:cNvPr id="15" name="ZoneTexte 14"/>
          <p:cNvSpPr txBox="1"/>
          <p:nvPr/>
        </p:nvSpPr>
        <p:spPr>
          <a:xfrm>
            <a:off x="2731563" y="2875726"/>
            <a:ext cx="466794" cy="261610"/>
          </a:xfrm>
          <a:prstGeom prst="rect">
            <a:avLst/>
          </a:prstGeom>
          <a:noFill/>
        </p:spPr>
        <p:txBody>
          <a:bodyPr wrap="none" rtlCol="0">
            <a:spAutoFit/>
          </a:bodyPr>
          <a:lstStyle/>
          <a:p>
            <a:r>
              <a:rPr lang="fr-FR" sz="1100" dirty="0" smtClean="0"/>
              <a:t>T1.1</a:t>
            </a:r>
            <a:endParaRPr lang="fr-FR" sz="1100" dirty="0"/>
          </a:p>
        </p:txBody>
      </p:sp>
      <p:sp>
        <p:nvSpPr>
          <p:cNvPr id="16" name="ZoneTexte 15"/>
          <p:cNvSpPr txBox="1"/>
          <p:nvPr/>
        </p:nvSpPr>
        <p:spPr>
          <a:xfrm>
            <a:off x="5004048" y="3707450"/>
            <a:ext cx="942887" cy="261610"/>
          </a:xfrm>
          <a:prstGeom prst="rect">
            <a:avLst/>
          </a:prstGeom>
          <a:noFill/>
        </p:spPr>
        <p:txBody>
          <a:bodyPr wrap="none" rtlCol="0">
            <a:spAutoFit/>
          </a:bodyPr>
          <a:lstStyle/>
          <a:p>
            <a:r>
              <a:rPr lang="fr-FR" sz="1100" dirty="0" smtClean="0"/>
              <a:t>T3 / testEnd</a:t>
            </a:r>
            <a:endParaRPr lang="fr-FR" sz="1100" dirty="0"/>
          </a:p>
        </p:txBody>
      </p:sp>
      <p:pic>
        <p:nvPicPr>
          <p:cNvPr id="17" name="Image 16"/>
          <p:cNvPicPr>
            <a:picLocks noChangeAspect="1"/>
          </p:cNvPicPr>
          <p:nvPr/>
        </p:nvPicPr>
        <p:blipFill>
          <a:blip r:embed="rId3"/>
          <a:stretch>
            <a:fillRect/>
          </a:stretch>
        </p:blipFill>
        <p:spPr>
          <a:xfrm>
            <a:off x="467544" y="5327838"/>
            <a:ext cx="4200525" cy="752475"/>
          </a:xfrm>
          <a:prstGeom prst="rect">
            <a:avLst/>
          </a:prstGeom>
          <a:ln>
            <a:solidFill>
              <a:schemeClr val="tx1"/>
            </a:solidFill>
          </a:ln>
        </p:spPr>
      </p:pic>
      <p:pic>
        <p:nvPicPr>
          <p:cNvPr id="18" name="Image 17"/>
          <p:cNvPicPr>
            <a:picLocks noChangeAspect="1"/>
          </p:cNvPicPr>
          <p:nvPr/>
        </p:nvPicPr>
        <p:blipFill>
          <a:blip r:embed="rId4"/>
          <a:stretch>
            <a:fillRect/>
          </a:stretch>
        </p:blipFill>
        <p:spPr>
          <a:xfrm>
            <a:off x="6352678" y="1107295"/>
            <a:ext cx="2371725" cy="581025"/>
          </a:xfrm>
          <a:prstGeom prst="rect">
            <a:avLst/>
          </a:prstGeom>
          <a:ln>
            <a:solidFill>
              <a:schemeClr val="tx1"/>
            </a:solidFill>
          </a:ln>
        </p:spPr>
      </p:pic>
    </p:spTree>
    <p:extLst>
      <p:ext uri="{BB962C8B-B14F-4D97-AF65-F5344CB8AC3E}">
        <p14:creationId xmlns:p14="http://schemas.microsoft.com/office/powerpoint/2010/main" val="16128946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suite: Static Analysis </a:t>
            </a:r>
            <a:endParaRPr lang="fr-FR" dirty="0"/>
          </a:p>
        </p:txBody>
      </p:sp>
      <p:sp>
        <p:nvSpPr>
          <p:cNvPr id="4" name="Espace réservé de la date 3"/>
          <p:cNvSpPr>
            <a:spLocks noGrp="1"/>
          </p:cNvSpPr>
          <p:nvPr>
            <p:ph type="dt" sz="half" idx="10"/>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74</a:t>
            </a:fld>
            <a:endParaRPr lang="en-US" altLang="en-US"/>
          </a:p>
        </p:txBody>
      </p:sp>
      <p:pic>
        <p:nvPicPr>
          <p:cNvPr id="6" name="Image 5"/>
          <p:cNvPicPr>
            <a:picLocks noChangeAspect="1"/>
          </p:cNvPicPr>
          <p:nvPr/>
        </p:nvPicPr>
        <p:blipFill>
          <a:blip r:embed="rId2"/>
          <a:stretch>
            <a:fillRect/>
          </a:stretch>
        </p:blipFill>
        <p:spPr>
          <a:xfrm>
            <a:off x="457200" y="980728"/>
            <a:ext cx="5650979" cy="4646361"/>
          </a:xfrm>
          <a:prstGeom prst="rect">
            <a:avLst/>
          </a:prstGeom>
        </p:spPr>
      </p:pic>
      <p:pic>
        <p:nvPicPr>
          <p:cNvPr id="7" name="Image 6"/>
          <p:cNvPicPr>
            <a:picLocks noChangeAspect="1"/>
          </p:cNvPicPr>
          <p:nvPr/>
        </p:nvPicPr>
        <p:blipFill>
          <a:blip r:embed="rId3"/>
          <a:stretch>
            <a:fillRect/>
          </a:stretch>
        </p:blipFill>
        <p:spPr>
          <a:xfrm>
            <a:off x="6156176" y="1052736"/>
            <a:ext cx="2724150" cy="1438275"/>
          </a:xfrm>
          <a:prstGeom prst="rect">
            <a:avLst/>
          </a:prstGeom>
          <a:ln w="19050">
            <a:solidFill>
              <a:schemeClr val="tx1"/>
            </a:solidFill>
          </a:ln>
        </p:spPr>
      </p:pic>
      <p:pic>
        <p:nvPicPr>
          <p:cNvPr id="8" name="Image 7"/>
          <p:cNvPicPr>
            <a:picLocks noChangeAspect="1"/>
          </p:cNvPicPr>
          <p:nvPr/>
        </p:nvPicPr>
        <p:blipFill>
          <a:blip r:embed="rId4"/>
          <a:stretch>
            <a:fillRect/>
          </a:stretch>
        </p:blipFill>
        <p:spPr>
          <a:xfrm>
            <a:off x="539552" y="5667040"/>
            <a:ext cx="7839075" cy="771525"/>
          </a:xfrm>
          <a:prstGeom prst="rect">
            <a:avLst/>
          </a:prstGeom>
          <a:ln>
            <a:solidFill>
              <a:schemeClr val="tx1"/>
            </a:solidFill>
          </a:ln>
        </p:spPr>
      </p:pic>
    </p:spTree>
    <p:extLst>
      <p:ext uri="{BB962C8B-B14F-4D97-AF65-F5344CB8AC3E}">
        <p14:creationId xmlns:p14="http://schemas.microsoft.com/office/powerpoint/2010/main" val="2375287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Current Status</a:t>
            </a:r>
            <a:endParaRPr lang="en-US" dirty="0"/>
          </a:p>
        </p:txBody>
      </p:sp>
      <p:sp>
        <p:nvSpPr>
          <p:cNvPr id="7" name="Sous-titre 6"/>
          <p:cNvSpPr>
            <a:spLocks noGrp="1"/>
          </p:cNvSpPr>
          <p:nvPr>
            <p:ph type="subTitle" idx="1"/>
          </p:nvPr>
        </p:nvSpPr>
        <p:spPr/>
        <p:txBody>
          <a:bodyPr/>
          <a:lstStyle/>
          <a:p>
            <a:r>
              <a:rPr lang="en-US" dirty="0" smtClean="0"/>
              <a:t>Requirements coverage, remaining tasks and target delivery date  </a:t>
            </a:r>
            <a:endParaRPr lang="en-US" dirty="0"/>
          </a:p>
        </p:txBody>
      </p:sp>
      <p:sp>
        <p:nvSpPr>
          <p:cNvPr id="4" name="Espace réservé de la date 3"/>
          <p:cNvSpPr>
            <a:spLocks noGrp="1"/>
          </p:cNvSpPr>
          <p:nvPr>
            <p:ph type="dt" sz="half" idx="2"/>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75</a:t>
            </a:fld>
            <a:endParaRPr lang="en-US" altLang="en-US"/>
          </a:p>
        </p:txBody>
      </p:sp>
    </p:spTree>
    <p:extLst>
      <p:ext uri="{BB962C8B-B14F-4D97-AF65-F5344CB8AC3E}">
        <p14:creationId xmlns:p14="http://schemas.microsoft.com/office/powerpoint/2010/main" val="11472737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Status : Requirement Coverage</a:t>
            </a:r>
            <a:endParaRPr lang="en-US" sz="2800" dirty="0"/>
          </a:p>
        </p:txBody>
      </p:sp>
      <p:sp>
        <p:nvSpPr>
          <p:cNvPr id="6" name="Date Placeholder 5"/>
          <p:cNvSpPr>
            <a:spLocks noGrp="1"/>
          </p:cNvSpPr>
          <p:nvPr>
            <p:ph type="dt" sz="half" idx="10"/>
          </p:nvPr>
        </p:nvSpPr>
        <p:spPr/>
        <p:txBody>
          <a:bodyPr/>
          <a:lstStyle/>
          <a:p>
            <a:r>
              <a:rPr lang="en-US" altLang="en-US" dirty="0" smtClean="0"/>
              <a:t>14 September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76</a:t>
            </a:fld>
            <a:endParaRPr lang="en-US" altLang="en-US"/>
          </a:p>
        </p:txBody>
      </p:sp>
      <p:graphicFrame>
        <p:nvGraphicFramePr>
          <p:cNvPr id="13" name="Graphique 12"/>
          <p:cNvGraphicFramePr/>
          <p:nvPr>
            <p:extLst>
              <p:ext uri="{D42A27DB-BD31-4B8C-83A1-F6EECF244321}">
                <p14:modId xmlns:p14="http://schemas.microsoft.com/office/powerpoint/2010/main" val="1702114854"/>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5364088"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884368" y="2420888"/>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43374" y="4725144"/>
            <a:ext cx="1641428" cy="3624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948264" y="1508648"/>
            <a:ext cx="1641428" cy="5400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a:t>
            </a:r>
            <a:endParaRPr lang="en-US" sz="1100" dirty="0">
              <a:cs typeface="Courier New" panose="02070309020205020404" pitchFamily="49" charset="0"/>
            </a:endParaRPr>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Revised submission (Due </a:t>
            </a:r>
            <a:r>
              <a:rPr lang="en-US" dirty="0" smtClean="0"/>
              <a:t>in November)</a:t>
            </a:r>
            <a:endParaRPr lang="en-US" dirty="0" smtClean="0"/>
          </a:p>
          <a:p>
            <a:pPr lvl="1"/>
            <a:r>
              <a:rPr lang="en-US" dirty="0" smtClean="0"/>
              <a:t>Update clauses 7, 8 and 9 of the specification document</a:t>
            </a:r>
          </a:p>
          <a:p>
            <a:pPr lvl="2"/>
            <a:r>
              <a:rPr lang="en-US" dirty="0" smtClean="0"/>
              <a:t>Clause 7: Abstract syntax</a:t>
            </a:r>
          </a:p>
          <a:p>
            <a:pPr lvl="2"/>
            <a:r>
              <a:rPr lang="en-US" dirty="0" smtClean="0"/>
              <a:t>Clause 8: Semantic model (proof-reading)</a:t>
            </a:r>
          </a:p>
          <a:p>
            <a:pPr lvl="2"/>
            <a:r>
              <a:rPr lang="en-US" dirty="0" smtClean="0"/>
              <a:t>Clause 9: Tests suite (34 new test descriptions required)</a:t>
            </a:r>
            <a:endParaRPr lang="en-US" dirty="0" smtClean="0"/>
          </a:p>
          <a:p>
            <a:r>
              <a:rPr lang="en-US" dirty="0" smtClean="0"/>
              <a:t>Alignment issues</a:t>
            </a:r>
          </a:p>
          <a:p>
            <a:pPr lvl="1"/>
            <a:r>
              <a:rPr lang="en-US" dirty="0" smtClean="0"/>
              <a:t>Moving fUML and PSCS to UML 2.5</a:t>
            </a:r>
          </a:p>
          <a:p>
            <a:pPr lvl="1"/>
            <a:r>
              <a:rPr lang="en-US" dirty="0" smtClean="0"/>
              <a:t>Context interpretation for OCL</a:t>
            </a:r>
          </a:p>
          <a:p>
            <a:pPr lvl="1"/>
            <a:r>
              <a:rPr lang="en-US" dirty="0" smtClean="0"/>
              <a:t>Making Vertex a RedefinableElement</a:t>
            </a:r>
          </a:p>
          <a:p>
            <a:pPr lvl="1"/>
            <a:r>
              <a:rPr lang="en-US" dirty="0" smtClean="0"/>
              <a:t>Abstract syntax updates for event data passing</a:t>
            </a:r>
            <a:endParaRPr lang="en-US" dirty="0"/>
          </a:p>
        </p:txBody>
      </p:sp>
      <p:sp>
        <p:nvSpPr>
          <p:cNvPr id="4" name="Date Placeholder 3"/>
          <p:cNvSpPr>
            <a:spLocks noGrp="1"/>
          </p:cNvSpPr>
          <p:nvPr>
            <p:ph type="dt" sz="half" idx="10"/>
          </p:nvPr>
        </p:nvSpPr>
        <p:spPr/>
        <p:txBody>
          <a:bodyPr/>
          <a:lstStyle/>
          <a:p>
            <a:r>
              <a:rPr lang="en-US" altLang="en-US" dirty="0" smtClean="0"/>
              <a:t>16 </a:t>
            </a:r>
            <a:r>
              <a:rPr lang="en-US" altLang="en-US" dirty="0" smtClean="0"/>
              <a:t>September </a:t>
            </a:r>
            <a:r>
              <a:rPr lang="en-US" altLang="en-US" dirty="0" smtClean="0"/>
              <a:t>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77</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8</a:t>
            </a:fld>
            <a:endParaRPr lang="en-US" alt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064599351"/>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 with 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687093"/>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495405"/>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687093"/>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767213"/>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179481"/>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06815"/>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18783"/>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376409"/>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376409"/>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852342"/>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767213"/>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371169"/>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797619"/>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039020"/>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02617"/>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5961747"/>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186912"/>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2984905"/>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441583"/>
            <a:ext cx="333580" cy="4571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030615"/>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flipV="1">
            <a:off x="1744613" y="3441583"/>
            <a:ext cx="252079" cy="11323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24670"/>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flipV="1">
            <a:off x="4264892" y="3527059"/>
            <a:ext cx="576064" cy="10425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04786"/>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34" y="951470"/>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14083"/>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dirty="0"/>
              <a:t>14 Septembre 2016</a:t>
            </a:r>
            <a:endParaRPr lang="en-US" altLang="en-US" dirty="0"/>
          </a:p>
        </p:txBody>
      </p:sp>
      <p:sp>
        <p:nvSpPr>
          <p:cNvPr id="15" name="Slide Number Placeholder 14"/>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26606</TotalTime>
  <Words>6116</Words>
  <Application>Microsoft Office PowerPoint</Application>
  <PresentationFormat>Affichage à l'écran (4:3)</PresentationFormat>
  <Paragraphs>748</Paragraphs>
  <Slides>77</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77</vt:i4>
      </vt:variant>
    </vt:vector>
  </HeadingPairs>
  <TitlesOfParts>
    <vt:vector size="82" baseType="lpstr">
      <vt:lpstr>Arial</vt:lpstr>
      <vt:lpstr>Calibri</vt:lpstr>
      <vt:lpstr>Courier New</vt:lpstr>
      <vt:lpstr>Wingdings</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Extensions to PSCS</vt:lpstr>
      <vt:lpstr>PSSM: Structured Classifiers</vt:lpstr>
      <vt:lpstr>PSSM: Values</vt:lpstr>
      <vt:lpstr>PSSM: Common Behavior (1)</vt:lpstr>
      <vt:lpstr>PSSM: Common Behavior (2)</vt:lpstr>
      <vt:lpstr>PSSM: Loci</vt:lpstr>
      <vt:lpstr>State Machines Semantics</vt:lpstr>
      <vt:lpstr>Core</vt:lpstr>
      <vt:lpstr>PSSM: State Machine Execution (1)</vt:lpstr>
      <vt:lpstr>PSSM: State Machine Execution (2)</vt:lpstr>
      <vt:lpstr>PSSM: State Machine Visitors (1)</vt:lpstr>
      <vt:lpstr>PSSM: State Machine Visitors (2)</vt:lpstr>
      <vt:lpstr>PSSM: State Machine Visitors (3)</vt:lpstr>
      <vt:lpstr>PSSM: State Machine Visitors (3)</vt:lpstr>
      <vt:lpstr>PSSM: State Machine Visitors (3)</vt:lpstr>
      <vt:lpstr>PSSM: State Machine Configuration</vt:lpstr>
      <vt:lpstr>Vertex Activation Specializations</vt:lpstr>
      <vt:lpstr>PSSM: State Activation (1)</vt:lpstr>
      <vt:lpstr>PSSM: State Activation (2)</vt:lpstr>
      <vt:lpstr>PSSM: Final State Activation</vt:lpstr>
      <vt:lpstr>PSSM: Do Activity Execution (1)</vt:lpstr>
      <vt:lpstr>PSSM: Do Activity Execution (2)</vt:lpstr>
      <vt:lpstr>PSSM: Pseudo State Activations (1)</vt:lpstr>
      <vt:lpstr>PSSM: Pseudo State Activations (2)</vt:lpstr>
      <vt:lpstr>PSSM: Pseudo State Activations (3)</vt:lpstr>
      <vt:lpstr>PSSM: Pseudo State Activations (5)</vt:lpstr>
      <vt:lpstr>PSSM: Pseudo State Activations (6)</vt:lpstr>
      <vt:lpstr>PSSM: Transition Activations (1)</vt:lpstr>
      <vt:lpstr>PSSM: Transition Activations (2)</vt:lpstr>
      <vt:lpstr>PSSM: Transition Activations (3)</vt:lpstr>
      <vt:lpstr>PSSM: Transition Activations (4)</vt:lpstr>
      <vt:lpstr>Event Occurrences</vt:lpstr>
      <vt:lpstr>PSSM: Event Occurrences (1)</vt:lpstr>
      <vt:lpstr>PSSM: Event Occurrences (2)</vt:lpstr>
      <vt:lpstr>Event Data Passing</vt:lpstr>
      <vt:lpstr>PSSM: Event Data Passing (1)</vt:lpstr>
      <vt:lpstr>PSSM: Event Data Passing (2)</vt:lpstr>
      <vt:lpstr>PSSM: Event Data Passing (3)</vt:lpstr>
      <vt:lpstr>State Machine Redefinition</vt:lpstr>
      <vt:lpstr>PSSM: State Machine Redefinition (1)</vt:lpstr>
      <vt:lpstr>PSSM: State Machine Redefinition (2)</vt:lpstr>
      <vt:lpstr>Semantic Model Testing</vt:lpstr>
      <vt:lpstr>Test suite: Semantic Model assessment</vt:lpstr>
      <vt:lpstr>Test Framework </vt:lpstr>
      <vt:lpstr>Test Suite: Semantic Test Architecture</vt:lpstr>
      <vt:lpstr>Test Suite: Example Test Definition</vt:lpstr>
      <vt:lpstr>Test Suite: Example Test Execution</vt:lpstr>
      <vt:lpstr>Some Test Cases</vt:lpstr>
      <vt:lpstr>Test suite: Transition (Completion Event)</vt:lpstr>
      <vt:lpstr>Test suite: Event (Call Event)</vt:lpstr>
      <vt:lpstr>Test suite: Entry and Exit</vt:lpstr>
      <vt:lpstr>Test suite: Conditional Pseudo State (Choice)</vt:lpstr>
      <vt:lpstr>Test suite: Conditional Pseudo State (Junction)</vt:lpstr>
      <vt:lpstr>Test suite: Deferred Events</vt:lpstr>
      <vt:lpstr>Test suite: Deep history</vt:lpstr>
      <vt:lpstr>Test suite: Redefinition (1)</vt:lpstr>
      <vt:lpstr>Test suite: Redefinition (2)</vt:lpstr>
      <vt:lpstr>Test suite: Static Analysis </vt:lpstr>
      <vt:lpstr>Current Status</vt:lpstr>
      <vt:lpstr>Status : Requirement Coverage</vt:lpstr>
      <vt:lpstr>Next Steps</vt:lpstr>
    </vt:vector>
  </TitlesOfParts>
  <Company>CEA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TATIBOUET JÉRÉMIE</cp:lastModifiedBy>
  <cp:revision>4013</cp:revision>
  <cp:lastPrinted>2016-03-11T20:29:26Z</cp:lastPrinted>
  <dcterms:created xsi:type="dcterms:W3CDTF">2013-02-01T10:51:35Z</dcterms:created>
  <dcterms:modified xsi:type="dcterms:W3CDTF">2016-09-09T15:02:59Z</dcterms:modified>
</cp:coreProperties>
</file>