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erverZoom="27283" saveSubsetFonts="1">
  <p:sldMasterIdLst>
    <p:sldMasterId id="2147483808" r:id="rId1"/>
  </p:sldMasterIdLst>
  <p:notesMasterIdLst>
    <p:notesMasterId r:id="rId44"/>
  </p:notesMasterIdLst>
  <p:handoutMasterIdLst>
    <p:handoutMasterId r:id="rId45"/>
  </p:handoutMasterIdLst>
  <p:sldIdLst>
    <p:sldId id="261" r:id="rId2"/>
    <p:sldId id="270" r:id="rId3"/>
    <p:sldId id="318" r:id="rId4"/>
    <p:sldId id="319" r:id="rId5"/>
    <p:sldId id="320" r:id="rId6"/>
    <p:sldId id="321" r:id="rId7"/>
    <p:sldId id="324" r:id="rId8"/>
    <p:sldId id="337" r:id="rId9"/>
    <p:sldId id="276" r:id="rId10"/>
    <p:sldId id="407" r:id="rId11"/>
    <p:sldId id="327" r:id="rId12"/>
    <p:sldId id="328" r:id="rId13"/>
    <p:sldId id="322" r:id="rId14"/>
    <p:sldId id="329" r:id="rId15"/>
    <p:sldId id="333" r:id="rId16"/>
    <p:sldId id="334" r:id="rId17"/>
    <p:sldId id="408" r:id="rId18"/>
    <p:sldId id="326" r:id="rId19"/>
    <p:sldId id="409" r:id="rId20"/>
    <p:sldId id="390" r:id="rId21"/>
    <p:sldId id="345" r:id="rId22"/>
    <p:sldId id="391" r:id="rId23"/>
    <p:sldId id="344" r:id="rId24"/>
    <p:sldId id="393" r:id="rId25"/>
    <p:sldId id="346" r:id="rId26"/>
    <p:sldId id="347" r:id="rId27"/>
    <p:sldId id="392" r:id="rId28"/>
    <p:sldId id="394" r:id="rId29"/>
    <p:sldId id="395" r:id="rId30"/>
    <p:sldId id="396" r:id="rId31"/>
    <p:sldId id="340" r:id="rId32"/>
    <p:sldId id="410" r:id="rId33"/>
    <p:sldId id="376" r:id="rId34"/>
    <p:sldId id="406" r:id="rId35"/>
    <p:sldId id="404" r:id="rId36"/>
    <p:sldId id="294" r:id="rId37"/>
    <p:sldId id="295" r:id="rId38"/>
    <p:sldId id="297" r:id="rId39"/>
    <p:sldId id="298" r:id="rId40"/>
    <p:sldId id="389" r:id="rId41"/>
    <p:sldId id="299" r:id="rId42"/>
    <p:sldId id="317" r:id="rId4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900"/>
    <a:srgbClr val="FFFFCC"/>
    <a:srgbClr val="FFFF97"/>
    <a:srgbClr val="FFBE49"/>
    <a:srgbClr val="00A651"/>
    <a:srgbClr val="E60019"/>
    <a:srgbClr val="FFA15B"/>
    <a:srgbClr val="FFE7C3"/>
    <a:srgbClr val="FFB9AE"/>
    <a:srgbClr val="FF9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1" autoAdjust="0"/>
    <p:restoredTop sz="93463" autoAdjust="0"/>
  </p:normalViewPr>
  <p:slideViewPr>
    <p:cSldViewPr>
      <p:cViewPr>
        <p:scale>
          <a:sx n="96" d="100"/>
          <a:sy n="96" d="100"/>
        </p:scale>
        <p:origin x="1272" y="432"/>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Feuil1!$B$2:$B$8</c:f>
              <c:numCache>
                <c:formatCode>General</c:formatCode>
                <c:ptCount val="7"/>
                <c:pt idx="0">
                  <c:v>108.0</c:v>
                </c:pt>
                <c:pt idx="1">
                  <c:v>108.0</c:v>
                </c:pt>
                <c:pt idx="2">
                  <c:v>108.0</c:v>
                </c:pt>
                <c:pt idx="3">
                  <c:v>108.0</c:v>
                </c:pt>
                <c:pt idx="4">
                  <c:v>108.0</c:v>
                </c:pt>
                <c:pt idx="5">
                  <c:v>108.0</c:v>
                </c:pt>
                <c:pt idx="6">
                  <c:v>108.0</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Feuil1!$C$2:$C$8</c:f>
              <c:numCache>
                <c:formatCode>General</c:formatCode>
                <c:ptCount val="7"/>
                <c:pt idx="0">
                  <c:v>0.0</c:v>
                </c:pt>
                <c:pt idx="1">
                  <c:v>41.0</c:v>
                </c:pt>
                <c:pt idx="2">
                  <c:v>70.0</c:v>
                </c:pt>
                <c:pt idx="3">
                  <c:v>88.0</c:v>
                </c:pt>
                <c:pt idx="4">
                  <c:v>94.0</c:v>
                </c:pt>
                <c:pt idx="5">
                  <c:v>108.0</c:v>
                </c:pt>
                <c:pt idx="6">
                  <c:v>108.0</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Feuil1!$D$2:$D$8</c:f>
              <c:numCache>
                <c:formatCode>General</c:formatCode>
                <c:ptCount val="7"/>
                <c:pt idx="0">
                  <c:v>0.0</c:v>
                </c:pt>
                <c:pt idx="1">
                  <c:v>15.0</c:v>
                </c:pt>
                <c:pt idx="2">
                  <c:v>45.0</c:v>
                </c:pt>
                <c:pt idx="3">
                  <c:v>87.0</c:v>
                </c:pt>
                <c:pt idx="4">
                  <c:v>93.0</c:v>
                </c:pt>
                <c:pt idx="5">
                  <c:v>108.0</c:v>
                </c:pt>
                <c:pt idx="6">
                  <c:v>108.0</c:v>
                </c:pt>
              </c:numCache>
            </c:numRef>
          </c:val>
          <c:smooth val="0"/>
        </c:ser>
        <c:dLbls>
          <c:dLblPos val="ctr"/>
          <c:showLegendKey val="0"/>
          <c:showVal val="1"/>
          <c:showCatName val="0"/>
          <c:showSerName val="0"/>
          <c:showPercent val="0"/>
          <c:showBubbleSize val="0"/>
        </c:dLbls>
        <c:smooth val="0"/>
        <c:axId val="1285128384"/>
        <c:axId val="1285131216"/>
      </c:lineChart>
      <c:catAx>
        <c:axId val="12851283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85131216"/>
        <c:crosses val="autoZero"/>
        <c:auto val="1"/>
        <c:lblAlgn val="ctr"/>
        <c:lblOffset val="100"/>
        <c:noMultiLvlLbl val="0"/>
      </c:catAx>
      <c:valAx>
        <c:axId val="12851312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851283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06/12/2016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06/12/2016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14</a:t>
            </a:fld>
            <a:endParaRPr lang="fr-FR"/>
          </a:p>
        </p:txBody>
      </p:sp>
    </p:spTree>
    <p:extLst>
      <p:ext uri="{BB962C8B-B14F-4D97-AF65-F5344CB8AC3E}">
        <p14:creationId xmlns:p14="http://schemas.microsoft.com/office/powerpoint/2010/main" val="150659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18</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exceptional</a:t>
            </a:r>
            <a:r>
              <a:rPr lang="fr-FR" dirty="0" smtClean="0"/>
              <a:t> situations</a:t>
            </a:r>
            <a:r>
              <a:rPr lang="fr-FR" baseline="0" dirty="0" smtClean="0"/>
              <a:t> in </a:t>
            </a:r>
            <a:r>
              <a:rPr lang="fr-FR" baseline="0" dirty="0" err="1" smtClean="0"/>
              <a:t>which</a:t>
            </a:r>
            <a:r>
              <a:rPr lang="fr-FR" baseline="0" dirty="0" smtClean="0"/>
              <a:t> a </a:t>
            </a:r>
            <a:r>
              <a:rPr lang="fr-FR" baseline="0" dirty="0" err="1" smtClean="0"/>
              <a:t>doActivity</a:t>
            </a:r>
            <a:r>
              <a:rPr lang="fr-FR" baseline="0" dirty="0" smtClean="0"/>
              <a:t> has </a:t>
            </a:r>
            <a:r>
              <a:rPr lang="fr-FR" baseline="0" dirty="0" err="1" smtClean="0"/>
              <a:t>priority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29</a:t>
            </a:fld>
            <a:endParaRPr lang="fr-FR"/>
          </a:p>
        </p:txBody>
      </p:sp>
    </p:spTree>
    <p:extLst>
      <p:ext uri="{BB962C8B-B14F-4D97-AF65-F5344CB8AC3E}">
        <p14:creationId xmlns:p14="http://schemas.microsoft.com/office/powerpoint/2010/main" val="136766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smtClean="0"/>
              <a:t>7 December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PSSM Revised Submission</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r>
              <a:rPr lang="fr-FR" smtClean="0"/>
              <a:t>PSSM Revised Submission</a:t>
            </a: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a:t>
            </a:fld>
            <a:endParaRPr lang="en-US" altLang="en-US" dirty="0"/>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7 December 2016</a:t>
            </a:r>
            <a:endParaRPr lang="en-US" altLang="en-US" dirty="0"/>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dirty="0" smtClean="0"/>
              <a:t>PSSM Revised Submission</a:t>
            </a:r>
            <a:endParaRPr lang="en-US" altLang="en-US" dirty="0"/>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gif"/><Relationship Id="rId5" Type="http://schemas.openxmlformats.org/officeDocument/2006/relationships/image" Target="../media/image41.png"/><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 Id="rId3" Type="http://schemas.openxmlformats.org/officeDocument/2006/relationships/image" Target="../media/image44.jpe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2400" dirty="0" smtClean="0">
                <a:solidFill>
                  <a:srgbClr val="0070C0"/>
                </a:solidFill>
              </a:rPr>
              <a:t>RFP ad/2015-03-02</a:t>
            </a:r>
            <a:br>
              <a:rPr lang="en-US" sz="2400" dirty="0" smtClean="0">
                <a:solidFill>
                  <a:srgbClr val="0070C0"/>
                </a:solidFill>
              </a:rPr>
            </a:br>
            <a:r>
              <a:rPr lang="en-US" sz="2400" dirty="0" smtClean="0">
                <a:solidFill>
                  <a:srgbClr val="0070C0"/>
                </a:solidFill>
              </a:rPr>
              <a:t>Revised Submission </a:t>
            </a:r>
            <a:r>
              <a:rPr lang="en-US" sz="2400" dirty="0" smtClean="0">
                <a:solidFill>
                  <a:srgbClr val="0070C0"/>
                </a:solidFill>
              </a:rPr>
              <a:t>ad/2016-11-01</a:t>
            </a:r>
          </a:p>
          <a:p>
            <a:r>
              <a:rPr lang="en-US" sz="2400" dirty="0" smtClean="0">
                <a:solidFill>
                  <a:srgbClr val="0070C0"/>
                </a:solidFill>
              </a:rPr>
              <a:t>Errata ad/2016-12-03</a:t>
            </a:r>
            <a:endParaRPr lang="en-US" sz="2400" dirty="0" smtClean="0">
              <a:solidFill>
                <a:srgbClr val="0070C0"/>
              </a:solidFill>
            </a:endParaRPr>
          </a:p>
          <a:p>
            <a:pPr>
              <a:spcBef>
                <a:spcPts val="1200"/>
              </a:spcBef>
            </a:pPr>
            <a:r>
              <a:rPr lang="en-US" sz="2400" dirty="0" smtClean="0"/>
              <a:t>Presentation </a:t>
            </a:r>
            <a:r>
              <a:rPr lang="en-US" sz="2400" dirty="0" smtClean="0"/>
              <a:t>to the ADTF</a:t>
            </a:r>
            <a:br>
              <a:rPr lang="en-US" sz="2400" dirty="0" smtClean="0"/>
            </a:br>
            <a:r>
              <a:rPr lang="en-US" sz="2400" dirty="0" smtClean="0"/>
              <a:t>07 December 2016</a:t>
            </a:r>
          </a:p>
          <a:p>
            <a:endParaRPr lang="en-US" sz="2400" dirty="0"/>
          </a:p>
          <a:p>
            <a:r>
              <a:rPr lang="en-US" sz="2400" dirty="0" smtClean="0"/>
              <a:t>Ed Seidewitz / Model Driven Solutions</a:t>
            </a:r>
          </a:p>
          <a:p>
            <a:r>
              <a:rPr lang="en-US" sz="2400" dirty="0" smtClean="0"/>
              <a:t>Jérémie Tatibouet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Syntax</a:t>
            </a:r>
            <a:endParaRPr lang="en-US" dirty="0"/>
          </a:p>
        </p:txBody>
      </p:sp>
      <p:sp>
        <p:nvSpPr>
          <p:cNvPr id="6" name="Espace réservé du texte 5"/>
          <p:cNvSpPr>
            <a:spLocks noGrp="1"/>
          </p:cNvSpPr>
          <p:nvPr>
            <p:ph type="body" idx="1"/>
          </p:nvPr>
        </p:nvSpPr>
        <p:spPr/>
        <p:txBody>
          <a:bodyPr/>
          <a:lstStyle/>
          <a:p>
            <a:endParaRPr lang="fr-FR" dirty="0" smtClean="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10</a:t>
            </a:fld>
            <a:endParaRPr lang="en-US" altLang="en-US"/>
          </a:p>
        </p:txBody>
      </p:sp>
    </p:spTree>
    <p:extLst>
      <p:ext uri="{BB962C8B-B14F-4D97-AF65-F5344CB8AC3E}">
        <p14:creationId xmlns:p14="http://schemas.microsoft.com/office/powerpoint/2010/main" val="203033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11</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561800" y="5953969"/>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678740" y="492408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678740" y="272244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980728"/>
            <a:ext cx="3420231" cy="773788"/>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a:t>
            </a:r>
            <a:r>
              <a:rPr lang="en-US" sz="1200" dirty="0" smtClean="0">
                <a:cs typeface="Courier New" panose="02070309020205020404" pitchFamily="49" charset="0"/>
              </a:rPr>
              <a:t>. </a:t>
            </a:r>
            <a:r>
              <a:rPr lang="en-US" sz="1200" dirty="0" smtClean="0">
                <a:solidFill>
                  <a:srgbClr val="0070C0"/>
                </a:solidFill>
              </a:rPr>
              <a:t>Update provided with PSSM</a:t>
            </a:r>
            <a:r>
              <a:rPr lang="en-US" sz="1200" dirty="0" smtClean="0"/>
              <a:t>.</a:t>
            </a:r>
            <a:endParaRPr lang="en-US" sz="1200" dirty="0" smtClean="0">
              <a:cs typeface="Courier New" panose="02070309020205020404" pitchFamily="49" charset="0"/>
            </a:endParaRPr>
          </a:p>
        </p:txBody>
      </p:sp>
      <p:cxnSp>
        <p:nvCxnSpPr>
          <p:cNvPr id="14" name="Connecteur droit 13"/>
          <p:cNvCxnSpPr>
            <a:stCxn id="16" idx="1"/>
          </p:cNvCxnSpPr>
          <p:nvPr/>
        </p:nvCxnSpPr>
        <p:spPr>
          <a:xfrm flipH="1" flipV="1">
            <a:off x="7454139" y="3010480"/>
            <a:ext cx="224601"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7454139" y="5215853"/>
            <a:ext cx="224601"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a:off x="3059311" y="6093296"/>
            <a:ext cx="502489"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22" idx="2"/>
          </p:cNvCxnSpPr>
          <p:nvPr/>
        </p:nvCxnSpPr>
        <p:spPr>
          <a:xfrm flipH="1">
            <a:off x="4446193" y="3046212"/>
            <a:ext cx="20239" cy="77594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70C0"/>
            </a:solidFill>
            <a:prstDash val="sysDash"/>
          </a:ln>
        </p:spPr>
        <p:txBody>
          <a:bodyPr/>
          <a:lstStyle/>
          <a:p>
            <a:r>
              <a:rPr lang="en-US" dirty="0" smtClean="0"/>
              <a:t>PSSM Syntax: Subsetting</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12</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13</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267744" y="1295165"/>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6882172" y="1047104"/>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6882172" y="5774697"/>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14</a:t>
            </a:fld>
            <a:endParaRPr lang="en-US" alt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8775" r="-18775"/>
          <a:stretch/>
        </p:blipFill>
        <p:spPr>
          <a:xfrm>
            <a:off x="251519" y="3506441"/>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797" y="3506441"/>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01008"/>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01008"/>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761374"/>
            <a:ext cx="3744416" cy="763970"/>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 UMLR-92</a:t>
            </a: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a:t>
            </a:r>
            <a:r>
              <a:rPr lang="en-US" sz="1200" dirty="0" smtClean="0">
                <a:cs typeface="Courier New" panose="02070309020205020404" pitchFamily="49" charset="0"/>
              </a:rPr>
              <a:t>vs </a:t>
            </a:r>
            <a:r>
              <a:rPr lang="en-US" sz="1200" dirty="0" err="1" smtClean="0">
                <a:cs typeface="Courier New" panose="02070309020205020404" pitchFamily="49" charset="0"/>
              </a:rPr>
              <a:t>Constraint.constrainedElement</a:t>
            </a:r>
            <a:r>
              <a:rPr lang="en-US" sz="1200" dirty="0" smtClean="0">
                <a:cs typeface="Courier New" panose="02070309020205020404" pitchFamily="49" charset="0"/>
              </a:rPr>
              <a:t> </a:t>
            </a:r>
          </a:p>
          <a:p>
            <a:pPr algn="ctr"/>
            <a:r>
              <a:rPr lang="en-US" sz="1200" dirty="0" smtClean="0">
                <a:solidFill>
                  <a:srgbClr val="0070C0"/>
                </a:solidFill>
              </a:rPr>
              <a:t>Resolved </a:t>
            </a:r>
            <a:r>
              <a:rPr lang="en-US" sz="1200" dirty="0">
                <a:solidFill>
                  <a:srgbClr val="0070C0"/>
                </a:solidFill>
              </a:rPr>
              <a:t>in UML 2.5.1</a:t>
            </a:r>
            <a:r>
              <a:rPr lang="en-US" sz="1200" dirty="0"/>
              <a:t>.</a:t>
            </a:r>
            <a:endParaRPr lang="en-US" sz="1200" dirty="0">
              <a:cs typeface="Courier New" panose="02070309020205020404" pitchFamily="49" charset="0"/>
            </a:endParaRPr>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15</a:t>
            </a:fld>
            <a:endParaRPr lang="en-US" altLang="en-US"/>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6" name="Rectangle 5"/>
          <p:cNvSpPr/>
          <p:nvPr/>
        </p:nvSpPr>
        <p:spPr>
          <a:xfrm>
            <a:off x="6228184" y="4653136"/>
            <a:ext cx="2458616" cy="1584176"/>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E7900"/>
                </a:solidFill>
                <a:cs typeface="Courier New" panose="02070309020205020404" pitchFamily="49" charset="0"/>
              </a:rPr>
              <a:t>Issue UMLR-686</a:t>
            </a:r>
          </a:p>
          <a:p>
            <a:r>
              <a:rPr lang="en-US" sz="1400" dirty="0"/>
              <a:t>The behavior of an OpaqueExpression should be allowed to have input </a:t>
            </a:r>
            <a:r>
              <a:rPr lang="en-US" sz="1400" dirty="0" smtClean="0"/>
              <a:t>parameters. </a:t>
            </a:r>
            <a:r>
              <a:rPr lang="en-US" sz="1400" dirty="0" smtClean="0">
                <a:solidFill>
                  <a:srgbClr val="0070C0"/>
                </a:solidFill>
              </a:rPr>
              <a:t>Resolved in UML 2.5.1</a:t>
            </a:r>
            <a:r>
              <a:rPr lang="en-US" sz="1400" dirty="0" smtClean="0"/>
              <a:t>.</a:t>
            </a:r>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16</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76122"/>
            <a:ext cx="2736304" cy="1172758"/>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E7900"/>
                </a:solidFill>
                <a:cs typeface="Courier New" panose="02070309020205020404" pitchFamily="49" charset="0"/>
              </a:rPr>
              <a:t>Issue UMLR-685</a:t>
            </a:r>
          </a:p>
          <a:p>
            <a:r>
              <a:rPr lang="en-US" sz="1400" dirty="0"/>
              <a:t>UML 2.5: StateMachine Vertex needs to be made a kind of RedefinableElement instead of </a:t>
            </a:r>
            <a:r>
              <a:rPr lang="en-US" sz="1400" dirty="0" smtClean="0"/>
              <a:t>State. </a:t>
            </a:r>
            <a:r>
              <a:rPr lang="en-US" sz="1400" dirty="0" smtClean="0">
                <a:solidFill>
                  <a:srgbClr val="0070C0"/>
                </a:solidFill>
              </a:rPr>
              <a:t>Resolved in UML 2.5.1</a:t>
            </a:r>
            <a:r>
              <a:rPr lang="en-US" sz="1400" dirty="0" smtClean="0"/>
              <a:t>.</a:t>
            </a:r>
            <a:endParaRPr lang="en-US" sz="1400" dirty="0"/>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17</a:t>
            </a:fld>
            <a:endParaRPr lang="en-US" altLang="en-US"/>
          </a:p>
        </p:txBody>
      </p:sp>
    </p:spTree>
    <p:extLst>
      <p:ext uri="{BB962C8B-B14F-4D97-AF65-F5344CB8AC3E}">
        <p14:creationId xmlns:p14="http://schemas.microsoft.com/office/powerpoint/2010/main" val="83692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423" y="915700"/>
            <a:ext cx="5762917" cy="5897676"/>
          </a:xfrm>
          <a:prstGeom prst="rect">
            <a:avLst/>
          </a:prstGeom>
        </p:spPr>
      </p:pic>
      <p:sp>
        <p:nvSpPr>
          <p:cNvPr id="2" name="Title 1"/>
          <p:cNvSpPr>
            <a:spLocks noGrp="1"/>
          </p:cNvSpPr>
          <p:nvPr>
            <p:ph type="title"/>
          </p:nvPr>
        </p:nvSpPr>
        <p:spPr/>
        <p:txBody>
          <a:bodyPr/>
          <a:lstStyle/>
          <a:p>
            <a:r>
              <a:rPr lang="en-US" dirty="0" smtClean="0"/>
              <a:t>PSSM Semantics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18</a:t>
            </a:fld>
            <a:endParaRPr lang="en-US" altLang="en-US"/>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6" name="Rectangle 5"/>
          <p:cNvSpPr/>
          <p:nvPr/>
        </p:nvSpPr>
        <p:spPr>
          <a:xfrm>
            <a:off x="1786975" y="946208"/>
            <a:ext cx="1416873" cy="399496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721151" y="4670735"/>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12" name="Rectangle 11"/>
          <p:cNvSpPr/>
          <p:nvPr/>
        </p:nvSpPr>
        <p:spPr>
          <a:xfrm>
            <a:off x="5458495" y="3276228"/>
            <a:ext cx="3217961" cy="838944"/>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r>
              <a:rPr lang="en-US" sz="1200" dirty="0" smtClean="0">
                <a:cs typeface="Courier New" panose="02070309020205020404" pitchFamily="49" charset="0"/>
              </a:rPr>
              <a:t>.</a:t>
            </a:r>
          </a:p>
          <a:p>
            <a:pPr algn="ctr"/>
            <a:r>
              <a:rPr lang="en-US" sz="1200" dirty="0">
                <a:solidFill>
                  <a:srgbClr val="0070C0"/>
                </a:solidFill>
              </a:rPr>
              <a:t>Update provided with PSSM</a:t>
            </a:r>
            <a:r>
              <a:rPr lang="en-US" sz="1200" dirty="0"/>
              <a:t>.</a:t>
            </a:r>
            <a:endParaRPr lang="en-US" sz="1200" dirty="0" smtClean="0">
              <a:cs typeface="Courier New" panose="02070309020205020404" pitchFamily="49" charset="0"/>
            </a:endParaRPr>
          </a:p>
        </p:txBody>
      </p:sp>
      <p:sp>
        <p:nvSpPr>
          <p:cNvPr id="15" name="Rectangle 14"/>
          <p:cNvSpPr/>
          <p:nvPr/>
        </p:nvSpPr>
        <p:spPr>
          <a:xfrm>
            <a:off x="3966699" y="1593056"/>
            <a:ext cx="1416873" cy="522032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6" name="Rectangle 15"/>
          <p:cNvSpPr/>
          <p:nvPr/>
        </p:nvSpPr>
        <p:spPr>
          <a:xfrm>
            <a:off x="6178467" y="914400"/>
            <a:ext cx="1416873" cy="2269927"/>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9" name="Rectangle 8"/>
          <p:cNvSpPr/>
          <p:nvPr/>
        </p:nvSpPr>
        <p:spPr>
          <a:xfrm>
            <a:off x="7247858" y="438623"/>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semantics packages</a:t>
            </a:r>
            <a:endParaRPr lang="en-US" sz="1100" dirty="0">
              <a:cs typeface="Courier New" panose="02070309020205020404" pitchFamily="49" charset="0"/>
            </a:endParaRPr>
          </a:p>
        </p:txBody>
      </p:sp>
      <p:sp>
        <p:nvSpPr>
          <p:cNvPr id="11" name="Rectangle 10"/>
          <p:cNvSpPr/>
          <p:nvPr/>
        </p:nvSpPr>
        <p:spPr>
          <a:xfrm>
            <a:off x="2716635" y="5601326"/>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7" name="Rectangle 16"/>
          <p:cNvSpPr/>
          <p:nvPr/>
        </p:nvSpPr>
        <p:spPr>
          <a:xfrm>
            <a:off x="6203127" y="4203216"/>
            <a:ext cx="1416873" cy="261016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8" name="Rectangle 17"/>
          <p:cNvSpPr/>
          <p:nvPr/>
        </p:nvSpPr>
        <p:spPr>
          <a:xfrm>
            <a:off x="7349189" y="5877272"/>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PSCS semantics packages</a:t>
            </a:r>
            <a:endParaRPr lang="en-US" sz="1100" dirty="0">
              <a:cs typeface="Courier New" panose="02070309020205020404" pitchFamily="49" charset="0"/>
            </a:endParaRPr>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Extensions to PSCS</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19</a:t>
            </a:fld>
            <a:endParaRPr lang="en-US" altLang="en-US"/>
          </a:p>
        </p:txBody>
      </p:sp>
    </p:spTree>
    <p:extLst>
      <p:ext uri="{BB962C8B-B14F-4D97-AF65-F5344CB8AC3E}">
        <p14:creationId xmlns:p14="http://schemas.microsoft.com/office/powerpoint/2010/main" val="198015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Model </a:t>
            </a:r>
            <a:r>
              <a:rPr lang="en-US" sz="2000" dirty="0" smtClean="0"/>
              <a:t>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(Jérémie Tatibouet)</a:t>
            </a:r>
            <a:endParaRPr lang="en-US" sz="2000" dirty="0"/>
          </a:p>
        </p:txBody>
      </p:sp>
      <p:sp>
        <p:nvSpPr>
          <p:cNvPr id="5" name="Date Placeholder 4"/>
          <p:cNvSpPr>
            <a:spLocks noGrp="1"/>
          </p:cNvSpPr>
          <p:nvPr>
            <p:ph type="dt" sz="half" idx="10"/>
          </p:nvPr>
        </p:nvSpPr>
        <p:spPr/>
        <p:txBody>
          <a:bodyPr/>
          <a:lstStyle/>
          <a:p>
            <a:r>
              <a:rPr lang="en-US" altLang="en-US" smtClean="0"/>
              <a:t>7 December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Extensions: Structured Classifier</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20</a:t>
            </a:fld>
            <a:endParaRPr lang="en-US" alt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52736"/>
            <a:ext cx="4667467" cy="4896544"/>
          </a:xfrm>
          <a:prstGeom prst="rect">
            <a:avLst/>
          </a:prstGeom>
        </p:spPr>
      </p:pic>
      <p:sp>
        <p:nvSpPr>
          <p:cNvPr id="21" name="Rectangle 20"/>
          <p:cNvSpPr/>
          <p:nvPr/>
        </p:nvSpPr>
        <p:spPr>
          <a:xfrm>
            <a:off x="5292080" y="3429000"/>
            <a:ext cx="3394720" cy="100811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Extension introduced to deal with state machine specific events:</a:t>
            </a:r>
          </a:p>
          <a:p>
            <a:pPr marL="515938" lvl="1" indent="-317500">
              <a:buFont typeface="+mj-lt"/>
              <a:buAutoNum type="arabicPeriod"/>
            </a:pPr>
            <a:r>
              <a:rPr lang="en-US" sz="1100" dirty="0" smtClean="0">
                <a:latin typeface="+mj-lt"/>
                <a:cs typeface="Courier New" panose="02070309020205020404" pitchFamily="49" charset="0"/>
              </a:rPr>
              <a:t>Completion Event</a:t>
            </a:r>
          </a:p>
          <a:p>
            <a:pPr marL="515938" lvl="1" indent="-317500">
              <a:buFont typeface="+mj-lt"/>
              <a:buAutoNum type="arabicPeriod"/>
            </a:pPr>
            <a:r>
              <a:rPr lang="en-US" sz="1100" dirty="0" smtClean="0">
                <a:latin typeface="+mj-lt"/>
                <a:cs typeface="Courier New" panose="02070309020205020404" pitchFamily="49" charset="0"/>
              </a:rPr>
              <a:t>Deferred Event</a:t>
            </a:r>
            <a:endParaRPr lang="en-US" sz="1100" dirty="0">
              <a:latin typeface="+mj-lt"/>
              <a:cs typeface="Courier New" panose="02070309020205020404" pitchFamily="49" charset="0"/>
            </a:endParaRPr>
          </a:p>
        </p:txBody>
      </p:sp>
      <p:cxnSp>
        <p:nvCxnSpPr>
          <p:cNvPr id="19" name="Connecteur droit 18"/>
          <p:cNvCxnSpPr/>
          <p:nvPr/>
        </p:nvCxnSpPr>
        <p:spPr>
          <a:xfrm>
            <a:off x="4860032" y="3717032"/>
            <a:ext cx="432048"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18693" y="1916832"/>
            <a:ext cx="3394720" cy="1234886"/>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171450" indent="-171450">
              <a:buFont typeface="Arial" charset="0"/>
              <a:buChar char="•"/>
            </a:pPr>
            <a:r>
              <a:rPr lang="en-US" sz="1100" dirty="0" smtClean="0">
                <a:cs typeface="Courier New" panose="02070309020205020404" pitchFamily="49" charset="0"/>
              </a:rPr>
              <a:t>Each time an SM_Object is created it is associated </a:t>
            </a:r>
            <a:r>
              <a:rPr lang="en-US" sz="1100" dirty="0" smtClean="0">
                <a:cs typeface="Courier New" panose="02070309020205020404" pitchFamily="49" charset="0"/>
              </a:rPr>
              <a:t>with</a:t>
            </a:r>
            <a:r>
              <a:rPr lang="en-US" sz="1100" dirty="0" smtClean="0">
                <a:cs typeface="Courier New" panose="02070309020205020404" pitchFamily="49" charset="0"/>
              </a:rPr>
              <a:t> </a:t>
            </a:r>
            <a:r>
              <a:rPr lang="en-US" sz="1100" dirty="0" smtClean="0">
                <a:cs typeface="Courier New" panose="02070309020205020404" pitchFamily="49" charset="0"/>
              </a:rPr>
              <a:t>an SM_ObjectActivation.</a:t>
            </a:r>
          </a:p>
          <a:p>
            <a:pPr marL="171450" indent="-171450">
              <a:buFont typeface="Arial" charset="0"/>
              <a:buChar char="•"/>
            </a:pPr>
            <a:endParaRPr lang="en-US" sz="1100" dirty="0" smtClean="0">
              <a:cs typeface="Courier New" panose="02070309020205020404" pitchFamily="49" charset="0"/>
            </a:endParaRPr>
          </a:p>
          <a:p>
            <a:pPr marL="171450" indent="-171450">
              <a:buFont typeface="Arial" charset="0"/>
              <a:buChar char="•"/>
            </a:pPr>
            <a:r>
              <a:rPr lang="en-US" sz="1100" dirty="0" smtClean="0">
                <a:cs typeface="Courier New" panose="02070309020205020404" pitchFamily="49" charset="0"/>
              </a:rPr>
              <a:t>Enables </a:t>
            </a:r>
            <a:r>
              <a:rPr lang="en-US" sz="1100" dirty="0" smtClean="0">
                <a:cs typeface="Courier New" panose="02070309020205020404" pitchFamily="49" charset="0"/>
              </a:rPr>
              <a:t>handling of </a:t>
            </a:r>
            <a:r>
              <a:rPr lang="en-US" sz="1100" dirty="0" smtClean="0">
                <a:cs typeface="Courier New" panose="02070309020205020404" pitchFamily="49" charset="0"/>
              </a:rPr>
              <a:t>the situation where the behavior attached to the instantiated class is a state machine.</a:t>
            </a:r>
            <a:endParaRPr lang="en-US" sz="1100" dirty="0">
              <a:latin typeface="+mj-lt"/>
              <a:cs typeface="Courier New" panose="02070309020205020404" pitchFamily="49" charset="0"/>
            </a:endParaRPr>
          </a:p>
        </p:txBody>
      </p:sp>
      <p:sp>
        <p:nvSpPr>
          <p:cNvPr id="40" name="Rectangle 39"/>
          <p:cNvSpPr/>
          <p:nvPr/>
        </p:nvSpPr>
        <p:spPr>
          <a:xfrm>
            <a:off x="5285454" y="5270581"/>
            <a:ext cx="3394720"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Extension required to support call event semantics. [</a:t>
            </a:r>
            <a:r>
              <a:rPr lang="en-US" sz="1100" i="1" dirty="0" smtClean="0">
                <a:solidFill>
                  <a:srgbClr val="0070C0"/>
                </a:solidFill>
                <a:cs typeface="Courier New" panose="02070309020205020404" pitchFamily="49" charset="0"/>
              </a:rPr>
              <a:t>We get back to this point later in the presentation</a:t>
            </a:r>
            <a:r>
              <a:rPr lang="en-US" sz="1100" dirty="0" smtClean="0">
                <a:cs typeface="Courier New" panose="02070309020205020404" pitchFamily="49" charset="0"/>
              </a:rPr>
              <a:t>].</a:t>
            </a:r>
          </a:p>
        </p:txBody>
      </p:sp>
      <p:cxnSp>
        <p:nvCxnSpPr>
          <p:cNvPr id="20" name="Connecteur droit 19"/>
          <p:cNvCxnSpPr/>
          <p:nvPr/>
        </p:nvCxnSpPr>
        <p:spPr>
          <a:xfrm>
            <a:off x="1979712" y="5661248"/>
            <a:ext cx="330574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31"/>
          <p:cNvCxnSpPr>
            <a:endCxn id="34" idx="1"/>
          </p:cNvCxnSpPr>
          <p:nvPr/>
        </p:nvCxnSpPr>
        <p:spPr>
          <a:xfrm flipV="1">
            <a:off x="1691680" y="2534275"/>
            <a:ext cx="3627013" cy="104442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71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Values</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21</a:t>
            </a:fld>
            <a:endParaRPr lang="en-US" altLang="en-US"/>
          </a:p>
        </p:txBody>
      </p:sp>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515" y="2070057"/>
            <a:ext cx="4742857" cy="3038095"/>
          </a:xfrm>
          <a:prstGeom prst="rect">
            <a:avLst/>
          </a:prstGeom>
        </p:spPr>
      </p:pic>
      <p:sp>
        <p:nvSpPr>
          <p:cNvPr id="8" name="Rectangle 7"/>
          <p:cNvSpPr/>
          <p:nvPr/>
        </p:nvSpPr>
        <p:spPr>
          <a:xfrm>
            <a:off x="457200" y="2673969"/>
            <a:ext cx="2598914"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ea typeface="Courier New" charset="0"/>
                <a:cs typeface="Courier New" charset="0"/>
              </a:rPr>
              <a:t>Behavior</a:t>
            </a:r>
            <a:r>
              <a:rPr lang="en-US" sz="1100" dirty="0" smtClean="0"/>
              <a:t> of an </a:t>
            </a:r>
            <a:r>
              <a:rPr lang="en-US" sz="1100" dirty="0" err="1" smtClean="0">
                <a:ea typeface="Courier New" charset="0"/>
                <a:cs typeface="Courier New" charset="0"/>
              </a:rPr>
              <a:t>OpaqueExpression</a:t>
            </a:r>
            <a:r>
              <a:rPr lang="en-US" sz="1100" dirty="0"/>
              <a:t> </a:t>
            </a:r>
            <a:r>
              <a:rPr lang="en-US" sz="1100" dirty="0" smtClean="0"/>
              <a:t>used to specify a guard needs </a:t>
            </a:r>
            <a:r>
              <a:rPr lang="en-US" sz="1100" dirty="0"/>
              <a:t>context and parameters.</a:t>
            </a:r>
          </a:p>
        </p:txBody>
      </p:sp>
      <p:sp>
        <p:nvSpPr>
          <p:cNvPr id="10" name="Rectangle 9"/>
          <p:cNvSpPr/>
          <p:nvPr/>
        </p:nvSpPr>
        <p:spPr>
          <a:xfrm>
            <a:off x="7164288" y="3156550"/>
            <a:ext cx="1512168" cy="571329"/>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The context of the </a:t>
            </a:r>
            <a:r>
              <a:rPr lang="en-US" sz="1100" smtClean="0"/>
              <a:t>state machine.</a:t>
            </a:r>
            <a:endParaRPr lang="en-US" sz="1100" dirty="0"/>
          </a:p>
        </p:txBody>
      </p:sp>
      <p:sp>
        <p:nvSpPr>
          <p:cNvPr id="11" name="Rectangle 10"/>
          <p:cNvSpPr/>
          <p:nvPr/>
        </p:nvSpPr>
        <p:spPr>
          <a:xfrm>
            <a:off x="12456368" y="2838398"/>
            <a:ext cx="2598914" cy="750707"/>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The context of the state </a:t>
            </a:r>
            <a:r>
              <a:rPr lang="en-US" sz="1100" dirty="0" err="1" smtClean="0"/>
              <a:t>machinel</a:t>
            </a:r>
            <a:r>
              <a:rPr lang="en-US" sz="1100" smtClean="0"/>
              <a:t>.</a:t>
            </a:r>
            <a:endParaRPr lang="en-US" sz="1100" dirty="0"/>
          </a:p>
        </p:txBody>
      </p:sp>
      <p:sp>
        <p:nvSpPr>
          <p:cNvPr id="12" name="Rectangle 11"/>
          <p:cNvSpPr/>
          <p:nvPr/>
        </p:nvSpPr>
        <p:spPr>
          <a:xfrm>
            <a:off x="457200" y="4149080"/>
            <a:ext cx="2402597" cy="571329"/>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Data embedded in the events that triggered </a:t>
            </a:r>
            <a:r>
              <a:rPr lang="en-US" sz="1100" smtClean="0"/>
              <a:t>the current RTC step.</a:t>
            </a:r>
            <a:endParaRPr lang="en-US" sz="1100" dirty="0"/>
          </a:p>
        </p:txBody>
      </p:sp>
      <p:cxnSp>
        <p:nvCxnSpPr>
          <p:cNvPr id="13" name="Connecteur droit 31"/>
          <p:cNvCxnSpPr/>
          <p:nvPr/>
        </p:nvCxnSpPr>
        <p:spPr>
          <a:xfrm>
            <a:off x="3056114" y="3049322"/>
            <a:ext cx="795806" cy="23604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Connecteur droit 31"/>
          <p:cNvCxnSpPr/>
          <p:nvPr/>
        </p:nvCxnSpPr>
        <p:spPr>
          <a:xfrm>
            <a:off x="6578241" y="3011124"/>
            <a:ext cx="586047" cy="43109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droit 31"/>
          <p:cNvCxnSpPr>
            <a:stCxn id="12" idx="3"/>
          </p:cNvCxnSpPr>
          <p:nvPr/>
        </p:nvCxnSpPr>
        <p:spPr>
          <a:xfrm flipV="1">
            <a:off x="2859797" y="4005064"/>
            <a:ext cx="704091" cy="42968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63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Common </a:t>
            </a:r>
            <a:r>
              <a:rPr lang="en-US" dirty="0" smtClean="0"/>
              <a:t>Behavior (1/2)</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22</a:t>
            </a:fld>
            <a:endParaRPr lang="en-US" altLang="en-US"/>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02" y="2738895"/>
            <a:ext cx="4952381" cy="1885714"/>
          </a:xfrm>
          <a:prstGeom prst="rect">
            <a:avLst/>
          </a:prstGeom>
        </p:spPr>
      </p:pic>
      <p:sp>
        <p:nvSpPr>
          <p:cNvPr id="8" name="Rectangle 7"/>
          <p:cNvSpPr/>
          <p:nvPr/>
        </p:nvSpPr>
        <p:spPr>
          <a:xfrm>
            <a:off x="6372200" y="3200910"/>
            <a:ext cx="2242592"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An </a:t>
            </a:r>
            <a:r>
              <a:rPr lang="en-US" sz="1100" dirty="0" err="1" smtClean="0">
                <a:cs typeface="Courier New" panose="02070309020205020404" pitchFamily="49" charset="0"/>
              </a:rPr>
              <a:t>EventOccurrence</a:t>
            </a:r>
            <a:r>
              <a:rPr lang="en-US" sz="1100" dirty="0" smtClean="0"/>
              <a:t> </a:t>
            </a:r>
            <a:r>
              <a:rPr lang="en-US" sz="1100" dirty="0"/>
              <a:t>that </a:t>
            </a:r>
            <a:r>
              <a:rPr lang="en-US" sz="1100" dirty="0" smtClean="0"/>
              <a:t>is deferred is wrapped </a:t>
            </a:r>
            <a:r>
              <a:rPr lang="en-US" sz="1100" dirty="0"/>
              <a:t>in a </a:t>
            </a:r>
            <a:r>
              <a:rPr lang="en-US" sz="1100" dirty="0" err="1">
                <a:cs typeface="Courier New" panose="02070309020205020404" pitchFamily="49" charset="0"/>
              </a:rPr>
              <a:t>DeferredEventOccurrence</a:t>
            </a:r>
            <a:r>
              <a:rPr lang="en-US" sz="1100" dirty="0"/>
              <a:t>.</a:t>
            </a:r>
          </a:p>
        </p:txBody>
      </p:sp>
      <p:cxnSp>
        <p:nvCxnSpPr>
          <p:cNvPr id="10" name="Connecteur droit 31"/>
          <p:cNvCxnSpPr>
            <a:stCxn id="8" idx="1"/>
          </p:cNvCxnSpPr>
          <p:nvPr/>
        </p:nvCxnSpPr>
        <p:spPr>
          <a:xfrm flipH="1">
            <a:off x="5909690" y="3576264"/>
            <a:ext cx="462510" cy="45306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27584" y="4741082"/>
            <a:ext cx="2846104" cy="848158"/>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 </a:t>
            </a:r>
            <a:r>
              <a:rPr lang="en-US" sz="1100" dirty="0" err="1">
                <a:latin typeface="+mj-lt"/>
                <a:cs typeface="Courier New" panose="02070309020205020404" pitchFamily="49" charset="0"/>
              </a:rPr>
              <a:t>DeferredEventOccurrence</a:t>
            </a:r>
            <a:r>
              <a:rPr lang="en-US" sz="1100" dirty="0" smtClean="0"/>
              <a:t> is placed </a:t>
            </a:r>
            <a:r>
              <a:rPr lang="en-US" sz="1100" dirty="0"/>
              <a:t>in the </a:t>
            </a:r>
            <a:r>
              <a:rPr lang="en-US" sz="1100" dirty="0" err="1">
                <a:latin typeface="Courier New" panose="02070309020205020404" pitchFamily="49" charset="0"/>
                <a:cs typeface="Courier New" panose="02070309020205020404" pitchFamily="49" charset="0"/>
              </a:rPr>
              <a:t>deferredEventPool</a:t>
            </a:r>
            <a:r>
              <a:rPr lang="en-US" sz="1100" dirty="0"/>
              <a:t> when </a:t>
            </a:r>
            <a:r>
              <a:rPr lang="en-US" sz="1100" dirty="0" smtClean="0"/>
              <a:t>its event is declared </a:t>
            </a:r>
            <a:r>
              <a:rPr lang="en-US" sz="1100" dirty="0"/>
              <a:t>as being deferred in the current state machine configuration</a:t>
            </a:r>
            <a:r>
              <a:rPr lang="en-US" sz="1100" dirty="0" smtClean="0"/>
              <a:t>.</a:t>
            </a:r>
            <a:endParaRPr lang="en-US" sz="1100" dirty="0"/>
          </a:p>
        </p:txBody>
      </p:sp>
      <p:sp>
        <p:nvSpPr>
          <p:cNvPr id="13" name="Rectangle 12"/>
          <p:cNvSpPr/>
          <p:nvPr/>
        </p:nvSpPr>
        <p:spPr>
          <a:xfrm>
            <a:off x="899592" y="1746854"/>
            <a:ext cx="2700115" cy="848158"/>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 </a:t>
            </a:r>
            <a:r>
              <a:rPr lang="en-US" sz="1100" dirty="0" err="1">
                <a:cs typeface="Courier New" panose="02070309020205020404" pitchFamily="49" charset="0"/>
              </a:rPr>
              <a:t>DeferredEventOccurrence</a:t>
            </a:r>
            <a:r>
              <a:rPr lang="en-US" sz="1100" dirty="0" smtClean="0"/>
              <a:t> is placed </a:t>
            </a:r>
            <a:r>
              <a:rPr lang="en-US" sz="1100" dirty="0"/>
              <a:t>back in the regular </a:t>
            </a:r>
            <a:r>
              <a:rPr lang="en-US" sz="1100" dirty="0" err="1">
                <a:latin typeface="Courier New" panose="02070309020205020404" pitchFamily="49" charset="0"/>
                <a:cs typeface="Courier New" panose="02070309020205020404" pitchFamily="49" charset="0"/>
              </a:rPr>
              <a:t>eventPool</a:t>
            </a:r>
            <a:r>
              <a:rPr lang="en-US" sz="1100" dirty="0"/>
              <a:t> when the deferring state leaves the current state machine configuration</a:t>
            </a:r>
            <a:r>
              <a:rPr lang="en-US" sz="1100" dirty="0" smtClean="0"/>
              <a:t>.</a:t>
            </a:r>
            <a:endParaRPr lang="en-US" sz="1100" dirty="0"/>
          </a:p>
        </p:txBody>
      </p:sp>
      <p:cxnSp>
        <p:nvCxnSpPr>
          <p:cNvPr id="15" name="Connecteur droit 31"/>
          <p:cNvCxnSpPr>
            <a:stCxn id="13" idx="3"/>
          </p:cNvCxnSpPr>
          <p:nvPr/>
        </p:nvCxnSpPr>
        <p:spPr>
          <a:xfrm>
            <a:off x="3599707" y="2170933"/>
            <a:ext cx="759076" cy="84943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31"/>
          <p:cNvCxnSpPr>
            <a:endCxn id="12" idx="3"/>
          </p:cNvCxnSpPr>
          <p:nvPr/>
        </p:nvCxnSpPr>
        <p:spPr>
          <a:xfrm flipH="1">
            <a:off x="3673688" y="4165546"/>
            <a:ext cx="685095" cy="99961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37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Common </a:t>
            </a:r>
            <a:r>
              <a:rPr lang="en-US" dirty="0" smtClean="0"/>
              <a:t>Behavior (2/2)</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23</a:t>
            </a:fld>
            <a:endParaRPr lang="en-US" altLang="en-US"/>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725" y="2123264"/>
            <a:ext cx="4038095" cy="2714286"/>
          </a:xfrm>
          <a:prstGeom prst="rect">
            <a:avLst/>
          </a:prstGeom>
        </p:spPr>
      </p:pic>
      <p:sp>
        <p:nvSpPr>
          <p:cNvPr id="7" name="Rectangle 6"/>
          <p:cNvSpPr/>
          <p:nvPr/>
        </p:nvSpPr>
        <p:spPr>
          <a:xfrm>
            <a:off x="5431904" y="2060848"/>
            <a:ext cx="2092424"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ea typeface="Courier New" charset="0"/>
                <a:cs typeface="Courier New" charset="0"/>
              </a:rPr>
              <a:t>Behavior</a:t>
            </a:r>
            <a:r>
              <a:rPr lang="en-US" sz="1100" dirty="0" smtClean="0"/>
              <a:t> </a:t>
            </a:r>
            <a:r>
              <a:rPr lang="en-US" sz="1100" dirty="0" smtClean="0">
                <a:ea typeface="Courier New" charset="0"/>
                <a:cs typeface="Courier New" charset="0"/>
              </a:rPr>
              <a:t>Executions</a:t>
            </a:r>
            <a:r>
              <a:rPr lang="en-US" sz="1100" dirty="0" smtClean="0"/>
              <a:t> need to have access to event data.</a:t>
            </a:r>
            <a:endParaRPr lang="en-US" sz="1100" dirty="0"/>
          </a:p>
        </p:txBody>
      </p:sp>
      <p:cxnSp>
        <p:nvCxnSpPr>
          <p:cNvPr id="8" name="Connecteur droit 31"/>
          <p:cNvCxnSpPr>
            <a:stCxn id="7" idx="1"/>
          </p:cNvCxnSpPr>
          <p:nvPr/>
        </p:nvCxnSpPr>
        <p:spPr>
          <a:xfrm flipH="1">
            <a:off x="4445022" y="2436202"/>
            <a:ext cx="98688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15816" y="4001611"/>
            <a:ext cx="2108512"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Data is provided from this </a:t>
            </a:r>
            <a:r>
              <a:rPr lang="en-US" sz="1100" dirty="0" err="1">
                <a:ea typeface="Courier New" charset="0"/>
                <a:cs typeface="Courier New" charset="0"/>
              </a:rPr>
              <a:t>EventOccurrence</a:t>
            </a:r>
            <a:r>
              <a:rPr lang="en-US" sz="1100" dirty="0" smtClean="0"/>
              <a:t>.</a:t>
            </a:r>
            <a:endParaRPr lang="en-US" sz="1100" dirty="0"/>
          </a:p>
        </p:txBody>
      </p:sp>
      <p:cxnSp>
        <p:nvCxnSpPr>
          <p:cNvPr id="16" name="Connecteur droit 31"/>
          <p:cNvCxnSpPr>
            <a:stCxn id="15" idx="1"/>
          </p:cNvCxnSpPr>
          <p:nvPr/>
        </p:nvCxnSpPr>
        <p:spPr>
          <a:xfrm flipH="1" flipV="1">
            <a:off x="4518752" y="4107699"/>
            <a:ext cx="897064" cy="26926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Extensions: </a:t>
            </a:r>
            <a:r>
              <a:rPr lang="fr-FR" dirty="0" smtClean="0"/>
              <a:t>Actions</a:t>
            </a:r>
            <a:endParaRPr lang="fr-FR"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24</a:t>
            </a:fld>
            <a:endParaRPr lang="en-US" alt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15" y="2204864"/>
            <a:ext cx="2085714" cy="1685714"/>
          </a:xfrm>
          <a:prstGeom prst="rect">
            <a:avLst/>
          </a:prstGeom>
        </p:spPr>
      </p:pic>
      <p:sp>
        <p:nvSpPr>
          <p:cNvPr id="8" name="Rectangle 7"/>
          <p:cNvSpPr/>
          <p:nvPr/>
        </p:nvSpPr>
        <p:spPr>
          <a:xfrm>
            <a:off x="5140543" y="2695448"/>
            <a:ext cx="2382224" cy="91596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R="0" lvl="0" defTabSz="914400" eaLnBrk="1" fontAlgn="auto" latinLnBrk="0" hangingPunct="1">
              <a:lnSpc>
                <a:spcPct val="100000"/>
              </a:lnSpc>
              <a:spcBef>
                <a:spcPts val="0"/>
              </a:spcBef>
              <a:spcAft>
                <a:spcPts val="0"/>
              </a:spcAft>
              <a:buClrTx/>
              <a:buSzTx/>
              <a:tabLst/>
              <a:defRPr/>
            </a:pPr>
            <a:r>
              <a:rPr lang="en-US" sz="1100" dirty="0" smtClean="0"/>
              <a:t>Handles the special context of </a:t>
            </a:r>
            <a:r>
              <a:rPr lang="en-US" sz="1100" smtClean="0"/>
              <a:t>a </a:t>
            </a:r>
            <a:r>
              <a:rPr lang="en-US" sz="1100" dirty="0" err="1">
                <a:ea typeface="Courier New" charset="0"/>
                <a:cs typeface="Courier New" charset="0"/>
              </a:rPr>
              <a:t>D</a:t>
            </a:r>
            <a:r>
              <a:rPr lang="en-US" sz="1100" dirty="0" err="1" smtClean="0">
                <a:ea typeface="Courier New" charset="0"/>
                <a:cs typeface="Courier New" charset="0"/>
              </a:rPr>
              <a:t>oActivityContextObject</a:t>
            </a:r>
            <a:r>
              <a:rPr lang="en-US" sz="1100" dirty="0" smtClean="0"/>
              <a:t> (described later), unwrapping it to obtain the state machine context. </a:t>
            </a:r>
            <a:endParaRPr lang="en-US" sz="1100" dirty="0"/>
          </a:p>
        </p:txBody>
      </p:sp>
      <p:cxnSp>
        <p:nvCxnSpPr>
          <p:cNvPr id="9" name="Connecteur droit 31"/>
          <p:cNvCxnSpPr>
            <a:stCxn id="8" idx="1"/>
          </p:cNvCxnSpPr>
          <p:nvPr/>
        </p:nvCxnSpPr>
        <p:spPr>
          <a:xfrm flipH="1">
            <a:off x="4181788" y="3153429"/>
            <a:ext cx="958755" cy="203563"/>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846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US" dirty="0" smtClean="0"/>
              <a:t>State Machines Semantics</a:t>
            </a:r>
            <a:endParaRPr lang="en-US" dirty="0"/>
          </a:p>
        </p:txBody>
      </p:sp>
      <p:sp>
        <p:nvSpPr>
          <p:cNvPr id="4" name="Subtitle 3"/>
          <p:cNvSpPr>
            <a:spLocks noGrp="1"/>
          </p:cNvSpPr>
          <p:nvPr>
            <p:ph type="subTitle" idx="1"/>
          </p:nvPr>
        </p:nvSpPr>
        <p:spPr/>
        <p:txBody>
          <a:bodyPr/>
          <a:lstStyle/>
          <a:p>
            <a:endParaRPr lang="en-US"/>
          </a:p>
        </p:txBody>
      </p:sp>
      <p:sp>
        <p:nvSpPr>
          <p:cNvPr id="2" name="Date Placeholder 1"/>
          <p:cNvSpPr>
            <a:spLocks noGrp="1"/>
          </p:cNvSpPr>
          <p:nvPr>
            <p:ph type="dt" sz="half" idx="2"/>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4"/>
          </p:nvPr>
        </p:nvSpPr>
        <p:spPr/>
        <p:txBody>
          <a:bodyPr/>
          <a:lstStyle/>
          <a:p>
            <a:fld id="{D703DF45-8AAC-1140-A1E5-0877B369B512}" type="slidenum">
              <a:rPr lang="en-US" altLang="en-US" smtClean="0"/>
              <a:pPr/>
              <a:t>25</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Semantics: </a:t>
            </a:r>
            <a:r>
              <a:rPr lang="en-US" dirty="0" smtClean="0"/>
              <a:t>State Machine Execution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26</a:t>
            </a:fld>
            <a:endParaRPr lang="en-US" alt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0" y="1267095"/>
            <a:ext cx="9047619" cy="4323809"/>
          </a:xfrm>
          <a:prstGeom prst="rect">
            <a:avLst/>
          </a:prstGeom>
        </p:spPr>
      </p:pic>
      <p:sp>
        <p:nvSpPr>
          <p:cNvPr id="15" name="Rectangle 14"/>
          <p:cNvSpPr/>
          <p:nvPr/>
        </p:nvSpPr>
        <p:spPr>
          <a:xfrm>
            <a:off x="4788024" y="2996952"/>
            <a:ext cx="187220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smtClean="0">
                <a:cs typeface="Courier New" panose="02070309020205020404" pitchFamily="49" charset="0"/>
              </a:rPr>
              <a:t>A </a:t>
            </a:r>
            <a:r>
              <a:rPr lang="en-US" sz="1100" dirty="0" smtClean="0">
                <a:cs typeface="Courier New" panose="02070309020205020404" pitchFamily="49" charset="0"/>
              </a:rPr>
              <a:t>new type of </a:t>
            </a:r>
            <a:r>
              <a:rPr lang="en-US" sz="1100" dirty="0" smtClean="0">
                <a:ea typeface="Courier New" charset="0"/>
                <a:cs typeface="Courier New" charset="0"/>
              </a:rPr>
              <a:t>Execution</a:t>
            </a:r>
            <a:r>
              <a:rPr lang="en-US" sz="1100" dirty="0" smtClean="0">
                <a:cs typeface="Courier New" panose="02070309020205020404" pitchFamily="49" charset="0"/>
              </a:rPr>
              <a:t> to execute a </a:t>
            </a:r>
            <a:r>
              <a:rPr lang="en-US" sz="1100" dirty="0" err="1" smtClean="0">
                <a:ea typeface="Courier New" charset="0"/>
                <a:cs typeface="Courier New" charset="0"/>
              </a:rPr>
              <a:t>StateMachine</a:t>
            </a:r>
            <a:r>
              <a:rPr lang="en-US" sz="1100" dirty="0" smtClean="0">
                <a:cs typeface="Courier New" panose="02070309020205020404" pitchFamily="49" charset="0"/>
              </a:rPr>
              <a:t>.</a:t>
            </a:r>
          </a:p>
        </p:txBody>
      </p:sp>
      <p:cxnSp>
        <p:nvCxnSpPr>
          <p:cNvPr id="17" name="Connecteur droit 16"/>
          <p:cNvCxnSpPr>
            <a:stCxn id="15" idx="1"/>
          </p:cNvCxnSpPr>
          <p:nvPr/>
        </p:nvCxnSpPr>
        <p:spPr>
          <a:xfrm flipH="1">
            <a:off x="4355976" y="3320988"/>
            <a:ext cx="432048" cy="32403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90700" y="5716389"/>
            <a:ext cx="187318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Set of Region activations owned by the Execution for a state </a:t>
            </a:r>
            <a:r>
              <a:rPr lang="en-US" sz="1100" dirty="0">
                <a:cs typeface="Courier New" panose="02070309020205020404" pitchFamily="49" charset="0"/>
              </a:rPr>
              <a:t>m</a:t>
            </a:r>
            <a:r>
              <a:rPr lang="en-US" sz="1100" dirty="0" smtClean="0">
                <a:cs typeface="Courier New" panose="02070309020205020404" pitchFamily="49" charset="0"/>
              </a:rPr>
              <a:t>achine.</a:t>
            </a:r>
          </a:p>
        </p:txBody>
      </p:sp>
      <p:cxnSp>
        <p:nvCxnSpPr>
          <p:cNvPr id="24" name="Connecteur droit 23"/>
          <p:cNvCxnSpPr>
            <a:endCxn id="23" idx="0"/>
          </p:cNvCxnSpPr>
          <p:nvPr/>
        </p:nvCxnSpPr>
        <p:spPr>
          <a:xfrm flipH="1">
            <a:off x="2627294" y="5413148"/>
            <a:ext cx="144507" cy="30324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60616" y="5716388"/>
            <a:ext cx="2492583" cy="64807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Represents </a:t>
            </a:r>
            <a:r>
              <a:rPr lang="en-US" sz="1100" dirty="0" smtClean="0">
                <a:cs typeface="Courier New" panose="02070309020205020404" pitchFamily="49" charset="0"/>
              </a:rPr>
              <a:t>the current configuration (hierarchy of active </a:t>
            </a:r>
            <a:r>
              <a:rPr lang="en-US" sz="1100" dirty="0" smtClean="0">
                <a:cs typeface="Courier New" panose="02070309020205020404" pitchFamily="49" charset="0"/>
              </a:rPr>
              <a:t>States</a:t>
            </a:r>
            <a:r>
              <a:rPr lang="en-US" sz="1100" dirty="0" smtClean="0">
                <a:cs typeface="Courier New" panose="02070309020205020404" pitchFamily="49" charset="0"/>
              </a:rPr>
              <a:t>) of the executed </a:t>
            </a:r>
            <a:r>
              <a:rPr lang="en-US" sz="1100" dirty="0" err="1">
                <a:cs typeface="Courier New" panose="02070309020205020404" pitchFamily="49" charset="0"/>
              </a:rPr>
              <a:t>S</a:t>
            </a:r>
            <a:r>
              <a:rPr lang="en-US" sz="1100" dirty="0" err="1" smtClean="0">
                <a:cs typeface="Courier New" panose="02070309020205020404" pitchFamily="49" charset="0"/>
              </a:rPr>
              <a:t>tateMachine</a:t>
            </a:r>
            <a:r>
              <a:rPr lang="en-US" sz="1100" dirty="0" smtClean="0">
                <a:cs typeface="Courier New" panose="02070309020205020404" pitchFamily="49" charset="0"/>
              </a:rPr>
              <a:t>.</a:t>
            </a:r>
          </a:p>
        </p:txBody>
      </p:sp>
      <p:cxnSp>
        <p:nvCxnSpPr>
          <p:cNvPr id="28" name="Connecteur droit 27"/>
          <p:cNvCxnSpPr/>
          <p:nvPr/>
        </p:nvCxnSpPr>
        <p:spPr>
          <a:xfrm>
            <a:off x="4932040" y="5413148"/>
            <a:ext cx="144017" cy="30506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53199" y="4509120"/>
            <a:ext cx="1907233" cy="865761"/>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Allows a </a:t>
            </a:r>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smtClean="0">
                <a:cs typeface="Courier New" panose="02070309020205020404" pitchFamily="49" charset="0"/>
              </a:rPr>
              <a:t>to accept events placed in the </a:t>
            </a:r>
            <a:r>
              <a:rPr lang="en-US" sz="1100" dirty="0" err="1" smtClean="0">
                <a:latin typeface="Courier New" charset="0"/>
                <a:ea typeface="Courier New" charset="0"/>
                <a:cs typeface="Courier New" charset="0"/>
              </a:rPr>
              <a:t>eventPool</a:t>
            </a:r>
            <a:r>
              <a:rPr lang="en-US" sz="1100" dirty="0" smtClean="0">
                <a:latin typeface="Courier New" charset="0"/>
                <a:ea typeface="Courier New" charset="0"/>
                <a:cs typeface="Courier New" charset="0"/>
              </a:rPr>
              <a:t> </a:t>
            </a:r>
            <a:r>
              <a:rPr lang="en-US" sz="1100" dirty="0" smtClean="0">
                <a:ea typeface="Courier New" charset="0"/>
                <a:cs typeface="Courier New" charset="0"/>
              </a:rPr>
              <a:t>of the context of the </a:t>
            </a:r>
            <a:r>
              <a:rPr lang="en-US" sz="1100" dirty="0" err="1" smtClean="0">
                <a:cs typeface="Courier New" panose="02070309020205020404" pitchFamily="49" charset="0"/>
              </a:rPr>
              <a:t>StateMachine</a:t>
            </a:r>
            <a:r>
              <a:rPr lang="en-US" sz="1100" dirty="0" smtClean="0">
                <a:cs typeface="Courier New" panose="02070309020205020404" pitchFamily="49" charset="0"/>
              </a:rPr>
              <a:t>.</a:t>
            </a:r>
            <a:endParaRPr lang="en-US" sz="1100" dirty="0" smtClean="0">
              <a:cs typeface="Courier New" panose="02070309020205020404" pitchFamily="49" charset="0"/>
            </a:endParaRPr>
          </a:p>
        </p:txBody>
      </p:sp>
      <p:cxnSp>
        <p:nvCxnSpPr>
          <p:cNvPr id="34" name="Connecteur droit 33"/>
          <p:cNvCxnSpPr/>
          <p:nvPr/>
        </p:nvCxnSpPr>
        <p:spPr>
          <a:xfrm>
            <a:off x="7884368" y="4005064"/>
            <a:ext cx="0" cy="5040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a:t>
            </a:r>
            <a:r>
              <a:rPr lang="en-US" dirty="0" smtClean="0"/>
              <a:t>State Machine Visitor</a:t>
            </a:r>
            <a:endParaRPr lang="en-US" dirty="0"/>
          </a:p>
        </p:txBody>
      </p:sp>
      <p:sp>
        <p:nvSpPr>
          <p:cNvPr id="41"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2" name="Slide Number Placeholder 3"/>
          <p:cNvSpPr>
            <a:spLocks noGrp="1"/>
          </p:cNvSpPr>
          <p:nvPr>
            <p:ph type="sldNum" sz="quarter" idx="12"/>
          </p:nvPr>
        </p:nvSpPr>
        <p:spPr>
          <a:xfrm>
            <a:off x="6553200" y="6477000"/>
            <a:ext cx="2133600" cy="244475"/>
          </a:xfrm>
        </p:spPr>
        <p:txBody>
          <a:bodyPr/>
          <a:lstStyle/>
          <a:p>
            <a:r>
              <a:rPr lang="en-US" altLang="en-US" dirty="0" smtClean="0"/>
              <a:t>25</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81" y="1238557"/>
            <a:ext cx="8047619" cy="4914286"/>
          </a:xfrm>
          <a:prstGeom prst="rect">
            <a:avLst/>
          </a:prstGeom>
        </p:spPr>
      </p:pic>
      <p:sp>
        <p:nvSpPr>
          <p:cNvPr id="4" name="Rectangle 3"/>
          <p:cNvSpPr/>
          <p:nvPr/>
        </p:nvSpPr>
        <p:spPr>
          <a:xfrm>
            <a:off x="1654696" y="4869160"/>
            <a:ext cx="936104" cy="4320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347864" y="3573016"/>
            <a:ext cx="936104" cy="5040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932040" y="4797152"/>
            <a:ext cx="936104" cy="5040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3180030" y="2465351"/>
            <a:ext cx="1224136" cy="44398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968044" y="1124744"/>
            <a:ext cx="2412268" cy="100811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err="1" smtClean="0">
                <a:cs typeface="Courier New" panose="02070309020205020404" pitchFamily="49" charset="0"/>
              </a:rPr>
              <a:t>S</a:t>
            </a:r>
            <a:r>
              <a:rPr lang="en-US" sz="1100" dirty="0" err="1" smtClean="0">
                <a:cs typeface="Courier New" panose="02070309020205020404" pitchFamily="49" charset="0"/>
              </a:rPr>
              <a:t>emanticVisitors</a:t>
            </a:r>
            <a:r>
              <a:rPr lang="en-US" sz="1100" dirty="0" smtClean="0">
                <a:cs typeface="Courier New" panose="02070309020205020404" pitchFamily="49" charset="0"/>
              </a:rPr>
              <a:t> </a:t>
            </a:r>
            <a:r>
              <a:rPr lang="en-US" sz="1100" dirty="0" smtClean="0">
                <a:cs typeface="Courier New" panose="02070309020205020404" pitchFamily="49" charset="0"/>
              </a:rPr>
              <a:t>are organized hierarchically. </a:t>
            </a:r>
            <a:r>
              <a:rPr lang="en-US" sz="1100" dirty="0" smtClean="0">
                <a:cs typeface="Courier New" panose="02070309020205020404" pitchFamily="49" charset="0"/>
              </a:rPr>
              <a:t>The root class </a:t>
            </a:r>
            <a:r>
              <a:rPr lang="en-US" sz="1100" dirty="0" smtClean="0">
                <a:cs typeface="Courier New" panose="02070309020205020404" pitchFamily="49" charset="0"/>
              </a:rPr>
              <a:t>provides common functionalities for all specializing </a:t>
            </a:r>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err="1" smtClean="0">
                <a:cs typeface="Courier New" panose="02070309020205020404" pitchFamily="49" charset="0"/>
              </a:rPr>
              <a:t>S</a:t>
            </a:r>
            <a:r>
              <a:rPr lang="en-US" sz="1100" dirty="0" err="1" smtClean="0">
                <a:cs typeface="Courier New" panose="02070309020205020404" pitchFamily="49" charset="0"/>
              </a:rPr>
              <a:t>emanticVisitors</a:t>
            </a:r>
            <a:r>
              <a:rPr lang="en-US" sz="1100" dirty="0" smtClean="0">
                <a:cs typeface="Courier New" panose="02070309020205020404" pitchFamily="49" charset="0"/>
              </a:rPr>
              <a:t>.</a:t>
            </a:r>
          </a:p>
        </p:txBody>
      </p:sp>
      <p:cxnSp>
        <p:nvCxnSpPr>
          <p:cNvPr id="18" name="Connecteur droit 17"/>
          <p:cNvCxnSpPr/>
          <p:nvPr/>
        </p:nvCxnSpPr>
        <p:spPr>
          <a:xfrm flipH="1">
            <a:off x="4427984" y="1925289"/>
            <a:ext cx="540060" cy="5040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9181" y="2420888"/>
            <a:ext cx="2024607" cy="1080120"/>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semantics </a:t>
            </a:r>
            <a:r>
              <a:rPr lang="en-US" sz="1100" dirty="0" smtClean="0">
                <a:cs typeface="Courier New" panose="02070309020205020404" pitchFamily="49" charset="0"/>
              </a:rPr>
              <a:t>of a </a:t>
            </a:r>
            <a:r>
              <a:rPr lang="en-US" sz="1100" dirty="0" smtClean="0">
                <a:cs typeface="Courier New" panose="02070309020205020404" pitchFamily="49" charset="0"/>
              </a:rPr>
              <a:t>Region. This visitor is responsible for instantiating visitors for all </a:t>
            </a:r>
            <a:r>
              <a:rPr lang="en-US" sz="1100" dirty="0" smtClean="0">
                <a:cs typeface="Courier New" panose="02070309020205020404" pitchFamily="49" charset="0"/>
              </a:rPr>
              <a:t>elements </a:t>
            </a:r>
            <a:r>
              <a:rPr lang="en-US" sz="1100" dirty="0" smtClean="0">
                <a:cs typeface="Courier New" panose="02070309020205020404" pitchFamily="49" charset="0"/>
              </a:rPr>
              <a:t>located in the visited Region.</a:t>
            </a:r>
          </a:p>
        </p:txBody>
      </p:sp>
      <p:cxnSp>
        <p:nvCxnSpPr>
          <p:cNvPr id="23" name="Connecteur droit 22"/>
          <p:cNvCxnSpPr>
            <a:stCxn id="22" idx="3"/>
          </p:cNvCxnSpPr>
          <p:nvPr/>
        </p:nvCxnSpPr>
        <p:spPr>
          <a:xfrm>
            <a:off x="2663788" y="2960948"/>
            <a:ext cx="699137" cy="62052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83768" y="5777314"/>
            <a:ext cx="133214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base semantics of all </a:t>
            </a:r>
            <a:r>
              <a:rPr lang="en-US" sz="1100" dirty="0" smtClean="0">
                <a:cs typeface="Courier New" panose="02070309020205020404" pitchFamily="49" charset="0"/>
              </a:rPr>
              <a:t>kinds </a:t>
            </a:r>
            <a:r>
              <a:rPr lang="en-US" sz="1100" dirty="0" smtClean="0">
                <a:cs typeface="Courier New" panose="02070309020205020404" pitchFamily="49" charset="0"/>
              </a:rPr>
              <a:t>of Vertices.</a:t>
            </a:r>
          </a:p>
        </p:txBody>
      </p:sp>
      <p:cxnSp>
        <p:nvCxnSpPr>
          <p:cNvPr id="26" name="Connecteur droit 25"/>
          <p:cNvCxnSpPr/>
          <p:nvPr/>
        </p:nvCxnSpPr>
        <p:spPr>
          <a:xfrm>
            <a:off x="2590800" y="5302520"/>
            <a:ext cx="325016" cy="47479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0952" y="5777314"/>
            <a:ext cx="1459360"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base semantics of all kinds of Transition.</a:t>
            </a:r>
          </a:p>
        </p:txBody>
      </p:sp>
      <p:cxnSp>
        <p:nvCxnSpPr>
          <p:cNvPr id="32" name="Connecteur droit 31"/>
          <p:cNvCxnSpPr/>
          <p:nvPr/>
        </p:nvCxnSpPr>
        <p:spPr>
          <a:xfrm>
            <a:off x="5829791" y="5304212"/>
            <a:ext cx="344387" cy="47310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382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a:t>
            </a:r>
            <a:r>
              <a:rPr lang="en-US" dirty="0" smtClean="0"/>
              <a:t>State </a:t>
            </a:r>
            <a:r>
              <a:rPr lang="en-US" dirty="0" smtClean="0"/>
              <a:t>Activation</a:t>
            </a:r>
            <a:endParaRPr lang="en-US" dirty="0"/>
          </a:p>
        </p:txBody>
      </p:sp>
      <p:sp>
        <p:nvSpPr>
          <p:cNvPr id="42"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27</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43" y="1700808"/>
            <a:ext cx="4085714" cy="3676190"/>
          </a:xfrm>
          <a:prstGeom prst="rect">
            <a:avLst/>
          </a:prstGeom>
        </p:spPr>
      </p:pic>
      <p:sp>
        <p:nvSpPr>
          <p:cNvPr id="16" name="Rectangle 15"/>
          <p:cNvSpPr/>
          <p:nvPr/>
        </p:nvSpPr>
        <p:spPr>
          <a:xfrm>
            <a:off x="4139950" y="4704889"/>
            <a:ext cx="2592289"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a:t>
            </a:r>
            <a:r>
              <a:rPr lang="en-US" sz="1100" dirty="0" smtClean="0">
                <a:cs typeface="Courier New" panose="02070309020205020404" pitchFamily="49" charset="0"/>
              </a:rPr>
              <a:t>semantics of a FinalState. </a:t>
            </a:r>
            <a:r>
              <a:rPr lang="en-US" sz="1100" dirty="0" smtClean="0">
                <a:cs typeface="Courier New" panose="02070309020205020404" pitchFamily="49" charset="0"/>
              </a:rPr>
              <a:t>W</a:t>
            </a:r>
            <a:r>
              <a:rPr lang="en-US" sz="1100" dirty="0" smtClean="0">
                <a:cs typeface="Courier New" panose="02070309020205020404" pitchFamily="49" charset="0"/>
              </a:rPr>
              <a:t>hen reached, the </a:t>
            </a:r>
            <a:r>
              <a:rPr lang="en-US" sz="1100" dirty="0" smtClean="0">
                <a:cs typeface="Courier New" panose="02070309020205020404" pitchFamily="49" charset="0"/>
              </a:rPr>
              <a:t>region in which it is located </a:t>
            </a:r>
            <a:r>
              <a:rPr lang="en-US" sz="1100" dirty="0" smtClean="0">
                <a:cs typeface="Courier New" panose="02070309020205020404" pitchFamily="49" charset="0"/>
              </a:rPr>
              <a:t>is completed.</a:t>
            </a:r>
            <a:endParaRPr lang="en-US" sz="1100" dirty="0" smtClean="0">
              <a:cs typeface="Courier New" panose="02070309020205020404" pitchFamily="49" charset="0"/>
            </a:endParaRPr>
          </a:p>
        </p:txBody>
      </p:sp>
      <p:cxnSp>
        <p:nvCxnSpPr>
          <p:cNvPr id="17" name="Connecteur droit 16"/>
          <p:cNvCxnSpPr>
            <a:endCxn id="16" idx="1"/>
          </p:cNvCxnSpPr>
          <p:nvPr/>
        </p:nvCxnSpPr>
        <p:spPr>
          <a:xfrm>
            <a:off x="3563888" y="5028925"/>
            <a:ext cx="57606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29327" y="1790471"/>
            <a:ext cx="2701280"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a:t>
            </a:r>
            <a:r>
              <a:rPr lang="en-US" sz="1100" dirty="0" err="1" smtClean="0">
                <a:cs typeface="Courier New" panose="02070309020205020404" pitchFamily="49" charset="0"/>
              </a:rPr>
              <a:t>StateSctivation</a:t>
            </a:r>
            <a:r>
              <a:rPr lang="en-US" sz="1100" dirty="0" smtClean="0">
                <a:cs typeface="Courier New" panose="02070309020205020404" pitchFamily="49" charset="0"/>
              </a:rPr>
              <a:t> </a:t>
            </a:r>
            <a:r>
              <a:rPr lang="en-US" sz="1100" dirty="0" smtClean="0">
                <a:cs typeface="Courier New" panose="02070309020205020404" pitchFamily="49" charset="0"/>
              </a:rPr>
              <a:t>references the context </a:t>
            </a:r>
            <a:r>
              <a:rPr lang="en-US" sz="1100" dirty="0" smtClean="0">
                <a:cs typeface="Courier New" panose="02070309020205020404" pitchFamily="49" charset="0"/>
              </a:rPr>
              <a:t>Object </a:t>
            </a:r>
            <a:r>
              <a:rPr lang="en-US" sz="1100" dirty="0" smtClean="0">
                <a:cs typeface="Courier New" panose="02070309020205020404" pitchFamily="49" charset="0"/>
              </a:rPr>
              <a:t>for the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(if any) that was invoked from the </a:t>
            </a:r>
            <a:r>
              <a:rPr lang="en-US" sz="1100" dirty="0" smtClean="0">
                <a:cs typeface="Courier New" panose="02070309020205020404" pitchFamily="49" charset="0"/>
              </a:rPr>
              <a:t>State</a:t>
            </a:r>
            <a:r>
              <a:rPr lang="en-US" sz="1100" dirty="0" smtClean="0">
                <a:cs typeface="Courier New" panose="02070309020205020404" pitchFamily="49" charset="0"/>
              </a:rPr>
              <a:t>.</a:t>
            </a:r>
          </a:p>
        </p:txBody>
      </p:sp>
      <p:cxnSp>
        <p:nvCxnSpPr>
          <p:cNvPr id="21" name="Connecteur droit 20"/>
          <p:cNvCxnSpPr/>
          <p:nvPr/>
        </p:nvCxnSpPr>
        <p:spPr>
          <a:xfrm flipV="1">
            <a:off x="5868144" y="2438543"/>
            <a:ext cx="0" cy="36573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5536" y="2114507"/>
            <a:ext cx="1872208" cy="830940"/>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captures the semantics of a State, with specific entry and exit sequences.</a:t>
            </a:r>
            <a:endParaRPr lang="en-US" sz="1100" dirty="0" smtClean="0">
              <a:cs typeface="Courier New" panose="02070309020205020404" pitchFamily="49" charset="0"/>
            </a:endParaRPr>
          </a:p>
        </p:txBody>
      </p:sp>
      <p:sp>
        <p:nvSpPr>
          <p:cNvPr id="14" name="Rectangle 13"/>
          <p:cNvSpPr/>
          <p:nvPr/>
        </p:nvSpPr>
        <p:spPr>
          <a:xfrm>
            <a:off x="6956119" y="2984280"/>
            <a:ext cx="2047120" cy="65106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owns </a:t>
            </a:r>
            <a:r>
              <a:rPr lang="en-US" sz="1100" dirty="0" err="1" smtClean="0">
                <a:cs typeface="Courier New" panose="02070309020205020404" pitchFamily="49" charset="0"/>
              </a:rPr>
              <a:t>RegionActivations</a:t>
            </a:r>
            <a:r>
              <a:rPr lang="en-US" sz="1100" dirty="0" smtClean="0">
                <a:cs typeface="Courier New" panose="02070309020205020404" pitchFamily="49" charset="0"/>
              </a:rPr>
              <a:t> if it is </a:t>
            </a:r>
            <a:r>
              <a:rPr lang="en-US" sz="1100" dirty="0" err="1" smtClean="0">
                <a:cs typeface="Courier New" panose="02070309020205020404" pitchFamily="49" charset="0"/>
              </a:rPr>
              <a:t>compositel</a:t>
            </a:r>
            <a:endParaRPr lang="en-US" sz="1100" dirty="0" smtClean="0">
              <a:cs typeface="Courier New" panose="02070309020205020404" pitchFamily="49" charset="0"/>
            </a:endParaRPr>
          </a:p>
        </p:txBody>
      </p:sp>
      <p:sp>
        <p:nvSpPr>
          <p:cNvPr id="18" name="Rectangle 17"/>
          <p:cNvSpPr/>
          <p:nvPr/>
        </p:nvSpPr>
        <p:spPr>
          <a:xfrm>
            <a:off x="13259085" y="2299003"/>
            <a:ext cx="1872208" cy="651064"/>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owns </a:t>
            </a:r>
            <a:r>
              <a:rPr lang="en-US" sz="1100" dirty="0" err="1" smtClean="0">
                <a:cs typeface="Courier New" panose="02070309020205020404" pitchFamily="49" charset="0"/>
              </a:rPr>
              <a:t>RegionActivations</a:t>
            </a:r>
            <a:r>
              <a:rPr lang="en-US" sz="1100" dirty="0" smtClean="0">
                <a:cs typeface="Courier New" panose="02070309020205020404" pitchFamily="49" charset="0"/>
              </a:rPr>
              <a:t> if it is </a:t>
            </a:r>
            <a:r>
              <a:rPr lang="en-US" sz="1100" dirty="0" err="1" smtClean="0">
                <a:cs typeface="Courier New" panose="02070309020205020404" pitchFamily="49" charset="0"/>
              </a:rPr>
              <a:t>compositel</a:t>
            </a:r>
            <a:endParaRPr lang="en-US" sz="1100" dirty="0" smtClean="0">
              <a:cs typeface="Courier New" panose="02070309020205020404" pitchFamily="49" charset="0"/>
            </a:endParaRPr>
          </a:p>
        </p:txBody>
      </p:sp>
      <p:sp>
        <p:nvSpPr>
          <p:cNvPr id="19" name="Rectangle 18"/>
          <p:cNvSpPr/>
          <p:nvPr/>
        </p:nvSpPr>
        <p:spPr>
          <a:xfrm>
            <a:off x="6980448" y="3861838"/>
            <a:ext cx="1984040" cy="65106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may own </a:t>
            </a:r>
            <a:r>
              <a:rPr lang="en-US" sz="1100" dirty="0" err="1" smtClean="0">
                <a:cs typeface="Courier New" panose="02070309020205020404" pitchFamily="49" charset="0"/>
              </a:rPr>
              <a:t>ConnectionPointActivations</a:t>
            </a:r>
            <a:r>
              <a:rPr lang="en-US" sz="1100" dirty="0" smtClean="0">
                <a:cs typeface="Courier New" panose="02070309020205020404" pitchFamily="49" charset="0"/>
              </a:rPr>
              <a:t> if it is composite.</a:t>
            </a:r>
            <a:endParaRPr lang="en-US" sz="1100" dirty="0" smtClean="0">
              <a:cs typeface="Courier New" panose="02070309020205020404" pitchFamily="49" charset="0"/>
            </a:endParaRPr>
          </a:p>
        </p:txBody>
      </p:sp>
      <p:cxnSp>
        <p:nvCxnSpPr>
          <p:cNvPr id="22" name="Connecteur droit 16"/>
          <p:cNvCxnSpPr/>
          <p:nvPr/>
        </p:nvCxnSpPr>
        <p:spPr>
          <a:xfrm>
            <a:off x="6404386" y="4152862"/>
            <a:ext cx="57606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eur droit 16"/>
          <p:cNvCxnSpPr>
            <a:endCxn id="14" idx="1"/>
          </p:cNvCxnSpPr>
          <p:nvPr/>
        </p:nvCxnSpPr>
        <p:spPr>
          <a:xfrm flipV="1">
            <a:off x="6411147" y="3309812"/>
            <a:ext cx="544972" cy="194978"/>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Connecteur droit 16"/>
          <p:cNvCxnSpPr>
            <a:stCxn id="11" idx="3"/>
          </p:cNvCxnSpPr>
          <p:nvPr/>
        </p:nvCxnSpPr>
        <p:spPr>
          <a:xfrm>
            <a:off x="2267744" y="2529977"/>
            <a:ext cx="576064" cy="43950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343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a:t>
            </a:r>
            <a:r>
              <a:rPr lang="en-US" dirty="0" err="1" smtClean="0"/>
              <a:t>doActivity</a:t>
            </a:r>
            <a:r>
              <a:rPr lang="en-US" dirty="0" smtClean="0"/>
              <a:t> Execution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29</a:t>
            </a:fld>
            <a:endParaRPr lang="en-US" altLang="en-US"/>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146" y="1908121"/>
            <a:ext cx="7114286" cy="4295238"/>
          </a:xfrm>
          <a:prstGeom prst="rect">
            <a:avLst/>
          </a:prstGeom>
        </p:spPr>
      </p:pic>
      <p:sp>
        <p:nvSpPr>
          <p:cNvPr id="16" name="Rectangle 15"/>
          <p:cNvSpPr/>
          <p:nvPr/>
        </p:nvSpPr>
        <p:spPr>
          <a:xfrm>
            <a:off x="547524" y="1484784"/>
            <a:ext cx="2569810" cy="136815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a:t>
            </a:r>
            <a:r>
              <a:rPr lang="en-US" sz="1100" dirty="0" smtClean="0">
                <a:latin typeface="Courier New" charset="0"/>
                <a:ea typeface="Courier New" charset="0"/>
                <a:cs typeface="Courier New" charset="0"/>
              </a:rPr>
              <a:t>context</a:t>
            </a:r>
            <a:r>
              <a:rPr lang="en-US" sz="1100" dirty="0" smtClean="0">
                <a:cs typeface="Courier New" panose="02070309020205020404" pitchFamily="49" charset="0"/>
              </a:rPr>
              <a:t> </a:t>
            </a:r>
            <a:r>
              <a:rPr lang="en-US" sz="1100" dirty="0" smtClean="0">
                <a:cs typeface="Courier New" panose="02070309020205020404" pitchFamily="49" charset="0"/>
              </a:rPr>
              <a:t>Object </a:t>
            </a:r>
            <a:r>
              <a:rPr lang="en-US" sz="1100" dirty="0" smtClean="0">
                <a:cs typeface="Courier New" panose="02070309020205020404" pitchFamily="49" charset="0"/>
              </a:rPr>
              <a:t>of an executed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This </a:t>
            </a:r>
            <a:r>
              <a:rPr lang="en-US" sz="1100" dirty="0" smtClean="0">
                <a:cs typeface="Courier New" panose="02070309020205020404" pitchFamily="49" charset="0"/>
              </a:rPr>
              <a:t>Object itself has a </a:t>
            </a:r>
            <a:r>
              <a:rPr lang="en-US" sz="1100" dirty="0" smtClean="0">
                <a:latin typeface="Courier New" charset="0"/>
                <a:ea typeface="Courier New" charset="0"/>
                <a:cs typeface="Courier New" charset="0"/>
              </a:rPr>
              <a:t>context</a:t>
            </a:r>
            <a:r>
              <a:rPr lang="en-US" sz="1100" dirty="0" smtClean="0">
                <a:cs typeface="Courier New" panose="02070309020205020404" pitchFamily="49" charset="0"/>
              </a:rPr>
              <a:t>, </a:t>
            </a:r>
            <a:r>
              <a:rPr lang="en-US" sz="1100" dirty="0" smtClean="0">
                <a:cs typeface="Courier New" panose="02070309020205020404" pitchFamily="49" charset="0"/>
              </a:rPr>
              <a:t>which </a:t>
            </a:r>
            <a:r>
              <a:rPr lang="en-US" sz="1100" dirty="0" smtClean="0">
                <a:cs typeface="Courier New" panose="02070309020205020404" pitchFamily="49" charset="0"/>
              </a:rPr>
              <a:t>is the </a:t>
            </a:r>
            <a:r>
              <a:rPr lang="en-US" sz="1100" dirty="0" err="1" smtClean="0">
                <a:cs typeface="Courier New" panose="02070309020205020404" pitchFamily="49" charset="0"/>
              </a:rPr>
              <a:t>S</a:t>
            </a:r>
            <a:r>
              <a:rPr lang="en-US" sz="1100" dirty="0" err="1" smtClean="0">
                <a:cs typeface="Courier New" panose="02070309020205020404" pitchFamily="49" charset="0"/>
              </a:rPr>
              <a:t>tateMachine</a:t>
            </a:r>
            <a:r>
              <a:rPr lang="en-US" sz="1100" dirty="0" smtClean="0">
                <a:cs typeface="Courier New" panose="02070309020205020404" pitchFamily="49" charset="0"/>
              </a:rPr>
              <a:t> </a:t>
            </a:r>
            <a:r>
              <a:rPr lang="en-US" sz="1100" dirty="0" smtClean="0">
                <a:cs typeface="Courier New" panose="02070309020205020404" pitchFamily="49" charset="0"/>
              </a:rPr>
              <a:t>context. This allows an executed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to have access to the features (properties, operations, etc) available </a:t>
            </a:r>
            <a:r>
              <a:rPr lang="en-US" sz="1100" dirty="0" smtClean="0">
                <a:cs typeface="Courier New" panose="02070309020205020404" pitchFamily="49" charset="0"/>
              </a:rPr>
              <a:t>in </a:t>
            </a:r>
            <a:r>
              <a:rPr lang="en-US" sz="1100" dirty="0" smtClean="0">
                <a:cs typeface="Courier New" panose="02070309020205020404" pitchFamily="49" charset="0"/>
              </a:rPr>
              <a:t>the </a:t>
            </a:r>
            <a:r>
              <a:rPr lang="en-US" sz="1100" dirty="0" smtClean="0">
                <a:cs typeface="Courier New" panose="02070309020205020404" pitchFamily="49" charset="0"/>
              </a:rPr>
              <a:t>context.</a:t>
            </a:r>
          </a:p>
        </p:txBody>
      </p:sp>
      <p:cxnSp>
        <p:nvCxnSpPr>
          <p:cNvPr id="17" name="Connecteur droit 16"/>
          <p:cNvCxnSpPr/>
          <p:nvPr/>
        </p:nvCxnSpPr>
        <p:spPr>
          <a:xfrm>
            <a:off x="3117334" y="2605819"/>
            <a:ext cx="1094626" cy="67916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3118" y="4149080"/>
            <a:ext cx="1944216" cy="73400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Allows </a:t>
            </a:r>
            <a:r>
              <a:rPr lang="en-US" sz="1100" dirty="0" smtClean="0">
                <a:cs typeface="Courier New" panose="02070309020205020404" pitchFamily="49" charset="0"/>
              </a:rPr>
              <a:t>a </a:t>
            </a:r>
            <a:r>
              <a:rPr lang="en-US" sz="1100" dirty="0" err="1" smtClean="0">
                <a:latin typeface="Courier New" charset="0"/>
                <a:ea typeface="Courier New" charset="0"/>
                <a:cs typeface="Courier New" charset="0"/>
              </a:rPr>
              <a:t>doActivity</a:t>
            </a:r>
            <a:r>
              <a:rPr lang="en-US" sz="1100" dirty="0">
                <a:cs typeface="Courier New" panose="02070309020205020404" pitchFamily="49" charset="0"/>
              </a:rPr>
              <a:t> </a:t>
            </a:r>
            <a:r>
              <a:rPr lang="en-US" sz="1100" dirty="0" smtClean="0">
                <a:cs typeface="Courier New" panose="02070309020205020404" pitchFamily="49" charset="0"/>
              </a:rPr>
              <a:t>to</a:t>
            </a:r>
            <a:r>
              <a:rPr lang="en-US" sz="1100" dirty="0" smtClean="0">
                <a:cs typeface="Courier New" panose="02070309020205020404" pitchFamily="49" charset="0"/>
              </a:rPr>
              <a:t> </a:t>
            </a:r>
            <a:r>
              <a:rPr lang="en-US" sz="1100" dirty="0" smtClean="0">
                <a:cs typeface="Courier New" panose="02070309020205020404" pitchFamily="49" charset="0"/>
              </a:rPr>
              <a:t>accept events from the state machine event pool.</a:t>
            </a:r>
          </a:p>
        </p:txBody>
      </p:sp>
      <p:cxnSp>
        <p:nvCxnSpPr>
          <p:cNvPr id="22" name="Connecteur droit 21"/>
          <p:cNvCxnSpPr>
            <a:stCxn id="21" idx="3"/>
          </p:cNvCxnSpPr>
          <p:nvPr/>
        </p:nvCxnSpPr>
        <p:spPr>
          <a:xfrm flipV="1">
            <a:off x="3117334" y="4510617"/>
            <a:ext cx="950610" cy="546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70682" y="4323401"/>
            <a:ext cx="1944216" cy="73400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Thread of execution on which the doActivity is actually executed.</a:t>
            </a:r>
          </a:p>
        </p:txBody>
      </p:sp>
      <p:cxnSp>
        <p:nvCxnSpPr>
          <p:cNvPr id="29" name="Connecteur droit 28"/>
          <p:cNvCxnSpPr>
            <a:stCxn id="27" idx="0"/>
          </p:cNvCxnSpPr>
          <p:nvPr/>
        </p:nvCxnSpPr>
        <p:spPr>
          <a:xfrm flipV="1">
            <a:off x="7142790" y="3645025"/>
            <a:ext cx="0" cy="67837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91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8938363"/>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3</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Semantics: Pseudostate </a:t>
            </a:r>
            <a:r>
              <a:rPr lang="en-US" sz="3000" dirty="0" smtClean="0"/>
              <a:t>Activation</a:t>
            </a:r>
            <a:endParaRPr lang="en-US" sz="3000"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30</a:t>
            </a:fld>
            <a:endParaRPr lang="en-US"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6895238" cy="3342857"/>
          </a:xfrm>
          <a:prstGeom prst="rect">
            <a:avLst/>
          </a:prstGeom>
        </p:spPr>
      </p:pic>
      <p:sp>
        <p:nvSpPr>
          <p:cNvPr id="25" name="Rectangle 24"/>
          <p:cNvSpPr/>
          <p:nvPr/>
        </p:nvSpPr>
        <p:spPr>
          <a:xfrm>
            <a:off x="5248645" y="1661205"/>
            <a:ext cx="2088232" cy="64692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base semantics of all </a:t>
            </a:r>
            <a:r>
              <a:rPr lang="en-US" sz="1100" dirty="0" smtClean="0">
                <a:cs typeface="Courier New" panose="02070309020205020404" pitchFamily="49" charset="0"/>
              </a:rPr>
              <a:t>Pseudostates.</a:t>
            </a:r>
            <a:endParaRPr lang="en-US" sz="1100" dirty="0" smtClean="0">
              <a:cs typeface="Courier New" panose="02070309020205020404" pitchFamily="49" charset="0"/>
            </a:endParaRPr>
          </a:p>
        </p:txBody>
      </p:sp>
      <p:cxnSp>
        <p:nvCxnSpPr>
          <p:cNvPr id="26" name="Connecteur droit 25"/>
          <p:cNvCxnSpPr>
            <a:endCxn id="25" idx="1"/>
          </p:cNvCxnSpPr>
          <p:nvPr/>
        </p:nvCxnSpPr>
        <p:spPr>
          <a:xfrm flipV="1">
            <a:off x="4600573" y="1984669"/>
            <a:ext cx="648072" cy="50140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471415" y="1340769"/>
            <a:ext cx="1944216" cy="69528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Set of </a:t>
            </a:r>
            <a:r>
              <a:rPr lang="en-US" sz="1100" dirty="0" smtClean="0">
                <a:cs typeface="Courier New" panose="02070309020205020404" pitchFamily="49" charset="0"/>
              </a:rPr>
              <a:t>Transitions </a:t>
            </a:r>
            <a:r>
              <a:rPr lang="en-US" sz="1100" dirty="0" smtClean="0">
                <a:cs typeface="Courier New" panose="02070309020205020404" pitchFamily="49" charset="0"/>
              </a:rPr>
              <a:t>outgoing the </a:t>
            </a:r>
            <a:r>
              <a:rPr lang="en-US" sz="1100" dirty="0">
                <a:cs typeface="Courier New" panose="02070309020205020404" pitchFamily="49" charset="0"/>
              </a:rPr>
              <a:t>P</a:t>
            </a:r>
            <a:r>
              <a:rPr lang="en-US" sz="1100" dirty="0" smtClean="0">
                <a:cs typeface="Courier New" panose="02070309020205020404" pitchFamily="49" charset="0"/>
              </a:rPr>
              <a:t>seudostate which can be fired in the current step. </a:t>
            </a:r>
          </a:p>
        </p:txBody>
      </p:sp>
      <p:cxnSp>
        <p:nvCxnSpPr>
          <p:cNvPr id="31" name="Connecteur droit 30"/>
          <p:cNvCxnSpPr/>
          <p:nvPr/>
        </p:nvCxnSpPr>
        <p:spPr>
          <a:xfrm flipV="1">
            <a:off x="3088405" y="2036052"/>
            <a:ext cx="0" cy="450019"/>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347864" y="5085184"/>
            <a:ext cx="1682488" cy="91708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base semantics of </a:t>
            </a:r>
            <a:r>
              <a:rPr lang="en-US" sz="1100" dirty="0" err="1" smtClean="0">
                <a:cs typeface="Courier New" panose="02070309020205020404" pitchFamily="49" charset="0"/>
              </a:rPr>
              <a:t>e</a:t>
            </a:r>
            <a:r>
              <a:rPr lang="en-US" sz="1100" dirty="0" err="1" smtClean="0">
                <a:cs typeface="Courier New" panose="02070309020205020404" pitchFamily="49" charset="0"/>
              </a:rPr>
              <a:t>ntryPoint</a:t>
            </a:r>
            <a:r>
              <a:rPr lang="en-US" sz="1100" dirty="0" smtClean="0">
                <a:cs typeface="Courier New" panose="02070309020205020404" pitchFamily="49" charset="0"/>
              </a:rPr>
              <a:t> </a:t>
            </a:r>
            <a:r>
              <a:rPr lang="en-US" sz="1100" dirty="0" smtClean="0">
                <a:cs typeface="Courier New" panose="02070309020205020404" pitchFamily="49" charset="0"/>
              </a:rPr>
              <a:t>and </a:t>
            </a:r>
            <a:r>
              <a:rPr lang="en-US" sz="1100" dirty="0" err="1" smtClean="0">
                <a:cs typeface="Courier New" panose="02070309020205020404" pitchFamily="49" charset="0"/>
              </a:rPr>
              <a:t>e</a:t>
            </a:r>
            <a:r>
              <a:rPr lang="en-US" sz="1100" dirty="0" err="1" smtClean="0">
                <a:cs typeface="Courier New" panose="02070309020205020404" pitchFamily="49" charset="0"/>
              </a:rPr>
              <a:t>xitPoint</a:t>
            </a:r>
            <a:r>
              <a:rPr lang="en-US" sz="1100" dirty="0" smtClean="0">
                <a:cs typeface="Courier New" panose="02070309020205020404" pitchFamily="49" charset="0"/>
              </a:rPr>
              <a:t> Pseudostates.</a:t>
            </a:r>
            <a:endParaRPr lang="en-US" sz="1100" dirty="0" smtClean="0">
              <a:cs typeface="Courier New" panose="02070309020205020404" pitchFamily="49" charset="0"/>
            </a:endParaRPr>
          </a:p>
        </p:txBody>
      </p:sp>
      <p:cxnSp>
        <p:nvCxnSpPr>
          <p:cNvPr id="37" name="Connecteur droit 36"/>
          <p:cNvCxnSpPr/>
          <p:nvPr/>
        </p:nvCxnSpPr>
        <p:spPr>
          <a:xfrm flipH="1" flipV="1">
            <a:off x="4283969" y="4437113"/>
            <a:ext cx="528" cy="64807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240530" y="5085184"/>
            <a:ext cx="1518015" cy="91603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base semantics of </a:t>
            </a:r>
            <a:r>
              <a:rPr lang="en-US" sz="1100" dirty="0" err="1" smtClean="0">
                <a:cs typeface="Courier New" panose="02070309020205020404" pitchFamily="49" charset="0"/>
              </a:rPr>
              <a:t>shallowHistory</a:t>
            </a:r>
            <a:r>
              <a:rPr lang="en-US" sz="1100" dirty="0" smtClean="0">
                <a:cs typeface="Courier New" panose="02070309020205020404" pitchFamily="49" charset="0"/>
              </a:rPr>
              <a:t> </a:t>
            </a:r>
            <a:r>
              <a:rPr lang="en-US" sz="1100" dirty="0" smtClean="0">
                <a:cs typeface="Courier New" panose="02070309020205020404" pitchFamily="49" charset="0"/>
              </a:rPr>
              <a:t>and </a:t>
            </a:r>
            <a:r>
              <a:rPr lang="en-US" sz="1100" dirty="0" err="1" smtClean="0">
                <a:cs typeface="Courier New" panose="02070309020205020404" pitchFamily="49" charset="0"/>
              </a:rPr>
              <a:t>deepHistory</a:t>
            </a:r>
            <a:r>
              <a:rPr lang="en-US" sz="1100" dirty="0" smtClean="0">
                <a:cs typeface="Courier New" panose="02070309020205020404" pitchFamily="49" charset="0"/>
              </a:rPr>
              <a:t> Pseudostates.</a:t>
            </a:r>
            <a:endParaRPr lang="en-US" sz="1100" dirty="0" smtClean="0">
              <a:cs typeface="Courier New" panose="02070309020205020404" pitchFamily="49" charset="0"/>
            </a:endParaRPr>
          </a:p>
        </p:txBody>
      </p:sp>
      <p:cxnSp>
        <p:nvCxnSpPr>
          <p:cNvPr id="40" name="Connecteur droit 39"/>
          <p:cNvCxnSpPr/>
          <p:nvPr/>
        </p:nvCxnSpPr>
        <p:spPr>
          <a:xfrm flipV="1">
            <a:off x="5999537" y="4395760"/>
            <a:ext cx="0" cy="68942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42417" y="5085184"/>
            <a:ext cx="1518015" cy="91603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a:t>
            </a:r>
            <a:r>
              <a:rPr lang="en-US" sz="1100" dirty="0" smtClean="0">
                <a:cs typeface="Courier New" panose="02070309020205020404" pitchFamily="49" charset="0"/>
              </a:rPr>
              <a:t>the base semantics of </a:t>
            </a:r>
            <a:r>
              <a:rPr lang="en-US" sz="1100" dirty="0" smtClean="0">
                <a:cs typeface="Courier New" panose="02070309020205020404" pitchFamily="49" charset="0"/>
              </a:rPr>
              <a:t>junction </a:t>
            </a:r>
            <a:r>
              <a:rPr lang="en-US" sz="1100" dirty="0" smtClean="0">
                <a:cs typeface="Courier New" panose="02070309020205020404" pitchFamily="49" charset="0"/>
              </a:rPr>
              <a:t>and </a:t>
            </a:r>
            <a:r>
              <a:rPr lang="en-US" sz="1100" dirty="0" smtClean="0">
                <a:cs typeface="Courier New" panose="02070309020205020404" pitchFamily="49" charset="0"/>
              </a:rPr>
              <a:t>choice </a:t>
            </a:r>
            <a:r>
              <a:rPr lang="en-US" sz="1100" dirty="0">
                <a:cs typeface="Courier New" panose="02070309020205020404" pitchFamily="49" charset="0"/>
              </a:rPr>
              <a:t>P</a:t>
            </a:r>
            <a:r>
              <a:rPr lang="en-US" sz="1100" dirty="0" smtClean="0">
                <a:cs typeface="Courier New" panose="02070309020205020404" pitchFamily="49" charset="0"/>
              </a:rPr>
              <a:t>seudostates</a:t>
            </a:r>
            <a:r>
              <a:rPr lang="en-US" sz="1100" dirty="0" smtClean="0">
                <a:cs typeface="Courier New" panose="02070309020205020404" pitchFamily="49" charset="0"/>
              </a:rPr>
              <a:t>.</a:t>
            </a:r>
          </a:p>
        </p:txBody>
      </p:sp>
      <p:cxnSp>
        <p:nvCxnSpPr>
          <p:cNvPr id="42" name="Connecteur droit 41"/>
          <p:cNvCxnSpPr/>
          <p:nvPr/>
        </p:nvCxnSpPr>
        <p:spPr>
          <a:xfrm flipV="1">
            <a:off x="7336877" y="3717032"/>
            <a:ext cx="0" cy="13681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65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63272" cy="609600"/>
          </a:xfrm>
        </p:spPr>
        <p:txBody>
          <a:bodyPr/>
          <a:lstStyle/>
          <a:p>
            <a:r>
              <a:rPr lang="en-US" sz="2800" dirty="0" smtClean="0"/>
              <a:t>Semantics: Transition Activation Specializations</a:t>
            </a:r>
            <a:endParaRPr lang="en-US" sz="2800"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31</a:t>
            </a:fld>
            <a:endParaRPr lang="en-US"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449" y="1700808"/>
            <a:ext cx="4228571" cy="2019048"/>
          </a:xfrm>
          <a:prstGeom prst="rect">
            <a:avLst/>
          </a:prstGeom>
        </p:spPr>
      </p:pic>
      <p:sp>
        <p:nvSpPr>
          <p:cNvPr id="26" name="Rectangle 25"/>
          <p:cNvSpPr/>
          <p:nvPr/>
        </p:nvSpPr>
        <p:spPr>
          <a:xfrm>
            <a:off x="5490805" y="3978188"/>
            <a:ext cx="3023356" cy="64692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source is never exited and the target is never entered.</a:t>
            </a:r>
          </a:p>
        </p:txBody>
      </p:sp>
      <p:cxnSp>
        <p:nvCxnSpPr>
          <p:cNvPr id="27" name="Connecteur droit 26"/>
          <p:cNvCxnSpPr/>
          <p:nvPr/>
        </p:nvCxnSpPr>
        <p:spPr>
          <a:xfrm>
            <a:off x="5705849" y="3573016"/>
            <a:ext cx="0" cy="40517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8694" y="3978188"/>
            <a:ext cx="3581951" cy="1082976"/>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source is always exited and the target is always entered. Whenever the exit sequence or the enter sequence are performed, it might be required to propagate them to </a:t>
            </a:r>
            <a:r>
              <a:rPr lang="en-US" sz="1100" dirty="0" smtClean="0">
                <a:cs typeface="Courier New" panose="02070309020205020404" pitchFamily="49" charset="0"/>
              </a:rPr>
              <a:t>the parent </a:t>
            </a:r>
            <a:r>
              <a:rPr lang="en-US" sz="1100" dirty="0" smtClean="0">
                <a:cs typeface="Courier New" panose="02070309020205020404" pitchFamily="49" charset="0"/>
              </a:rPr>
              <a:t>vertex. This decision relies on the computed common ancestor.</a:t>
            </a:r>
          </a:p>
        </p:txBody>
      </p:sp>
      <p:cxnSp>
        <p:nvCxnSpPr>
          <p:cNvPr id="31" name="Connecteur droit 30"/>
          <p:cNvCxnSpPr/>
          <p:nvPr/>
        </p:nvCxnSpPr>
        <p:spPr>
          <a:xfrm>
            <a:off x="2825529" y="3611158"/>
            <a:ext cx="0" cy="36703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62678" y="1763132"/>
            <a:ext cx="3023356" cy="8017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a:t>
            </a:r>
            <a:r>
              <a:rPr lang="en-US" sz="1100" dirty="0" smtClean="0">
                <a:cs typeface="Courier New" panose="02070309020205020404" pitchFamily="49" charset="0"/>
              </a:rPr>
              <a:t>e firing sequence is common to al kinds of Transitions: exit source, execute effect (if any), enter target. Entry and exit sequences are specific to each kind of Transition.</a:t>
            </a:r>
            <a:endParaRPr lang="en-US" sz="1100" dirty="0" smtClean="0">
              <a:cs typeface="Courier New" panose="02070309020205020404" pitchFamily="49" charset="0"/>
            </a:endParaRPr>
          </a:p>
        </p:txBody>
      </p:sp>
      <p:cxnSp>
        <p:nvCxnSpPr>
          <p:cNvPr id="12" name="Connecteur droit 26"/>
          <p:cNvCxnSpPr>
            <a:stCxn id="11" idx="1"/>
          </p:cNvCxnSpPr>
          <p:nvPr/>
        </p:nvCxnSpPr>
        <p:spPr>
          <a:xfrm flipH="1">
            <a:off x="4481713" y="2164018"/>
            <a:ext cx="980965"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Semantics: Event Occurrences</a:t>
            </a:r>
            <a:endParaRPr lang="en-US" sz="2800" dirty="0"/>
          </a:p>
        </p:txBody>
      </p:sp>
      <p:sp>
        <p:nvSpPr>
          <p:cNvPr id="42"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33</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80133"/>
            <a:ext cx="5036743" cy="4504913"/>
          </a:xfrm>
          <a:prstGeom prst="rect">
            <a:avLst/>
          </a:prstGeom>
        </p:spPr>
      </p:pic>
      <p:sp>
        <p:nvSpPr>
          <p:cNvPr id="26" name="Rectangle 25"/>
          <p:cNvSpPr/>
          <p:nvPr/>
        </p:nvSpPr>
        <p:spPr>
          <a:xfrm>
            <a:off x="1244045" y="2050188"/>
            <a:ext cx="1415896" cy="2490642"/>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32514" y="992211"/>
            <a:ext cx="2636449" cy="838185"/>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DeferredEventOccurrence</a:t>
            </a:r>
            <a:r>
              <a:rPr lang="en-US" sz="1100" dirty="0" smtClean="0">
                <a:cs typeface="Courier New" panose="02070309020205020404" pitchFamily="49" charset="0"/>
              </a:rPr>
              <a:t> references the original </a:t>
            </a:r>
            <a:r>
              <a:rPr lang="en-US" sz="1100" dirty="0" err="1" smtClean="0">
                <a:cs typeface="Courier New" panose="02070309020205020404" pitchFamily="49" charset="0"/>
              </a:rPr>
              <a:t>EventOccurrence</a:t>
            </a:r>
            <a:r>
              <a:rPr lang="en-US" sz="1100" dirty="0" smtClean="0">
                <a:cs typeface="Courier New" panose="02070309020205020404" pitchFamily="49" charset="0"/>
              </a:rPr>
              <a:t> being deferred and the </a:t>
            </a:r>
            <a:r>
              <a:rPr lang="en-US" sz="1100" dirty="0" err="1" smtClean="0">
                <a:cs typeface="Courier New" panose="02070309020205020404" pitchFamily="49" charset="0"/>
              </a:rPr>
              <a:t>StateActivation</a:t>
            </a:r>
            <a:r>
              <a:rPr lang="en-US" sz="1100" dirty="0" smtClean="0">
                <a:cs typeface="Courier New" panose="02070309020205020404" pitchFamily="49" charset="0"/>
              </a:rPr>
              <a:t> doing the deferral.</a:t>
            </a:r>
            <a:endParaRPr lang="en-US" sz="1100" dirty="0" smtClean="0">
              <a:cs typeface="Courier New" panose="02070309020205020404" pitchFamily="49" charset="0"/>
            </a:endParaRPr>
          </a:p>
        </p:txBody>
      </p:sp>
      <p:cxnSp>
        <p:nvCxnSpPr>
          <p:cNvPr id="9" name="Connecteur droit 25"/>
          <p:cNvCxnSpPr>
            <a:stCxn id="26" idx="0"/>
            <a:endCxn id="8" idx="2"/>
          </p:cNvCxnSpPr>
          <p:nvPr/>
        </p:nvCxnSpPr>
        <p:spPr>
          <a:xfrm flipH="1" flipV="1">
            <a:off x="1450739" y="1830396"/>
            <a:ext cx="501254" cy="21979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68963" y="2050187"/>
            <a:ext cx="1174862" cy="2490643"/>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612176" y="980728"/>
            <a:ext cx="3056168" cy="108361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en-US" sz="1100" dirty="0"/>
              <a:t>A </a:t>
            </a:r>
            <a:r>
              <a:rPr lang="en-US" sz="1100" dirty="0" err="1" smtClean="0"/>
              <a:t>CompletionEventOccurrence</a:t>
            </a:r>
            <a:r>
              <a:rPr lang="en-US" sz="1100" dirty="0" smtClean="0"/>
              <a:t> </a:t>
            </a:r>
            <a:r>
              <a:rPr lang="en-US" sz="1100" dirty="0"/>
              <a:t>is generated upon the completion of </a:t>
            </a:r>
            <a:r>
              <a:rPr lang="en-US" sz="1100" dirty="0" smtClean="0"/>
              <a:t>a </a:t>
            </a:r>
            <a:r>
              <a:rPr lang="en-US" sz="1100" dirty="0" err="1" smtClean="0"/>
              <a:t>StateActivation</a:t>
            </a:r>
            <a:r>
              <a:rPr lang="en-US" sz="1100" dirty="0" smtClean="0"/>
              <a:t>. It references </a:t>
            </a:r>
            <a:r>
              <a:rPr lang="en-US" sz="1100" dirty="0"/>
              <a:t>the </a:t>
            </a:r>
            <a:r>
              <a:rPr lang="en-US" sz="1100" dirty="0" err="1" smtClean="0"/>
              <a:t>StateActivation</a:t>
            </a:r>
            <a:r>
              <a:rPr lang="en-US" sz="1100" dirty="0" smtClean="0"/>
              <a:t> </a:t>
            </a:r>
            <a:r>
              <a:rPr lang="en-US" sz="1100" dirty="0"/>
              <a:t>from which it was </a:t>
            </a:r>
            <a:r>
              <a:rPr lang="en-US" sz="1100" dirty="0" smtClean="0"/>
              <a:t>generated and can trigger a completion Transition outgoing that </a:t>
            </a:r>
            <a:r>
              <a:rPr lang="en-US" sz="1100" dirty="0" err="1" smtClean="0"/>
              <a:t>StateActivation</a:t>
            </a:r>
            <a:r>
              <a:rPr lang="en-US" sz="1100" dirty="0" smtClean="0"/>
              <a:t>.</a:t>
            </a:r>
            <a:endParaRPr lang="en-US" sz="1100" dirty="0"/>
          </a:p>
        </p:txBody>
      </p:sp>
      <p:sp>
        <p:nvSpPr>
          <p:cNvPr id="14" name="Rectangle 13"/>
          <p:cNvSpPr/>
          <p:nvPr/>
        </p:nvSpPr>
        <p:spPr>
          <a:xfrm>
            <a:off x="4052847" y="2668622"/>
            <a:ext cx="1487414" cy="3384376"/>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965408" y="2642191"/>
            <a:ext cx="2999080" cy="77794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en-US" sz="1100" dirty="0" err="1" smtClean="0"/>
              <a:t>CallEvents</a:t>
            </a:r>
            <a:r>
              <a:rPr lang="en-US" sz="1100" dirty="0" smtClean="0"/>
              <a:t> are not specific to </a:t>
            </a:r>
            <a:r>
              <a:rPr lang="en-US" sz="1100" dirty="0" err="1" smtClean="0"/>
              <a:t>StateMachines</a:t>
            </a:r>
            <a:r>
              <a:rPr lang="en-US" sz="1100" dirty="0" smtClean="0"/>
              <a:t>. PSSM </a:t>
            </a:r>
            <a:r>
              <a:rPr lang="en-US" sz="1100" dirty="0"/>
              <a:t>provides semantics for synchronous </a:t>
            </a:r>
            <a:r>
              <a:rPr lang="en-US" sz="1100" dirty="0" smtClean="0"/>
              <a:t>Operation calls on active Objects.</a:t>
            </a:r>
            <a:endParaRPr lang="en-US" sz="1100" dirty="0"/>
          </a:p>
        </p:txBody>
      </p:sp>
      <p:sp>
        <p:nvSpPr>
          <p:cNvPr id="16" name="Rectangle 15"/>
          <p:cNvSpPr/>
          <p:nvPr/>
        </p:nvSpPr>
        <p:spPr>
          <a:xfrm>
            <a:off x="5848737" y="4402792"/>
            <a:ext cx="3115751" cy="923191"/>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When executed, </a:t>
            </a:r>
            <a:r>
              <a:rPr lang="en-US" sz="1100" dirty="0" smtClean="0">
                <a:cs typeface="Courier New" panose="02070309020205020404" pitchFamily="49" charset="0"/>
              </a:rPr>
              <a:t>sends </a:t>
            </a:r>
            <a:r>
              <a:rPr lang="en-US" sz="1100" dirty="0" smtClean="0">
                <a:cs typeface="Courier New" panose="02070309020205020404" pitchFamily="49" charset="0"/>
              </a:rPr>
              <a:t>a </a:t>
            </a:r>
            <a:r>
              <a:rPr lang="en-US" sz="1100" dirty="0" err="1" smtClean="0">
                <a:cs typeface="Courier New" panose="02070309020205020404" pitchFamily="49" charset="0"/>
              </a:rPr>
              <a:t>CallEventOccurrence</a:t>
            </a:r>
            <a:r>
              <a:rPr lang="en-US" sz="1100" dirty="0" smtClean="0">
                <a:cs typeface="Courier New" panose="02070309020205020404" pitchFamily="49" charset="0"/>
              </a:rPr>
              <a:t> </a:t>
            </a:r>
            <a:r>
              <a:rPr lang="en-US" sz="1100" dirty="0" smtClean="0">
                <a:cs typeface="Courier New" panose="02070309020205020404" pitchFamily="49" charset="0"/>
              </a:rPr>
              <a:t>to the target active </a:t>
            </a:r>
            <a:r>
              <a:rPr lang="en-US" sz="1100" dirty="0" smtClean="0">
                <a:cs typeface="Courier New" panose="02070309020205020404" pitchFamily="49" charset="0"/>
              </a:rPr>
              <a:t>Object</a:t>
            </a:r>
            <a:r>
              <a:rPr lang="en-US" sz="1100" dirty="0" smtClean="0">
                <a:cs typeface="Courier New" panose="02070309020205020404" pitchFamily="49" charset="0"/>
              </a:rPr>
              <a:t>. The </a:t>
            </a:r>
            <a:r>
              <a:rPr lang="en-US" sz="1100" dirty="0" smtClean="0">
                <a:cs typeface="Courier New" panose="02070309020205020404" pitchFamily="49" charset="0"/>
              </a:rPr>
              <a:t>Object </a:t>
            </a:r>
            <a:r>
              <a:rPr lang="en-US" sz="1100" dirty="0" smtClean="0">
                <a:cs typeface="Courier New" panose="02070309020205020404" pitchFamily="49" charset="0"/>
              </a:rPr>
              <a:t>from which the call </a:t>
            </a:r>
            <a:r>
              <a:rPr lang="en-US" sz="1100" dirty="0" smtClean="0">
                <a:cs typeface="Courier New" panose="02070309020205020404" pitchFamily="49" charset="0"/>
              </a:rPr>
              <a:t>was</a:t>
            </a:r>
            <a:r>
              <a:rPr lang="en-US" sz="1100" dirty="0" smtClean="0">
                <a:cs typeface="Courier New" panose="02070309020205020404" pitchFamily="49" charset="0"/>
              </a:rPr>
              <a:t> </a:t>
            </a:r>
            <a:r>
              <a:rPr lang="en-US" sz="1100" dirty="0" smtClean="0">
                <a:cs typeface="Courier New" panose="02070309020205020404" pitchFamily="49" charset="0"/>
              </a:rPr>
              <a:t>performed </a:t>
            </a:r>
            <a:r>
              <a:rPr lang="en-US" sz="1100" dirty="0" smtClean="0">
                <a:cs typeface="Courier New" panose="02070309020205020404" pitchFamily="49" charset="0"/>
              </a:rPr>
              <a:t>is suspended </a:t>
            </a:r>
            <a:r>
              <a:rPr lang="en-US" sz="1100" dirty="0" smtClean="0">
                <a:cs typeface="Courier New" panose="02070309020205020404" pitchFamily="49" charset="0"/>
              </a:rPr>
              <a:t>until the emitted </a:t>
            </a:r>
            <a:r>
              <a:rPr lang="en-US" sz="1100" dirty="0" err="1" smtClean="0">
                <a:cs typeface="Courier New" panose="02070309020205020404" pitchFamily="49" charset="0"/>
              </a:rPr>
              <a:t>CallEventOccurrence</a:t>
            </a:r>
            <a:r>
              <a:rPr lang="en-US" sz="1100" dirty="0" smtClean="0">
                <a:cs typeface="Courier New" panose="02070309020205020404" pitchFamily="49" charset="0"/>
              </a:rPr>
              <a:t> is dispatched </a:t>
            </a:r>
            <a:r>
              <a:rPr lang="en-US" sz="1100" dirty="0" smtClean="0">
                <a:cs typeface="Courier New" panose="02070309020205020404" pitchFamily="49" charset="0"/>
              </a:rPr>
              <a:t>(accepted or not).</a:t>
            </a:r>
          </a:p>
        </p:txBody>
      </p:sp>
      <p:cxnSp>
        <p:nvCxnSpPr>
          <p:cNvPr id="17" name="Connecteur droit 8"/>
          <p:cNvCxnSpPr>
            <a:endCxn id="16" idx="1"/>
          </p:cNvCxnSpPr>
          <p:nvPr/>
        </p:nvCxnSpPr>
        <p:spPr>
          <a:xfrm>
            <a:off x="5149044" y="4864387"/>
            <a:ext cx="699693"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eur droit 25"/>
          <p:cNvCxnSpPr>
            <a:stCxn id="13" idx="1"/>
            <a:endCxn id="12" idx="0"/>
          </p:cNvCxnSpPr>
          <p:nvPr/>
        </p:nvCxnSpPr>
        <p:spPr>
          <a:xfrm flipH="1">
            <a:off x="3356394" y="1522535"/>
            <a:ext cx="1255782" cy="5276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Connecteur droit 25"/>
          <p:cNvCxnSpPr>
            <a:stCxn id="15" idx="1"/>
          </p:cNvCxnSpPr>
          <p:nvPr/>
        </p:nvCxnSpPr>
        <p:spPr>
          <a:xfrm flipH="1">
            <a:off x="5540262" y="3031162"/>
            <a:ext cx="425146"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90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79296" cy="609600"/>
          </a:xfrm>
        </p:spPr>
        <p:txBody>
          <a:bodyPr/>
          <a:lstStyle/>
          <a:p>
            <a:r>
              <a:rPr lang="en-US" dirty="0" smtClean="0"/>
              <a:t>Semantics: State </a:t>
            </a:r>
            <a:r>
              <a:rPr lang="en-US" dirty="0" smtClean="0"/>
              <a:t>Machine Redefinition</a:t>
            </a:r>
            <a:endParaRPr 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33</a:t>
            </a:fld>
            <a:endParaRPr lang="en-US" altLang="en-US"/>
          </a:p>
        </p:txBody>
      </p:sp>
      <p:sp>
        <p:nvSpPr>
          <p:cNvPr id="21" name="Date Placeholder 2"/>
          <p:cNvSpPr>
            <a:spLocks noGrp="1"/>
          </p:cNvSpPr>
          <p:nvPr>
            <p:ph type="dt" sz="half" idx="10"/>
          </p:nvPr>
        </p:nvSpPr>
        <p:spPr>
          <a:xfrm>
            <a:off x="191330" y="4221298"/>
            <a:ext cx="2133600" cy="244475"/>
          </a:xfrm>
        </p:spPr>
        <p:txBody>
          <a:bodyPr/>
          <a:lstStyle/>
          <a:p>
            <a:r>
              <a:rPr lang="en-US" altLang="en-US" smtClean="0"/>
              <a:t>7 December 2016</a:t>
            </a:r>
            <a:endParaRPr lang="en-US" altLang="en-US" dirty="0"/>
          </a:p>
        </p:txBody>
      </p:sp>
      <p:pic>
        <p:nvPicPr>
          <p:cNvPr id="22" name="Image 21"/>
          <p:cNvPicPr>
            <a:picLocks noChangeAspect="1"/>
          </p:cNvPicPr>
          <p:nvPr/>
        </p:nvPicPr>
        <p:blipFill>
          <a:blip r:embed="rId2"/>
          <a:stretch>
            <a:fillRect/>
          </a:stretch>
        </p:blipFill>
        <p:spPr>
          <a:xfrm>
            <a:off x="412390" y="980728"/>
            <a:ext cx="3653141" cy="1191242"/>
          </a:xfrm>
          <a:prstGeom prst="rect">
            <a:avLst/>
          </a:prstGeom>
        </p:spPr>
      </p:pic>
      <p:pic>
        <p:nvPicPr>
          <p:cNvPr id="23" name="Image 22"/>
          <p:cNvPicPr>
            <a:picLocks noChangeAspect="1"/>
          </p:cNvPicPr>
          <p:nvPr/>
        </p:nvPicPr>
        <p:blipFill>
          <a:blip r:embed="rId3"/>
          <a:stretch>
            <a:fillRect/>
          </a:stretch>
        </p:blipFill>
        <p:spPr>
          <a:xfrm>
            <a:off x="219850" y="2276512"/>
            <a:ext cx="3848094" cy="2563641"/>
          </a:xfrm>
          <a:prstGeom prst="rect">
            <a:avLst/>
          </a:prstGeom>
        </p:spPr>
      </p:pic>
      <p:cxnSp>
        <p:nvCxnSpPr>
          <p:cNvPr id="24" name="Connecteur droit avec flèche 23"/>
          <p:cNvCxnSpPr/>
          <p:nvPr/>
        </p:nvCxnSpPr>
        <p:spPr>
          <a:xfrm flipV="1">
            <a:off x="1187624" y="1973174"/>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1973175"/>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2171970"/>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3"/>
          <a:stretch>
            <a:fillRect/>
          </a:stretch>
        </p:blipFill>
        <p:spPr>
          <a:xfrm>
            <a:off x="4666595" y="1502260"/>
            <a:ext cx="4164748" cy="2774599"/>
          </a:xfrm>
          <a:prstGeom prst="rect">
            <a:avLst/>
          </a:prstGeom>
        </p:spPr>
      </p:pic>
      <p:cxnSp>
        <p:nvCxnSpPr>
          <p:cNvPr id="59" name="Connecteur droit avec flèche 58"/>
          <p:cNvCxnSpPr/>
          <p:nvPr/>
        </p:nvCxnSpPr>
        <p:spPr>
          <a:xfrm>
            <a:off x="6603973" y="3302323"/>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1751860"/>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1698061"/>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1823868"/>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1950089"/>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1991371"/>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1837079"/>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3302323"/>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3294288"/>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3222280"/>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3186276"/>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3274259"/>
            <a:ext cx="874440" cy="461665"/>
          </a:xfrm>
          <a:prstGeom prst="rect">
            <a:avLst/>
          </a:prstGeom>
          <a:noFill/>
        </p:spPr>
        <p:txBody>
          <a:bodyPr wrap="square" rtlCol="0">
            <a:spAutoFit/>
          </a:bodyPr>
          <a:lstStyle/>
          <a:p>
            <a:r>
              <a:rPr lang="fr-FR" sz="800" dirty="0" smtClean="0"/>
              <a:t>T5 AnotherSignal / testEnd</a:t>
            </a:r>
            <a:endParaRPr lang="fr-FR" sz="800" dirty="0"/>
          </a:p>
        </p:txBody>
      </p:sp>
      <p:sp>
        <p:nvSpPr>
          <p:cNvPr id="3" name="Triangle isocèle 2"/>
          <p:cNvSpPr/>
          <p:nvPr/>
        </p:nvSpPr>
        <p:spPr>
          <a:xfrm rot="5400000">
            <a:off x="2835276" y="2429109"/>
            <a:ext cx="3312368" cy="88776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1028" name="Picture 4" descr="Résultats de recherche d'images pour « execute icon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4089830" y="2603020"/>
            <a:ext cx="798982" cy="539938"/>
          </a:xfrm>
          <a:prstGeom prst="rect">
            <a:avLst/>
          </a:prstGeom>
          <a:noFill/>
          <a:extLst>
            <a:ext uri="{909E8E84-426E-40DD-AFC4-6F175D3DCCD1}">
              <a14:hiddenFill xmlns:a14="http://schemas.microsoft.com/office/drawing/2010/main">
                <a:solidFill>
                  <a:srgbClr val="FFFFFF"/>
                </a:solidFill>
              </a14:hiddenFill>
            </a:ext>
          </a:extLst>
        </p:spPr>
      </p:pic>
      <p:sp>
        <p:nvSpPr>
          <p:cNvPr id="34" name="Espace réservé du contenu 2"/>
          <p:cNvSpPr txBox="1">
            <a:spLocks/>
          </p:cNvSpPr>
          <p:nvPr/>
        </p:nvSpPr>
        <p:spPr bwMode="auto">
          <a:xfrm>
            <a:off x="558001" y="4914957"/>
            <a:ext cx="8046447" cy="1697195"/>
          </a:xfrm>
          <a:prstGeom prst="rect">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Char char="•"/>
            </a:pPr>
            <a:r>
              <a:rPr lang="en-US" sz="2000" dirty="0" smtClean="0"/>
              <a:t>Dynamic computation of the </a:t>
            </a:r>
            <a:r>
              <a:rPr lang="en-US" sz="2000" dirty="0" smtClean="0">
                <a:solidFill>
                  <a:srgbClr val="C00000"/>
                </a:solidFill>
              </a:rPr>
              <a:t>runtime state machine</a:t>
            </a:r>
          </a:p>
          <a:p>
            <a:pPr lvl="1">
              <a:buFont typeface="Arial" charset="0"/>
              <a:buChar char="•"/>
            </a:pPr>
            <a:r>
              <a:rPr lang="en-US" sz="1600" dirty="0" smtClean="0"/>
              <a:t>Account for extension and redefinition relationships.</a:t>
            </a:r>
          </a:p>
          <a:p>
            <a:pPr>
              <a:buFont typeface="Arial" charset="0"/>
              <a:buChar char="•"/>
            </a:pPr>
            <a:r>
              <a:rPr lang="en-US" sz="2000" dirty="0" smtClean="0"/>
              <a:t>Semantics are defined in</a:t>
            </a:r>
            <a:r>
              <a:rPr lang="en-US" sz="2000" dirty="0" smtClean="0"/>
              <a:t>:</a:t>
            </a:r>
            <a:endParaRPr lang="en-US" sz="2000" dirty="0" smtClean="0"/>
          </a:p>
          <a:p>
            <a:pPr lvl="1">
              <a:buFont typeface="Arial" charset="0"/>
              <a:buChar char="•"/>
            </a:pPr>
            <a:r>
              <a:rPr lang="en-US" sz="1600" dirty="0" smtClean="0"/>
              <a:t>The instantiation process of a RegionActivation.</a:t>
            </a:r>
          </a:p>
          <a:p>
            <a:pPr lvl="1">
              <a:buFont typeface="Arial" charset="0"/>
              <a:buChar char="•"/>
            </a:pPr>
            <a:r>
              <a:rPr lang="en-US" sz="1600" dirty="0" smtClean="0"/>
              <a:t>TransitionActivation and StateActivation.  </a:t>
            </a:r>
          </a:p>
        </p:txBody>
      </p:sp>
      <p:cxnSp>
        <p:nvCxnSpPr>
          <p:cNvPr id="35" name="Connecteur droit 34"/>
          <p:cNvCxnSpPr/>
          <p:nvPr/>
        </p:nvCxnSpPr>
        <p:spPr>
          <a:xfrm>
            <a:off x="5437954" y="4272880"/>
            <a:ext cx="0" cy="3802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Accolade fermante 7"/>
          <p:cNvSpPr/>
          <p:nvPr/>
        </p:nvSpPr>
        <p:spPr>
          <a:xfrm rot="16200000">
            <a:off x="5354470" y="3654344"/>
            <a:ext cx="179058" cy="24802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Test Suite</a:t>
            </a:r>
            <a:endParaRPr lang="en-US" dirty="0"/>
          </a:p>
        </p:txBody>
      </p:sp>
      <p:sp>
        <p:nvSpPr>
          <p:cNvPr id="6" name="Espace réservé du texte 5"/>
          <p:cNvSpPr>
            <a:spLocks noGrp="1"/>
          </p:cNvSpPr>
          <p:nvPr>
            <p:ph type="body" idx="1"/>
          </p:nvPr>
        </p:nvSpPr>
        <p:spPr/>
        <p:txBody>
          <a:bodyPr/>
          <a:lstStyle/>
          <a:p>
            <a:r>
              <a:rPr lang="en-US" dirty="0"/>
              <a:t>A Test framework and a set of &gt;100 test cases </a:t>
            </a:r>
            <a:r>
              <a:rPr lang="en-US" dirty="0" smtClean="0"/>
              <a:t>validating the </a:t>
            </a:r>
            <a:r>
              <a:rPr lang="en-US" dirty="0"/>
              <a:t>different parts of the state machines semantics</a:t>
            </a:r>
          </a:p>
          <a:p>
            <a:endParaRPr lang="fr-FR" dirty="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34</a:t>
            </a:fld>
            <a:endParaRPr lang="en-US" altLang="en-US"/>
          </a:p>
        </p:txBody>
      </p:sp>
    </p:spTree>
    <p:extLst>
      <p:ext uri="{BB962C8B-B14F-4D97-AF65-F5344CB8AC3E}">
        <p14:creationId xmlns:p14="http://schemas.microsoft.com/office/powerpoint/2010/main" val="1996280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Approach</a:t>
            </a:r>
            <a:endParaRPr lang="en-US" sz="3200" dirty="0"/>
          </a:p>
        </p:txBody>
      </p:sp>
      <p:sp>
        <p:nvSpPr>
          <p:cNvPr id="8" name="Date Placeholder 7"/>
          <p:cNvSpPr>
            <a:spLocks noGrp="1"/>
          </p:cNvSpPr>
          <p:nvPr>
            <p:ph type="dt" sz="half" idx="10"/>
          </p:nvPr>
        </p:nvSpPr>
        <p:spPr>
          <a:xfrm>
            <a:off x="457200" y="6463567"/>
            <a:ext cx="2133600" cy="244475"/>
          </a:xfrm>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35</a:t>
            </a:fld>
            <a:endParaRPr lang="en-US" altLang="en-US"/>
          </a:p>
        </p:txBody>
      </p:sp>
      <p:sp>
        <p:nvSpPr>
          <p:cNvPr id="16" name="Espace réservé du contenu 2"/>
          <p:cNvSpPr txBox="1">
            <a:spLocks/>
          </p:cNvSpPr>
          <p:nvPr/>
        </p:nvSpPr>
        <p:spPr>
          <a:xfrm>
            <a:off x="755576" y="1149084"/>
            <a:ext cx="7704856" cy="700951"/>
          </a:xfrm>
          <a:prstGeom prst="rect">
            <a:avLst/>
          </a:prstGeom>
        </p:spPr>
        <p:txBody>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smtClean="0"/>
              <a:t>Check correctness of </a:t>
            </a:r>
            <a:r>
              <a:rPr lang="en-US" sz="2000" dirty="0" smtClean="0"/>
              <a:t>implemented semantics </a:t>
            </a:r>
            <a:r>
              <a:rPr lang="en-US" sz="2000" dirty="0" smtClean="0"/>
              <a:t>compared to </a:t>
            </a:r>
            <a:r>
              <a:rPr lang="en-US" sz="2000" dirty="0" smtClean="0"/>
              <a:t>that defined </a:t>
            </a:r>
            <a:r>
              <a:rPr lang="en-US" sz="2000" dirty="0" smtClean="0"/>
              <a:t>in </a:t>
            </a:r>
            <a:r>
              <a:rPr lang="en-US" sz="2000" dirty="0" smtClean="0"/>
              <a:t>PSSM.</a:t>
            </a:r>
            <a:endParaRPr lang="en-US" sz="2000" dirty="0"/>
          </a:p>
        </p:txBody>
      </p:sp>
      <p:pic>
        <p:nvPicPr>
          <p:cNvPr id="17" name="Picture 2"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8015" y="3493356"/>
            <a:ext cx="134505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710" y="1916832"/>
            <a:ext cx="1104057" cy="11440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0212" y="2053196"/>
            <a:ext cx="1036033" cy="736500"/>
          </a:xfrm>
          <a:prstGeom prst="rect">
            <a:avLst/>
          </a:prstGeom>
          <a:noFill/>
          <a:extLst>
            <a:ext uri="{909E8E84-426E-40DD-AFC4-6F175D3DCCD1}">
              <a14:hiddenFill xmlns:a14="http://schemas.microsoft.com/office/drawing/2010/main">
                <a:solidFill>
                  <a:srgbClr val="FFFFFF"/>
                </a:solidFill>
              </a14:hiddenFill>
            </a:ext>
          </a:extLst>
        </p:spPr>
      </p:pic>
      <p:sp>
        <p:nvSpPr>
          <p:cNvPr id="23" name="Flèche droite 22"/>
          <p:cNvSpPr/>
          <p:nvPr/>
        </p:nvSpPr>
        <p:spPr>
          <a:xfrm rot="16200000">
            <a:off x="3067982" y="2935078"/>
            <a:ext cx="540492"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4" name="Flèche droite 23"/>
          <p:cNvSpPr/>
          <p:nvPr/>
        </p:nvSpPr>
        <p:spPr>
          <a:xfrm rot="18535229">
            <a:off x="3792661" y="3082691"/>
            <a:ext cx="795884"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5" name="Flèche droite 24"/>
          <p:cNvSpPr/>
          <p:nvPr/>
        </p:nvSpPr>
        <p:spPr>
          <a:xfrm rot="3064771" flipH="1">
            <a:off x="2136240" y="3082692"/>
            <a:ext cx="795884"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6" name="Ellipse 25"/>
          <p:cNvSpPr/>
          <p:nvPr/>
        </p:nvSpPr>
        <p:spPr>
          <a:xfrm>
            <a:off x="3125146" y="4784794"/>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7" name="Ellipse 26"/>
          <p:cNvSpPr/>
          <p:nvPr/>
        </p:nvSpPr>
        <p:spPr>
          <a:xfrm>
            <a:off x="3123025" y="5091486"/>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28" name="Connecteur droit avec flèche 27"/>
          <p:cNvCxnSpPr>
            <a:stCxn id="26" idx="4"/>
            <a:endCxn id="27" idx="0"/>
          </p:cNvCxnSpPr>
          <p:nvPr/>
        </p:nvCxnSpPr>
        <p:spPr>
          <a:xfrm flipH="1">
            <a:off x="3195033" y="4928810"/>
            <a:ext cx="2121" cy="162676"/>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29" name="Ellipse 28"/>
          <p:cNvSpPr/>
          <p:nvPr/>
        </p:nvSpPr>
        <p:spPr>
          <a:xfrm>
            <a:off x="2967980" y="5360858"/>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0" name="Connecteur droit avec flèche 29"/>
          <p:cNvCxnSpPr>
            <a:stCxn id="27" idx="3"/>
            <a:endCxn id="29" idx="0"/>
          </p:cNvCxnSpPr>
          <p:nvPr/>
        </p:nvCxnSpPr>
        <p:spPr>
          <a:xfrm flipH="1">
            <a:off x="3039988" y="5214411"/>
            <a:ext cx="104128" cy="146447"/>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1" name="Ellipse 30"/>
          <p:cNvSpPr/>
          <p:nvPr/>
        </p:nvSpPr>
        <p:spPr>
          <a:xfrm>
            <a:off x="3255202" y="5360858"/>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2" name="Connecteur droit avec flèche 31"/>
          <p:cNvCxnSpPr>
            <a:stCxn id="27" idx="5"/>
            <a:endCxn id="31" idx="0"/>
          </p:cNvCxnSpPr>
          <p:nvPr/>
        </p:nvCxnSpPr>
        <p:spPr>
          <a:xfrm>
            <a:off x="3245950" y="5214411"/>
            <a:ext cx="81260" cy="146447"/>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33" name="Ellipse 32"/>
          <p:cNvSpPr/>
          <p:nvPr/>
        </p:nvSpPr>
        <p:spPr>
          <a:xfrm>
            <a:off x="3255202" y="5648890"/>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4" name="Connecteur droit avec flèche 33"/>
          <p:cNvCxnSpPr>
            <a:stCxn id="31" idx="4"/>
            <a:endCxn id="33" idx="0"/>
          </p:cNvCxnSpPr>
          <p:nvPr/>
        </p:nvCxnSpPr>
        <p:spPr>
          <a:xfrm>
            <a:off x="3327210" y="5504874"/>
            <a:ext cx="0" cy="144016"/>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35" name="Ellipse 34"/>
          <p:cNvSpPr/>
          <p:nvPr/>
        </p:nvSpPr>
        <p:spPr>
          <a:xfrm>
            <a:off x="3643163" y="5360858"/>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6" name="Connecteur droit avec flèche 35"/>
          <p:cNvCxnSpPr>
            <a:stCxn id="27" idx="6"/>
            <a:endCxn id="35" idx="1"/>
          </p:cNvCxnSpPr>
          <p:nvPr/>
        </p:nvCxnSpPr>
        <p:spPr>
          <a:xfrm>
            <a:off x="3267041" y="5163494"/>
            <a:ext cx="397213" cy="218455"/>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7" name="Ellipse 36"/>
          <p:cNvSpPr/>
          <p:nvPr/>
        </p:nvSpPr>
        <p:spPr>
          <a:xfrm>
            <a:off x="3504860" y="5653596"/>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8" name="Connecteur droit avec flèche 37"/>
          <p:cNvCxnSpPr>
            <a:stCxn id="35" idx="3"/>
          </p:cNvCxnSpPr>
          <p:nvPr/>
        </p:nvCxnSpPr>
        <p:spPr>
          <a:xfrm flipH="1">
            <a:off x="3591099" y="5483783"/>
            <a:ext cx="73155" cy="189926"/>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9" name="Ellipse 38"/>
          <p:cNvSpPr/>
          <p:nvPr/>
        </p:nvSpPr>
        <p:spPr>
          <a:xfrm>
            <a:off x="3831685" y="5648890"/>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40" name="Connecteur droit avec flèche 39"/>
          <p:cNvCxnSpPr>
            <a:stCxn id="35" idx="5"/>
            <a:endCxn id="39" idx="1"/>
          </p:cNvCxnSpPr>
          <p:nvPr/>
        </p:nvCxnSpPr>
        <p:spPr>
          <a:xfrm>
            <a:off x="3766088" y="5483783"/>
            <a:ext cx="86688" cy="186198"/>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41" name="Rectangle 40"/>
          <p:cNvSpPr/>
          <p:nvPr/>
        </p:nvSpPr>
        <p:spPr>
          <a:xfrm>
            <a:off x="802756" y="2053196"/>
            <a:ext cx="1309867" cy="1267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t>Stimulation sequence (activity)</a:t>
            </a:r>
            <a:endParaRPr lang="en-US" sz="1600" dirty="0"/>
          </a:p>
        </p:txBody>
      </p:sp>
      <p:sp>
        <p:nvSpPr>
          <p:cNvPr id="42" name="Rectangle 41"/>
          <p:cNvSpPr/>
          <p:nvPr/>
        </p:nvSpPr>
        <p:spPr>
          <a:xfrm>
            <a:off x="4649318" y="2053195"/>
            <a:ext cx="1309867" cy="1267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Test model (state machine)</a:t>
            </a:r>
            <a:endParaRPr lang="fr-FR" sz="1600" dirty="0"/>
          </a:p>
        </p:txBody>
      </p:sp>
      <p:sp>
        <p:nvSpPr>
          <p:cNvPr id="43" name="Parenthèses 42"/>
          <p:cNvSpPr/>
          <p:nvPr/>
        </p:nvSpPr>
        <p:spPr>
          <a:xfrm>
            <a:off x="2602956" y="4746524"/>
            <a:ext cx="1519000" cy="1240521"/>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Flèche droite 43"/>
          <p:cNvSpPr/>
          <p:nvPr/>
        </p:nvSpPr>
        <p:spPr>
          <a:xfrm rot="10800000">
            <a:off x="4331148" y="3663718"/>
            <a:ext cx="2160240" cy="491946"/>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sz="1600" dirty="0"/>
          </a:p>
        </p:txBody>
      </p:sp>
      <p:sp>
        <p:nvSpPr>
          <p:cNvPr id="45" name="Ellipse 44"/>
          <p:cNvSpPr/>
          <p:nvPr/>
        </p:nvSpPr>
        <p:spPr>
          <a:xfrm>
            <a:off x="7661650" y="4856802"/>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46" name="Ellipse 45"/>
          <p:cNvSpPr/>
          <p:nvPr/>
        </p:nvSpPr>
        <p:spPr>
          <a:xfrm>
            <a:off x="7659529" y="5163494"/>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47" name="Connecteur droit avec flèche 46"/>
          <p:cNvCxnSpPr>
            <a:stCxn id="45" idx="4"/>
            <a:endCxn id="46" idx="0"/>
          </p:cNvCxnSpPr>
          <p:nvPr/>
        </p:nvCxnSpPr>
        <p:spPr>
          <a:xfrm flipH="1">
            <a:off x="7731537" y="5000818"/>
            <a:ext cx="2121" cy="16267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7791706" y="5432866"/>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49" name="Connecteur droit avec flèche 48"/>
          <p:cNvCxnSpPr>
            <a:stCxn id="46" idx="5"/>
            <a:endCxn id="48" idx="0"/>
          </p:cNvCxnSpPr>
          <p:nvPr/>
        </p:nvCxnSpPr>
        <p:spPr>
          <a:xfrm>
            <a:off x="7782454" y="5286419"/>
            <a:ext cx="81260" cy="14644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7791706" y="5720898"/>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51" name="Connecteur droit avec flèche 50"/>
          <p:cNvCxnSpPr>
            <a:stCxn id="48" idx="4"/>
            <a:endCxn id="50" idx="0"/>
          </p:cNvCxnSpPr>
          <p:nvPr/>
        </p:nvCxnSpPr>
        <p:spPr>
          <a:xfrm>
            <a:off x="7863714" y="5576882"/>
            <a:ext cx="0" cy="144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Parenthèses 51"/>
          <p:cNvSpPr/>
          <p:nvPr/>
        </p:nvSpPr>
        <p:spPr>
          <a:xfrm>
            <a:off x="7355484" y="4818532"/>
            <a:ext cx="864096" cy="1240521"/>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Flèche droite 52"/>
          <p:cNvSpPr/>
          <p:nvPr/>
        </p:nvSpPr>
        <p:spPr>
          <a:xfrm rot="5400000">
            <a:off x="3097394" y="4295559"/>
            <a:ext cx="502656" cy="2880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54" name="Rectangle 53"/>
          <p:cNvSpPr/>
          <p:nvPr/>
        </p:nvSpPr>
        <p:spPr>
          <a:xfrm>
            <a:off x="6833431" y="3328720"/>
            <a:ext cx="1699009" cy="92055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Semantic model implementation</a:t>
            </a:r>
            <a:endParaRPr lang="en-US" sz="1600" dirty="0">
              <a:solidFill>
                <a:schemeClr val="tx1"/>
              </a:solidFill>
            </a:endParaRPr>
          </a:p>
        </p:txBody>
      </p:sp>
      <p:sp>
        <p:nvSpPr>
          <p:cNvPr id="55" name="Flèche droite 54"/>
          <p:cNvSpPr/>
          <p:nvPr/>
        </p:nvSpPr>
        <p:spPr>
          <a:xfrm rot="5400000">
            <a:off x="7401055" y="4320628"/>
            <a:ext cx="563759" cy="2880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6" name="Picture 10" descr="Afficher l'image d'orig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5722" y="3028771"/>
            <a:ext cx="527890" cy="52789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686293" y="4249275"/>
            <a:ext cx="1368100" cy="973594"/>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Set of possible traces for the test case given the stimulation sequence</a:t>
            </a:r>
            <a:endParaRPr lang="en-US" sz="1100" dirty="0">
              <a:cs typeface="Courier New" panose="02070309020205020404" pitchFamily="49" charset="0"/>
            </a:endParaRPr>
          </a:p>
        </p:txBody>
      </p:sp>
      <p:cxnSp>
        <p:nvCxnSpPr>
          <p:cNvPr id="58" name="Connecteur droit 57"/>
          <p:cNvCxnSpPr/>
          <p:nvPr/>
        </p:nvCxnSpPr>
        <p:spPr>
          <a:xfrm flipH="1" flipV="1">
            <a:off x="2043178" y="5057949"/>
            <a:ext cx="566525" cy="44692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232506" y="4249275"/>
            <a:ext cx="1368100" cy="973594"/>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Trace generated by the semantic model implementation</a:t>
            </a:r>
            <a:endParaRPr lang="en-US" sz="1100" dirty="0">
              <a:cs typeface="Courier New" panose="02070309020205020404" pitchFamily="49" charset="0"/>
            </a:endParaRPr>
          </a:p>
        </p:txBody>
      </p:sp>
      <p:cxnSp>
        <p:nvCxnSpPr>
          <p:cNvPr id="60" name="Connecteur droit 59"/>
          <p:cNvCxnSpPr>
            <a:stCxn id="52" idx="1"/>
          </p:cNvCxnSpPr>
          <p:nvPr/>
        </p:nvCxnSpPr>
        <p:spPr>
          <a:xfrm flipH="1" flipV="1">
            <a:off x="6602374" y="4984715"/>
            <a:ext cx="753110" cy="454078"/>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5013636" y="3715423"/>
            <a:ext cx="875753" cy="369332"/>
          </a:xfrm>
          <a:prstGeom prst="rect">
            <a:avLst/>
          </a:prstGeom>
          <a:noFill/>
        </p:spPr>
        <p:txBody>
          <a:bodyPr wrap="none" rtlCol="0">
            <a:spAutoFit/>
          </a:bodyPr>
          <a:lstStyle/>
          <a:p>
            <a:r>
              <a:rPr lang="fr-FR" dirty="0" smtClean="0"/>
              <a:t>replace</a:t>
            </a:r>
            <a:endParaRPr lang="fr-FR" dirty="0"/>
          </a:p>
        </p:txBody>
      </p:sp>
    </p:spTree>
    <p:extLst>
      <p:ext uri="{BB962C8B-B14F-4D97-AF65-F5344CB8AC3E}">
        <p14:creationId xmlns:p14="http://schemas.microsoft.com/office/powerpoint/2010/main" val="3811588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a:t>
            </a:r>
            <a:r>
              <a:rPr lang="en-US" sz="3200" dirty="0" smtClean="0"/>
              <a:t>Suite</a:t>
            </a:r>
            <a:r>
              <a:rPr lang="en-US" sz="3200" dirty="0" smtClean="0"/>
              <a:t>: Semantic </a:t>
            </a:r>
            <a:r>
              <a:rPr lang="en-US" sz="3200" dirty="0"/>
              <a:t>M</a:t>
            </a:r>
            <a:r>
              <a:rPr lang="en-US" sz="3200" dirty="0" smtClean="0"/>
              <a:t>odel </a:t>
            </a:r>
            <a:r>
              <a:rPr lang="en-US" sz="3200" dirty="0" smtClean="0"/>
              <a:t>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36</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state-machine under test and record the execution trace produce by this 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a:t>
            </a:r>
            <a:r>
              <a:rPr lang="en-US" sz="1100" dirty="0" smtClean="0">
                <a:latin typeface="Courier New" panose="02070309020205020404" pitchFamily="49" charset="0"/>
                <a:cs typeface="Courier New" panose="02070309020205020404" pitchFamily="49" charset="0"/>
              </a:rPr>
              <a:t>SemanticTest</a:t>
            </a:r>
            <a:r>
              <a:rPr lang="en-US" sz="1100" dirty="0" smtClean="0">
                <a:cs typeface="Courier New" panose="02070309020205020404" pitchFamily="49" charset="0"/>
              </a:rPr>
              <a:t> controls both the </a:t>
            </a:r>
            <a:r>
              <a:rPr lang="en-US" sz="1100" dirty="0" smtClean="0">
                <a:latin typeface="Courier New" panose="02070309020205020404" pitchFamily="49" charset="0"/>
                <a:cs typeface="Courier New" panose="02070309020205020404" pitchFamily="49" charset="0"/>
              </a:rPr>
              <a:t>Tester</a:t>
            </a:r>
            <a:r>
              <a:rPr lang="en-US" sz="1100" dirty="0" smtClean="0">
                <a:cs typeface="Courier New" panose="02070309020205020404" pitchFamily="49" charset="0"/>
              </a:rPr>
              <a:t> and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37</a:t>
            </a:fld>
            <a:endParaRPr lang="en-US" altLang="en-US"/>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38</a:t>
            </a:fld>
            <a:endParaRPr lang="en-US" altLang="en-US" dirty="0"/>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7 December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39</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9331010"/>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98 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is 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US" smtClean="0"/>
              <a:t>PSSM </a:t>
            </a:r>
            <a:r>
              <a:rPr lang="en-US" smtClean="0"/>
              <a:t>Status</a:t>
            </a:r>
            <a:endParaRPr lang="en-US" dirty="0"/>
          </a:p>
        </p:txBody>
      </p:sp>
      <p:sp>
        <p:nvSpPr>
          <p:cNvPr id="7" name="Sous-titre 6"/>
          <p:cNvSpPr>
            <a:spLocks noGrp="1"/>
          </p:cNvSpPr>
          <p:nvPr>
            <p:ph type="body" idx="1"/>
          </p:nvPr>
        </p:nvSpPr>
        <p:spPr/>
        <p:txBody>
          <a:bodyPr/>
          <a:lstStyle/>
          <a:p>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40</a:t>
            </a:fld>
            <a:endParaRPr lang="en-US" altLang="en-US"/>
          </a:p>
        </p:txBody>
      </p:sp>
    </p:spTree>
    <p:extLst>
      <p:ext uri="{BB962C8B-B14F-4D97-AF65-F5344CB8AC3E}">
        <p14:creationId xmlns:p14="http://schemas.microsoft.com/office/powerpoint/2010/main" val="1147273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Status: Requirements Coverage</a:t>
            </a:r>
            <a:endParaRPr lang="en-US" dirty="0"/>
          </a:p>
        </p:txBody>
      </p:sp>
      <p:sp>
        <p:nvSpPr>
          <p:cNvPr id="6" name="Date Placeholder 5"/>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41</a:t>
            </a:fld>
            <a:endParaRPr lang="en-US" altLang="en-US"/>
          </a:p>
        </p:txBody>
      </p:sp>
      <p:graphicFrame>
        <p:nvGraphicFramePr>
          <p:cNvPr id="13" name="Graphique 12"/>
          <p:cNvGraphicFramePr/>
          <p:nvPr>
            <p:extLst>
              <p:ext uri="{D42A27DB-BD31-4B8C-83A1-F6EECF244321}">
                <p14:modId xmlns:p14="http://schemas.microsoft.com/office/powerpoint/2010/main" val="721406110"/>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4716016"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6904882" y="2348880"/>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14621" y="4474307"/>
            <a:ext cx="1051050"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379357" y="3037794"/>
            <a:ext cx="1051050" cy="13273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 (technical work done)</a:t>
            </a:r>
            <a:endParaRPr lang="en-US" sz="1100" dirty="0">
              <a:cs typeface="Courier New" panose="02070309020205020404" pitchFamily="49" charset="0"/>
            </a:endParaRPr>
          </a:p>
        </p:txBody>
      </p:sp>
      <p:cxnSp>
        <p:nvCxnSpPr>
          <p:cNvPr id="11" name="Connecteur droit 10"/>
          <p:cNvCxnSpPr/>
          <p:nvPr/>
        </p:nvCxnSpPr>
        <p:spPr>
          <a:xfrm>
            <a:off x="8028384" y="2324100"/>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02572" y="3037794"/>
            <a:ext cx="1101876" cy="13273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Revised submission (focus on writing the specification document)</a:t>
            </a:r>
            <a:endParaRPr lang="en-US" sz="1100" dirty="0">
              <a:cs typeface="Courier New" panose="02070309020205020404" pitchFamily="49" charset="0"/>
            </a:endParaRPr>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Content Placeholder 2"/>
          <p:cNvSpPr>
            <a:spLocks noGrp="1"/>
          </p:cNvSpPr>
          <p:nvPr>
            <p:ph idx="1"/>
          </p:nvPr>
        </p:nvSpPr>
        <p:spPr/>
        <p:txBody>
          <a:bodyPr/>
          <a:lstStyle/>
          <a:p>
            <a:r>
              <a:rPr lang="en-US" smtClean="0"/>
              <a:t>December 2016</a:t>
            </a:r>
          </a:p>
          <a:p>
            <a:pPr lvl="1"/>
            <a:r>
              <a:rPr lang="en-US" smtClean="0"/>
              <a:t>Charter PSSM FTF</a:t>
            </a:r>
          </a:p>
          <a:p>
            <a:r>
              <a:rPr lang="en-US" smtClean="0"/>
              <a:t>March 2017</a:t>
            </a:r>
          </a:p>
          <a:p>
            <a:pPr lvl="1"/>
            <a:r>
              <a:rPr lang="en-US" smtClean="0"/>
              <a:t>Deliver fUML 1.3, PSCS 1.1, Alf 1.1</a:t>
            </a:r>
          </a:p>
          <a:p>
            <a:pPr lvl="2"/>
            <a:r>
              <a:rPr lang="en-US" smtClean="0"/>
              <a:t>Outstanding functional issues</a:t>
            </a:r>
          </a:p>
          <a:p>
            <a:pPr lvl="2"/>
            <a:r>
              <a:rPr lang="en-US" smtClean="0"/>
              <a:t>Updates for better integration of PSSM</a:t>
            </a:r>
          </a:p>
          <a:p>
            <a:pPr lvl="2"/>
            <a:r>
              <a:rPr lang="en-US" smtClean="0"/>
              <a:t>Still based on UML 2.4.1</a:t>
            </a:r>
          </a:p>
          <a:p>
            <a:r>
              <a:rPr lang="en-US" smtClean="0"/>
              <a:t>No sooner than December 2017</a:t>
            </a:r>
          </a:p>
          <a:p>
            <a:pPr lvl="1"/>
            <a:r>
              <a:rPr lang="en-US" smtClean="0"/>
              <a:t>Deliver PSSM 1.0, fUML 1.4, PSCS 1.2, Alf 1.2</a:t>
            </a:r>
          </a:p>
          <a:p>
            <a:pPr lvl="2"/>
            <a:r>
              <a:rPr lang="en-US" smtClean="0"/>
              <a:t>All aligned with UML 2.5.1 (or subsequent version)</a:t>
            </a:r>
          </a:p>
          <a:p>
            <a:pPr lvl="2"/>
            <a:endParaRPr lang="en-US" dirty="0" smtClean="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42</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6558749"/>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a:t>
            </a:fld>
            <a:endParaRPr lang="en-US" altLang="en-US"/>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 </a:t>
            </a:r>
            <a:r>
              <a:rPr lang="en-US" dirty="0" smtClean="0"/>
              <a:t>(</a:t>
            </a:r>
            <a:r>
              <a:rPr lang="en-US" b="1" dirty="0" smtClean="0">
                <a:solidFill>
                  <a:srgbClr val="00B050"/>
                </a:solidFill>
              </a:rPr>
              <a:t>made in UML 2.5.1</a:t>
            </a:r>
            <a:r>
              <a:rPr lang="en-US" dirty="0" smtClean="0"/>
              <a:t>).</a:t>
            </a:r>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marL="514350" indent="-514350">
              <a:buFont typeface="+mj-lt"/>
              <a:buAutoNum type="arabicPeriod" startAt="4"/>
            </a:pPr>
            <a:r>
              <a:rPr lang="en-US" i="1" dirty="0" smtClean="0"/>
              <a:t>Relationship to OntoIOP</a:t>
            </a:r>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103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8</a:t>
            </a:fld>
            <a:endParaRPr lang="en-US" alt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triggers-with-ports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759101"/>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567413"/>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759101"/>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839221"/>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251489"/>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78823"/>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90791"/>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448417"/>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448417"/>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924350"/>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839221"/>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443177"/>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869627"/>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111028"/>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74625"/>
            <a:ext cx="0" cy="7685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6033755"/>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258920"/>
            <a:ext cx="0" cy="7685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3056913"/>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513591"/>
            <a:ext cx="333580"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102623"/>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a:off x="1744614" y="3513591"/>
            <a:ext cx="252078"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96678"/>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a:off x="4264892" y="3626827"/>
            <a:ext cx="739156"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76794"/>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1023478"/>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86091"/>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7 December 2016</a:t>
            </a:r>
            <a:endParaRPr lang="en-US" altLang="en-US" dirty="0"/>
          </a:p>
        </p:txBody>
      </p:sp>
      <p:sp>
        <p:nvSpPr>
          <p:cNvPr id="15" name="Slide Number Placeholder 14"/>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29794</TotalTime>
  <Words>2594</Words>
  <Application>Microsoft Macintosh PowerPoint</Application>
  <PresentationFormat>On-screen Show (4:3)</PresentationFormat>
  <Paragraphs>439</Paragraphs>
  <Slides>42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Courier New</vt:lpstr>
      <vt:lpstr>Wingdings</vt:lpstr>
      <vt:lpstr>Arial</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PSSM Semantics</vt:lpstr>
      <vt:lpstr>Extensions to PSCS</vt:lpstr>
      <vt:lpstr>Extensions: Structured Classifier</vt:lpstr>
      <vt:lpstr>Extensions: Values</vt:lpstr>
      <vt:lpstr>Extensions: Common Behavior (1/2)</vt:lpstr>
      <vt:lpstr>Extensions: Common Behavior (2/2)</vt:lpstr>
      <vt:lpstr>Extensions: Actions</vt:lpstr>
      <vt:lpstr>State Machines Semantics</vt:lpstr>
      <vt:lpstr>Semantics: State Machine Execution</vt:lpstr>
      <vt:lpstr>Semantics: State Machine Visitor</vt:lpstr>
      <vt:lpstr>Semantics: State Activation</vt:lpstr>
      <vt:lpstr>Semantics: doActivity Execution</vt:lpstr>
      <vt:lpstr>Semantics: Pseudostate Activation</vt:lpstr>
      <vt:lpstr>Semantics: Transition Activation Specializations</vt:lpstr>
      <vt:lpstr>Semantics: Event Occurrences</vt:lpstr>
      <vt:lpstr>Semantics: State Machine Redefinition</vt:lpstr>
      <vt:lpstr>PSSM Test Suite</vt:lpstr>
      <vt:lpstr>Test Suite: Approach</vt:lpstr>
      <vt:lpstr>Test Suite: Semantic Model Assessment</vt:lpstr>
      <vt:lpstr>Test Suite: Semantic Test Architecture</vt:lpstr>
      <vt:lpstr>Test Suite: Example Test Definition</vt:lpstr>
      <vt:lpstr>Test Suite: Example Test Execution</vt:lpstr>
      <vt:lpstr>PSSM Status</vt:lpstr>
      <vt:lpstr>Status: Requirements Coverage</vt:lpstr>
      <vt:lpstr>Next Steps</vt:lpstr>
    </vt:vector>
  </TitlesOfParts>
  <Company>CEA</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Ed Seidewitz</cp:lastModifiedBy>
  <cp:revision>4453</cp:revision>
  <cp:lastPrinted>2016-03-11T20:29:26Z</cp:lastPrinted>
  <dcterms:created xsi:type="dcterms:W3CDTF">2013-02-01T10:51:35Z</dcterms:created>
  <dcterms:modified xsi:type="dcterms:W3CDTF">2016-12-07T08:54:11Z</dcterms:modified>
</cp:coreProperties>
</file>